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sldIdLst>
    <p:sldId id="256" r:id="rId2"/>
    <p:sldId id="268" r:id="rId3"/>
    <p:sldId id="274" r:id="rId4"/>
    <p:sldId id="269" r:id="rId5"/>
    <p:sldId id="270" r:id="rId6"/>
    <p:sldId id="273" r:id="rId7"/>
    <p:sldId id="275" r:id="rId8"/>
    <p:sldId id="276" r:id="rId9"/>
    <p:sldId id="277" r:id="rId10"/>
    <p:sldId id="278" r:id="rId11"/>
    <p:sldId id="281" r:id="rId12"/>
    <p:sldId id="28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86" autoAdjust="0"/>
  </p:normalViewPr>
  <p:slideViewPr>
    <p:cSldViewPr>
      <p:cViewPr varScale="1">
        <p:scale>
          <a:sx n="88" d="100"/>
          <a:sy n="88" d="100"/>
        </p:scale>
        <p:origin x="1195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10"/>
    </p:cViewPr>
  </p:outlin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75E0A-4C97-41E0-BA10-BE3C6CBBC1A2}" type="datetimeFigureOut">
              <a:rPr lang="en-US" smtClean="0"/>
              <a:pPr/>
              <a:t>11/5/2019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6E145-AC51-4763-9B58-CED84F0C07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387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02A468D-0D8C-4576-B9CB-1B804B4314A7}" type="datetimeFigureOut">
              <a:rPr lang="en-US" smtClean="0"/>
              <a:pPr/>
              <a:t>11/5/2019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99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11/5/2019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93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11/5/2019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97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2400"/>
              </a:spcAft>
              <a:defRPr/>
            </a:lvl1pPr>
            <a:lvl2pPr>
              <a:spcBef>
                <a:spcPts val="600"/>
              </a:spcBef>
              <a:spcAft>
                <a:spcPts val="2400"/>
              </a:spcAft>
              <a:defRPr/>
            </a:lvl2pPr>
            <a:lvl3pPr>
              <a:spcBef>
                <a:spcPts val="600"/>
              </a:spcBef>
              <a:spcAft>
                <a:spcPts val="2400"/>
              </a:spcAft>
              <a:defRPr/>
            </a:lvl3pPr>
            <a:lvl4pPr>
              <a:spcBef>
                <a:spcPts val="600"/>
              </a:spcBef>
              <a:spcAft>
                <a:spcPts val="2400"/>
              </a:spcAft>
              <a:defRPr/>
            </a:lvl4pPr>
            <a:lvl5pPr>
              <a:spcBef>
                <a:spcPts val="600"/>
              </a:spcBef>
              <a:spcAft>
                <a:spcPts val="2400"/>
              </a:spcAft>
              <a:defRPr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11/5/2019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r">
              <a:defRPr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94145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11/5/2019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59994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11/5/2019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93765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11/5/2019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241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11/5/2019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00821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11/5/2019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65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02A468D-0D8C-4576-B9CB-1B804B4314A7}" type="datetimeFigureOut">
              <a:rPr lang="en-US" smtClean="0"/>
              <a:pPr/>
              <a:t>11/5/2019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582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02A468D-0D8C-4576-B9CB-1B804B4314A7}" type="datetimeFigureOut">
              <a:rPr lang="en-US" smtClean="0"/>
              <a:pPr/>
              <a:t>11/5/2019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43976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2000"/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02A468D-0D8C-4576-B9CB-1B804B4314A7}" type="datetimeFigureOut">
              <a:rPr lang="en-US" smtClean="0"/>
              <a:pPr/>
              <a:t>11/5/2019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71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תרגול </a:t>
            </a:r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סימונים </a:t>
            </a:r>
            <a:r>
              <a:rPr lang="he-IL" dirty="0" smtClean="0"/>
              <a:t>אסימפטוטיים</a:t>
            </a:r>
            <a:r>
              <a:rPr lang="he-IL" dirty="0"/>
              <a:t> </a:t>
            </a:r>
            <a:r>
              <a:rPr lang="he-IL" dirty="0" smtClean="0"/>
              <a:t>וחישוב זמני ריצה</a:t>
            </a:r>
            <a:endParaRPr lang="en-GB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144016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he-IL" sz="2400" dirty="0" smtClean="0"/>
              <a:t>פתרון:</a:t>
            </a:r>
          </a:p>
          <a:p>
            <a:pPr marL="109728" indent="0">
              <a:buNone/>
            </a:pPr>
            <a:r>
              <a:rPr lang="he-IL" sz="2400" dirty="0" smtClean="0"/>
              <a:t>נסמן ב </a:t>
            </a:r>
            <a:r>
              <a:rPr lang="en-GB" sz="2400" dirty="0" smtClean="0"/>
              <a:t>k(</a:t>
            </a:r>
            <a:r>
              <a:rPr lang="en-GB" sz="2400" dirty="0" err="1" smtClean="0"/>
              <a:t>i</a:t>
            </a:r>
            <a:r>
              <a:rPr lang="en-GB" sz="2400" dirty="0" smtClean="0"/>
              <a:t>)</a:t>
            </a:r>
            <a:r>
              <a:rPr lang="he-IL" sz="2400" dirty="0" smtClean="0"/>
              <a:t> את ערך המשתנה </a:t>
            </a:r>
            <a:r>
              <a:rPr lang="en-GB" sz="2400" dirty="0" smtClean="0"/>
              <a:t>k</a:t>
            </a:r>
            <a:r>
              <a:rPr lang="he-IL" sz="2400" dirty="0" smtClean="0"/>
              <a:t> באיטרציה ה-</a:t>
            </a:r>
            <a:r>
              <a:rPr lang="en-GB" sz="2400" dirty="0" err="1" smtClean="0"/>
              <a:t>i</a:t>
            </a:r>
            <a:r>
              <a:rPr lang="he-IL" sz="2400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חישוב זמן ריצה - דוגמא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39552" y="1265731"/>
                <a:ext cx="2520280" cy="147732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GB" b="0" dirty="0" smtClean="0"/>
              </a:p>
              <a:p>
                <a:pPr/>
                <a:r>
                  <a:rPr lang="en-US" dirty="0"/>
                  <a:t> </a:t>
                </a:r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 smtClean="0"/>
                  <a:t> = 2</a:t>
                </a:r>
                <a:endParaRPr lang="en-US" b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𝑖𝑙𝑒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{</m:t>
                      </m:r>
                    </m:oMath>
                  </m:oMathPara>
                </a14:m>
                <a:endParaRPr lang="en-US" b="0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b="0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265731"/>
                <a:ext cx="2520280" cy="1477328"/>
              </a:xfrm>
              <a:prstGeom prst="rect">
                <a:avLst/>
              </a:prstGeom>
              <a:blipFill>
                <a:blip r:embed="rId2"/>
                <a:stretch>
                  <a:fillRect b="-24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1"/>
          <p:cNvSpPr txBox="1">
            <a:spLocks/>
          </p:cNvSpPr>
          <p:nvPr/>
        </p:nvSpPr>
        <p:spPr>
          <a:xfrm>
            <a:off x="434969" y="4005064"/>
            <a:ext cx="8229600" cy="23762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r" rtl="1" eaLnBrk="1" latinLnBrk="0" hangingPunct="1">
              <a:spcBef>
                <a:spcPts val="600"/>
              </a:spcBef>
              <a:spcAft>
                <a:spcPts val="240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r" rtl="1" eaLnBrk="1" latinLnBrk="0" hangingPunct="1">
              <a:spcBef>
                <a:spcPts val="600"/>
              </a:spcBef>
              <a:spcAft>
                <a:spcPts val="2400"/>
              </a:spcAft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r" rtl="1" eaLnBrk="1" latinLnBrk="0" hangingPunct="1">
              <a:spcBef>
                <a:spcPts val="600"/>
              </a:spcBef>
              <a:spcAft>
                <a:spcPts val="2400"/>
              </a:spcAft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1" latinLnBrk="0" hangingPunct="1">
              <a:spcBef>
                <a:spcPts val="600"/>
              </a:spcBef>
              <a:spcAft>
                <a:spcPts val="2400"/>
              </a:spcAft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600"/>
              </a:spcBef>
              <a:spcAft>
                <a:spcPts val="2400"/>
              </a:spcAft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l" rtl="0">
              <a:buFont typeface="Wingdings 3"/>
              <a:buNone/>
            </a:pPr>
            <a:r>
              <a:rPr lang="en-GB" sz="2400" dirty="0" smtClean="0"/>
              <a:t>k(0) = 2</a:t>
            </a: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 smtClean="0"/>
              <a:t>k(</a:t>
            </a:r>
            <a:r>
              <a:rPr lang="en-GB" sz="2400" dirty="0" err="1" smtClean="0"/>
              <a:t>i</a:t>
            </a:r>
            <a:r>
              <a:rPr lang="en-GB" sz="2400" dirty="0" smtClean="0"/>
              <a:t>) = k(i-1) + 1 = k(i-2) + 2 = … = k(0) +</a:t>
            </a:r>
            <a:r>
              <a:rPr lang="en-GB" sz="2400" dirty="0"/>
              <a:t> </a:t>
            </a:r>
            <a:r>
              <a:rPr lang="en-GB" sz="2400" dirty="0" err="1" smtClean="0"/>
              <a:t>i</a:t>
            </a:r>
            <a:r>
              <a:rPr lang="en-GB" sz="2400" dirty="0" smtClean="0"/>
              <a:t> = 2+i</a:t>
            </a:r>
          </a:p>
          <a:p>
            <a:pPr marL="109728" indent="0">
              <a:buFont typeface="Wingdings 3"/>
              <a:buNone/>
            </a:pPr>
            <a:r>
              <a:rPr lang="he-IL" sz="2400" dirty="0" smtClean="0"/>
              <a:t>הלולאה מתבצעת כל עוד </a:t>
            </a:r>
            <a:r>
              <a:rPr lang="en-GB" sz="2400" dirty="0" smtClean="0"/>
              <a:t>2+i ≤ n</a:t>
            </a:r>
            <a:r>
              <a:rPr lang="he-IL" sz="2400" dirty="0" smtClean="0"/>
              <a:t>.</a:t>
            </a:r>
          </a:p>
          <a:p>
            <a:pPr marL="109728" indent="0">
              <a:buFont typeface="Wingdings 3"/>
              <a:buNone/>
            </a:pPr>
            <a:r>
              <a:rPr lang="he-IL" sz="2400" dirty="0" smtClean="0"/>
              <a:t>לכן </a:t>
            </a:r>
            <a:r>
              <a:rPr lang="en-GB" sz="2400" dirty="0" smtClean="0"/>
              <a:t>T(n) = n – 2 = O(n)</a:t>
            </a:r>
          </a:p>
        </p:txBody>
      </p:sp>
    </p:spTree>
    <p:extLst>
      <p:ext uri="{BB962C8B-B14F-4D97-AF65-F5344CB8AC3E}">
        <p14:creationId xmlns:p14="http://schemas.microsoft.com/office/powerpoint/2010/main" val="737434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144016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he-IL" sz="2400" dirty="0" smtClean="0"/>
              <a:t>פתרון:</a:t>
            </a:r>
          </a:p>
          <a:p>
            <a:pPr marL="109728" indent="0">
              <a:buNone/>
            </a:pPr>
            <a:r>
              <a:rPr lang="he-IL" sz="2400" dirty="0" smtClean="0"/>
              <a:t>נסמן ב </a:t>
            </a:r>
            <a:r>
              <a:rPr lang="en-GB" sz="2400" dirty="0" smtClean="0"/>
              <a:t>k(</a:t>
            </a:r>
            <a:r>
              <a:rPr lang="en-GB" sz="2400" dirty="0" err="1" smtClean="0"/>
              <a:t>i</a:t>
            </a:r>
            <a:r>
              <a:rPr lang="en-GB" sz="2400" dirty="0" smtClean="0"/>
              <a:t>)</a:t>
            </a:r>
            <a:r>
              <a:rPr lang="he-IL" sz="2400" dirty="0" smtClean="0"/>
              <a:t> את ערך המשתנה </a:t>
            </a:r>
            <a:r>
              <a:rPr lang="en-GB" sz="2400" dirty="0" smtClean="0"/>
              <a:t>k</a:t>
            </a:r>
            <a:r>
              <a:rPr lang="he-IL" sz="2400" dirty="0" smtClean="0"/>
              <a:t> באיטרציה ה-</a:t>
            </a:r>
            <a:r>
              <a:rPr lang="en-GB" sz="2400" dirty="0" err="1" smtClean="0"/>
              <a:t>i</a:t>
            </a:r>
            <a:r>
              <a:rPr lang="he-IL" sz="2400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חישוב זמן ריצה – דוגמא</a:t>
            </a:r>
            <a:r>
              <a:rPr lang="he-IL" dirty="0"/>
              <a:t> </a:t>
            </a:r>
            <a:r>
              <a:rPr lang="he-IL" dirty="0" smtClean="0"/>
              <a:t>2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39552" y="1265731"/>
                <a:ext cx="2520280" cy="147732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𝑚𝑢𝑙𝑡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GB" b="0" dirty="0" smtClean="0"/>
              </a:p>
              <a:p>
                <a:pPr/>
                <a:r>
                  <a:rPr lang="en-US" dirty="0"/>
                  <a:t> </a:t>
                </a:r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 smtClean="0"/>
                  <a:t> = 2</a:t>
                </a:r>
                <a:endParaRPr lang="en-US" b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𝑖𝑙𝑒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{</m:t>
                      </m:r>
                    </m:oMath>
                  </m:oMathPara>
                </a14:m>
                <a:endParaRPr lang="en-US" b="0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b="0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265731"/>
                <a:ext cx="2520280" cy="1477328"/>
              </a:xfrm>
              <a:prstGeom prst="rect">
                <a:avLst/>
              </a:prstGeom>
              <a:blipFill>
                <a:blip r:embed="rId2"/>
                <a:stretch>
                  <a:fillRect b="-24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1"/>
          <p:cNvSpPr txBox="1">
            <a:spLocks/>
          </p:cNvSpPr>
          <p:nvPr/>
        </p:nvSpPr>
        <p:spPr>
          <a:xfrm>
            <a:off x="434969" y="3734152"/>
            <a:ext cx="8229600" cy="2647176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365760" indent="-256032" algn="r" rtl="1" eaLnBrk="1" latinLnBrk="0" hangingPunct="1">
              <a:spcBef>
                <a:spcPts val="600"/>
              </a:spcBef>
              <a:spcAft>
                <a:spcPts val="240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r" rtl="1" eaLnBrk="1" latinLnBrk="0" hangingPunct="1">
              <a:spcBef>
                <a:spcPts val="600"/>
              </a:spcBef>
              <a:spcAft>
                <a:spcPts val="2400"/>
              </a:spcAft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r" rtl="1" eaLnBrk="1" latinLnBrk="0" hangingPunct="1">
              <a:spcBef>
                <a:spcPts val="600"/>
              </a:spcBef>
              <a:spcAft>
                <a:spcPts val="2400"/>
              </a:spcAft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1" latinLnBrk="0" hangingPunct="1">
              <a:spcBef>
                <a:spcPts val="600"/>
              </a:spcBef>
              <a:spcAft>
                <a:spcPts val="2400"/>
              </a:spcAft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600"/>
              </a:spcBef>
              <a:spcAft>
                <a:spcPts val="2400"/>
              </a:spcAft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l" rtl="0">
              <a:buFont typeface="Wingdings 3"/>
              <a:buNone/>
            </a:pPr>
            <a:r>
              <a:rPr lang="en-GB" sz="2400" dirty="0" smtClean="0"/>
              <a:t>k(0) = 2</a:t>
            </a: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 smtClean="0"/>
              <a:t>k(</a:t>
            </a:r>
            <a:r>
              <a:rPr lang="en-GB" sz="2400" dirty="0" err="1" smtClean="0"/>
              <a:t>i</a:t>
            </a:r>
            <a:r>
              <a:rPr lang="en-GB" sz="2400" dirty="0" smtClean="0"/>
              <a:t>) = k(i-1)*2 = k(i-2)*2*2= … = k(0)*2</a:t>
            </a:r>
            <a:r>
              <a:rPr lang="en-GB" sz="2400" baseline="30000" dirty="0" smtClean="0"/>
              <a:t>i</a:t>
            </a:r>
            <a:r>
              <a:rPr lang="en-GB" sz="2400" dirty="0" smtClean="0"/>
              <a:t> = 2</a:t>
            </a:r>
            <a:r>
              <a:rPr lang="en-GB" sz="2400" baseline="30000" dirty="0" smtClean="0"/>
              <a:t>(i+1)</a:t>
            </a:r>
          </a:p>
          <a:p>
            <a:pPr marL="109728" indent="0">
              <a:buFont typeface="Wingdings 3"/>
              <a:buNone/>
            </a:pPr>
            <a:r>
              <a:rPr lang="he-IL" sz="2400" dirty="0" smtClean="0"/>
              <a:t>הלולאה מתבצעת כל עוד </a:t>
            </a:r>
            <a:r>
              <a:rPr lang="en-GB" sz="2400" dirty="0" smtClean="0"/>
              <a:t>2</a:t>
            </a:r>
            <a:r>
              <a:rPr lang="en-GB" sz="2400" baseline="30000" dirty="0" smtClean="0"/>
              <a:t>(i+1)</a:t>
            </a:r>
            <a:r>
              <a:rPr lang="en-GB" sz="2400" dirty="0" smtClean="0"/>
              <a:t> ≤ n</a:t>
            </a:r>
            <a:r>
              <a:rPr lang="he-IL" sz="2400" dirty="0" smtClean="0"/>
              <a:t>.</a:t>
            </a:r>
            <a:endParaRPr lang="en-GB" sz="2400" dirty="0" smtClean="0"/>
          </a:p>
          <a:p>
            <a:pPr marL="109728" indent="0">
              <a:buFont typeface="Wingdings 3"/>
              <a:buNone/>
            </a:pPr>
            <a:r>
              <a:rPr lang="he-IL" sz="2400" dirty="0" smtClean="0"/>
              <a:t>נבצע </a:t>
            </a:r>
            <a:r>
              <a:rPr lang="en-GB" sz="2400" dirty="0" smtClean="0"/>
              <a:t>log</a:t>
            </a:r>
            <a:r>
              <a:rPr lang="he-IL" sz="2400" dirty="0" smtClean="0"/>
              <a:t> לשני הצדדים ונקבל </a:t>
            </a:r>
            <a:r>
              <a:rPr lang="en-GB" sz="2400" dirty="0" smtClean="0"/>
              <a:t>i+1 ≤ log(n)</a:t>
            </a:r>
          </a:p>
          <a:p>
            <a:pPr marL="109728" indent="0">
              <a:buFont typeface="Wingdings 3"/>
              <a:buNone/>
            </a:pPr>
            <a:r>
              <a:rPr lang="he-IL" sz="2400" dirty="0" smtClean="0"/>
              <a:t>לכן </a:t>
            </a:r>
            <a:r>
              <a:rPr lang="en-GB" sz="2400" dirty="0" smtClean="0"/>
              <a:t>T(n) = O(</a:t>
            </a:r>
            <a:r>
              <a:rPr lang="en-GB" sz="2400" dirty="0" err="1" smtClean="0"/>
              <a:t>logn</a:t>
            </a:r>
            <a:r>
              <a:rPr lang="en-GB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880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1440160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he-IL" sz="2400" dirty="0" smtClean="0"/>
              <a:t>פתרון:</a:t>
            </a:r>
            <a:endParaRPr lang="he-IL" sz="2400" dirty="0"/>
          </a:p>
          <a:p>
            <a:pPr marL="109728" indent="0">
              <a:buNone/>
            </a:pPr>
            <a:r>
              <a:rPr lang="he-IL" sz="2400" dirty="0" smtClean="0"/>
              <a:t>הלולאה  הפנימית (</a:t>
            </a:r>
            <a:r>
              <a:rPr lang="en-GB" sz="2400" dirty="0" smtClean="0"/>
              <a:t>j</a:t>
            </a:r>
            <a:r>
              <a:rPr lang="he-IL" sz="2400" dirty="0" smtClean="0"/>
              <a:t>) מתבצעת </a:t>
            </a:r>
            <a:r>
              <a:rPr lang="en-GB" sz="2400" dirty="0" err="1" smtClean="0"/>
              <a:t>i</a:t>
            </a:r>
            <a:r>
              <a:rPr lang="he-IL" sz="2400" dirty="0" smtClean="0"/>
              <a:t> פעמים בכל איטרציה של הלולאה החיצונית(</a:t>
            </a:r>
            <a:r>
              <a:rPr lang="en-GB" sz="2400" dirty="0" err="1" smtClean="0"/>
              <a:t>i</a:t>
            </a:r>
            <a:r>
              <a:rPr lang="he-IL" sz="2400" dirty="0" smtClean="0"/>
              <a:t>).</a:t>
            </a:r>
            <a:r>
              <a:rPr lang="he-IL" sz="2400" dirty="0"/>
              <a:t> </a:t>
            </a:r>
            <a:r>
              <a:rPr lang="he-IL" sz="2400" dirty="0" smtClean="0"/>
              <a:t>לכן, סה"כ זמן הריצה יהיה סכום האיטרציות מ-1 עד </a:t>
            </a:r>
            <a:r>
              <a:rPr lang="en-GB" sz="2400" dirty="0" smtClean="0"/>
              <a:t>n</a:t>
            </a:r>
            <a:r>
              <a:rPr lang="he-IL" sz="2400" dirty="0" smtClean="0"/>
              <a:t>.</a:t>
            </a:r>
            <a:endParaRPr lang="en-GB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חישוב זמן ריצה – דוגמא</a:t>
            </a:r>
            <a:r>
              <a:rPr lang="he-IL" dirty="0"/>
              <a:t> </a:t>
            </a:r>
            <a:r>
              <a:rPr lang="he-IL" dirty="0" smtClean="0"/>
              <a:t>3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39552" y="1265730"/>
                <a:ext cx="4248472" cy="147732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𝑠𝑢𝑚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{</m:t>
                      </m:r>
                    </m:oMath>
                  </m:oMathPara>
                </a14:m>
                <a:endParaRPr lang="en-GB" b="0" dirty="0" smtClean="0"/>
              </a:p>
              <a:p>
                <a:pPr lvl="1"/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){</m:t>
                    </m:r>
                  </m:oMath>
                </a14:m>
                <a:endParaRPr lang="en-US" b="0" dirty="0"/>
              </a:p>
              <a:p>
                <a:pPr lvl="2"/>
                <a:r>
                  <a:rPr lang="en-GB" dirty="0"/>
                  <a:t> </a:t>
                </a:r>
                <a:r>
                  <a:rPr lang="en-GB" dirty="0" smtClean="0"/>
                  <a:t>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GB" b="0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}</a:t>
                </a:r>
                <a:endParaRPr lang="en-US" b="0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265730"/>
                <a:ext cx="4248472" cy="1477328"/>
              </a:xfrm>
              <a:prstGeom prst="rect">
                <a:avLst/>
              </a:prstGeom>
              <a:blipFill>
                <a:blip r:embed="rId2"/>
                <a:stretch>
                  <a:fillRect b="-61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1"/>
              <p:cNvSpPr txBox="1">
                <a:spLocks/>
              </p:cNvSpPr>
              <p:nvPr/>
            </p:nvSpPr>
            <p:spPr>
              <a:xfrm>
                <a:off x="434969" y="4670256"/>
                <a:ext cx="8229600" cy="774968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65760" indent="-256032" algn="r" rtl="1" eaLnBrk="1" latinLnBrk="0" hangingPunct="1">
                  <a:spcBef>
                    <a:spcPts val="600"/>
                  </a:spcBef>
                  <a:spcAft>
                    <a:spcPts val="2400"/>
                  </a:spcAft>
                  <a:buClr>
                    <a:schemeClr val="accent1"/>
                  </a:buClr>
                  <a:buSzPct val="68000"/>
                  <a:buFont typeface="Wingdings 3"/>
                  <a:buChar char=""/>
                  <a:defRPr kumimoji="0"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1792" indent="-228600" algn="r" rtl="1" eaLnBrk="1" latinLnBrk="0" hangingPunct="1">
                  <a:spcBef>
                    <a:spcPts val="600"/>
                  </a:spcBef>
                  <a:spcAft>
                    <a:spcPts val="2400"/>
                  </a:spcAft>
                  <a:buClr>
                    <a:schemeClr val="accent1"/>
                  </a:buClr>
                  <a:buFont typeface="Verdana"/>
                  <a:buChar char="◦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9536" indent="-228600" algn="r" rtl="1" eaLnBrk="1" latinLnBrk="0" hangingPunct="1">
                  <a:spcBef>
                    <a:spcPts val="600"/>
                  </a:spcBef>
                  <a:spcAft>
                    <a:spcPts val="2400"/>
                  </a:spcAft>
                  <a:buClr>
                    <a:schemeClr val="accent2"/>
                  </a:buClr>
                  <a:buSzPct val="100000"/>
                  <a:buFont typeface="Wingdings 2"/>
                  <a:buChar char="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r" rtl="1" eaLnBrk="1" latinLnBrk="0" hangingPunct="1">
                  <a:spcBef>
                    <a:spcPts val="600"/>
                  </a:spcBef>
                  <a:spcAft>
                    <a:spcPts val="2400"/>
                  </a:spcAft>
                  <a:buClr>
                    <a:schemeClr val="accent2"/>
                  </a:buClr>
                  <a:buFont typeface="Wingdings 2"/>
                  <a:buChar char=""/>
                  <a:defRPr kumimoji="0"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r" rtl="1" eaLnBrk="1" latinLnBrk="0" hangingPunct="1">
                  <a:spcBef>
                    <a:spcPts val="600"/>
                  </a:spcBef>
                  <a:spcAft>
                    <a:spcPts val="2400"/>
                  </a:spcAft>
                  <a:buClr>
                    <a:schemeClr val="accent2"/>
                  </a:buClr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200" indent="-228600" algn="r" rtl="1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228600" algn="r" rtl="1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400" indent="-228600" algn="r" rtl="1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228600" algn="r" rtl="1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marL="109728" indent="0" algn="l" rtl="0">
                  <a:buNone/>
                </a:pPr>
                <a:r>
                  <a:rPr lang="en-GB" sz="2400" dirty="0" smtClean="0"/>
                  <a:t>T(n)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GB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GB" sz="2400" dirty="0" smtClean="0"/>
                  <a:t> = O(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sz="2400" dirty="0" smtClean="0"/>
                  <a:t>) = O(n</a:t>
                </a:r>
                <a:r>
                  <a:rPr lang="en-GB" sz="2400" baseline="30000" dirty="0" smtClean="0"/>
                  <a:t>2</a:t>
                </a:r>
                <a:r>
                  <a:rPr lang="en-GB" sz="2400" dirty="0" smtClean="0"/>
                  <a:t>)</a:t>
                </a:r>
                <a:endParaRPr lang="he-IL" sz="2400" dirty="0" smtClean="0"/>
              </a:p>
            </p:txBody>
          </p:sp>
        </mc:Choice>
        <mc:Fallback>
          <p:sp>
            <p:nvSpPr>
              <p:cNvPr id="15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69" y="4670256"/>
                <a:ext cx="8229600" cy="7749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52403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9"/>
                <a:ext cx="8229600" cy="3603856"/>
              </a:xfrm>
            </p:spPr>
            <p:txBody>
              <a:bodyPr>
                <a:normAutofit fontScale="85000" lnSpcReduction="10000"/>
              </a:bodyPr>
              <a:lstStyle/>
              <a:p>
                <a:pPr algn="l" rt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 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algn="l" rt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 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 smtClean="0"/>
              </a:p>
              <a:p>
                <a:pPr algn="l" rt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 smtClean="0"/>
              </a:p>
              <a:p>
                <a:pPr algn="l" rt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d>
                          </m:num>
                          <m:den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</m:t>
                            </m:r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 smtClean="0"/>
                  <a:t> </a:t>
                </a:r>
                <a:endParaRPr lang="he-IL" b="1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9"/>
                <a:ext cx="8229600" cy="360385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סימונים אסימפטוטיים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9532" y="5179059"/>
                <a:ext cx="8424936" cy="87851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/>
              <a:p>
                <a:pPr algn="r" rtl="1"/>
                <a:r>
                  <a:rPr lang="he-IL" sz="2400" b="1" u="sng" dirty="0" smtClean="0"/>
                  <a:t>משפט:</a:t>
                </a: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32" y="5179059"/>
                <a:ext cx="8424936" cy="8785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33277" r="35270" b="8109"/>
          <a:stretch/>
        </p:blipFill>
        <p:spPr>
          <a:xfrm>
            <a:off x="5004048" y="2400767"/>
            <a:ext cx="3248001" cy="32480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67505" b="8109"/>
          <a:stretch/>
        </p:blipFill>
        <p:spPr>
          <a:xfrm>
            <a:off x="1331640" y="2852000"/>
            <a:ext cx="2889421" cy="279676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r="69498" b="10811"/>
          <a:stretch/>
        </p:blipFill>
        <p:spPr>
          <a:xfrm>
            <a:off x="896889" y="3543802"/>
            <a:ext cx="3267704" cy="327051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9169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he-IL" dirty="0" smtClean="0"/>
                  <a:t>האם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b="1" i="1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he-IL" dirty="0" smtClean="0"/>
                  <a:t>?</a:t>
                </a:r>
                <a:endParaRPr lang="he-IL" dirty="0"/>
              </a:p>
              <a:p>
                <a:pPr marL="109728" indent="0">
                  <a:buNone/>
                </a:pPr>
                <a:r>
                  <a:rPr lang="he-IL" dirty="0"/>
                  <a:t>פתרון:</a:t>
                </a:r>
              </a:p>
              <a:p>
                <a:pPr marL="109728" indent="0">
                  <a:buNone/>
                </a:pPr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  <m:r>
                      <a:rPr lang="en-US" sz="2400" i="1">
                        <a:latin typeface="Cambria Math"/>
                      </a:rPr>
                      <m:t>≤</m:t>
                    </m:r>
                    <m:r>
                      <a:rPr lang="en-US" sz="2400" i="1"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en-US" sz="2400" i="1" dirty="0">
                  <a:latin typeface="Cambria Math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𝒄</m:t>
                    </m:r>
                    <m:r>
                      <a:rPr lang="en-US" sz="2400" b="1" i="1">
                        <a:latin typeface="Cambria Math"/>
                      </a:rPr>
                      <m:t>=</m:t>
                    </m:r>
                    <m:r>
                      <a:rPr lang="en-US" sz="2400" b="1" i="1">
                        <a:latin typeface="Cambria Math"/>
                      </a:rPr>
                      <m:t>𝟐</m:t>
                    </m:r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a:rPr lang="en-US" sz="2400" i="1">
                        <a:latin typeface="Cambria Math"/>
                      </a:rPr>
                      <m:t>𝑡𝑟𝑢𝑒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𝑓𝑜𝑟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b="1" i="1">
                        <a:latin typeface="Cambria Math"/>
                      </a:rPr>
                      <m:t>𝒆𝒗𝒆𝒓𝒚</m:t>
                    </m:r>
                    <m:r>
                      <a:rPr lang="en-US" sz="2400" b="1" i="1">
                        <a:latin typeface="Cambria Math"/>
                      </a:rPr>
                      <m:t> </m:t>
                    </m:r>
                    <m:r>
                      <a:rPr lang="en-US" sz="2400" b="1" i="1">
                        <a:latin typeface="Cambria Math"/>
                      </a:rPr>
                      <m:t>𝒏</m:t>
                    </m:r>
                    <m:r>
                      <a:rPr lang="en-US" sz="2400" b="1" i="1">
                        <a:latin typeface="Cambria Math"/>
                      </a:rPr>
                      <m:t>≥</m:t>
                    </m:r>
                    <m:r>
                      <a:rPr lang="en-US" sz="2400" b="1" i="1">
                        <a:latin typeface="Cambria Math"/>
                      </a:rPr>
                      <m:t>𝟐</m:t>
                    </m:r>
                  </m:oMath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213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95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:r>
                  <a:rPr lang="he-IL" dirty="0" smtClean="0"/>
                  <a:t>האם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 smtClean="0"/>
                  <a:t>?</a:t>
                </a:r>
              </a:p>
              <a:p>
                <a:pPr marL="109728" indent="0">
                  <a:buNone/>
                </a:pPr>
                <a:r>
                  <a:rPr lang="he-IL" dirty="0" smtClean="0"/>
                  <a:t>פתרון:</a:t>
                </a:r>
              </a:p>
              <a:p>
                <a:pPr marL="109728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109728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09728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 smtClean="0"/>
              </a:p>
              <a:p>
                <a:pPr marL="109728" indent="0">
                  <a:buNone/>
                </a:pPr>
                <a:r>
                  <a:rPr lang="he-IL" dirty="0" smtClean="0"/>
                  <a:t>לכן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 smtClean="0"/>
                  <a:t>.</a:t>
                </a:r>
                <a:endParaRPr lang="he-IL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78" r="-7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שאלה 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05812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:r>
                  <a:rPr lang="he-IL" dirty="0" smtClean="0"/>
                  <a:t>הוכח כי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 smtClean="0"/>
                  <a:t>.</a:t>
                </a:r>
              </a:p>
              <a:p>
                <a:pPr marL="109728" indent="0">
                  <a:buNone/>
                </a:pPr>
                <a:r>
                  <a:rPr lang="he-IL" dirty="0" smtClean="0"/>
                  <a:t>פתרון:</a:t>
                </a:r>
              </a:p>
              <a:p>
                <a:pPr marL="109728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limLow>
                        <m:limLow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groupChr>
                        </m:e>
                        <m:li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𝑡𝑖𝑚𝑒𝑠</m:t>
                          </m:r>
                        </m:lim>
                      </m:limLow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he-IL" dirty="0" smtClean="0"/>
              </a:p>
              <a:p>
                <a:pPr marL="109728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213" r="-7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שאלה 3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99990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109728" indent="0">
                  <a:buNone/>
                </a:pPr>
                <a:r>
                  <a:rPr lang="he-IL" dirty="0" smtClean="0"/>
                  <a:t>הוכח כי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 smtClean="0"/>
                  <a:t> (כאשר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dirty="0" smtClean="0"/>
                  <a:t>)</a:t>
                </a:r>
              </a:p>
              <a:p>
                <a:pPr marL="109728" indent="0">
                  <a:buNone/>
                </a:pPr>
                <a:r>
                  <a:rPr lang="he-IL" dirty="0" smtClean="0"/>
                  <a:t>פתרון</a:t>
                </a:r>
              </a:p>
              <a:p>
                <a:pPr marL="109728" indent="0">
                  <a:buNone/>
                </a:pPr>
                <a:r>
                  <a:rPr lang="he-IL" dirty="0" smtClean="0"/>
                  <a:t>ניתן להציב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he-IL" dirty="0" smtClean="0"/>
                  <a:t> ובכך נקבל משוואה שקולה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he-IL" dirty="0" smtClean="0"/>
              </a:p>
              <a:p>
                <a:pPr marL="109728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109728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109728" indent="0" rtl="0">
                  <a:buNone/>
                </a:pPr>
                <a:r>
                  <a:rPr lang="he-IL" dirty="0" smtClean="0"/>
                  <a:t>פונקציה פולינומיאלית חסומה תמיד ע"י פונקציה אקספוננציאלית, מכיוון שקצב הגדילה של הפונקציה האקספוננציאלית תמיד גדול יותר.</a:t>
                </a:r>
                <a:endParaRPr lang="he-IL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752" r="-963" b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שאלה </a:t>
            </a:r>
            <a:r>
              <a:rPr lang="he-IL" dirty="0" smtClean="0"/>
              <a:t>4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34953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זמן ריצת אלגוריתם מסויים הוא מספר פעולות היסוד המתבצעות בזמן ריצת התכנית.</a:t>
            </a:r>
          </a:p>
          <a:p>
            <a:r>
              <a:rPr lang="he-IL" dirty="0"/>
              <a:t>נתרכז במקרה ה"גרוע ביותר", כלומר כאשר הקלט יוצר את מספר פעולות היסוד הגבוה ביותר.</a:t>
            </a:r>
          </a:p>
          <a:p>
            <a:r>
              <a:rPr lang="he-IL" dirty="0"/>
              <a:t>למשל, עבור מיון הכנסה, ה"מקרה הגרוע" הוא כאשר מערך הקלט ממויין בסדר הפוך.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חישובי זמן ריצה של אלגוריתם</a:t>
            </a:r>
          </a:p>
        </p:txBody>
      </p:sp>
    </p:spTree>
    <p:extLst>
      <p:ext uri="{BB962C8B-B14F-4D97-AF65-F5344CB8AC3E}">
        <p14:creationId xmlns:p14="http://schemas.microsoft.com/office/powerpoint/2010/main" val="7585237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he-IL" dirty="0"/>
                  <a:t>התעלמות ממרכיבים בעלי קצב גידול איטי.</a:t>
                </a:r>
              </a:p>
              <a:p>
                <a:pPr marL="109728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he-IL" dirty="0"/>
              </a:p>
              <a:p>
                <a:pPr algn="r"/>
                <a:r>
                  <a:rPr lang="he-IL" dirty="0"/>
                  <a:t>התעלמות מקבועים</a:t>
                </a:r>
              </a:p>
              <a:p>
                <a:pPr marL="109728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he-IL" dirty="0"/>
              </a:p>
              <a:p>
                <a:pPr algn="r"/>
                <a:r>
                  <a:rPr lang="he-IL" dirty="0"/>
                  <a:t>ניצול טרנזטיביות</a:t>
                </a:r>
              </a:p>
              <a:p>
                <a:pPr marL="109728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חוקי פישוט בחישוב זמני ריצה</a:t>
            </a:r>
          </a:p>
        </p:txBody>
      </p:sp>
    </p:spTree>
    <p:extLst>
      <p:ext uri="{BB962C8B-B14F-4D97-AF65-F5344CB8AC3E}">
        <p14:creationId xmlns:p14="http://schemas.microsoft.com/office/powerpoint/2010/main" val="2234799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8"/>
                <a:ext cx="8229600" cy="482799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he-IL" dirty="0"/>
                  <a:t>חישוב עלות של כל לולאה.</a:t>
                </a:r>
              </a:p>
              <a:p>
                <a:r>
                  <a:rPr lang="he-IL" dirty="0"/>
                  <a:t>חיבור הפעולות לכדי זמן ריצה כולל.</a:t>
                </a:r>
              </a:p>
              <a:p>
                <a:r>
                  <a:rPr lang="he-IL" dirty="0"/>
                  <a:t>לדוגמה:</a:t>
                </a:r>
              </a:p>
              <a:p>
                <a:pPr marL="109728" indent="0">
                  <a:buNone/>
                </a:pPr>
                <a:endParaRPr lang="he-IL" dirty="0"/>
              </a:p>
              <a:p>
                <a:pPr marL="109728" indent="0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endParaRPr lang="he-IL" dirty="0"/>
              </a:p>
              <a:p>
                <a:pPr marL="109728" indent="0">
                  <a:buNone/>
                </a:pPr>
                <a:r>
                  <a:rPr lang="he-IL" sz="2400" dirty="0"/>
                  <a:t>סה"כ זמן ריצה: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8"/>
                <a:ext cx="8229600" cy="4827992"/>
              </a:xfrm>
              <a:blipFill rotWithShape="0">
                <a:blip r:embed="rId8"/>
                <a:stretch>
                  <a:fillRect t="-202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חישוב זמן ריצה של תכנית סדרתית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3528" y="3068960"/>
                <a:ext cx="2520280" cy="203132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𝐴𝑙𝑔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b="0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b="0" dirty="0"/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++</m:t>
                      </m:r>
                    </m:oMath>
                  </m:oMathPara>
                </a14:m>
                <a:endParaRPr lang="en-US" b="0" dirty="0"/>
              </a:p>
              <a:p>
                <a:pPr marL="444500"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901700" lvl="4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𝑂𝑝𝑒𝑟𝑎𝑡𝑖𝑜𝑛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068960"/>
                <a:ext cx="2520280" cy="2031325"/>
              </a:xfrm>
              <a:prstGeom prst="rect">
                <a:avLst/>
              </a:prstGeom>
              <a:blipFill rotWithShape="0">
                <a:blip r:embed="rId9"/>
                <a:stretch>
                  <a:fillRect l="-725" b="-17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2602124" y="4005064"/>
            <a:ext cx="1497666" cy="432048"/>
            <a:chOff x="2602124" y="4293096"/>
            <a:chExt cx="1497666" cy="432048"/>
          </a:xfrm>
        </p:grpSpPr>
        <p:sp>
          <p:nvSpPr>
            <p:cNvPr id="5" name="Right Brace 4"/>
            <p:cNvSpPr/>
            <p:nvPr/>
          </p:nvSpPr>
          <p:spPr>
            <a:xfrm>
              <a:off x="2602124" y="4293096"/>
              <a:ext cx="673732" cy="432048"/>
            </a:xfrm>
            <a:prstGeom prst="rightBrace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275856" y="4293096"/>
                  <a:ext cx="823934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he-IL" b="1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856" y="4293096"/>
                  <a:ext cx="82393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4099790" y="3429000"/>
            <a:ext cx="2056385" cy="1008112"/>
            <a:chOff x="4099790" y="3429000"/>
            <a:chExt cx="2056385" cy="1008112"/>
          </a:xfrm>
        </p:grpSpPr>
        <p:sp>
          <p:nvSpPr>
            <p:cNvPr id="9" name="Right Brace 8"/>
            <p:cNvSpPr/>
            <p:nvPr/>
          </p:nvSpPr>
          <p:spPr>
            <a:xfrm>
              <a:off x="4099790" y="3429000"/>
              <a:ext cx="673732" cy="1008112"/>
            </a:xfrm>
            <a:prstGeom prst="rightBrace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815456" y="3748390"/>
                  <a:ext cx="134071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⋅(</m:t>
                        </m:r>
                        <m:r>
                          <a:rPr lang="en-US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he-IL" b="1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5456" y="3748390"/>
                  <a:ext cx="1340719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r="-455" b="-1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4099791" y="4500802"/>
            <a:ext cx="976265" cy="599483"/>
            <a:chOff x="4099791" y="4500802"/>
            <a:chExt cx="976265" cy="599483"/>
          </a:xfrm>
        </p:grpSpPr>
        <p:sp>
          <p:nvSpPr>
            <p:cNvPr id="11" name="Right Brace 10"/>
            <p:cNvSpPr/>
            <p:nvPr/>
          </p:nvSpPr>
          <p:spPr>
            <a:xfrm>
              <a:off x="4099791" y="4500802"/>
              <a:ext cx="673732" cy="599483"/>
            </a:xfrm>
            <a:prstGeom prst="rightBrace">
              <a:avLst/>
            </a:prstGeom>
            <a:noFill/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815457" y="4615877"/>
                  <a:ext cx="26059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oMath>
                    </m:oMathPara>
                  </a14:m>
                  <a:endParaRPr lang="he-IL" b="1" dirty="0">
                    <a:solidFill>
                      <a:srgbClr val="FF66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5457" y="4615877"/>
                  <a:ext cx="260599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209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095050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EB9AA0D-3CCA-422D-87DE-54CDB9D6A88B}" vid="{15159ABC-2CFD-4218-86C6-4223790663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3160</TotalTime>
  <Words>218</Words>
  <Application>Microsoft Office PowerPoint</Application>
  <PresentationFormat>On-screen Show (4:3)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 Math</vt:lpstr>
      <vt:lpstr>Lucida Sans Unicode</vt:lpstr>
      <vt:lpstr>Verdana</vt:lpstr>
      <vt:lpstr>Wingdings 2</vt:lpstr>
      <vt:lpstr>Wingdings 3</vt:lpstr>
      <vt:lpstr>Theme1</vt:lpstr>
      <vt:lpstr>תרגול 2</vt:lpstr>
      <vt:lpstr>סימונים אסימפטוטיים</vt:lpstr>
      <vt:lpstr>שאלה 1</vt:lpstr>
      <vt:lpstr>שאלה 2</vt:lpstr>
      <vt:lpstr>שאלה 3</vt:lpstr>
      <vt:lpstr>שאלה 4</vt:lpstr>
      <vt:lpstr>חישובי זמן ריצה של אלגוריתם</vt:lpstr>
      <vt:lpstr>חוקי פישוט בחישוב זמני ריצה</vt:lpstr>
      <vt:lpstr>חישוב זמן ריצה של תכנית סדרתית</vt:lpstr>
      <vt:lpstr>חישוב זמן ריצה - דוגמא</vt:lpstr>
      <vt:lpstr>חישוב זמן ריצה – דוגמא 2</vt:lpstr>
      <vt:lpstr>חישוב זמן ריצה – דוגמא 3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תרגול 1</dc:title>
  <dc:creator>yair</dc:creator>
  <cp:lastModifiedBy>Eyal</cp:lastModifiedBy>
  <cp:revision>197</cp:revision>
  <dcterms:created xsi:type="dcterms:W3CDTF">2010-02-28T08:02:43Z</dcterms:created>
  <dcterms:modified xsi:type="dcterms:W3CDTF">2019-11-05T13:41:27Z</dcterms:modified>
</cp:coreProperties>
</file>