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70" r:id="rId6"/>
    <p:sldId id="271" r:id="rId7"/>
    <p:sldId id="267" r:id="rId8"/>
    <p:sldId id="272" r:id="rId9"/>
    <p:sldId id="273" r:id="rId10"/>
    <p:sldId id="274" r:id="rId11"/>
    <p:sldId id="275" r:id="rId12"/>
    <p:sldId id="276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6404" autoAdjust="0"/>
  </p:normalViewPr>
  <p:slideViewPr>
    <p:cSldViewPr>
      <p:cViewPr varScale="1">
        <p:scale>
          <a:sx n="88" d="100"/>
          <a:sy n="88" d="100"/>
        </p:scale>
        <p:origin x="15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9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2400"/>
              </a:spcAft>
              <a:defRPr/>
            </a:lvl1pPr>
            <a:lvl2pPr>
              <a:spcBef>
                <a:spcPts val="600"/>
              </a:spcBef>
              <a:spcAft>
                <a:spcPts val="2400"/>
              </a:spcAft>
              <a:defRPr/>
            </a:lvl2pPr>
            <a:lvl3pPr>
              <a:spcBef>
                <a:spcPts val="600"/>
              </a:spcBef>
              <a:spcAft>
                <a:spcPts val="2400"/>
              </a:spcAft>
              <a:defRPr/>
            </a:lvl3pPr>
            <a:lvl4pPr>
              <a:spcBef>
                <a:spcPts val="600"/>
              </a:spcBef>
              <a:spcAft>
                <a:spcPts val="2400"/>
              </a:spcAft>
              <a:defRPr/>
            </a:lvl4pPr>
            <a:lvl5pPr>
              <a:spcBef>
                <a:spcPts val="600"/>
              </a:spcBef>
              <a:spcAft>
                <a:spcPts val="2400"/>
              </a:spcAft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1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999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376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24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821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82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397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11/24/2019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1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ניתוח רקורסיה</a:t>
            </a:r>
          </a:p>
          <a:p>
            <a:r>
              <a:rPr lang="he-IL" dirty="0"/>
              <a:t>ו</a:t>
            </a:r>
            <a:r>
              <a:rPr lang="he-IL" dirty="0" smtClean="0"/>
              <a:t>מערכים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מערך דו מימדי באורך </a:t>
            </a:r>
            <a:r>
              <a:rPr lang="en-US" dirty="0" smtClean="0"/>
              <a:t>n</a:t>
            </a:r>
            <a:r>
              <a:rPr lang="he-IL" dirty="0" smtClean="0"/>
              <a:t> וגובה </a:t>
            </a:r>
            <a:r>
              <a:rPr lang="en-US" dirty="0" smtClean="0"/>
              <a:t>m</a:t>
            </a:r>
            <a:r>
              <a:rPr lang="he-IL" dirty="0" smtClean="0"/>
              <a:t> המכיל תאים בגודל </a:t>
            </a:r>
            <a:r>
              <a:rPr lang="en-US" dirty="0" smtClean="0"/>
              <a:t>T</a:t>
            </a:r>
            <a:r>
              <a:rPr lang="he-IL" dirty="0" smtClean="0"/>
              <a:t> ידרוש בלוק זכרון בגודל </a:t>
            </a:r>
            <a:r>
              <a:rPr lang="en-US" dirty="0" smtClean="0"/>
              <a:t>T*m*n</a:t>
            </a:r>
            <a:r>
              <a:rPr lang="he-IL" dirty="0" smtClean="0"/>
              <a:t>. סיבוכיות מקום של </a:t>
            </a:r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מבנה הזכרון הינו חד מימדי – נצטרך לפרוש את המטריצה בזכרון לפי שורות, ונשרשר אותם.</a:t>
            </a:r>
            <a:endParaRPr lang="he-IL" dirty="0"/>
          </a:p>
          <a:p>
            <a:r>
              <a:rPr lang="he-IL" dirty="0" smtClean="0"/>
              <a:t>נניח שאינדוקס תאי המטריצה מתחיל ב-[0,0]. גישה לתא במערך לפי האינדקס שלו, </a:t>
            </a:r>
            <a:r>
              <a:rPr lang="en-US" dirty="0" smtClean="0"/>
              <a:t>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  <a:r>
              <a:rPr lang="he-IL" dirty="0" smtClean="0"/>
              <a:t>, נעשית על ידי הוספת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n+j</a:t>
            </a:r>
            <a:r>
              <a:rPr lang="en-US" dirty="0" smtClean="0"/>
              <a:t>)*T</a:t>
            </a:r>
            <a:r>
              <a:rPr lang="he-IL" dirty="0" smtClean="0"/>
              <a:t> לכתובת הבסיס.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מהו זמן הגישה לתא במטריצה?</a:t>
            </a:r>
            <a:endParaRPr lang="he-IL" dirty="0"/>
          </a:p>
          <a:p>
            <a:r>
              <a:rPr lang="he-IL" dirty="0" smtClean="0"/>
              <a:t>כמו בגישה למער</a:t>
            </a:r>
            <a:r>
              <a:rPr lang="he-IL" dirty="0"/>
              <a:t>ך</a:t>
            </a:r>
            <a:r>
              <a:rPr lang="he-IL" dirty="0" smtClean="0"/>
              <a:t>, פעולת חישוב יחידה שאינה תלויה ב-</a:t>
            </a:r>
            <a:r>
              <a:rPr lang="en-US" dirty="0" smtClean="0"/>
              <a:t>n</a:t>
            </a:r>
            <a:r>
              <a:rPr lang="he-IL" dirty="0" smtClean="0"/>
              <a:t>: </a:t>
            </a:r>
            <a:r>
              <a:rPr lang="en-US" dirty="0" smtClean="0"/>
              <a:t>O(1)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מערך דו מימדי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638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939560"/>
          </a:xfrm>
        </p:spPr>
        <p:txBody>
          <a:bodyPr>
            <a:normAutofit/>
          </a:bodyPr>
          <a:lstStyle/>
          <a:p>
            <a:r>
              <a:rPr lang="he-IL" dirty="0" smtClean="0"/>
              <a:t>הגדרה: מטריצה ריבועית שבה לאורך על אלכסון עולה הערכים זהים.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מטריצת אלכסונים עולים</a:t>
            </a:r>
            <a:endParaRPr lang="he-IL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7544" y="3024336"/>
            <a:ext cx="8229600" cy="393305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Aft>
                <a:spcPts val="1200"/>
              </a:spcAft>
            </a:pPr>
            <a:r>
              <a:rPr lang="he-IL" dirty="0" smtClean="0"/>
              <a:t>נרצה להגדיר 2 פונקציות: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ym typeface="Wingdings" panose="05000000000000000000" pitchFamily="2" charset="2"/>
              </a:rPr>
              <a:t>get(</a:t>
            </a:r>
            <a:r>
              <a:rPr lang="en-US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he-IL" dirty="0" smtClean="0">
                <a:sym typeface="Wingdings" panose="05000000000000000000" pitchFamily="2" charset="2"/>
              </a:rPr>
              <a:t> – החזר ערך מתא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ym typeface="Wingdings" panose="05000000000000000000" pitchFamily="2" charset="2"/>
              </a:rPr>
              <a:t>put(</a:t>
            </a:r>
            <a:r>
              <a:rPr lang="en-US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he-IL" dirty="0" smtClean="0">
                <a:sym typeface="Wingdings" panose="05000000000000000000" pitchFamily="2" charset="2"/>
              </a:rPr>
              <a:t> – הכנס ערך לתא. יש לעדכן את שאר האלכסון.</a:t>
            </a:r>
          </a:p>
          <a:p>
            <a:pPr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מה הסיבוכיות במימוש הסטנדרטי של מטריצה?</a:t>
            </a:r>
          </a:p>
          <a:p>
            <a:pPr lvl="1"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סיבוכיות מקום למערך דו מימדי  </a:t>
            </a:r>
            <a:r>
              <a:rPr lang="en-US" dirty="0" smtClean="0">
                <a:sym typeface="Wingdings" panose="05000000000000000000" pitchFamily="2" charset="2"/>
              </a:rPr>
              <a:t>O(n^2)</a:t>
            </a:r>
          </a:p>
          <a:p>
            <a:pPr lvl="1"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סיבוכיות </a:t>
            </a:r>
            <a:r>
              <a:rPr lang="en-US" dirty="0" smtClean="0">
                <a:sym typeface="Wingdings" panose="05000000000000000000" pitchFamily="2" charset="2"/>
              </a:rPr>
              <a:t>get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he-IL" dirty="0" smtClean="0">
                <a:sym typeface="Wingdings" panose="05000000000000000000" pitchFamily="2" charset="2"/>
              </a:rPr>
              <a:t>  </a:t>
            </a:r>
            <a:r>
              <a:rPr lang="en-US" dirty="0" smtClean="0">
                <a:sym typeface="Wingdings" panose="05000000000000000000" pitchFamily="2" charset="2"/>
              </a:rPr>
              <a:t>O(1)</a:t>
            </a:r>
            <a:endParaRPr lang="he-IL" dirty="0" smtClean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סיבוכיות </a:t>
            </a:r>
            <a:r>
              <a:rPr lang="en-US" dirty="0" smtClean="0">
                <a:sym typeface="Wingdings" panose="05000000000000000000" pitchFamily="2" charset="2"/>
              </a:rPr>
              <a:t>put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he-IL" dirty="0" smtClean="0">
                <a:sym typeface="Wingdings" panose="05000000000000000000" pitchFamily="2" charset="2"/>
              </a:rPr>
              <a:t>  </a:t>
            </a:r>
            <a:r>
              <a:rPr lang="en-US" dirty="0" smtClean="0">
                <a:sym typeface="Wingdings" panose="05000000000000000000" pitchFamily="2" charset="2"/>
              </a:rPr>
              <a:t>O(n)</a:t>
            </a: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9557"/>
              </p:ext>
            </p:extLst>
          </p:nvPr>
        </p:nvGraphicFramePr>
        <p:xfrm>
          <a:off x="1187624" y="2132856"/>
          <a:ext cx="1944220" cy="18288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388844">
                  <a:extLst>
                    <a:ext uri="{9D8B030D-6E8A-4147-A177-3AD203B41FA5}">
                      <a16:colId xmlns:a16="http://schemas.microsoft.com/office/drawing/2014/main" val="265251361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460317274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3239759558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859364936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411792946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5455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4507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583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828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4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2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92718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he-IL" dirty="0" smtClean="0"/>
              <a:t>האם ניתן לשפר?</a:t>
            </a:r>
            <a:endParaRPr lang="he-IL" dirty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כן.</a:t>
            </a:r>
          </a:p>
          <a:p>
            <a:pPr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איך?</a:t>
            </a:r>
          </a:p>
          <a:p>
            <a:pPr lvl="1"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נשים לב כי קיימים רק </a:t>
            </a:r>
            <a:r>
              <a:rPr lang="en-US" dirty="0" smtClean="0">
                <a:sym typeface="Wingdings" panose="05000000000000000000" pitchFamily="2" charset="2"/>
              </a:rPr>
              <a:t>2n-1</a:t>
            </a:r>
            <a:r>
              <a:rPr lang="he-IL" dirty="0" smtClean="0">
                <a:sym typeface="Wingdings" panose="05000000000000000000" pitchFamily="2" charset="2"/>
              </a:rPr>
              <a:t> ערכים אותם צריך לשמור ולעדכן.</a:t>
            </a:r>
          </a:p>
          <a:p>
            <a:pPr lvl="1"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נחפש חוקיות המקשרת בין התאים שמחזיקים את אותו הערך.</a:t>
            </a:r>
          </a:p>
          <a:p>
            <a:pPr lvl="2"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באלכסון עולה,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i+j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he-IL" dirty="0" smtClean="0">
                <a:sym typeface="Wingdings" panose="05000000000000000000" pitchFamily="2" charset="2"/>
              </a:rPr>
              <a:t> זהה בכל תא  ישמש כאינדקס</a:t>
            </a:r>
          </a:p>
          <a:p>
            <a:pPr lvl="1"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נבנה מערך בגודל </a:t>
            </a:r>
            <a:r>
              <a:rPr lang="en-US" dirty="0" smtClean="0">
                <a:sym typeface="Wingdings" panose="05000000000000000000" pitchFamily="2" charset="2"/>
              </a:rPr>
              <a:t>2n-1</a:t>
            </a:r>
            <a:r>
              <a:rPr lang="he-IL" dirty="0" smtClean="0">
                <a:sym typeface="Wingdings" panose="05000000000000000000" pitchFamily="2" charset="2"/>
              </a:rPr>
              <a:t> הפועל לפי החוקיות הנ"ל.</a:t>
            </a:r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מטריצת אלכסונים עולים – מימוש נוסף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01704"/>
              </p:ext>
            </p:extLst>
          </p:nvPr>
        </p:nvGraphicFramePr>
        <p:xfrm>
          <a:off x="1043608" y="1166327"/>
          <a:ext cx="1944220" cy="18288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388844">
                  <a:extLst>
                    <a:ext uri="{9D8B030D-6E8A-4147-A177-3AD203B41FA5}">
                      <a16:colId xmlns:a16="http://schemas.microsoft.com/office/drawing/2014/main" val="265251361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460317274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3239759558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859364936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411792946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5455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4507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583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828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496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3570"/>
              </p:ext>
            </p:extLst>
          </p:nvPr>
        </p:nvGraphicFramePr>
        <p:xfrm>
          <a:off x="1286632" y="3675464"/>
          <a:ext cx="1701196" cy="7315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43028">
                  <a:extLst>
                    <a:ext uri="{9D8B030D-6E8A-4147-A177-3AD203B41FA5}">
                      <a16:colId xmlns:a16="http://schemas.microsoft.com/office/drawing/2014/main" val="553759899"/>
                    </a:ext>
                  </a:extLst>
                </a:gridCol>
                <a:gridCol w="243028">
                  <a:extLst>
                    <a:ext uri="{9D8B030D-6E8A-4147-A177-3AD203B41FA5}">
                      <a16:colId xmlns:a16="http://schemas.microsoft.com/office/drawing/2014/main" val="1430127518"/>
                    </a:ext>
                  </a:extLst>
                </a:gridCol>
                <a:gridCol w="243028">
                  <a:extLst>
                    <a:ext uri="{9D8B030D-6E8A-4147-A177-3AD203B41FA5}">
                      <a16:colId xmlns:a16="http://schemas.microsoft.com/office/drawing/2014/main" val="1319635478"/>
                    </a:ext>
                  </a:extLst>
                </a:gridCol>
                <a:gridCol w="243028">
                  <a:extLst>
                    <a:ext uri="{9D8B030D-6E8A-4147-A177-3AD203B41FA5}">
                      <a16:colId xmlns:a16="http://schemas.microsoft.com/office/drawing/2014/main" val="1375285128"/>
                    </a:ext>
                  </a:extLst>
                </a:gridCol>
                <a:gridCol w="243028">
                  <a:extLst>
                    <a:ext uri="{9D8B030D-6E8A-4147-A177-3AD203B41FA5}">
                      <a16:colId xmlns:a16="http://schemas.microsoft.com/office/drawing/2014/main" val="3461039935"/>
                    </a:ext>
                  </a:extLst>
                </a:gridCol>
                <a:gridCol w="243028">
                  <a:extLst>
                    <a:ext uri="{9D8B030D-6E8A-4147-A177-3AD203B41FA5}">
                      <a16:colId xmlns:a16="http://schemas.microsoft.com/office/drawing/2014/main" val="3731070279"/>
                    </a:ext>
                  </a:extLst>
                </a:gridCol>
                <a:gridCol w="243028">
                  <a:extLst>
                    <a:ext uri="{9D8B030D-6E8A-4147-A177-3AD203B41FA5}">
                      <a16:colId xmlns:a16="http://schemas.microsoft.com/office/drawing/2014/main" val="12340436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14128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95566"/>
                  </a:ext>
                </a:extLst>
              </a:tr>
            </a:tbl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>
          <a:xfrm>
            <a:off x="446856" y="4581128"/>
            <a:ext cx="8229600" cy="208823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Aft>
                <a:spcPts val="1200"/>
              </a:spcAft>
            </a:pPr>
            <a:r>
              <a:rPr lang="he-IL" dirty="0" smtClean="0"/>
              <a:t>מה </a:t>
            </a:r>
            <a:r>
              <a:rPr lang="he-IL" dirty="0" smtClean="0">
                <a:sym typeface="Wingdings" panose="05000000000000000000" pitchFamily="2" charset="2"/>
              </a:rPr>
              <a:t>הסיבוכיות?</a:t>
            </a:r>
          </a:p>
          <a:p>
            <a:pPr lvl="1"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סיבוכיות מקום של מערך חד מימדי  </a:t>
            </a:r>
            <a:r>
              <a:rPr lang="en-US" dirty="0" smtClean="0">
                <a:sym typeface="Wingdings" panose="05000000000000000000" pitchFamily="2" charset="2"/>
              </a:rPr>
              <a:t>O(n)</a:t>
            </a:r>
            <a:endParaRPr lang="he-IL" dirty="0" smtClean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</a:pPr>
            <a:r>
              <a:rPr lang="en-US" dirty="0" smtClean="0">
                <a:sym typeface="Wingdings" panose="05000000000000000000" pitchFamily="2" charset="2"/>
              </a:rPr>
              <a:t>get</a:t>
            </a:r>
            <a:r>
              <a:rPr lang="he-IL" dirty="0" smtClean="0">
                <a:sym typeface="Wingdings" panose="05000000000000000000" pitchFamily="2" charset="2"/>
              </a:rPr>
              <a:t>  נחזיר </a:t>
            </a:r>
            <a:r>
              <a:rPr lang="en-US" dirty="0" smtClean="0">
                <a:sym typeface="Wingdings" panose="05000000000000000000" pitchFamily="2" charset="2"/>
              </a:rPr>
              <a:t>A[</a:t>
            </a:r>
            <a:r>
              <a:rPr lang="en-US" dirty="0" err="1" smtClean="0">
                <a:sym typeface="Wingdings" panose="05000000000000000000" pitchFamily="2" charset="2"/>
              </a:rPr>
              <a:t>i+j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r>
              <a:rPr lang="he-IL" dirty="0" smtClean="0">
                <a:sym typeface="Wingdings" panose="05000000000000000000" pitchFamily="2" charset="2"/>
              </a:rPr>
              <a:t>, סיבוכיות נשארת </a:t>
            </a:r>
            <a:r>
              <a:rPr lang="en-US" dirty="0" smtClean="0">
                <a:sym typeface="Wingdings" panose="05000000000000000000" pitchFamily="2" charset="2"/>
              </a:rPr>
              <a:t>O(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he-IL" dirty="0" smtClean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</a:pPr>
            <a:r>
              <a:rPr lang="en-US" dirty="0" smtClean="0"/>
              <a:t>put</a:t>
            </a:r>
            <a:r>
              <a:rPr lang="he-IL" dirty="0" smtClean="0"/>
              <a:t> </a:t>
            </a:r>
            <a:r>
              <a:rPr lang="en-US" dirty="0" smtClean="0"/>
              <a:t>  </a:t>
            </a:r>
            <a:r>
              <a:rPr lang="he-IL" dirty="0" smtClean="0">
                <a:sym typeface="Wingdings" panose="05000000000000000000" pitchFamily="2" charset="2"/>
              </a:rPr>
              <a:t> נעדכן את הערך בתא </a:t>
            </a:r>
            <a:r>
              <a:rPr lang="en-US" dirty="0" smtClean="0">
                <a:sym typeface="Wingdings" panose="05000000000000000000" pitchFamily="2" charset="2"/>
              </a:rPr>
              <a:t>A[</a:t>
            </a:r>
            <a:r>
              <a:rPr lang="en-US" dirty="0" err="1" smtClean="0">
                <a:sym typeface="Wingdings" panose="05000000000000000000" pitchFamily="2" charset="2"/>
              </a:rPr>
              <a:t>i+j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r>
              <a:rPr lang="he-IL" dirty="0" smtClean="0">
                <a:sym typeface="Wingdings" panose="05000000000000000000" pitchFamily="2" charset="2"/>
              </a:rPr>
              <a:t>, סיבוכיות </a:t>
            </a:r>
            <a:r>
              <a:rPr lang="en-US" dirty="0" smtClean="0">
                <a:sym typeface="Wingdings" panose="05000000000000000000" pitchFamily="2" charset="2"/>
              </a:rPr>
              <a:t>O(1)</a:t>
            </a:r>
          </a:p>
          <a:p>
            <a:pPr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שיפור בזמן ריצה ובמקום!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03508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795544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הגדרה: מטריצה ריבועית שבה כל איבר שאינו באחד משלושת האלכסונים המרכזיים בהכרח 0.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מטריצה תלת אלכסונית</a:t>
            </a:r>
            <a:endParaRPr lang="he-IL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7544" y="436510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נשמור מערך שמייצג את 3 האלכסונים משורשרים אחד אחרי השני, ועוד תא המייצג את שאר המטריצה.</a:t>
            </a: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9927"/>
              </p:ext>
            </p:extLst>
          </p:nvPr>
        </p:nvGraphicFramePr>
        <p:xfrm>
          <a:off x="1187624" y="1988840"/>
          <a:ext cx="2232246" cy="219456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372041">
                  <a:extLst>
                    <a:ext uri="{9D8B030D-6E8A-4147-A177-3AD203B41FA5}">
                      <a16:colId xmlns:a16="http://schemas.microsoft.com/office/drawing/2014/main" val="265251361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460317274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3239759558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859364936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4117929465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524565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5455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4507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583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828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496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392343"/>
                  </a:ext>
                </a:extLst>
              </a:tr>
            </a:tbl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>
          <a:xfrm>
            <a:off x="3563888" y="2300563"/>
            <a:ext cx="5133256" cy="120530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כיצד ניתן לממש מבנה זה על מנת לשפר את רמת הסיבוכיות של הפונקציות </a:t>
            </a:r>
            <a:r>
              <a:rPr lang="en-US" dirty="0" smtClean="0">
                <a:sym typeface="Wingdings" panose="05000000000000000000" pitchFamily="2" charset="2"/>
              </a:rPr>
              <a:t>get</a:t>
            </a:r>
            <a:r>
              <a:rPr lang="he-IL" dirty="0" smtClean="0">
                <a:sym typeface="Wingdings" panose="05000000000000000000" pitchFamily="2" charset="2"/>
              </a:rPr>
              <a:t> ו-</a:t>
            </a:r>
            <a:r>
              <a:rPr lang="en-US" dirty="0" smtClean="0">
                <a:sym typeface="Wingdings" panose="05000000000000000000" pitchFamily="2" charset="2"/>
              </a:rPr>
              <a:t>put</a:t>
            </a:r>
            <a:r>
              <a:rPr lang="he-IL" dirty="0" smtClean="0">
                <a:sym typeface="Wingdings" panose="05000000000000000000" pitchFamily="2" charset="2"/>
              </a:rPr>
              <a:t>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תשובה:</a:t>
            </a:r>
            <a:endParaRPr lang="en-GB" b="1" u="sn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91403"/>
              </p:ext>
            </p:extLst>
          </p:nvPr>
        </p:nvGraphicFramePr>
        <p:xfrm>
          <a:off x="2150732" y="5361776"/>
          <a:ext cx="6165684" cy="7315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40406">
                  <a:extLst>
                    <a:ext uri="{9D8B030D-6E8A-4147-A177-3AD203B41FA5}">
                      <a16:colId xmlns:a16="http://schemas.microsoft.com/office/drawing/2014/main" val="553759899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430127518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319635478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375285128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3461039935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3731070279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23404365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3265268675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53630901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347411458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2089977514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3091454687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950839694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237513723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12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14128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91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795544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>
                <a:sym typeface="Wingdings" panose="05000000000000000000" pitchFamily="2" charset="2"/>
              </a:rPr>
              <a:t>על מנת לגשת לתא מהמטריצה המקורית, יש להמירו לאינדקס המתאים במערך.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מטריצה תלת אלכסונית - גישה</a:t>
            </a:r>
            <a:endParaRPr lang="he-I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99455"/>
              </p:ext>
            </p:extLst>
          </p:nvPr>
        </p:nvGraphicFramePr>
        <p:xfrm>
          <a:off x="481046" y="1988840"/>
          <a:ext cx="2232246" cy="219456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372041">
                  <a:extLst>
                    <a:ext uri="{9D8B030D-6E8A-4147-A177-3AD203B41FA5}">
                      <a16:colId xmlns:a16="http://schemas.microsoft.com/office/drawing/2014/main" val="265251361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460317274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3239759558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859364936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4117929465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524565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5455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4507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583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828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496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392343"/>
                  </a:ext>
                </a:extLst>
              </a:tr>
            </a:tbl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>
          <a:xfrm>
            <a:off x="2843808" y="2300563"/>
            <a:ext cx="5853336" cy="2064541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spcAft>
                <a:spcPts val="1200"/>
              </a:spcAft>
              <a:buNone/>
            </a:pPr>
            <a:r>
              <a:rPr lang="en-US" dirty="0" smtClean="0">
                <a:sym typeface="Wingdings" panose="05000000000000000000" pitchFamily="2" charset="2"/>
              </a:rPr>
              <a:t>M[</a:t>
            </a:r>
            <a:r>
              <a:rPr lang="en-US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] = A[</a:t>
            </a:r>
            <a:r>
              <a:rPr lang="en-US" dirty="0" err="1" smtClean="0">
                <a:sym typeface="Wingdings" panose="05000000000000000000" pitchFamily="2" charset="2"/>
              </a:rPr>
              <a:t>matrixToArray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)]</a:t>
            </a:r>
          </a:p>
          <a:p>
            <a:pPr marL="109728" indent="0" algn="l" rtl="0">
              <a:spcAft>
                <a:spcPts val="1200"/>
              </a:spcAft>
              <a:buNone/>
            </a:pPr>
            <a:r>
              <a:rPr lang="en-US" dirty="0" err="1" smtClean="0">
                <a:sym typeface="Wingdings" panose="05000000000000000000" pitchFamily="2" charset="2"/>
              </a:rPr>
              <a:t>matrixToArray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):</a:t>
            </a:r>
          </a:p>
          <a:p>
            <a:pPr marL="109728" indent="0" algn="l" rtl="0">
              <a:spcAft>
                <a:spcPts val="12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index=0, n=length(M)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if (j==i+1) index = j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else if 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==j) index = </a:t>
            </a:r>
            <a:r>
              <a:rPr lang="en-US" dirty="0" err="1" smtClean="0">
                <a:sym typeface="Wingdings" panose="05000000000000000000" pitchFamily="2" charset="2"/>
              </a:rPr>
              <a:t>n+j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else if 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==j+1) index = 2n+j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return index </a:t>
            </a:r>
            <a:endParaRPr lang="he-IL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85856"/>
              </p:ext>
            </p:extLst>
          </p:nvPr>
        </p:nvGraphicFramePr>
        <p:xfrm>
          <a:off x="481046" y="4365104"/>
          <a:ext cx="6165684" cy="7315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40406">
                  <a:extLst>
                    <a:ext uri="{9D8B030D-6E8A-4147-A177-3AD203B41FA5}">
                      <a16:colId xmlns:a16="http://schemas.microsoft.com/office/drawing/2014/main" val="553759899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430127518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319635478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375285128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3461039935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3731070279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23404365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3265268675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53630901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347411458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2089977514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3091454687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1950839694"/>
                    </a:ext>
                  </a:extLst>
                </a:gridCol>
                <a:gridCol w="440406">
                  <a:extLst>
                    <a:ext uri="{9D8B030D-6E8A-4147-A177-3AD203B41FA5}">
                      <a16:colId xmlns:a16="http://schemas.microsoft.com/office/drawing/2014/main" val="237513723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12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14128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95566"/>
                  </a:ext>
                </a:extLst>
              </a:tr>
            </a:tbl>
          </a:graphicData>
        </a:graphic>
      </p:graphicFrame>
      <p:sp>
        <p:nvSpPr>
          <p:cNvPr id="10" name="Content Placeholder 1"/>
          <p:cNvSpPr txBox="1">
            <a:spLocks/>
          </p:cNvSpPr>
          <p:nvPr/>
        </p:nvSpPr>
        <p:spPr>
          <a:xfrm>
            <a:off x="446856" y="5229200"/>
            <a:ext cx="8229600" cy="134193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Aft>
                <a:spcPts val="1200"/>
              </a:spcAft>
            </a:pPr>
            <a:r>
              <a:rPr lang="he-IL" dirty="0" smtClean="0">
                <a:sym typeface="Wingdings" panose="05000000000000000000" pitchFamily="2" charset="2"/>
              </a:rPr>
              <a:t>סיבוכיות מקום של מערך חד מימדי  </a:t>
            </a:r>
            <a:r>
              <a:rPr lang="en-US" dirty="0" smtClean="0">
                <a:sym typeface="Wingdings" panose="05000000000000000000" pitchFamily="2" charset="2"/>
              </a:rPr>
              <a:t>O(n)</a:t>
            </a:r>
            <a:endParaRPr lang="he-IL" dirty="0" smtClean="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ym typeface="Wingdings" panose="05000000000000000000" pitchFamily="2" charset="2"/>
              </a:rPr>
              <a:t>get</a:t>
            </a:r>
            <a:r>
              <a:rPr lang="he-IL" dirty="0" smtClean="0">
                <a:sym typeface="Wingdings" panose="05000000000000000000" pitchFamily="2" charset="2"/>
              </a:rPr>
              <a:t>  סיבוכיות נשארת </a:t>
            </a:r>
            <a:r>
              <a:rPr lang="en-US" dirty="0" smtClean="0">
                <a:sym typeface="Wingdings" panose="05000000000000000000" pitchFamily="2" charset="2"/>
              </a:rPr>
              <a:t>O(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he-IL" dirty="0" smtClean="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dirty="0" smtClean="0"/>
              <a:t>put</a:t>
            </a:r>
            <a:r>
              <a:rPr lang="he-IL" dirty="0" smtClean="0"/>
              <a:t> </a:t>
            </a:r>
            <a:r>
              <a:rPr lang="en-US" dirty="0" smtClean="0"/>
              <a:t>  </a:t>
            </a:r>
            <a:r>
              <a:rPr lang="he-IL" dirty="0" smtClean="0">
                <a:sym typeface="Wingdings" panose="05000000000000000000" pitchFamily="2" charset="2"/>
              </a:rPr>
              <a:t> סיבוכיות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he-IL" dirty="0" smtClean="0">
                <a:sym typeface="Wingdings" panose="05000000000000000000" pitchFamily="2" charset="2"/>
              </a:rPr>
              <a:t>נשארת </a:t>
            </a:r>
            <a:r>
              <a:rPr lang="en-US" dirty="0" smtClean="0">
                <a:sym typeface="Wingdings" panose="05000000000000000000" pitchFamily="2" charset="2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2317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פונקציה רקורסיבית הינה פונקציה הקוראת לעצמה בצורה מחזורית עם שינוי בקלט.</a:t>
            </a:r>
            <a:endParaRPr lang="he-IL" dirty="0"/>
          </a:p>
          <a:p>
            <a:r>
              <a:rPr lang="he-IL" dirty="0" smtClean="0"/>
              <a:t>לפונקציה רקורסיבית תנאי עצירה אשר מגדיר את סיום פעולת הרקורסיה.</a:t>
            </a:r>
            <a:endParaRPr lang="he-IL" dirty="0"/>
          </a:p>
          <a:p>
            <a:r>
              <a:rPr lang="he-IL" dirty="0" smtClean="0"/>
              <a:t>נגדיר את זמן הריצה של פונקציה רקורסיבית </a:t>
            </a:r>
            <a:r>
              <a:rPr lang="en-US" dirty="0" smtClean="0"/>
              <a:t>T(n)</a:t>
            </a:r>
            <a:r>
              <a:rPr lang="he-IL" dirty="0" smtClean="0"/>
              <a:t>. בחישוב זמן ריצה של רקורסיה נחפש נוסחאת נסיגה על ידי הצבה חוזרת של קלטים קטנים יותר</a:t>
            </a:r>
            <a:r>
              <a:rPr lang="en-US" dirty="0"/>
              <a:t> </a:t>
            </a:r>
            <a:r>
              <a:rPr lang="he-IL" dirty="0" smtClean="0"/>
              <a:t>עד הגעה לתנאי העצירה.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זמן ריצה לרקורסיה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5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>
            <a:normAutofit/>
          </a:bodyPr>
          <a:lstStyle/>
          <a:p>
            <a:r>
              <a:rPr lang="he-IL" dirty="0" smtClean="0"/>
              <a:t>נתונה הפונקציה הבאה לחישוב חזקה: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חישוב חזקה ברקורסיה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916832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ow(</a:t>
            </a:r>
            <a:r>
              <a:rPr lang="en-US" dirty="0" err="1" smtClean="0"/>
              <a:t>x,n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if n==0</a:t>
            </a:r>
            <a:br>
              <a:rPr lang="en-US" dirty="0" smtClean="0"/>
            </a:br>
            <a:r>
              <a:rPr lang="en-US" dirty="0" smtClean="0"/>
              <a:t>        return 1</a:t>
            </a:r>
          </a:p>
          <a:p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r>
              <a:rPr lang="en-US" dirty="0"/>
              <a:t> </a:t>
            </a:r>
            <a:r>
              <a:rPr lang="en-US" dirty="0" smtClean="0"/>
              <a:t>       return x * pow(x,n-1)</a:t>
            </a:r>
            <a:endParaRPr lang="en-US" dirty="0"/>
          </a:p>
          <a:p>
            <a:r>
              <a:rPr lang="en-US" dirty="0" smtClean="0"/>
              <a:t>}</a:t>
            </a:r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7544" y="3713576"/>
            <a:ext cx="8229600" cy="273976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תנאי העצירה שלנו </a:t>
            </a:r>
            <a:r>
              <a:rPr lang="en-US" dirty="0" smtClean="0"/>
              <a:t>n=0</a:t>
            </a:r>
            <a:r>
              <a:rPr lang="he-IL" dirty="0" smtClean="0"/>
              <a:t>. נגדיר </a:t>
            </a:r>
            <a:r>
              <a:rPr lang="en-US" dirty="0" smtClean="0"/>
              <a:t>T(0) = 1</a:t>
            </a:r>
            <a:r>
              <a:rPr lang="he-IL" dirty="0" smtClean="0"/>
              <a:t>, בעצם פעולת השוואה והחזרת ערך.</a:t>
            </a:r>
          </a:p>
          <a:p>
            <a:r>
              <a:rPr lang="he-IL" dirty="0" smtClean="0"/>
              <a:t>מהו </a:t>
            </a:r>
            <a:r>
              <a:rPr lang="en-US" dirty="0" smtClean="0"/>
              <a:t>T(n)</a:t>
            </a:r>
            <a:r>
              <a:rPr lang="he-IL" dirty="0" smtClean="0"/>
              <a:t>?</a:t>
            </a:r>
          </a:p>
          <a:p>
            <a:pPr lvl="1"/>
            <a:r>
              <a:rPr lang="en-US" dirty="0" smtClean="0"/>
              <a:t>T(n) = T(n-1) + c</a:t>
            </a:r>
            <a:r>
              <a:rPr lang="he-IL" dirty="0" smtClean="0"/>
              <a:t>, כאשר </a:t>
            </a:r>
            <a:r>
              <a:rPr lang="en-US" dirty="0" smtClean="0"/>
              <a:t>c</a:t>
            </a:r>
            <a:r>
              <a:rPr lang="he-IL" dirty="0" smtClean="0"/>
              <a:t> הינו קבועה של מספר הפעולות שמבצעים בנוסף לקריאה הרקורסיבית.</a:t>
            </a:r>
          </a:p>
        </p:txBody>
      </p:sp>
    </p:spTree>
    <p:extLst>
      <p:ext uri="{BB962C8B-B14F-4D97-AF65-F5344CB8AC3E}">
        <p14:creationId xmlns:p14="http://schemas.microsoft.com/office/powerpoint/2010/main" val="40835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1"/>
          </a:xfrm>
        </p:spPr>
        <p:txBody>
          <a:bodyPr>
            <a:normAutofit/>
          </a:bodyPr>
          <a:lstStyle/>
          <a:p>
            <a:r>
              <a:rPr lang="he-IL" dirty="0" smtClean="0"/>
              <a:t>נפתח את נוסחאת הנסיגה:</a:t>
            </a:r>
          </a:p>
          <a:p>
            <a:pPr lvl="1"/>
            <a:r>
              <a:rPr lang="en-US" dirty="0" smtClean="0"/>
              <a:t>T(n) = T(n-1) + c = T(n-2)+2c = T(n-3)+3c = … = T(n-k) + k*c</a:t>
            </a:r>
          </a:p>
          <a:p>
            <a:pPr lvl="1"/>
            <a:r>
              <a:rPr lang="he-IL" dirty="0" smtClean="0"/>
              <a:t>נרצה לבטא את הנוסחא באמצעות </a:t>
            </a:r>
            <a:r>
              <a:rPr lang="en-US" dirty="0" smtClean="0"/>
              <a:t>T(0)</a:t>
            </a:r>
            <a:r>
              <a:rPr lang="he-IL" dirty="0" smtClean="0"/>
              <a:t>, כלומר </a:t>
            </a:r>
            <a:r>
              <a:rPr lang="en-US" dirty="0" smtClean="0"/>
              <a:t>n-k=0</a:t>
            </a:r>
            <a:r>
              <a:rPr lang="he-IL" dirty="0" smtClean="0"/>
              <a:t>.</a:t>
            </a:r>
          </a:p>
          <a:p>
            <a:pPr lvl="2"/>
            <a:r>
              <a:rPr lang="en-US" dirty="0" smtClean="0"/>
              <a:t>T(n) = T(0) + n*c = n*c + 1 = O(n)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חישוב חזקה ברקורסיה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153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>
            <a:normAutofit/>
          </a:bodyPr>
          <a:lstStyle/>
          <a:p>
            <a:r>
              <a:rPr lang="he-IL" dirty="0" smtClean="0"/>
              <a:t>נתונה הפונקציה הבאה לחישוב חזקה: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חישוב חזקה ברקורסיה - שיטה 2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916832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ow(</a:t>
            </a:r>
            <a:r>
              <a:rPr lang="en-US" dirty="0" err="1" smtClean="0"/>
              <a:t>x,n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if n==0</a:t>
            </a:r>
            <a:br>
              <a:rPr lang="en-US" dirty="0" smtClean="0"/>
            </a:br>
            <a:r>
              <a:rPr lang="en-US" dirty="0" smtClean="0"/>
              <a:t>        return 1</a:t>
            </a:r>
          </a:p>
          <a:p>
            <a:r>
              <a:rPr lang="en-US" dirty="0"/>
              <a:t> </a:t>
            </a:r>
            <a:r>
              <a:rPr lang="en-US" dirty="0" smtClean="0"/>
              <a:t>   else if n%2 == 0</a:t>
            </a:r>
          </a:p>
          <a:p>
            <a:r>
              <a:rPr lang="en-US" dirty="0"/>
              <a:t> </a:t>
            </a:r>
            <a:r>
              <a:rPr lang="en-US" dirty="0" smtClean="0"/>
              <a:t>       y </a:t>
            </a:r>
            <a:r>
              <a:rPr lang="en-US" dirty="0" smtClean="0">
                <a:sym typeface="Wingdings" panose="05000000000000000000" pitchFamily="2" charset="2"/>
              </a:rPr>
              <a:t> pow(</a:t>
            </a:r>
            <a:r>
              <a:rPr lang="en-US" dirty="0" err="1" smtClean="0">
                <a:sym typeface="Wingdings" panose="05000000000000000000" pitchFamily="2" charset="2"/>
              </a:rPr>
              <a:t>x,n</a:t>
            </a:r>
            <a:r>
              <a:rPr lang="en-US" dirty="0" smtClean="0">
                <a:sym typeface="Wingdings" panose="05000000000000000000" pitchFamily="2" charset="2"/>
              </a:rPr>
              <a:t>/2)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return y*y</a:t>
            </a:r>
          </a:p>
          <a:p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r>
              <a:rPr lang="en-US" dirty="0"/>
              <a:t> </a:t>
            </a:r>
            <a:r>
              <a:rPr lang="en-US" dirty="0" smtClean="0"/>
              <a:t>       return x * pow(x, n-1)</a:t>
            </a:r>
            <a:endParaRPr lang="en-US" dirty="0"/>
          </a:p>
          <a:p>
            <a:r>
              <a:rPr lang="en-US" dirty="0" smtClean="0"/>
              <a:t>}</a:t>
            </a:r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7544" y="4293096"/>
            <a:ext cx="8229600" cy="21602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מהו </a:t>
            </a:r>
            <a:r>
              <a:rPr lang="en-US" dirty="0" smtClean="0"/>
              <a:t>T(n)</a:t>
            </a:r>
            <a:r>
              <a:rPr lang="he-I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18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651304" cy="5188031"/>
              </a:xfrm>
            </p:spPr>
            <p:txBody>
              <a:bodyPr>
                <a:noAutofit/>
              </a:bodyPr>
              <a:lstStyle/>
              <a:p>
                <a:pPr marL="109728" indent="0" algn="l" rtl="0">
                  <a:spcAft>
                    <a:spcPts val="600"/>
                  </a:spcAft>
                  <a:buNone/>
                </a:pPr>
                <a:r>
                  <a:rPr lang="en-US" sz="1600" dirty="0" smtClean="0"/>
                  <a:t>T(n) =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/>
                  <a:t>) + 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, if n is even</a:t>
                </a: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r>
                  <a:rPr lang="en-US" sz="1600" dirty="0" smtClean="0"/>
                  <a:t>T(n) = T(n-1) + 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, if n is odd</a:t>
                </a: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r>
                  <a:rPr lang="en-US" sz="1600" dirty="0" smtClean="0"/>
                  <a:t>T(0) = 1</a:t>
                </a: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r>
                  <a:rPr lang="en-US" sz="1600" dirty="0" smtClean="0"/>
                  <a:t>T(n) =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/>
                  <a:t>) +c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+ 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, if n is odd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 T(n) = </a:t>
                </a:r>
                <a:r>
                  <a:rPr lang="en-US" sz="1600" dirty="0"/>
                  <a:t>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/>
                  <a:t>) + </a:t>
                </a:r>
                <a:r>
                  <a:rPr lang="en-US" sz="1600" dirty="0" smtClean="0"/>
                  <a:t>c, c&gt;c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r>
                  <a:rPr lang="en-US" sz="1600" dirty="0" smtClean="0"/>
                  <a:t>T(n) =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/>
                  <a:t>) + c =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/>
                  <a:t>) + 2c =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dirty="0" smtClean="0"/>
                  <a:t>) + 3c… =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600" dirty="0" smtClean="0"/>
                  <a:t>) +k*c</a:t>
                </a:r>
                <a:r>
                  <a:rPr lang="en-US" sz="1600" baseline="-25000" dirty="0" smtClean="0"/>
                  <a:t>1</a:t>
                </a: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600" dirty="0"/>
                  <a:t>&gt;0 for n&gt;0, so we need to find T(1</a:t>
                </a:r>
                <a:r>
                  <a:rPr lang="en-US" sz="1600" dirty="0" smtClean="0"/>
                  <a:t>).</a:t>
                </a: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r>
                  <a:rPr lang="en-US" sz="1600" dirty="0"/>
                  <a:t>T(1) = T(0)+c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= 1 + c</a:t>
                </a:r>
                <a:r>
                  <a:rPr lang="en-US" sz="1600" baseline="-25000" dirty="0"/>
                  <a:t>2</a:t>
                </a:r>
                <a:r>
                  <a:rPr lang="en-US" sz="1600" dirty="0" smtClean="0"/>
                  <a:t>.</a:t>
                </a: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600" dirty="0"/>
                  <a:t> = 1 </a:t>
                </a:r>
                <a:r>
                  <a:rPr lang="en-US" sz="1600" dirty="0">
                    <a:sym typeface="Wingdings" panose="05000000000000000000" pitchFamily="2" charset="2"/>
                  </a:rPr>
                  <a:t> k = </a:t>
                </a:r>
                <a:r>
                  <a:rPr lang="en-US" sz="1600" dirty="0" err="1">
                    <a:sym typeface="Wingdings" panose="05000000000000000000" pitchFamily="2" charset="2"/>
                  </a:rPr>
                  <a:t>logn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r>
                  <a:rPr lang="en-US" sz="1600" dirty="0" smtClean="0">
                    <a:sym typeface="Wingdings" panose="05000000000000000000" pitchFamily="2" charset="2"/>
                  </a:rPr>
                  <a:t>T(n</a:t>
                </a:r>
                <a:r>
                  <a:rPr lang="en-US" sz="1600" dirty="0">
                    <a:sym typeface="Wingdings" panose="05000000000000000000" pitchFamily="2" charset="2"/>
                  </a:rPr>
                  <a:t>) = 1 + c</a:t>
                </a:r>
                <a:r>
                  <a:rPr lang="en-US" sz="1600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sz="1600" dirty="0">
                    <a:sym typeface="Wingdings" panose="05000000000000000000" pitchFamily="2" charset="2"/>
                  </a:rPr>
                  <a:t> + c*</a:t>
                </a:r>
                <a:r>
                  <a:rPr lang="en-US" sz="1600" dirty="0" err="1">
                    <a:sym typeface="Wingdings" panose="05000000000000000000" pitchFamily="2" charset="2"/>
                  </a:rPr>
                  <a:t>logn</a:t>
                </a:r>
                <a:r>
                  <a:rPr lang="en-US" sz="1600" dirty="0">
                    <a:sym typeface="Wingdings" panose="05000000000000000000" pitchFamily="2" charset="2"/>
                  </a:rPr>
                  <a:t> = O(</a:t>
                </a:r>
                <a:r>
                  <a:rPr lang="en-US" sz="1600" dirty="0" err="1">
                    <a:sym typeface="Wingdings" panose="05000000000000000000" pitchFamily="2" charset="2"/>
                  </a:rPr>
                  <a:t>logn</a:t>
                </a:r>
                <a:r>
                  <a:rPr lang="en-US" sz="1600" dirty="0">
                    <a:sym typeface="Wingdings" panose="05000000000000000000" pitchFamily="2" charset="2"/>
                  </a:rPr>
                  <a:t>)</a:t>
                </a: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endParaRPr lang="en-US" sz="1600" dirty="0" smtClean="0"/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endParaRPr lang="en-US" sz="1600" dirty="0"/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endParaRPr lang="en-US" sz="1600" dirty="0" smtClean="0"/>
              </a:p>
              <a:p>
                <a:pPr marL="109728" indent="0" algn="l" rtl="0">
                  <a:spcAft>
                    <a:spcPts val="600"/>
                  </a:spcAft>
                  <a:buNone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651304" cy="51880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חישוב חזקה ברקורסיה - שיטה 2</a:t>
            </a:r>
          </a:p>
        </p:txBody>
      </p:sp>
    </p:spTree>
    <p:extLst>
      <p:ext uri="{BB962C8B-B14F-4D97-AF65-F5344CB8AC3E}">
        <p14:creationId xmlns:p14="http://schemas.microsoft.com/office/powerpoint/2010/main" val="11474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/>
          </a:bodyPr>
          <a:lstStyle/>
          <a:p>
            <a:r>
              <a:rPr lang="he-IL" dirty="0" smtClean="0"/>
              <a:t>מערך חד מימדי באורך </a:t>
            </a:r>
            <a:r>
              <a:rPr lang="en-US" dirty="0" smtClean="0"/>
              <a:t>n</a:t>
            </a:r>
            <a:r>
              <a:rPr lang="he-IL" dirty="0" smtClean="0"/>
              <a:t> המכיל תאים בגודל </a:t>
            </a:r>
            <a:r>
              <a:rPr lang="en-US" dirty="0" smtClean="0"/>
              <a:t>T</a:t>
            </a:r>
            <a:r>
              <a:rPr lang="he-IL" dirty="0" smtClean="0"/>
              <a:t> ידרוש </a:t>
            </a:r>
            <a:r>
              <a:rPr lang="en-US" dirty="0" smtClean="0"/>
              <a:t>T*n</a:t>
            </a:r>
            <a:r>
              <a:rPr lang="he-IL" dirty="0" smtClean="0"/>
              <a:t> מקום בזכרון. למשל, עבור משתנה </a:t>
            </a:r>
            <a:r>
              <a:rPr lang="en-US" dirty="0" err="1" smtClean="0"/>
              <a:t>int</a:t>
            </a:r>
            <a:r>
              <a:rPr lang="he-IL" dirty="0" smtClean="0"/>
              <a:t> בגודל 4 בתים, המערך המוגדר </a:t>
            </a:r>
            <a:r>
              <a:rPr lang="en-US" dirty="0" err="1" smtClean="0"/>
              <a:t>int</a:t>
            </a:r>
            <a:r>
              <a:rPr lang="en-US" dirty="0" smtClean="0"/>
              <a:t> A[10]</a:t>
            </a:r>
            <a:r>
              <a:rPr lang="he-IL" dirty="0" smtClean="0"/>
              <a:t> יכול 40 בתים. סיבוכיות הזכרון הינה </a:t>
            </a:r>
            <a:r>
              <a:rPr lang="en-US" dirty="0" smtClean="0"/>
              <a:t>O(n)</a:t>
            </a:r>
            <a:r>
              <a:rPr lang="he-IL" dirty="0"/>
              <a:t>.</a:t>
            </a:r>
          </a:p>
          <a:p>
            <a:r>
              <a:rPr lang="he-IL" dirty="0" smtClean="0"/>
              <a:t>נניח שאינדוקס תאי המערך מתחיל ב-0. ניגש לתא במערך לפי האינדקס שלו, </a:t>
            </a:r>
            <a:r>
              <a:rPr lang="en-US" dirty="0" err="1" smtClean="0"/>
              <a:t>i</a:t>
            </a:r>
            <a:r>
              <a:rPr lang="he-IL" dirty="0" smtClean="0"/>
              <a:t>, על ידי הוספת </a:t>
            </a:r>
            <a:r>
              <a:rPr lang="en-US" dirty="0" smtClean="0"/>
              <a:t>T*</a:t>
            </a:r>
            <a:r>
              <a:rPr lang="en-US" dirty="0" err="1" smtClean="0"/>
              <a:t>i</a:t>
            </a:r>
            <a:r>
              <a:rPr lang="he-IL" dirty="0" smtClean="0"/>
              <a:t> לכתובת הבסיס.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מהו זמן הגישה לתא במערך?</a:t>
            </a:r>
            <a:endParaRPr lang="he-IL" dirty="0"/>
          </a:p>
          <a:p>
            <a:r>
              <a:rPr lang="en-US" dirty="0" err="1" smtClean="0"/>
              <a:t>base+i</a:t>
            </a:r>
            <a:r>
              <a:rPr lang="en-US" dirty="0" smtClean="0"/>
              <a:t>*T</a:t>
            </a:r>
            <a:r>
              <a:rPr lang="he-IL" dirty="0" smtClean="0"/>
              <a:t> -&gt; פעולת חישוב יחידה שאינה תלויה ב-</a:t>
            </a:r>
            <a:r>
              <a:rPr lang="en-US" dirty="0" smtClean="0"/>
              <a:t>n</a:t>
            </a:r>
            <a:r>
              <a:rPr lang="he-IL" dirty="0" smtClean="0"/>
              <a:t>: </a:t>
            </a:r>
            <a:r>
              <a:rPr lang="en-US" dirty="0" smtClean="0"/>
              <a:t>O(1)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מערך חד מימדי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340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99600"/>
          </a:xfrm>
        </p:spPr>
        <p:txBody>
          <a:bodyPr>
            <a:normAutofit fontScale="77500" lnSpcReduction="20000"/>
          </a:bodyPr>
          <a:lstStyle/>
          <a:p>
            <a:r>
              <a:rPr lang="he-IL" dirty="0" smtClean="0"/>
              <a:t>נתון מערך לא ממויין בעל </a:t>
            </a:r>
            <a:r>
              <a:rPr lang="en-US" dirty="0" smtClean="0"/>
              <a:t>n</a:t>
            </a:r>
            <a:r>
              <a:rPr lang="he-IL" dirty="0" smtClean="0"/>
              <a:t> איברים. מתבקשים לכתוב פונקציה המוצאת איבר במערך</a:t>
            </a:r>
            <a:r>
              <a:rPr lang="en-US" dirty="0" smtClean="0"/>
              <a:t> </a:t>
            </a:r>
            <a:r>
              <a:rPr lang="he-IL" dirty="0" smtClean="0"/>
              <a:t>ומחזירה את האינדקס שלו. במידה ולא קיים, יש להחזיר </a:t>
            </a:r>
            <a:r>
              <a:rPr lang="en-US" dirty="0" smtClean="0"/>
              <a:t>-1</a:t>
            </a:r>
            <a:r>
              <a:rPr lang="he-IL" dirty="0" smtClean="0"/>
              <a:t>.</a:t>
            </a:r>
            <a:endParaRPr lang="he-IL" dirty="0"/>
          </a:p>
          <a:p>
            <a:r>
              <a:rPr lang="he-IL" dirty="0" smtClean="0"/>
              <a:t>מהו זמן הריצה של הפונקציה?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חיפוש במערך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64904"/>
            <a:ext cx="2890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Find(</a:t>
            </a:r>
            <a:r>
              <a:rPr lang="en-US" dirty="0" err="1" smtClean="0"/>
              <a:t>Arr,a</a:t>
            </a:r>
            <a:r>
              <a:rPr lang="en-US" dirty="0" smtClean="0"/>
              <a:t>):</a:t>
            </a:r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0 to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):</a:t>
            </a:r>
          </a:p>
          <a:p>
            <a:r>
              <a:rPr lang="en-US" dirty="0"/>
              <a:t> </a:t>
            </a:r>
            <a:r>
              <a:rPr lang="en-US" dirty="0" smtClean="0"/>
              <a:t>       if (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a)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return -1</a:t>
            </a:r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7544" y="4221088"/>
            <a:ext cx="8229600" cy="216024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במקרה הגרוע, הפונקציה עוברת על כל איבר במערך ולכן זמן הריצה הוא </a:t>
            </a:r>
            <a:r>
              <a:rPr lang="en-US" dirty="0" smtClean="0"/>
              <a:t>O(n)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מה לגבי חיפוש במערך ממויין?</a:t>
            </a:r>
          </a:p>
          <a:p>
            <a:pPr lvl="1"/>
            <a:r>
              <a:rPr lang="he-IL" dirty="0" smtClean="0"/>
              <a:t>בתוך מערך ממויין ניתן לבצע חיפוש בינרי שזמן הריצה שלו כפי שראינו הינו </a:t>
            </a:r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endParaRPr lang="he-IL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6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99600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נתון מערך ממויין (סדר עולה) בעל </a:t>
            </a:r>
            <a:r>
              <a:rPr lang="en-US" dirty="0" smtClean="0"/>
              <a:t>n</a:t>
            </a:r>
            <a:r>
              <a:rPr lang="he-IL" dirty="0" smtClean="0"/>
              <a:t> איברים. נרצה להוסיף איבר חדש למערך במקומו המתאים. כיצד ניתן לבצע זאת, ומה זמן הריצה הנדרש?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הוספת איבר למערך</a:t>
            </a:r>
            <a:endParaRPr lang="he-IL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7544" y="3212976"/>
            <a:ext cx="8229600" cy="316835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גודל מערך הינו סטטי, לא ניתן להגדיל או להקטין אותו. לכן, נצטרך ראשית להגדיר בזכרון מערך חדש בגודל </a:t>
            </a:r>
            <a:r>
              <a:rPr lang="en-US" dirty="0" smtClean="0"/>
              <a:t>n+1</a:t>
            </a:r>
            <a:r>
              <a:rPr lang="he-IL" dirty="0" smtClean="0"/>
              <a:t>.</a:t>
            </a:r>
          </a:p>
          <a:p>
            <a:r>
              <a:rPr lang="he-IL" dirty="0" smtClean="0"/>
              <a:t>כעת, נחפש בשיטת החיפוש הבינרי את מיקום האיבר החדש במערך (אם מצאנו איבר קטן ממנו, נכניסו אחריו. אם גדול ממנו, נכניס לפניו). נגדיר את האינדקס הזה </a:t>
            </a:r>
            <a:r>
              <a:rPr lang="en-US" dirty="0" err="1" smtClean="0"/>
              <a:t>i</a:t>
            </a:r>
            <a:r>
              <a:rPr lang="he-IL" dirty="0" smtClean="0"/>
              <a:t>. זמן הריצה של שלב זה </a:t>
            </a:r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endParaRPr lang="he-IL" dirty="0" smtClean="0"/>
          </a:p>
          <a:p>
            <a:r>
              <a:rPr lang="he-IL" dirty="0" smtClean="0"/>
              <a:t>נותר למלא את המערך החדש עם ערכי הישן בתוספת האיבר החדש. החל מהאינדקס ה-0 ועד לאינדקס ה </a:t>
            </a:r>
            <a:r>
              <a:rPr lang="en-US" dirty="0" smtClean="0"/>
              <a:t>(i-1)</a:t>
            </a:r>
            <a:r>
              <a:rPr lang="he-IL" dirty="0" smtClean="0"/>
              <a:t> נעתיק ערכים. באינדקס ה-</a:t>
            </a:r>
            <a:r>
              <a:rPr lang="en-US" dirty="0" err="1" smtClean="0"/>
              <a:t>i</a:t>
            </a:r>
            <a:r>
              <a:rPr lang="he-IL" dirty="0" smtClean="0"/>
              <a:t> נוסיף את האיבר החדש, ונעתיק את יתר הערכים עד למילוי המערך. זמן הריצה </a:t>
            </a:r>
            <a:r>
              <a:rPr lang="en-US" dirty="0" smtClean="0"/>
              <a:t>O(n)</a:t>
            </a:r>
            <a:r>
              <a:rPr lang="he-IL" dirty="0" smtClean="0"/>
              <a:t>.</a:t>
            </a:r>
          </a:p>
          <a:p>
            <a:r>
              <a:rPr lang="he-IL" dirty="0" smtClean="0"/>
              <a:t>סה"כ זמן הריצה הינו </a:t>
            </a:r>
            <a:r>
              <a:rPr lang="en-US" dirty="0" smtClean="0"/>
              <a:t>O(</a:t>
            </a:r>
            <a:r>
              <a:rPr lang="en-US" dirty="0" err="1" smtClean="0"/>
              <a:t>n+logn</a:t>
            </a:r>
            <a:r>
              <a:rPr lang="en-US" dirty="0" smtClean="0"/>
              <a:t>) = O(n)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27809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תשובה: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9291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EB9AA0D-3CCA-422D-87DE-54CDB9D6A88B}" vid="{15159ABC-2CFD-4218-86C6-4223790663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5920</TotalTime>
  <Words>1053</Words>
  <Application>Microsoft Office PowerPoint</Application>
  <PresentationFormat>On-screen Show (4:3)</PresentationFormat>
  <Paragraphs>298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Lucida Sans Unicode</vt:lpstr>
      <vt:lpstr>Verdana</vt:lpstr>
      <vt:lpstr>Wingdings</vt:lpstr>
      <vt:lpstr>Wingdings 2</vt:lpstr>
      <vt:lpstr>Wingdings 3</vt:lpstr>
      <vt:lpstr>Theme1</vt:lpstr>
      <vt:lpstr>תרגול 3</vt:lpstr>
      <vt:lpstr>ניתוח זמן ריצה לרקורסיה</vt:lpstr>
      <vt:lpstr>חישוב חזקה ברקורסיה</vt:lpstr>
      <vt:lpstr>חישוב חזקה ברקורסיה</vt:lpstr>
      <vt:lpstr>חישוב חזקה ברקורסיה - שיטה 2</vt:lpstr>
      <vt:lpstr>חישוב חזקה ברקורסיה - שיטה 2</vt:lpstr>
      <vt:lpstr>מערך חד מימדי</vt:lpstr>
      <vt:lpstr>חיפוש במערך</vt:lpstr>
      <vt:lpstr>הוספת איבר למערך</vt:lpstr>
      <vt:lpstr>מערך דו מימדי</vt:lpstr>
      <vt:lpstr>מטריצת אלכסונים עולים</vt:lpstr>
      <vt:lpstr>מטריצת אלכסונים עולים – מימוש נוסף</vt:lpstr>
      <vt:lpstr>מטריצה תלת אלכסונית</vt:lpstr>
      <vt:lpstr>מטריצה תלת אלכסונית - גישה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yair</dc:creator>
  <cp:lastModifiedBy>Eyal</cp:lastModifiedBy>
  <cp:revision>302</cp:revision>
  <dcterms:created xsi:type="dcterms:W3CDTF">2010-02-28T08:02:43Z</dcterms:created>
  <dcterms:modified xsi:type="dcterms:W3CDTF">2019-11-24T06:07:31Z</dcterms:modified>
</cp:coreProperties>
</file>