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6" r:id="rId2"/>
    <p:sldId id="27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4" r:id="rId17"/>
    <p:sldId id="295" r:id="rId18"/>
    <p:sldId id="296"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FF66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6404" autoAdjust="0"/>
  </p:normalViewPr>
  <p:slideViewPr>
    <p:cSldViewPr>
      <p:cViewPr varScale="1">
        <p:scale>
          <a:sx n="88" d="100"/>
          <a:sy n="88" d="100"/>
        </p:scale>
        <p:origin x="1469" y="58"/>
      </p:cViewPr>
      <p:guideLst>
        <p:guide orient="horz" pos="2160"/>
        <p:guide pos="2880"/>
      </p:guideLst>
    </p:cSldViewPr>
  </p:slideViewPr>
  <p:outlineViewPr>
    <p:cViewPr>
      <p:scale>
        <a:sx n="33" d="100"/>
        <a:sy n="33" d="100"/>
      </p:scale>
      <p:origin x="0" y="2410"/>
    </p:cViewPr>
  </p:outlin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175E0A-4C97-41E0-BA10-BE3C6CBBC1A2}" type="datetimeFigureOut">
              <a:rPr lang="en-US" smtClean="0"/>
              <a:pPr/>
              <a:t>12/9/2019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F6E145-AC51-4763-9B58-CED84F0C07A9}" type="slidenum">
              <a:rPr lang="en-GB" smtClean="0"/>
              <a:pPr/>
              <a:t>‹#›</a:t>
            </a:fld>
            <a:endParaRPr lang="en-GB"/>
          </a:p>
        </p:txBody>
      </p:sp>
    </p:spTree>
    <p:extLst>
      <p:ext uri="{BB962C8B-B14F-4D97-AF65-F5344CB8AC3E}">
        <p14:creationId xmlns:p14="http://schemas.microsoft.com/office/powerpoint/2010/main" val="189538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2A468D-0D8C-4576-B9CB-1B804B4314A7}" type="datetimeFigureOut">
              <a:rPr lang="en-US" smtClean="0"/>
              <a:pPr/>
              <a:t>12/9/2019</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6AE4441-DDE8-43FC-8140-69474CCC2F1B}" type="slidenum">
              <a:rPr lang="en-GB" smtClean="0"/>
              <a:pPr/>
              <a:t>‹#›</a:t>
            </a:fld>
            <a:endParaRPr lang="en-GB"/>
          </a:p>
        </p:txBody>
      </p:sp>
    </p:spTree>
    <p:extLst>
      <p:ext uri="{BB962C8B-B14F-4D97-AF65-F5344CB8AC3E}">
        <p14:creationId xmlns:p14="http://schemas.microsoft.com/office/powerpoint/2010/main" val="113399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2A468D-0D8C-4576-B9CB-1B804B4314A7}" type="datetimeFigureOut">
              <a:rPr lang="en-US" smtClean="0"/>
              <a:pPr/>
              <a:t>12/9/2019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AE4441-DDE8-43FC-8140-69474CCC2F1B}" type="slidenum">
              <a:rPr lang="en-GB" smtClean="0"/>
              <a:pPr/>
              <a:t>‹#›</a:t>
            </a:fld>
            <a:endParaRPr lang="en-GB"/>
          </a:p>
        </p:txBody>
      </p:sp>
    </p:spTree>
    <p:extLst>
      <p:ext uri="{BB962C8B-B14F-4D97-AF65-F5344CB8AC3E}">
        <p14:creationId xmlns:p14="http://schemas.microsoft.com/office/powerpoint/2010/main" val="212893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2A468D-0D8C-4576-B9CB-1B804B4314A7}" type="datetimeFigureOut">
              <a:rPr lang="en-US" smtClean="0"/>
              <a:pPr/>
              <a:t>12/9/2019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AE4441-DDE8-43FC-8140-69474CCC2F1B}" type="slidenum">
              <a:rPr lang="en-GB" smtClean="0"/>
              <a:pPr/>
              <a:t>‹#›</a:t>
            </a:fld>
            <a:endParaRPr lang="en-GB"/>
          </a:p>
        </p:txBody>
      </p:sp>
    </p:spTree>
    <p:extLst>
      <p:ext uri="{BB962C8B-B14F-4D97-AF65-F5344CB8AC3E}">
        <p14:creationId xmlns:p14="http://schemas.microsoft.com/office/powerpoint/2010/main" val="370897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600"/>
              </a:spcBef>
              <a:spcAft>
                <a:spcPts val="2400"/>
              </a:spcAft>
              <a:defRPr/>
            </a:lvl1pPr>
            <a:lvl2pPr>
              <a:spcBef>
                <a:spcPts val="600"/>
              </a:spcBef>
              <a:spcAft>
                <a:spcPts val="2400"/>
              </a:spcAft>
              <a:defRPr/>
            </a:lvl2pPr>
            <a:lvl3pPr>
              <a:spcBef>
                <a:spcPts val="600"/>
              </a:spcBef>
              <a:spcAft>
                <a:spcPts val="2400"/>
              </a:spcAft>
              <a:defRPr/>
            </a:lvl3pPr>
            <a:lvl4pPr>
              <a:spcBef>
                <a:spcPts val="600"/>
              </a:spcBef>
              <a:spcAft>
                <a:spcPts val="2400"/>
              </a:spcAft>
              <a:defRPr/>
            </a:lvl4pPr>
            <a:lvl5pPr>
              <a:spcBef>
                <a:spcPts val="600"/>
              </a:spcBef>
              <a:spcAft>
                <a:spcPts val="2400"/>
              </a:spcAft>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2A468D-0D8C-4576-B9CB-1B804B4314A7}" type="datetimeFigureOut">
              <a:rPr lang="en-US" smtClean="0"/>
              <a:pPr/>
              <a:t>12/9/2019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AE4441-DDE8-43FC-8140-69474CCC2F1B}" type="slidenum">
              <a:rPr lang="en-GB" smtClean="0"/>
              <a:pPr/>
              <a:t>‹#›</a:t>
            </a:fld>
            <a:endParaRPr lang="en-GB"/>
          </a:p>
        </p:txBody>
      </p:sp>
      <p:sp>
        <p:nvSpPr>
          <p:cNvPr id="7" name="Title 6"/>
          <p:cNvSpPr>
            <a:spLocks noGrp="1"/>
          </p:cNvSpPr>
          <p:nvPr>
            <p:ph type="title"/>
          </p:nvPr>
        </p:nvSpPr>
        <p:spPr/>
        <p:txBody>
          <a:bodyPr rtlCol="0"/>
          <a:lstStyle>
            <a:lvl1pPr algn="r">
              <a:defRPr/>
            </a:lvl1pPr>
            <a:extLst/>
          </a:lstStyle>
          <a:p>
            <a:r>
              <a:rPr kumimoji="0" lang="en-US" dirty="0"/>
              <a:t>Click to edit Master title style</a:t>
            </a:r>
          </a:p>
        </p:txBody>
      </p:sp>
    </p:spTree>
    <p:extLst>
      <p:ext uri="{BB962C8B-B14F-4D97-AF65-F5344CB8AC3E}">
        <p14:creationId xmlns:p14="http://schemas.microsoft.com/office/powerpoint/2010/main" val="379414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02A468D-0D8C-4576-B9CB-1B804B4314A7}" type="datetimeFigureOut">
              <a:rPr lang="en-US" smtClean="0"/>
              <a:pPr/>
              <a:t>12/9/2019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AE4441-DDE8-43FC-8140-69474CCC2F1B}"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42599941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02A468D-0D8C-4576-B9CB-1B804B4314A7}" type="datetimeFigureOut">
              <a:rPr lang="en-US" smtClean="0"/>
              <a:pPr/>
              <a:t>12/9/2019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AE4441-DDE8-43FC-8140-69474CCC2F1B}" type="slidenum">
              <a:rPr lang="en-GB" smtClean="0"/>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69376530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2A468D-0D8C-4576-B9CB-1B804B4314A7}" type="datetimeFigureOut">
              <a:rPr lang="en-US" smtClean="0"/>
              <a:pPr/>
              <a:t>12/9/2019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AE4441-DDE8-43FC-8140-69474CCC2F1B}" type="slidenum">
              <a:rPr lang="en-GB" smtClean="0"/>
              <a:pPr/>
              <a:t>‹#›</a:t>
            </a:fld>
            <a:endParaRPr lang="en-GB"/>
          </a:p>
        </p:txBody>
      </p:sp>
    </p:spTree>
    <p:extLst>
      <p:ext uri="{BB962C8B-B14F-4D97-AF65-F5344CB8AC3E}">
        <p14:creationId xmlns:p14="http://schemas.microsoft.com/office/powerpoint/2010/main" val="39112419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2A468D-0D8C-4576-B9CB-1B804B4314A7}" type="datetimeFigureOut">
              <a:rPr lang="en-US" smtClean="0"/>
              <a:pPr/>
              <a:t>12/9/2019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AE4441-DDE8-43FC-8140-69474CCC2F1B}" type="slidenum">
              <a:rPr lang="en-GB" smtClean="0"/>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40082145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A468D-0D8C-4576-B9CB-1B804B4314A7}" type="datetimeFigureOut">
              <a:rPr lang="en-US" smtClean="0"/>
              <a:pPr/>
              <a:t>12/9/2019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AE4441-DDE8-43FC-8140-69474CCC2F1B}" type="slidenum">
              <a:rPr lang="en-GB" smtClean="0"/>
              <a:pPr/>
              <a:t>‹#›</a:t>
            </a:fld>
            <a:endParaRPr lang="en-GB"/>
          </a:p>
        </p:txBody>
      </p:sp>
    </p:spTree>
    <p:extLst>
      <p:ext uri="{BB962C8B-B14F-4D97-AF65-F5344CB8AC3E}">
        <p14:creationId xmlns:p14="http://schemas.microsoft.com/office/powerpoint/2010/main" val="209765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02A468D-0D8C-4576-B9CB-1B804B4314A7}" type="datetimeFigureOut">
              <a:rPr lang="en-US" smtClean="0"/>
              <a:pPr/>
              <a:t>12/9/2019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AE4441-DDE8-43FC-8140-69474CCC2F1B}" type="slidenum">
              <a:rPr lang="en-GB" smtClean="0"/>
              <a:pPr/>
              <a:t>‹#›</a:t>
            </a:fld>
            <a:endParaRPr lang="en-GB"/>
          </a:p>
        </p:txBody>
      </p:sp>
    </p:spTree>
    <p:extLst>
      <p:ext uri="{BB962C8B-B14F-4D97-AF65-F5344CB8AC3E}">
        <p14:creationId xmlns:p14="http://schemas.microsoft.com/office/powerpoint/2010/main" val="278858293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2A468D-0D8C-4576-B9CB-1B804B4314A7}" type="datetimeFigureOut">
              <a:rPr lang="en-US" smtClean="0"/>
              <a:pPr/>
              <a:t>12/9/2019</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6AE4441-DDE8-43FC-8140-69474CCC2F1B}"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extLst>
      <p:ext uri="{BB962C8B-B14F-4D97-AF65-F5344CB8AC3E}">
        <p14:creationId xmlns:p14="http://schemas.microsoft.com/office/powerpoint/2010/main" val="17439760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2000"/>
            <a:lum/>
          </a:blip>
          <a:srcRect/>
          <a:stretch>
            <a:fillRect t="-45000" b="-45000"/>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2A468D-0D8C-4576-B9CB-1B804B4314A7}" type="datetimeFigureOut">
              <a:rPr lang="en-US" smtClean="0"/>
              <a:pPr/>
              <a:t>12/9/2019</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AE4441-DDE8-43FC-8140-69474CCC2F1B}" type="slidenum">
              <a:rPr lang="en-GB" smtClean="0"/>
              <a:pPr/>
              <a:t>‹#›</a:t>
            </a:fld>
            <a:endParaRPr lang="en-GB"/>
          </a:p>
        </p:txBody>
      </p:sp>
    </p:spTree>
    <p:extLst>
      <p:ext uri="{BB962C8B-B14F-4D97-AF65-F5344CB8AC3E}">
        <p14:creationId xmlns:p14="http://schemas.microsoft.com/office/powerpoint/2010/main" val="144371566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תרגול </a:t>
            </a:r>
            <a:r>
              <a:rPr lang="he-IL" dirty="0"/>
              <a:t>4</a:t>
            </a:r>
            <a:endParaRPr lang="en-GB" dirty="0"/>
          </a:p>
        </p:txBody>
      </p:sp>
      <p:sp>
        <p:nvSpPr>
          <p:cNvPr id="3" name="Subtitle 2"/>
          <p:cNvSpPr>
            <a:spLocks noGrp="1"/>
          </p:cNvSpPr>
          <p:nvPr>
            <p:ph type="subTitle" idx="1"/>
          </p:nvPr>
        </p:nvSpPr>
        <p:spPr/>
        <p:txBody>
          <a:bodyPr/>
          <a:lstStyle/>
          <a:p>
            <a:r>
              <a:rPr lang="he-IL" dirty="0" smtClean="0"/>
              <a:t>רשימה, תור ומחסנית</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20888"/>
            <a:ext cx="8229600" cy="720080"/>
          </a:xfrm>
        </p:spPr>
        <p:txBody>
          <a:bodyPr>
            <a:normAutofit fontScale="70000" lnSpcReduction="20000"/>
          </a:bodyPr>
          <a:lstStyle/>
          <a:p>
            <a:pPr>
              <a:lnSpc>
                <a:spcPct val="120000"/>
              </a:lnSpc>
              <a:spcAft>
                <a:spcPts val="1200"/>
              </a:spcAft>
            </a:pPr>
            <a:r>
              <a:rPr lang="he-IL" dirty="0" smtClean="0">
                <a:sym typeface="Wingdings" panose="05000000000000000000" pitchFamily="2" charset="2"/>
              </a:rPr>
              <a:t>על מנת לשמור על המצב הזה בכל רגע, נצטרך לשנות את המצביעים בכל צעד</a:t>
            </a:r>
          </a:p>
        </p:txBody>
      </p:sp>
      <p:sp>
        <p:nvSpPr>
          <p:cNvPr id="3" name="Title 2"/>
          <p:cNvSpPr>
            <a:spLocks noGrp="1"/>
          </p:cNvSpPr>
          <p:nvPr>
            <p:ph type="title"/>
          </p:nvPr>
        </p:nvSpPr>
        <p:spPr/>
        <p:txBody>
          <a:bodyPr>
            <a:normAutofit/>
          </a:bodyPr>
          <a:lstStyle/>
          <a:p>
            <a:r>
              <a:rPr lang="he-IL" dirty="0" smtClean="0"/>
              <a:t>תרגיל 2 – המשך פתרון</a:t>
            </a:r>
            <a:endParaRPr lang="he-IL" dirty="0"/>
          </a:p>
        </p:txBody>
      </p:sp>
      <p:sp>
        <p:nvSpPr>
          <p:cNvPr id="4" name="Rectangle 3"/>
          <p:cNvSpPr/>
          <p:nvPr/>
        </p:nvSpPr>
        <p:spPr>
          <a:xfrm>
            <a:off x="2350812" y="1890951"/>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p:cNvSpPr/>
          <p:nvPr/>
        </p:nvSpPr>
        <p:spPr>
          <a:xfrm>
            <a:off x="4655068" y="1890951"/>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i-1</a:t>
            </a:r>
            <a:endParaRPr lang="en-GB" dirty="0"/>
          </a:p>
        </p:txBody>
      </p:sp>
      <p:sp>
        <p:nvSpPr>
          <p:cNvPr id="6" name="Rectangle 5"/>
          <p:cNvSpPr/>
          <p:nvPr/>
        </p:nvSpPr>
        <p:spPr>
          <a:xfrm>
            <a:off x="7020272" y="1890951"/>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7" name="Rectangle 6"/>
          <p:cNvSpPr/>
          <p:nvPr/>
        </p:nvSpPr>
        <p:spPr>
          <a:xfrm>
            <a:off x="5909678" y="1890951"/>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a:t>
            </a:r>
            <a:endParaRPr lang="en-GB" dirty="0"/>
          </a:p>
        </p:txBody>
      </p:sp>
      <p:sp>
        <p:nvSpPr>
          <p:cNvPr id="8" name="Rectangle 7"/>
          <p:cNvSpPr/>
          <p:nvPr/>
        </p:nvSpPr>
        <p:spPr>
          <a:xfrm>
            <a:off x="3491880" y="1890951"/>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cxnSp>
        <p:nvCxnSpPr>
          <p:cNvPr id="11" name="Straight Arrow Connector 10"/>
          <p:cNvCxnSpPr/>
          <p:nvPr/>
        </p:nvCxnSpPr>
        <p:spPr>
          <a:xfrm>
            <a:off x="6264188" y="1530911"/>
            <a:ext cx="0" cy="334941"/>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a:off x="6635288" y="1962959"/>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flipH="1">
            <a:off x="3059832" y="1962959"/>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flipH="1">
            <a:off x="4200900" y="1961296"/>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a:endCxn id="5" idx="0"/>
          </p:cNvCxnSpPr>
          <p:nvPr/>
        </p:nvCxnSpPr>
        <p:spPr>
          <a:xfrm>
            <a:off x="5004048" y="1530911"/>
            <a:ext cx="5530" cy="36004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H="1">
            <a:off x="1943708" y="1975481"/>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7740352" y="1962959"/>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flipH="1">
            <a:off x="7434318" y="1398687"/>
            <a:ext cx="2802" cy="49226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1482598" y="1852370"/>
            <a:ext cx="515116" cy="246221"/>
          </a:xfrm>
          <a:prstGeom prst="rect">
            <a:avLst/>
          </a:prstGeom>
          <a:noFill/>
        </p:spPr>
        <p:txBody>
          <a:bodyPr wrap="square" rtlCol="0">
            <a:spAutoFit/>
          </a:bodyPr>
          <a:lstStyle/>
          <a:p>
            <a:r>
              <a:rPr lang="en-US" sz="1000" dirty="0" smtClean="0"/>
              <a:t>null</a:t>
            </a:r>
            <a:endParaRPr lang="en-GB" sz="1000" dirty="0"/>
          </a:p>
        </p:txBody>
      </p:sp>
      <p:sp>
        <p:nvSpPr>
          <p:cNvPr id="22" name="TextBox 21"/>
          <p:cNvSpPr txBox="1"/>
          <p:nvPr/>
        </p:nvSpPr>
        <p:spPr>
          <a:xfrm>
            <a:off x="2226210" y="1124744"/>
            <a:ext cx="515116" cy="246221"/>
          </a:xfrm>
          <a:prstGeom prst="rect">
            <a:avLst/>
          </a:prstGeom>
          <a:noFill/>
        </p:spPr>
        <p:txBody>
          <a:bodyPr wrap="square" rtlCol="0">
            <a:spAutoFit/>
          </a:bodyPr>
          <a:lstStyle/>
          <a:p>
            <a:r>
              <a:rPr lang="en-US" sz="1000" dirty="0" smtClean="0"/>
              <a:t>head</a:t>
            </a:r>
            <a:endParaRPr lang="en-GB" sz="1000" dirty="0"/>
          </a:p>
        </p:txBody>
      </p:sp>
      <p:sp>
        <p:nvSpPr>
          <p:cNvPr id="23" name="TextBox 22"/>
          <p:cNvSpPr txBox="1"/>
          <p:nvPr/>
        </p:nvSpPr>
        <p:spPr>
          <a:xfrm>
            <a:off x="8089332" y="1860754"/>
            <a:ext cx="515116" cy="246221"/>
          </a:xfrm>
          <a:prstGeom prst="rect">
            <a:avLst/>
          </a:prstGeom>
          <a:noFill/>
        </p:spPr>
        <p:txBody>
          <a:bodyPr wrap="square" rtlCol="0">
            <a:spAutoFit/>
          </a:bodyPr>
          <a:lstStyle/>
          <a:p>
            <a:r>
              <a:rPr lang="en-US" sz="1000" dirty="0" smtClean="0"/>
              <a:t>null</a:t>
            </a:r>
            <a:endParaRPr lang="en-GB" sz="1000" dirty="0"/>
          </a:p>
        </p:txBody>
      </p:sp>
      <p:sp>
        <p:nvSpPr>
          <p:cNvPr id="24" name="TextBox 23"/>
          <p:cNvSpPr txBox="1"/>
          <p:nvPr/>
        </p:nvSpPr>
        <p:spPr>
          <a:xfrm>
            <a:off x="7225236" y="1197583"/>
            <a:ext cx="515116" cy="246221"/>
          </a:xfrm>
          <a:prstGeom prst="rect">
            <a:avLst/>
          </a:prstGeom>
          <a:noFill/>
        </p:spPr>
        <p:txBody>
          <a:bodyPr wrap="square" rtlCol="0">
            <a:spAutoFit/>
          </a:bodyPr>
          <a:lstStyle/>
          <a:p>
            <a:r>
              <a:rPr lang="en-US" sz="1000" dirty="0" smtClean="0"/>
              <a:t>tail</a:t>
            </a:r>
            <a:endParaRPr lang="en-GB" sz="1000" dirty="0"/>
          </a:p>
        </p:txBody>
      </p:sp>
      <p:sp>
        <p:nvSpPr>
          <p:cNvPr id="32" name="TextBox 31"/>
          <p:cNvSpPr txBox="1"/>
          <p:nvPr/>
        </p:nvSpPr>
        <p:spPr>
          <a:xfrm>
            <a:off x="4860032" y="1170871"/>
            <a:ext cx="216024" cy="369332"/>
          </a:xfrm>
          <a:prstGeom prst="rect">
            <a:avLst/>
          </a:prstGeom>
          <a:noFill/>
        </p:spPr>
        <p:txBody>
          <a:bodyPr wrap="square" rtlCol="0">
            <a:spAutoFit/>
          </a:bodyPr>
          <a:lstStyle/>
          <a:p>
            <a:pPr algn="ctr"/>
            <a:r>
              <a:rPr lang="en-US" dirty="0" smtClean="0"/>
              <a:t>t</a:t>
            </a:r>
            <a:endParaRPr lang="en-GB" dirty="0"/>
          </a:p>
        </p:txBody>
      </p:sp>
      <p:sp>
        <p:nvSpPr>
          <p:cNvPr id="33" name="TextBox 32"/>
          <p:cNvSpPr txBox="1"/>
          <p:nvPr/>
        </p:nvSpPr>
        <p:spPr>
          <a:xfrm>
            <a:off x="6156176" y="1161579"/>
            <a:ext cx="216024" cy="369332"/>
          </a:xfrm>
          <a:prstGeom prst="rect">
            <a:avLst/>
          </a:prstGeom>
          <a:noFill/>
        </p:spPr>
        <p:txBody>
          <a:bodyPr wrap="square" rtlCol="0">
            <a:spAutoFit/>
          </a:bodyPr>
          <a:lstStyle/>
          <a:p>
            <a:pPr algn="ctr"/>
            <a:r>
              <a:rPr lang="en-US" dirty="0"/>
              <a:t>h</a:t>
            </a:r>
            <a:endParaRPr lang="en-GB" dirty="0"/>
          </a:p>
        </p:txBody>
      </p:sp>
      <p:cxnSp>
        <p:nvCxnSpPr>
          <p:cNvPr id="37" name="Straight Arrow Connector 36"/>
          <p:cNvCxnSpPr/>
          <p:nvPr/>
        </p:nvCxnSpPr>
        <p:spPr>
          <a:xfrm flipH="1">
            <a:off x="2483768" y="1386895"/>
            <a:ext cx="2802" cy="49226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827584" y="3113673"/>
            <a:ext cx="1649242" cy="1323439"/>
          </a:xfrm>
          <a:prstGeom prst="rect">
            <a:avLst/>
          </a:prstGeom>
          <a:noFill/>
        </p:spPr>
        <p:txBody>
          <a:bodyPr wrap="square" rtlCol="0">
            <a:spAutoFit/>
          </a:bodyPr>
          <a:lstStyle/>
          <a:p>
            <a:r>
              <a:rPr lang="en-US" sz="1600" dirty="0" err="1" smtClean="0"/>
              <a:t>MoveForward</a:t>
            </a:r>
            <a:r>
              <a:rPr lang="en-US" sz="1600" dirty="0" smtClean="0"/>
              <a:t>:</a:t>
            </a:r>
          </a:p>
          <a:p>
            <a:r>
              <a:rPr lang="en-US" sz="1600" dirty="0" smtClean="0"/>
              <a:t>    x = t</a:t>
            </a:r>
          </a:p>
          <a:p>
            <a:r>
              <a:rPr lang="en-US" sz="1600" dirty="0" smtClean="0"/>
              <a:t>    t = h</a:t>
            </a:r>
          </a:p>
          <a:p>
            <a:r>
              <a:rPr lang="en-US" sz="1600" dirty="0" smtClean="0"/>
              <a:t>    h = </a:t>
            </a:r>
            <a:r>
              <a:rPr lang="en-US" sz="1600" dirty="0" err="1" smtClean="0"/>
              <a:t>h.next</a:t>
            </a:r>
            <a:endParaRPr lang="en-US" sz="1600" dirty="0" smtClean="0"/>
          </a:p>
          <a:p>
            <a:r>
              <a:rPr lang="en-US" sz="1600" dirty="0" smtClean="0"/>
              <a:t>    </a:t>
            </a:r>
            <a:r>
              <a:rPr lang="en-US" sz="1600" dirty="0" err="1" smtClean="0"/>
              <a:t>t.next</a:t>
            </a:r>
            <a:r>
              <a:rPr lang="en-US" sz="1600" dirty="0" smtClean="0"/>
              <a:t> = x</a:t>
            </a:r>
          </a:p>
        </p:txBody>
      </p:sp>
      <p:sp>
        <p:nvSpPr>
          <p:cNvPr id="26" name="TextBox 25"/>
          <p:cNvSpPr txBox="1"/>
          <p:nvPr/>
        </p:nvSpPr>
        <p:spPr>
          <a:xfrm>
            <a:off x="2908874" y="3113673"/>
            <a:ext cx="1951158" cy="1323439"/>
          </a:xfrm>
          <a:prstGeom prst="rect">
            <a:avLst/>
          </a:prstGeom>
          <a:noFill/>
        </p:spPr>
        <p:txBody>
          <a:bodyPr wrap="square" rtlCol="0">
            <a:spAutoFit/>
          </a:bodyPr>
          <a:lstStyle/>
          <a:p>
            <a:r>
              <a:rPr lang="en-US" sz="1600" dirty="0" err="1" smtClean="0"/>
              <a:t>MoveBack</a:t>
            </a:r>
            <a:r>
              <a:rPr lang="en-US" sz="1600" dirty="0" smtClean="0"/>
              <a:t>:</a:t>
            </a:r>
          </a:p>
          <a:p>
            <a:r>
              <a:rPr lang="en-US" sz="1600" dirty="0" smtClean="0"/>
              <a:t>    x = h</a:t>
            </a:r>
          </a:p>
          <a:p>
            <a:r>
              <a:rPr lang="en-US" sz="1600" dirty="0" smtClean="0"/>
              <a:t>    h = t</a:t>
            </a:r>
          </a:p>
          <a:p>
            <a:r>
              <a:rPr lang="en-US" sz="1600" dirty="0" smtClean="0"/>
              <a:t>    t = </a:t>
            </a:r>
            <a:r>
              <a:rPr lang="en-US" sz="1600" dirty="0" err="1" smtClean="0"/>
              <a:t>t.next</a:t>
            </a:r>
            <a:endParaRPr lang="en-US" sz="1600" dirty="0" smtClean="0"/>
          </a:p>
          <a:p>
            <a:r>
              <a:rPr lang="en-US" sz="1600" dirty="0" smtClean="0"/>
              <a:t>    </a:t>
            </a:r>
            <a:r>
              <a:rPr lang="en-US" sz="1600" dirty="0" err="1" smtClean="0"/>
              <a:t>h.next</a:t>
            </a:r>
            <a:r>
              <a:rPr lang="en-US" sz="1600" dirty="0" smtClean="0"/>
              <a:t> = x</a:t>
            </a:r>
          </a:p>
        </p:txBody>
      </p:sp>
      <p:sp>
        <p:nvSpPr>
          <p:cNvPr id="27" name="TextBox 26"/>
          <p:cNvSpPr txBox="1"/>
          <p:nvPr/>
        </p:nvSpPr>
        <p:spPr>
          <a:xfrm>
            <a:off x="4716016" y="3113673"/>
            <a:ext cx="1674186" cy="830997"/>
          </a:xfrm>
          <a:prstGeom prst="rect">
            <a:avLst/>
          </a:prstGeom>
          <a:noFill/>
        </p:spPr>
        <p:txBody>
          <a:bodyPr wrap="square" rtlCol="0">
            <a:spAutoFit/>
          </a:bodyPr>
          <a:lstStyle/>
          <a:p>
            <a:r>
              <a:rPr lang="en-US" sz="1600" dirty="0" smtClean="0"/>
              <a:t>Initialize:</a:t>
            </a:r>
          </a:p>
          <a:p>
            <a:r>
              <a:rPr lang="en-US" sz="1600" dirty="0" smtClean="0"/>
              <a:t>    h = head</a:t>
            </a:r>
          </a:p>
          <a:p>
            <a:r>
              <a:rPr lang="en-US" sz="1600" dirty="0" smtClean="0"/>
              <a:t>    t = NULL</a:t>
            </a:r>
          </a:p>
        </p:txBody>
      </p:sp>
      <p:sp>
        <p:nvSpPr>
          <p:cNvPr id="28" name="Content Placeholder 1"/>
          <p:cNvSpPr txBox="1">
            <a:spLocks/>
          </p:cNvSpPr>
          <p:nvPr/>
        </p:nvSpPr>
        <p:spPr>
          <a:xfrm>
            <a:off x="467544" y="4509120"/>
            <a:ext cx="8229600" cy="1944216"/>
          </a:xfrm>
          <a:prstGeom prst="rect">
            <a:avLst/>
          </a:prstGeom>
        </p:spPr>
        <p:txBody>
          <a:bodyPr vert="horz">
            <a:normAutofit fontScale="92500" lnSpcReduction="20000"/>
          </a:bodyPr>
          <a:lstStyle>
            <a:lvl1pPr marL="365760" indent="-256032" algn="r" rtl="1" eaLnBrk="1" latinLnBrk="0" hangingPunct="1">
              <a:spcBef>
                <a:spcPts val="600"/>
              </a:spcBef>
              <a:spcAft>
                <a:spcPts val="240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600"/>
              </a:spcBef>
              <a:spcAft>
                <a:spcPts val="2400"/>
              </a:spcAft>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600"/>
              </a:spcBef>
              <a:spcAft>
                <a:spcPts val="2400"/>
              </a:spcAft>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600"/>
              </a:spcBef>
              <a:spcAft>
                <a:spcPts val="2400"/>
              </a:spcAft>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600"/>
              </a:spcBef>
              <a:spcAft>
                <a:spcPts val="2400"/>
              </a:spcAft>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20000"/>
              </a:lnSpc>
              <a:spcAft>
                <a:spcPts val="1200"/>
              </a:spcAft>
            </a:pPr>
            <a:r>
              <a:rPr lang="he-IL" dirty="0" smtClean="0">
                <a:sym typeface="Wingdings" panose="05000000000000000000" pitchFamily="2" charset="2"/>
              </a:rPr>
              <a:t>מה קורה עם הפונקציות </a:t>
            </a:r>
            <a:r>
              <a:rPr lang="en-US" dirty="0" err="1" smtClean="0">
                <a:sym typeface="Wingdings" panose="05000000000000000000" pitchFamily="2" charset="2"/>
              </a:rPr>
              <a:t>addfirst</a:t>
            </a:r>
            <a:r>
              <a:rPr lang="he-IL" dirty="0">
                <a:sym typeface="Wingdings" panose="05000000000000000000" pitchFamily="2" charset="2"/>
              </a:rPr>
              <a:t> </a:t>
            </a:r>
            <a:r>
              <a:rPr lang="he-IL" dirty="0" smtClean="0">
                <a:sym typeface="Wingdings" panose="05000000000000000000" pitchFamily="2" charset="2"/>
              </a:rPr>
              <a:t>ו-</a:t>
            </a:r>
            <a:r>
              <a:rPr lang="en-US" dirty="0" err="1" smtClean="0">
                <a:sym typeface="Wingdings" panose="05000000000000000000" pitchFamily="2" charset="2"/>
              </a:rPr>
              <a:t>addlast</a:t>
            </a:r>
            <a:r>
              <a:rPr lang="he-IL" dirty="0" smtClean="0">
                <a:sym typeface="Wingdings" panose="05000000000000000000" pitchFamily="2" charset="2"/>
              </a:rPr>
              <a:t>?</a:t>
            </a:r>
          </a:p>
          <a:p>
            <a:pPr lvl="1">
              <a:lnSpc>
                <a:spcPct val="120000"/>
              </a:lnSpc>
              <a:spcAft>
                <a:spcPts val="1200"/>
              </a:spcAft>
            </a:pPr>
            <a:r>
              <a:rPr lang="en-US" dirty="0" err="1" smtClean="0">
                <a:sym typeface="Wingdings" panose="05000000000000000000" pitchFamily="2" charset="2"/>
              </a:rPr>
              <a:t>Addlast</a:t>
            </a:r>
            <a:r>
              <a:rPr lang="he-IL" dirty="0" smtClean="0">
                <a:sym typeface="Wingdings" panose="05000000000000000000" pitchFamily="2" charset="2"/>
              </a:rPr>
              <a:t> לא נפגע</a:t>
            </a:r>
          </a:p>
          <a:p>
            <a:pPr lvl="1">
              <a:lnSpc>
                <a:spcPct val="120000"/>
              </a:lnSpc>
              <a:spcAft>
                <a:spcPts val="1200"/>
              </a:spcAft>
            </a:pPr>
            <a:r>
              <a:rPr lang="he-IL" dirty="0" smtClean="0">
                <a:sym typeface="Wingdings" panose="05000000000000000000" pitchFamily="2" charset="2"/>
              </a:rPr>
              <a:t>ב-</a:t>
            </a:r>
            <a:r>
              <a:rPr lang="en-US" dirty="0" err="1" smtClean="0">
                <a:sym typeface="Wingdings" panose="05000000000000000000" pitchFamily="2" charset="2"/>
              </a:rPr>
              <a:t>Addfirst</a:t>
            </a:r>
            <a:r>
              <a:rPr lang="he-IL" dirty="0" smtClean="0">
                <a:sym typeface="Wingdings" panose="05000000000000000000" pitchFamily="2" charset="2"/>
              </a:rPr>
              <a:t> נצטרך לבדוק האם </a:t>
            </a:r>
            <a:r>
              <a:rPr lang="en-US" dirty="0" smtClean="0">
                <a:sym typeface="Wingdings" panose="05000000000000000000" pitchFamily="2" charset="2"/>
              </a:rPr>
              <a:t>t!=NULL</a:t>
            </a:r>
            <a:r>
              <a:rPr lang="he-IL" dirty="0" smtClean="0">
                <a:sym typeface="Wingdings" panose="05000000000000000000" pitchFamily="2" charset="2"/>
              </a:rPr>
              <a:t>, ואם כן לבצע שינוי בפונקציה כך שהאיבר החדש יכנס "אחרי" </a:t>
            </a:r>
            <a:r>
              <a:rPr lang="en-US" dirty="0" smtClean="0">
                <a:sym typeface="Wingdings" panose="05000000000000000000" pitchFamily="2" charset="2"/>
              </a:rPr>
              <a:t>head</a:t>
            </a:r>
            <a:r>
              <a:rPr lang="he-IL" dirty="0" smtClean="0">
                <a:sym typeface="Wingdings" panose="05000000000000000000" pitchFamily="2" charset="2"/>
              </a:rPr>
              <a:t> ולא לפניו.</a:t>
            </a:r>
          </a:p>
        </p:txBody>
      </p:sp>
    </p:spTree>
    <p:extLst>
      <p:ext uri="{BB962C8B-B14F-4D97-AF65-F5344CB8AC3E}">
        <p14:creationId xmlns:p14="http://schemas.microsoft.com/office/powerpoint/2010/main" val="244104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vertical)">
                                      <p:cBhvr>
                                        <p:cTn id="10" dur="500"/>
                                        <p:tgtEl>
                                          <p:spTgt spid="5"/>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vertical)">
                                      <p:cBhvr>
                                        <p:cTn id="13" dur="500"/>
                                        <p:tgtEl>
                                          <p:spTgt spid="6"/>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vertical)">
                                      <p:cBhvr>
                                        <p:cTn id="16" dur="500"/>
                                        <p:tgtEl>
                                          <p:spTgt spid="7"/>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vertical)">
                                      <p:cBhvr>
                                        <p:cTn id="19" dur="500"/>
                                        <p:tgtEl>
                                          <p:spTgt spid="8"/>
                                        </p:tgtEl>
                                      </p:cBhvr>
                                    </p:animEffect>
                                  </p:childTnLst>
                                </p:cTn>
                              </p:par>
                              <p:par>
                                <p:cTn id="20" presetID="14" presetClass="entr" presetSubtype="5"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vertical)">
                                      <p:cBhvr>
                                        <p:cTn id="22" dur="500"/>
                                        <p:tgtEl>
                                          <p:spTgt spid="11"/>
                                        </p:tgtEl>
                                      </p:cBhvr>
                                    </p:animEffect>
                                  </p:childTnLst>
                                </p:cTn>
                              </p:par>
                              <p:par>
                                <p:cTn id="23" presetID="14" presetClass="entr" presetSubtype="5"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vertical)">
                                      <p:cBhvr>
                                        <p:cTn id="25" dur="500"/>
                                        <p:tgtEl>
                                          <p:spTgt spid="12"/>
                                        </p:tgtEl>
                                      </p:cBhvr>
                                    </p:animEffect>
                                  </p:childTnLst>
                                </p:cTn>
                              </p:par>
                              <p:par>
                                <p:cTn id="26" presetID="14" presetClass="entr" presetSubtype="5"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vertical)">
                                      <p:cBhvr>
                                        <p:cTn id="28" dur="500"/>
                                        <p:tgtEl>
                                          <p:spTgt spid="13"/>
                                        </p:tgtEl>
                                      </p:cBhvr>
                                    </p:animEffect>
                                  </p:childTnLst>
                                </p:cTn>
                              </p:par>
                              <p:par>
                                <p:cTn id="29" presetID="14" presetClass="entr" presetSubtype="5"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vertical)">
                                      <p:cBhvr>
                                        <p:cTn id="31" dur="500"/>
                                        <p:tgtEl>
                                          <p:spTgt spid="14"/>
                                        </p:tgtEl>
                                      </p:cBhvr>
                                    </p:animEffect>
                                  </p:childTnLst>
                                </p:cTn>
                              </p:par>
                              <p:par>
                                <p:cTn id="32" presetID="14" presetClass="entr" presetSubtype="5"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vertical)">
                                      <p:cBhvr>
                                        <p:cTn id="34" dur="500"/>
                                        <p:tgtEl>
                                          <p:spTgt spid="15"/>
                                        </p:tgtEl>
                                      </p:cBhvr>
                                    </p:animEffect>
                                  </p:childTnLst>
                                </p:cTn>
                              </p:par>
                              <p:par>
                                <p:cTn id="35" presetID="14" presetClass="entr" presetSubtype="5"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vertical)">
                                      <p:cBhvr>
                                        <p:cTn id="37" dur="500"/>
                                        <p:tgtEl>
                                          <p:spTgt spid="18"/>
                                        </p:tgtEl>
                                      </p:cBhvr>
                                    </p:animEffect>
                                  </p:childTnLst>
                                </p:cTn>
                              </p:par>
                              <p:par>
                                <p:cTn id="38" presetID="14" presetClass="entr" presetSubtype="5"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randombar(vertical)">
                                      <p:cBhvr>
                                        <p:cTn id="40" dur="500"/>
                                        <p:tgtEl>
                                          <p:spTgt spid="19"/>
                                        </p:tgtEl>
                                      </p:cBhvr>
                                    </p:animEffect>
                                  </p:childTnLst>
                                </p:cTn>
                              </p:par>
                              <p:par>
                                <p:cTn id="41" presetID="14" presetClass="entr" presetSubtype="5"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vertical)">
                                      <p:cBhvr>
                                        <p:cTn id="43" dur="500"/>
                                        <p:tgtEl>
                                          <p:spTgt spid="20"/>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randombar(vertical)">
                                      <p:cBhvr>
                                        <p:cTn id="46" dur="500"/>
                                        <p:tgtEl>
                                          <p:spTgt spid="21"/>
                                        </p:tgtEl>
                                      </p:cBhvr>
                                    </p:animEffect>
                                  </p:childTnLst>
                                </p:cTn>
                              </p:par>
                              <p:par>
                                <p:cTn id="47" presetID="14" presetClass="entr" presetSubtype="5"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randombar(vertical)">
                                      <p:cBhvr>
                                        <p:cTn id="49" dur="500"/>
                                        <p:tgtEl>
                                          <p:spTgt spid="22"/>
                                        </p:tgtEl>
                                      </p:cBhvr>
                                    </p:animEffect>
                                  </p:childTnLst>
                                </p:cTn>
                              </p:par>
                              <p:par>
                                <p:cTn id="50" presetID="14" presetClass="entr" presetSubtype="5"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randombar(vertical)">
                                      <p:cBhvr>
                                        <p:cTn id="52" dur="500"/>
                                        <p:tgtEl>
                                          <p:spTgt spid="23"/>
                                        </p:tgtEl>
                                      </p:cBhvr>
                                    </p:animEffect>
                                  </p:childTnLst>
                                </p:cTn>
                              </p:par>
                              <p:par>
                                <p:cTn id="53" presetID="14" presetClass="entr" presetSubtype="5"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randombar(vertical)">
                                      <p:cBhvr>
                                        <p:cTn id="55" dur="500"/>
                                        <p:tgtEl>
                                          <p:spTgt spid="24"/>
                                        </p:tgtEl>
                                      </p:cBhvr>
                                    </p:animEffect>
                                  </p:childTnLst>
                                </p:cTn>
                              </p:par>
                              <p:par>
                                <p:cTn id="56" presetID="14" presetClass="entr" presetSubtype="5"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randombar(vertical)">
                                      <p:cBhvr>
                                        <p:cTn id="58" dur="500"/>
                                        <p:tgtEl>
                                          <p:spTgt spid="37"/>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randombar(horizontal)">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528"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anim calcmode="lin" valueType="num">
                                      <p:cBhvr>
                                        <p:cTn id="76" dur="500" fill="hold"/>
                                        <p:tgtEl>
                                          <p:spTgt spid="25"/>
                                        </p:tgtEl>
                                        <p:attrNameLst>
                                          <p:attrName>ppt_x</p:attrName>
                                        </p:attrNameLst>
                                      </p:cBhvr>
                                      <p:tavLst>
                                        <p:tav tm="0">
                                          <p:val>
                                            <p:fltVal val="0.5"/>
                                          </p:val>
                                        </p:tav>
                                        <p:tav tm="100000">
                                          <p:val>
                                            <p:strVal val="#ppt_x"/>
                                          </p:val>
                                        </p:tav>
                                      </p:tavLst>
                                    </p:anim>
                                    <p:anim calcmode="lin" valueType="num">
                                      <p:cBhvr>
                                        <p:cTn id="77" dur="500" fill="hold"/>
                                        <p:tgtEl>
                                          <p:spTgt spid="25"/>
                                        </p:tgtEl>
                                        <p:attrNameLst>
                                          <p:attrName>ppt_y</p:attrName>
                                        </p:attrNameLst>
                                      </p:cBhvr>
                                      <p:tavLst>
                                        <p:tav tm="0">
                                          <p:val>
                                            <p:fltVal val="0.5"/>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53" presetClass="entr" presetSubtype="528"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anim calcmode="lin" valueType="num">
                                      <p:cBhvr>
                                        <p:cTn id="85" dur="500" fill="hold"/>
                                        <p:tgtEl>
                                          <p:spTgt spid="26"/>
                                        </p:tgtEl>
                                        <p:attrNameLst>
                                          <p:attrName>ppt_x</p:attrName>
                                        </p:attrNameLst>
                                      </p:cBhvr>
                                      <p:tavLst>
                                        <p:tav tm="0">
                                          <p:val>
                                            <p:fltVal val="0.5"/>
                                          </p:val>
                                        </p:tav>
                                        <p:tav tm="100000">
                                          <p:val>
                                            <p:strVal val="#ppt_x"/>
                                          </p:val>
                                        </p:tav>
                                      </p:tavLst>
                                    </p:anim>
                                    <p:anim calcmode="lin" valueType="num">
                                      <p:cBhvr>
                                        <p:cTn id="86" dur="500" fill="hold"/>
                                        <p:tgtEl>
                                          <p:spTgt spid="26"/>
                                        </p:tgtEl>
                                        <p:attrNameLst>
                                          <p:attrName>ppt_y</p:attrName>
                                        </p:attrNameLst>
                                      </p:cBhvr>
                                      <p:tavLst>
                                        <p:tav tm="0">
                                          <p:val>
                                            <p:fltVal val="0.5"/>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3" presetClass="entr" presetSubtype="528"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p:cTn id="91" dur="500" fill="hold"/>
                                        <p:tgtEl>
                                          <p:spTgt spid="27"/>
                                        </p:tgtEl>
                                        <p:attrNameLst>
                                          <p:attrName>ppt_w</p:attrName>
                                        </p:attrNameLst>
                                      </p:cBhvr>
                                      <p:tavLst>
                                        <p:tav tm="0">
                                          <p:val>
                                            <p:fltVal val="0"/>
                                          </p:val>
                                        </p:tav>
                                        <p:tav tm="100000">
                                          <p:val>
                                            <p:strVal val="#ppt_w"/>
                                          </p:val>
                                        </p:tav>
                                      </p:tavLst>
                                    </p:anim>
                                    <p:anim calcmode="lin" valueType="num">
                                      <p:cBhvr>
                                        <p:cTn id="92" dur="500" fill="hold"/>
                                        <p:tgtEl>
                                          <p:spTgt spid="27"/>
                                        </p:tgtEl>
                                        <p:attrNameLst>
                                          <p:attrName>ppt_h</p:attrName>
                                        </p:attrNameLst>
                                      </p:cBhvr>
                                      <p:tavLst>
                                        <p:tav tm="0">
                                          <p:val>
                                            <p:fltVal val="0"/>
                                          </p:val>
                                        </p:tav>
                                        <p:tav tm="100000">
                                          <p:val>
                                            <p:strVal val="#ppt_h"/>
                                          </p:val>
                                        </p:tav>
                                      </p:tavLst>
                                    </p:anim>
                                    <p:animEffect transition="in" filter="fade">
                                      <p:cBhvr>
                                        <p:cTn id="93" dur="500"/>
                                        <p:tgtEl>
                                          <p:spTgt spid="27"/>
                                        </p:tgtEl>
                                      </p:cBhvr>
                                    </p:animEffect>
                                    <p:anim calcmode="lin" valueType="num">
                                      <p:cBhvr>
                                        <p:cTn id="94" dur="500" fill="hold"/>
                                        <p:tgtEl>
                                          <p:spTgt spid="27"/>
                                        </p:tgtEl>
                                        <p:attrNameLst>
                                          <p:attrName>ppt_x</p:attrName>
                                        </p:attrNameLst>
                                      </p:cBhvr>
                                      <p:tavLst>
                                        <p:tav tm="0">
                                          <p:val>
                                            <p:fltVal val="0.5"/>
                                          </p:val>
                                        </p:tav>
                                        <p:tav tm="100000">
                                          <p:val>
                                            <p:strVal val="#ppt_x"/>
                                          </p:val>
                                        </p:tav>
                                      </p:tavLst>
                                    </p:anim>
                                    <p:anim calcmode="lin" valueType="num">
                                      <p:cBhvr>
                                        <p:cTn id="95"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P spid="7" grpId="0" animBg="1"/>
      <p:bldP spid="8" grpId="0" animBg="1"/>
      <p:bldP spid="21" grpId="0"/>
      <p:bldP spid="22" grpId="0"/>
      <p:bldP spid="23" grpId="0"/>
      <p:bldP spid="24" grpId="0"/>
      <p:bldP spid="32" grpId="0"/>
      <p:bldP spid="33" grpId="0"/>
      <p:bldP spid="25" grpId="0"/>
      <p:bldP spid="26" grpId="0"/>
      <p:bldP spid="27" grpId="0"/>
      <p:bldP spid="2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44016"/>
          </a:xfrm>
        </p:spPr>
        <p:txBody>
          <a:bodyPr>
            <a:normAutofit fontScale="85000" lnSpcReduction="20000"/>
          </a:bodyPr>
          <a:lstStyle/>
          <a:p>
            <a:pPr>
              <a:spcAft>
                <a:spcPts val="1200"/>
              </a:spcAft>
            </a:pPr>
            <a:r>
              <a:rPr lang="he-IL" dirty="0" smtClean="0">
                <a:sym typeface="Wingdings" panose="05000000000000000000" pitchFamily="2" charset="2"/>
              </a:rPr>
              <a:t>מחסנית הינה מבנה נתונים העובד בשיטת </a:t>
            </a:r>
            <a:r>
              <a:rPr lang="en-US" dirty="0" smtClean="0">
                <a:sym typeface="Wingdings" panose="05000000000000000000" pitchFamily="2" charset="2"/>
              </a:rPr>
              <a:t>LIFO</a:t>
            </a:r>
            <a:r>
              <a:rPr lang="he-IL" dirty="0" smtClean="0">
                <a:sym typeface="Wingdings" panose="05000000000000000000" pitchFamily="2" charset="2"/>
              </a:rPr>
              <a:t> (</a:t>
            </a:r>
            <a:r>
              <a:rPr lang="en-US" dirty="0" smtClean="0">
                <a:sym typeface="Wingdings" panose="05000000000000000000" pitchFamily="2" charset="2"/>
              </a:rPr>
              <a:t>last in first out</a:t>
            </a:r>
            <a:r>
              <a:rPr lang="he-IL" dirty="0" smtClean="0">
                <a:sym typeface="Wingdings" panose="05000000000000000000" pitchFamily="2" charset="2"/>
              </a:rPr>
              <a:t>). כלומר, סדר ההוצאה הפוך מסדר ההכנסה.</a:t>
            </a:r>
          </a:p>
          <a:p>
            <a:pPr>
              <a:spcAft>
                <a:spcPts val="1200"/>
              </a:spcAft>
            </a:pPr>
            <a:r>
              <a:rPr lang="he-IL" dirty="0" smtClean="0">
                <a:sym typeface="Wingdings" panose="05000000000000000000" pitchFamily="2" charset="2"/>
              </a:rPr>
              <a:t>למחסנית מוגדרות הפעולות הבאות:</a:t>
            </a:r>
          </a:p>
          <a:p>
            <a:pPr lvl="1">
              <a:spcAft>
                <a:spcPts val="600"/>
              </a:spcAft>
            </a:pPr>
            <a:r>
              <a:rPr lang="en-US" dirty="0" smtClean="0">
                <a:sym typeface="Wingdings" panose="05000000000000000000" pitchFamily="2" charset="2"/>
              </a:rPr>
              <a:t>Push</a:t>
            </a:r>
            <a:r>
              <a:rPr lang="he-IL" dirty="0" smtClean="0">
                <a:sym typeface="Wingdings" panose="05000000000000000000" pitchFamily="2" charset="2"/>
              </a:rPr>
              <a:t> – הכנסת איבר למחסנית.</a:t>
            </a:r>
          </a:p>
          <a:p>
            <a:pPr lvl="1">
              <a:spcAft>
                <a:spcPts val="600"/>
              </a:spcAft>
            </a:pPr>
            <a:r>
              <a:rPr lang="en-US" dirty="0" smtClean="0">
                <a:sym typeface="Wingdings" panose="05000000000000000000" pitchFamily="2" charset="2"/>
              </a:rPr>
              <a:t>Pop</a:t>
            </a:r>
            <a:r>
              <a:rPr lang="he-IL" dirty="0" smtClean="0">
                <a:sym typeface="Wingdings" panose="05000000000000000000" pitchFamily="2" charset="2"/>
              </a:rPr>
              <a:t> – הוצאת האיבר האחרון שהוכנס למחסנית</a:t>
            </a:r>
          </a:p>
          <a:p>
            <a:pPr lvl="1">
              <a:spcAft>
                <a:spcPts val="600"/>
              </a:spcAft>
            </a:pPr>
            <a:r>
              <a:rPr lang="en-US" dirty="0" smtClean="0">
                <a:sym typeface="Wingdings" panose="05000000000000000000" pitchFamily="2" charset="2"/>
              </a:rPr>
              <a:t>Peek</a:t>
            </a:r>
            <a:r>
              <a:rPr lang="he-IL" dirty="0" smtClean="0">
                <a:sym typeface="Wingdings" panose="05000000000000000000" pitchFamily="2" charset="2"/>
              </a:rPr>
              <a:t> – קריאת האיבר האחרון שהוכנס למחסנית ללא הוצאתו</a:t>
            </a:r>
          </a:p>
          <a:p>
            <a:pPr lvl="1">
              <a:spcAft>
                <a:spcPts val="600"/>
              </a:spcAft>
            </a:pPr>
            <a:r>
              <a:rPr lang="en-US" dirty="0" err="1" smtClean="0">
                <a:sym typeface="Wingdings" panose="05000000000000000000" pitchFamily="2" charset="2"/>
              </a:rPr>
              <a:t>isEmpty</a:t>
            </a:r>
            <a:r>
              <a:rPr lang="he-IL" dirty="0" smtClean="0">
                <a:sym typeface="Wingdings" panose="05000000000000000000" pitchFamily="2" charset="2"/>
              </a:rPr>
              <a:t> – בדיקה האם המחסנית ריקה</a:t>
            </a:r>
          </a:p>
          <a:p>
            <a:pPr>
              <a:spcAft>
                <a:spcPts val="1200"/>
              </a:spcAft>
            </a:pPr>
            <a:r>
              <a:rPr lang="he-IL" dirty="0" smtClean="0">
                <a:sym typeface="Wingdings" panose="05000000000000000000" pitchFamily="2" charset="2"/>
              </a:rPr>
              <a:t>מימוש קלאסי למחסנית הינו שימוש ברשימה מקושרת כאשר מכניסים ומוציאים לפי מיקום ה-</a:t>
            </a:r>
            <a:r>
              <a:rPr lang="en-US" dirty="0" smtClean="0">
                <a:sym typeface="Wingdings" panose="05000000000000000000" pitchFamily="2" charset="2"/>
              </a:rPr>
              <a:t>head</a:t>
            </a:r>
            <a:r>
              <a:rPr lang="he-IL" dirty="0" smtClean="0">
                <a:sym typeface="Wingdings" panose="05000000000000000000" pitchFamily="2" charset="2"/>
              </a:rPr>
              <a:t>.</a:t>
            </a:r>
          </a:p>
          <a:p>
            <a:pPr>
              <a:spcAft>
                <a:spcPts val="1200"/>
              </a:spcAft>
            </a:pPr>
            <a:r>
              <a:rPr lang="he-IL" dirty="0" smtClean="0">
                <a:sym typeface="Wingdings" panose="05000000000000000000" pitchFamily="2" charset="2"/>
              </a:rPr>
              <a:t>סיבוכיות זמן ומקום:</a:t>
            </a:r>
          </a:p>
          <a:p>
            <a:pPr lvl="1">
              <a:spcAft>
                <a:spcPts val="1200"/>
              </a:spcAft>
            </a:pPr>
            <a:r>
              <a:rPr lang="he-IL" dirty="0" smtClean="0">
                <a:sym typeface="Wingdings" panose="05000000000000000000" pitchFamily="2" charset="2"/>
              </a:rPr>
              <a:t>כלל הפעולות הינן בעלות סיבוכיות זמן </a:t>
            </a:r>
            <a:r>
              <a:rPr lang="en-US" dirty="0" smtClean="0">
                <a:sym typeface="Wingdings" panose="05000000000000000000" pitchFamily="2" charset="2"/>
              </a:rPr>
              <a:t>O(1)</a:t>
            </a:r>
            <a:endParaRPr lang="he-IL" dirty="0" smtClean="0">
              <a:sym typeface="Wingdings" panose="05000000000000000000" pitchFamily="2" charset="2"/>
            </a:endParaRPr>
          </a:p>
          <a:p>
            <a:pPr lvl="1">
              <a:spcAft>
                <a:spcPts val="1200"/>
              </a:spcAft>
            </a:pPr>
            <a:r>
              <a:rPr lang="he-IL" dirty="0" smtClean="0">
                <a:sym typeface="Wingdings" panose="05000000000000000000" pitchFamily="2" charset="2"/>
              </a:rPr>
              <a:t>סיבוכיות המקום </a:t>
            </a:r>
            <a:r>
              <a:rPr lang="en-US" dirty="0" smtClean="0">
                <a:sym typeface="Wingdings" panose="05000000000000000000" pitchFamily="2" charset="2"/>
              </a:rPr>
              <a:t>O(n)</a:t>
            </a:r>
            <a:endParaRPr lang="he-IL" dirty="0" smtClean="0">
              <a:sym typeface="Wingdings" panose="05000000000000000000" pitchFamily="2" charset="2"/>
            </a:endParaRPr>
          </a:p>
        </p:txBody>
      </p:sp>
      <p:sp>
        <p:nvSpPr>
          <p:cNvPr id="3" name="Title 2"/>
          <p:cNvSpPr>
            <a:spLocks noGrp="1"/>
          </p:cNvSpPr>
          <p:nvPr>
            <p:ph type="title"/>
          </p:nvPr>
        </p:nvSpPr>
        <p:spPr/>
        <p:txBody>
          <a:bodyPr/>
          <a:lstStyle/>
          <a:p>
            <a:r>
              <a:rPr lang="he-IL" dirty="0" smtClean="0"/>
              <a:t>מחסנית - </a:t>
            </a:r>
            <a:r>
              <a:rPr lang="en-US" dirty="0" smtClean="0"/>
              <a:t>Stack</a:t>
            </a:r>
            <a:endParaRPr lang="he-IL" dirty="0"/>
          </a:p>
        </p:txBody>
      </p:sp>
    </p:spTree>
    <p:extLst>
      <p:ext uri="{BB962C8B-B14F-4D97-AF65-F5344CB8AC3E}">
        <p14:creationId xmlns:p14="http://schemas.microsoft.com/office/powerpoint/2010/main" val="408339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44016"/>
          </a:xfrm>
        </p:spPr>
        <p:txBody>
          <a:bodyPr>
            <a:normAutofit fontScale="85000" lnSpcReduction="20000"/>
          </a:bodyPr>
          <a:lstStyle/>
          <a:p>
            <a:pPr>
              <a:spcAft>
                <a:spcPts val="1200"/>
              </a:spcAft>
            </a:pPr>
            <a:r>
              <a:rPr lang="he-IL" dirty="0" smtClean="0">
                <a:sym typeface="Wingdings" panose="05000000000000000000" pitchFamily="2" charset="2"/>
              </a:rPr>
              <a:t>תור הינו מבנה נתונים העובד בשיטת </a:t>
            </a:r>
            <a:r>
              <a:rPr lang="en-US" dirty="0" smtClean="0">
                <a:sym typeface="Wingdings" panose="05000000000000000000" pitchFamily="2" charset="2"/>
              </a:rPr>
              <a:t>FIFO</a:t>
            </a:r>
            <a:r>
              <a:rPr lang="he-IL" dirty="0">
                <a:sym typeface="Wingdings" panose="05000000000000000000" pitchFamily="2" charset="2"/>
              </a:rPr>
              <a:t> </a:t>
            </a:r>
            <a:r>
              <a:rPr lang="he-IL" dirty="0" smtClean="0">
                <a:sym typeface="Wingdings" panose="05000000000000000000" pitchFamily="2" charset="2"/>
              </a:rPr>
              <a:t>(</a:t>
            </a:r>
            <a:r>
              <a:rPr lang="en-US" dirty="0" smtClean="0">
                <a:sym typeface="Wingdings" panose="05000000000000000000" pitchFamily="2" charset="2"/>
              </a:rPr>
              <a:t>first in first out</a:t>
            </a:r>
            <a:r>
              <a:rPr lang="he-IL" dirty="0" smtClean="0">
                <a:sym typeface="Wingdings" panose="05000000000000000000" pitchFamily="2" charset="2"/>
              </a:rPr>
              <a:t>). כלומר, סדר ההכנסה זהה לסדר ההוצאה.</a:t>
            </a:r>
          </a:p>
          <a:p>
            <a:pPr>
              <a:spcAft>
                <a:spcPts val="1200"/>
              </a:spcAft>
            </a:pPr>
            <a:r>
              <a:rPr lang="he-IL" dirty="0" smtClean="0">
                <a:sym typeface="Wingdings" panose="05000000000000000000" pitchFamily="2" charset="2"/>
              </a:rPr>
              <a:t>לתור מוגדרות הפעולות הבאות:</a:t>
            </a:r>
          </a:p>
          <a:p>
            <a:pPr lvl="1">
              <a:spcAft>
                <a:spcPts val="600"/>
              </a:spcAft>
            </a:pPr>
            <a:r>
              <a:rPr lang="en-US" dirty="0" err="1" smtClean="0">
                <a:sym typeface="Wingdings" panose="05000000000000000000" pitchFamily="2" charset="2"/>
              </a:rPr>
              <a:t>Enqueue</a:t>
            </a:r>
            <a:r>
              <a:rPr lang="he-IL" dirty="0" smtClean="0">
                <a:sym typeface="Wingdings" panose="05000000000000000000" pitchFamily="2" charset="2"/>
              </a:rPr>
              <a:t> – הכנסת איבר לתור.</a:t>
            </a:r>
          </a:p>
          <a:p>
            <a:pPr lvl="1">
              <a:spcAft>
                <a:spcPts val="600"/>
              </a:spcAft>
            </a:pPr>
            <a:r>
              <a:rPr lang="en-US" dirty="0" err="1" smtClean="0">
                <a:sym typeface="Wingdings" panose="05000000000000000000" pitchFamily="2" charset="2"/>
              </a:rPr>
              <a:t>Dequeue</a:t>
            </a:r>
            <a:r>
              <a:rPr lang="he-IL" dirty="0" smtClean="0">
                <a:sym typeface="Wingdings" panose="05000000000000000000" pitchFamily="2" charset="2"/>
              </a:rPr>
              <a:t> – הוצאת איבר מהתור.</a:t>
            </a:r>
          </a:p>
          <a:p>
            <a:pPr lvl="1">
              <a:spcAft>
                <a:spcPts val="600"/>
              </a:spcAft>
            </a:pPr>
            <a:r>
              <a:rPr lang="en-US" dirty="0" smtClean="0">
                <a:sym typeface="Wingdings" panose="05000000000000000000" pitchFamily="2" charset="2"/>
              </a:rPr>
              <a:t>Top</a:t>
            </a:r>
            <a:r>
              <a:rPr lang="he-IL" dirty="0" smtClean="0">
                <a:sym typeface="Wingdings" panose="05000000000000000000" pitchFamily="2" charset="2"/>
              </a:rPr>
              <a:t> – קריאת האיבר הבא התור, ללא הוצאתו</a:t>
            </a:r>
          </a:p>
          <a:p>
            <a:pPr lvl="1">
              <a:spcAft>
                <a:spcPts val="600"/>
              </a:spcAft>
            </a:pPr>
            <a:r>
              <a:rPr lang="en-US" dirty="0" err="1" smtClean="0">
                <a:sym typeface="Wingdings" panose="05000000000000000000" pitchFamily="2" charset="2"/>
              </a:rPr>
              <a:t>isEmpty</a:t>
            </a:r>
            <a:r>
              <a:rPr lang="he-IL" dirty="0">
                <a:sym typeface="Wingdings" panose="05000000000000000000" pitchFamily="2" charset="2"/>
              </a:rPr>
              <a:t> </a:t>
            </a:r>
            <a:r>
              <a:rPr lang="he-IL" dirty="0" smtClean="0">
                <a:sym typeface="Wingdings" panose="05000000000000000000" pitchFamily="2" charset="2"/>
              </a:rPr>
              <a:t>– האם התור ריק.</a:t>
            </a:r>
          </a:p>
          <a:p>
            <a:pPr>
              <a:spcAft>
                <a:spcPts val="1200"/>
              </a:spcAft>
            </a:pPr>
            <a:r>
              <a:rPr lang="he-IL" dirty="0" smtClean="0">
                <a:sym typeface="Wingdings" panose="05000000000000000000" pitchFamily="2" charset="2"/>
              </a:rPr>
              <a:t>מימוש קלאסי לתור הינו שימוש ברשימה מקושרת כאשר ההכנסה נעשית מה-</a:t>
            </a:r>
            <a:r>
              <a:rPr lang="en-US" dirty="0" smtClean="0">
                <a:sym typeface="Wingdings" panose="05000000000000000000" pitchFamily="2" charset="2"/>
              </a:rPr>
              <a:t>tail</a:t>
            </a:r>
            <a:r>
              <a:rPr lang="he-IL" dirty="0" smtClean="0">
                <a:sym typeface="Wingdings" panose="05000000000000000000" pitchFamily="2" charset="2"/>
              </a:rPr>
              <a:t> והוצאה מה-</a:t>
            </a:r>
            <a:r>
              <a:rPr lang="en-US" dirty="0" smtClean="0">
                <a:sym typeface="Wingdings" panose="05000000000000000000" pitchFamily="2" charset="2"/>
              </a:rPr>
              <a:t>head</a:t>
            </a:r>
            <a:r>
              <a:rPr lang="he-IL" dirty="0" smtClean="0">
                <a:sym typeface="Wingdings" panose="05000000000000000000" pitchFamily="2" charset="2"/>
              </a:rPr>
              <a:t>.</a:t>
            </a:r>
          </a:p>
          <a:p>
            <a:pPr>
              <a:spcAft>
                <a:spcPts val="1200"/>
              </a:spcAft>
            </a:pPr>
            <a:r>
              <a:rPr lang="he-IL" dirty="0">
                <a:sym typeface="Wingdings" panose="05000000000000000000" pitchFamily="2" charset="2"/>
              </a:rPr>
              <a:t>סיבוכיות זמן ומקום:</a:t>
            </a:r>
          </a:p>
          <a:p>
            <a:pPr lvl="1">
              <a:spcAft>
                <a:spcPts val="1200"/>
              </a:spcAft>
            </a:pPr>
            <a:r>
              <a:rPr lang="he-IL" dirty="0">
                <a:sym typeface="Wingdings" panose="05000000000000000000" pitchFamily="2" charset="2"/>
              </a:rPr>
              <a:t>כלל הפעולות הינן בעלות סיבוכיות זמן </a:t>
            </a:r>
            <a:r>
              <a:rPr lang="en-US" dirty="0">
                <a:sym typeface="Wingdings" panose="05000000000000000000" pitchFamily="2" charset="2"/>
              </a:rPr>
              <a:t>O(1)</a:t>
            </a:r>
            <a:endParaRPr lang="he-IL" dirty="0">
              <a:sym typeface="Wingdings" panose="05000000000000000000" pitchFamily="2" charset="2"/>
            </a:endParaRPr>
          </a:p>
          <a:p>
            <a:pPr lvl="1">
              <a:spcAft>
                <a:spcPts val="1200"/>
              </a:spcAft>
            </a:pPr>
            <a:r>
              <a:rPr lang="he-IL" dirty="0">
                <a:sym typeface="Wingdings" panose="05000000000000000000" pitchFamily="2" charset="2"/>
              </a:rPr>
              <a:t>סיבוכיות המקום </a:t>
            </a:r>
            <a:r>
              <a:rPr lang="en-US" dirty="0">
                <a:sym typeface="Wingdings" panose="05000000000000000000" pitchFamily="2" charset="2"/>
              </a:rPr>
              <a:t>O(n</a:t>
            </a:r>
            <a:r>
              <a:rPr lang="en-US" dirty="0" smtClean="0">
                <a:sym typeface="Wingdings" panose="05000000000000000000" pitchFamily="2" charset="2"/>
              </a:rPr>
              <a:t>)</a:t>
            </a:r>
            <a:endParaRPr lang="he-IL" dirty="0">
              <a:sym typeface="Wingdings" panose="05000000000000000000" pitchFamily="2" charset="2"/>
            </a:endParaRPr>
          </a:p>
        </p:txBody>
      </p:sp>
      <p:sp>
        <p:nvSpPr>
          <p:cNvPr id="3" name="Title 2"/>
          <p:cNvSpPr>
            <a:spLocks noGrp="1"/>
          </p:cNvSpPr>
          <p:nvPr>
            <p:ph type="title"/>
          </p:nvPr>
        </p:nvSpPr>
        <p:spPr/>
        <p:txBody>
          <a:bodyPr/>
          <a:lstStyle/>
          <a:p>
            <a:r>
              <a:rPr lang="he-IL" dirty="0" smtClean="0"/>
              <a:t>תור</a:t>
            </a:r>
            <a:r>
              <a:rPr lang="en-US" dirty="0" smtClean="0"/>
              <a:t> </a:t>
            </a:r>
            <a:r>
              <a:rPr lang="he-IL" dirty="0" smtClean="0"/>
              <a:t> - </a:t>
            </a:r>
            <a:r>
              <a:rPr lang="en-US" dirty="0" smtClean="0"/>
              <a:t>Queue</a:t>
            </a:r>
            <a:endParaRPr lang="he-IL" dirty="0"/>
          </a:p>
        </p:txBody>
      </p:sp>
    </p:spTree>
    <p:extLst>
      <p:ext uri="{BB962C8B-B14F-4D97-AF65-F5344CB8AC3E}">
        <p14:creationId xmlns:p14="http://schemas.microsoft.com/office/powerpoint/2010/main" val="110434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52528"/>
          </a:xfrm>
        </p:spPr>
        <p:txBody>
          <a:bodyPr>
            <a:normAutofit fontScale="55000" lnSpcReduction="20000"/>
          </a:bodyPr>
          <a:lstStyle/>
          <a:p>
            <a:pPr>
              <a:lnSpc>
                <a:spcPct val="120000"/>
              </a:lnSpc>
              <a:spcAft>
                <a:spcPts val="1200"/>
              </a:spcAft>
            </a:pPr>
            <a:r>
              <a:rPr lang="he-IL" dirty="0" smtClean="0">
                <a:sym typeface="Wingdings" panose="05000000000000000000" pitchFamily="2" charset="2"/>
              </a:rPr>
              <a:t>נתון ביטוי מתמטי המכיל סוגריים מסוג '()'. עליכם לכתוב אלגוריתם שעובר על הביטוי ומוודא שהוא תקין:</a:t>
            </a:r>
          </a:p>
          <a:p>
            <a:pPr lvl="1">
              <a:lnSpc>
                <a:spcPct val="120000"/>
              </a:lnSpc>
              <a:spcAft>
                <a:spcPts val="1200"/>
              </a:spcAft>
            </a:pPr>
            <a:r>
              <a:rPr lang="he-IL" dirty="0" smtClean="0">
                <a:sym typeface="Wingdings" panose="05000000000000000000" pitchFamily="2" charset="2"/>
              </a:rPr>
              <a:t>כל סוגר שמאלי בא אחרי אופרטור או סוגר שמאלי ולפני מספר או סוגר שמאלי.</a:t>
            </a:r>
          </a:p>
          <a:p>
            <a:pPr lvl="1">
              <a:lnSpc>
                <a:spcPct val="120000"/>
              </a:lnSpc>
              <a:spcAft>
                <a:spcPts val="1200"/>
              </a:spcAft>
            </a:pPr>
            <a:r>
              <a:rPr lang="he-IL" dirty="0" smtClean="0">
                <a:sym typeface="Wingdings" panose="05000000000000000000" pitchFamily="2" charset="2"/>
              </a:rPr>
              <a:t>כל סוגר ימני בא אחרי מספר או סוגר ימני ולפני אופרטור או סוגר ימני.</a:t>
            </a:r>
          </a:p>
          <a:p>
            <a:pPr lvl="1">
              <a:lnSpc>
                <a:spcPct val="120000"/>
              </a:lnSpc>
              <a:spcAft>
                <a:spcPts val="1200"/>
              </a:spcAft>
            </a:pPr>
            <a:r>
              <a:rPr lang="he-IL" dirty="0" smtClean="0">
                <a:sym typeface="Wingdings" panose="05000000000000000000" pitchFamily="2" charset="2"/>
              </a:rPr>
              <a:t>לכל סוגר שמאלי יש סוגר ימני משלים.</a:t>
            </a:r>
          </a:p>
          <a:p>
            <a:pPr>
              <a:lnSpc>
                <a:spcPct val="120000"/>
              </a:lnSpc>
              <a:spcAft>
                <a:spcPts val="1200"/>
              </a:spcAft>
            </a:pPr>
            <a:r>
              <a:rPr lang="he-IL" dirty="0" smtClean="0">
                <a:sym typeface="Wingdings" panose="05000000000000000000" pitchFamily="2" charset="2"/>
              </a:rPr>
              <a:t>על האלגוריתם לעמוד בסיבוכיות מקום של </a:t>
            </a:r>
            <a:r>
              <a:rPr lang="en-US" dirty="0" smtClean="0">
                <a:sym typeface="Wingdings" panose="05000000000000000000" pitchFamily="2" charset="2"/>
              </a:rPr>
              <a:t>O(1)</a:t>
            </a:r>
            <a:r>
              <a:rPr lang="he-IL" dirty="0" smtClean="0">
                <a:sym typeface="Wingdings" panose="05000000000000000000" pitchFamily="2" charset="2"/>
              </a:rPr>
              <a:t>.</a:t>
            </a:r>
          </a:p>
          <a:p>
            <a:pPr>
              <a:lnSpc>
                <a:spcPct val="120000"/>
              </a:lnSpc>
              <a:spcAft>
                <a:spcPts val="1200"/>
              </a:spcAft>
            </a:pPr>
            <a:r>
              <a:rPr lang="he-IL" dirty="0" smtClean="0">
                <a:sym typeface="Wingdings" panose="05000000000000000000" pitchFamily="2" charset="2"/>
              </a:rPr>
              <a:t>פתרון:</a:t>
            </a:r>
          </a:p>
          <a:p>
            <a:pPr lvl="1">
              <a:lnSpc>
                <a:spcPct val="120000"/>
              </a:lnSpc>
              <a:spcAft>
                <a:spcPts val="1200"/>
              </a:spcAft>
            </a:pPr>
            <a:r>
              <a:rPr lang="he-IL" dirty="0" smtClean="0">
                <a:sym typeface="Wingdings" panose="05000000000000000000" pitchFamily="2" charset="2"/>
              </a:rPr>
              <a:t>נשמור מונה בשם </a:t>
            </a:r>
            <a:r>
              <a:rPr lang="en-US" dirty="0" smtClean="0">
                <a:sym typeface="Wingdings" panose="05000000000000000000" pitchFamily="2" charset="2"/>
              </a:rPr>
              <a:t>brackets</a:t>
            </a:r>
            <a:r>
              <a:rPr lang="he-IL" dirty="0" smtClean="0">
                <a:sym typeface="Wingdings" panose="05000000000000000000" pitchFamily="2" charset="2"/>
              </a:rPr>
              <a:t> המאותחל ל-0.</a:t>
            </a:r>
          </a:p>
          <a:p>
            <a:pPr lvl="1">
              <a:lnSpc>
                <a:spcPct val="120000"/>
              </a:lnSpc>
              <a:spcAft>
                <a:spcPts val="1200"/>
              </a:spcAft>
            </a:pPr>
            <a:r>
              <a:rPr lang="he-IL" dirty="0" smtClean="0">
                <a:sym typeface="Wingdings" panose="05000000000000000000" pitchFamily="2" charset="2"/>
              </a:rPr>
              <a:t>נעבור על כל אלמנט בביטוי ונזכור את האלמנט האחרון.</a:t>
            </a:r>
          </a:p>
          <a:p>
            <a:pPr lvl="1">
              <a:lnSpc>
                <a:spcPct val="120000"/>
              </a:lnSpc>
              <a:spcAft>
                <a:spcPts val="1200"/>
              </a:spcAft>
            </a:pPr>
            <a:r>
              <a:rPr lang="he-IL" dirty="0" smtClean="0">
                <a:sym typeface="Wingdings" panose="05000000000000000000" pitchFamily="2" charset="2"/>
              </a:rPr>
              <a:t>כאשר נגיע לסוגר שמאלי נוודא את החוקיות שלו ונוסיף 1 למונה </a:t>
            </a:r>
            <a:r>
              <a:rPr lang="en-US" dirty="0" smtClean="0">
                <a:sym typeface="Wingdings" panose="05000000000000000000" pitchFamily="2" charset="2"/>
              </a:rPr>
              <a:t>brackets</a:t>
            </a:r>
            <a:r>
              <a:rPr lang="he-IL" dirty="0" smtClean="0">
                <a:sym typeface="Wingdings" panose="05000000000000000000" pitchFamily="2" charset="2"/>
              </a:rPr>
              <a:t>.</a:t>
            </a:r>
          </a:p>
          <a:p>
            <a:pPr lvl="1">
              <a:lnSpc>
                <a:spcPct val="120000"/>
              </a:lnSpc>
              <a:spcAft>
                <a:spcPts val="1200"/>
              </a:spcAft>
            </a:pPr>
            <a:r>
              <a:rPr lang="he-IL" dirty="0" smtClean="0">
                <a:sym typeface="Wingdings" panose="05000000000000000000" pitchFamily="2" charset="2"/>
              </a:rPr>
              <a:t>כאשר נגיע לסוגר ימני, נוודא את החוקיות שלו ונחסיר 1 מהמונה </a:t>
            </a:r>
            <a:r>
              <a:rPr lang="en-US" dirty="0" smtClean="0">
                <a:sym typeface="Wingdings" panose="05000000000000000000" pitchFamily="2" charset="2"/>
              </a:rPr>
              <a:t>brackets</a:t>
            </a:r>
            <a:r>
              <a:rPr lang="he-IL" dirty="0" smtClean="0">
                <a:sym typeface="Wingdings" panose="05000000000000000000" pitchFamily="2" charset="2"/>
              </a:rPr>
              <a:t>, תוך וידוא כי הוא אינו נהיה שלילי.</a:t>
            </a:r>
          </a:p>
          <a:p>
            <a:pPr lvl="1">
              <a:lnSpc>
                <a:spcPct val="120000"/>
              </a:lnSpc>
              <a:spcAft>
                <a:spcPts val="1200"/>
              </a:spcAft>
            </a:pPr>
            <a:r>
              <a:rPr lang="he-IL" dirty="0" smtClean="0">
                <a:sym typeface="Wingdings" panose="05000000000000000000" pitchFamily="2" charset="2"/>
              </a:rPr>
              <a:t>הביטוי ייחשב לתקין אם בסוף האלגוריתם קיבלנו </a:t>
            </a:r>
            <a:r>
              <a:rPr lang="en-US" dirty="0" smtClean="0">
                <a:sym typeface="Wingdings" panose="05000000000000000000" pitchFamily="2" charset="2"/>
              </a:rPr>
              <a:t>brackets=0</a:t>
            </a:r>
            <a:r>
              <a:rPr lang="he-IL" dirty="0" smtClean="0">
                <a:sym typeface="Wingdings" panose="05000000000000000000" pitchFamily="2" charset="2"/>
              </a:rPr>
              <a:t>.</a:t>
            </a:r>
          </a:p>
        </p:txBody>
      </p:sp>
      <p:sp>
        <p:nvSpPr>
          <p:cNvPr id="3" name="Title 2"/>
          <p:cNvSpPr>
            <a:spLocks noGrp="1"/>
          </p:cNvSpPr>
          <p:nvPr>
            <p:ph type="title"/>
          </p:nvPr>
        </p:nvSpPr>
        <p:spPr/>
        <p:txBody>
          <a:bodyPr>
            <a:normAutofit/>
          </a:bodyPr>
          <a:lstStyle/>
          <a:p>
            <a:r>
              <a:rPr lang="he-IL" dirty="0" smtClean="0"/>
              <a:t>תרגיל </a:t>
            </a:r>
            <a:r>
              <a:rPr lang="en-US" dirty="0" smtClean="0"/>
              <a:t>3</a:t>
            </a:r>
            <a:endParaRPr lang="he-IL" dirty="0"/>
          </a:p>
        </p:txBody>
      </p:sp>
    </p:spTree>
    <p:extLst>
      <p:ext uri="{BB962C8B-B14F-4D97-AF65-F5344CB8AC3E}">
        <p14:creationId xmlns:p14="http://schemas.microsoft.com/office/powerpoint/2010/main" val="323692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52528"/>
          </a:xfrm>
        </p:spPr>
        <p:txBody>
          <a:bodyPr>
            <a:normAutofit fontScale="55000" lnSpcReduction="20000"/>
          </a:bodyPr>
          <a:lstStyle/>
          <a:p>
            <a:pPr>
              <a:lnSpc>
                <a:spcPct val="120000"/>
              </a:lnSpc>
              <a:spcAft>
                <a:spcPts val="1200"/>
              </a:spcAft>
            </a:pPr>
            <a:r>
              <a:rPr lang="he-IL" dirty="0" smtClean="0">
                <a:sym typeface="Wingdings" panose="05000000000000000000" pitchFamily="2" charset="2"/>
              </a:rPr>
              <a:t>כעת נתון ביטוי מתמטי המכיל סוגריים מסוג '()', '[]' או '{}'. עליכם לכתוב אלגוריתם שעובר על הביטוי ומוודא שהוא תקין:</a:t>
            </a:r>
          </a:p>
          <a:p>
            <a:pPr lvl="1">
              <a:lnSpc>
                <a:spcPct val="120000"/>
              </a:lnSpc>
              <a:spcAft>
                <a:spcPts val="1200"/>
              </a:spcAft>
            </a:pPr>
            <a:r>
              <a:rPr lang="he-IL" dirty="0" smtClean="0">
                <a:sym typeface="Wingdings" panose="05000000000000000000" pitchFamily="2" charset="2"/>
              </a:rPr>
              <a:t>כל סוגר שמאלי בא אחרי אופרטור או סוגר שמאלי ולפני מספר או סוגר שמאלי.</a:t>
            </a:r>
          </a:p>
          <a:p>
            <a:pPr lvl="1">
              <a:lnSpc>
                <a:spcPct val="120000"/>
              </a:lnSpc>
              <a:spcAft>
                <a:spcPts val="1200"/>
              </a:spcAft>
            </a:pPr>
            <a:r>
              <a:rPr lang="he-IL" dirty="0" smtClean="0">
                <a:sym typeface="Wingdings" panose="05000000000000000000" pitchFamily="2" charset="2"/>
              </a:rPr>
              <a:t>כל סוגר ימני בא אחרי מספר או סוגר ימני ולפני אופרטור או סוגר ימני.</a:t>
            </a:r>
          </a:p>
          <a:p>
            <a:pPr lvl="1">
              <a:lnSpc>
                <a:spcPct val="120000"/>
              </a:lnSpc>
              <a:spcAft>
                <a:spcPts val="1200"/>
              </a:spcAft>
            </a:pPr>
            <a:r>
              <a:rPr lang="he-IL" dirty="0" smtClean="0">
                <a:sym typeface="Wingdings" panose="05000000000000000000" pitchFamily="2" charset="2"/>
              </a:rPr>
              <a:t>לכל סוגר שמאלי יש סוגר ימני משלים מהסוג המתאים.</a:t>
            </a:r>
          </a:p>
          <a:p>
            <a:pPr>
              <a:lnSpc>
                <a:spcPct val="120000"/>
              </a:lnSpc>
              <a:spcAft>
                <a:spcPts val="1200"/>
              </a:spcAft>
            </a:pPr>
            <a:r>
              <a:rPr lang="he-IL" dirty="0" smtClean="0">
                <a:sym typeface="Wingdings" panose="05000000000000000000" pitchFamily="2" charset="2"/>
              </a:rPr>
              <a:t>על האלגוריתם לעמוד בסיבוכיות מקום של </a:t>
            </a:r>
            <a:r>
              <a:rPr lang="en-US" dirty="0" smtClean="0">
                <a:sym typeface="Wingdings" panose="05000000000000000000" pitchFamily="2" charset="2"/>
              </a:rPr>
              <a:t>O(n)</a:t>
            </a:r>
            <a:r>
              <a:rPr lang="he-IL" dirty="0" smtClean="0">
                <a:sym typeface="Wingdings" panose="05000000000000000000" pitchFamily="2" charset="2"/>
              </a:rPr>
              <a:t>, כאשר </a:t>
            </a:r>
            <a:r>
              <a:rPr lang="en-US" dirty="0" smtClean="0">
                <a:sym typeface="Wingdings" panose="05000000000000000000" pitchFamily="2" charset="2"/>
              </a:rPr>
              <a:t>n</a:t>
            </a:r>
            <a:r>
              <a:rPr lang="he-IL" dirty="0" smtClean="0">
                <a:sym typeface="Wingdings" panose="05000000000000000000" pitchFamily="2" charset="2"/>
              </a:rPr>
              <a:t> זה כמות הסוגרים בביטוי.</a:t>
            </a:r>
          </a:p>
          <a:p>
            <a:pPr>
              <a:lnSpc>
                <a:spcPct val="120000"/>
              </a:lnSpc>
              <a:spcAft>
                <a:spcPts val="1200"/>
              </a:spcAft>
            </a:pPr>
            <a:r>
              <a:rPr lang="he-IL" dirty="0" smtClean="0">
                <a:sym typeface="Wingdings" panose="05000000000000000000" pitchFamily="2" charset="2"/>
              </a:rPr>
              <a:t>פתרון:</a:t>
            </a:r>
          </a:p>
          <a:p>
            <a:pPr lvl="1">
              <a:lnSpc>
                <a:spcPct val="120000"/>
              </a:lnSpc>
              <a:spcAft>
                <a:spcPts val="1200"/>
              </a:spcAft>
            </a:pPr>
            <a:r>
              <a:rPr lang="he-IL" dirty="0" smtClean="0">
                <a:sym typeface="Wingdings" panose="05000000000000000000" pitchFamily="2" charset="2"/>
              </a:rPr>
              <a:t>את בדיקת התקינות לכל סוגר בפני עצמו נבצע כמו בתרגיל 3.</a:t>
            </a:r>
          </a:p>
          <a:p>
            <a:pPr lvl="1">
              <a:lnSpc>
                <a:spcPct val="120000"/>
              </a:lnSpc>
              <a:spcAft>
                <a:spcPts val="1200"/>
              </a:spcAft>
            </a:pPr>
            <a:r>
              <a:rPr lang="he-IL" dirty="0" smtClean="0">
                <a:sym typeface="Wingdings" panose="05000000000000000000" pitchFamily="2" charset="2"/>
              </a:rPr>
              <a:t>הפעם, במקום מונה </a:t>
            </a:r>
            <a:r>
              <a:rPr lang="en-US" dirty="0" smtClean="0">
                <a:sym typeface="Wingdings" panose="05000000000000000000" pitchFamily="2" charset="2"/>
              </a:rPr>
              <a:t>brackets</a:t>
            </a:r>
            <a:r>
              <a:rPr lang="he-IL" dirty="0" smtClean="0">
                <a:sym typeface="Wingdings" panose="05000000000000000000" pitchFamily="2" charset="2"/>
              </a:rPr>
              <a:t> נחזיק מחסנית של סוגרים. כאשר נגיע לסוגר שמאלי, נכניסו למחסנית (</a:t>
            </a:r>
            <a:r>
              <a:rPr lang="en-US" dirty="0" smtClean="0">
                <a:sym typeface="Wingdings" panose="05000000000000000000" pitchFamily="2" charset="2"/>
              </a:rPr>
              <a:t>push</a:t>
            </a:r>
            <a:r>
              <a:rPr lang="he-IL" dirty="0" smtClean="0">
                <a:sym typeface="Wingdings" panose="05000000000000000000" pitchFamily="2" charset="2"/>
              </a:rPr>
              <a:t>).</a:t>
            </a:r>
          </a:p>
          <a:p>
            <a:pPr lvl="1">
              <a:lnSpc>
                <a:spcPct val="120000"/>
              </a:lnSpc>
              <a:spcAft>
                <a:spcPts val="1200"/>
              </a:spcAft>
            </a:pPr>
            <a:r>
              <a:rPr lang="he-IL" dirty="0" smtClean="0">
                <a:sym typeface="Wingdings" panose="05000000000000000000" pitchFamily="2" charset="2"/>
              </a:rPr>
              <a:t>כאשר נגיע לסוגר ימני, נעשה </a:t>
            </a:r>
            <a:r>
              <a:rPr lang="en-US" dirty="0" smtClean="0">
                <a:sym typeface="Wingdings" panose="05000000000000000000" pitchFamily="2" charset="2"/>
              </a:rPr>
              <a:t>pop</a:t>
            </a:r>
            <a:r>
              <a:rPr lang="he-IL" dirty="0" smtClean="0">
                <a:sym typeface="Wingdings" panose="05000000000000000000" pitchFamily="2" charset="2"/>
              </a:rPr>
              <a:t> מהמחסנית ונשווה את הסוג לסוגר השמאלי האחרון בו נתקלנו. אם הסוגר מתאים, נמשיך. אם המחסנית הייתה ריקה, או שהסוגר לא מתאים - יש שגיאה בביטוי.</a:t>
            </a:r>
          </a:p>
          <a:p>
            <a:pPr lvl="1">
              <a:lnSpc>
                <a:spcPct val="120000"/>
              </a:lnSpc>
              <a:spcAft>
                <a:spcPts val="1200"/>
              </a:spcAft>
            </a:pPr>
            <a:r>
              <a:rPr lang="he-IL" dirty="0" smtClean="0">
                <a:sym typeface="Wingdings" panose="05000000000000000000" pitchFamily="2" charset="2"/>
              </a:rPr>
              <a:t>הביטוי ייחשב לתקין אם בסוף האלגוריתם המחסנית ריקה.</a:t>
            </a:r>
          </a:p>
        </p:txBody>
      </p:sp>
      <p:sp>
        <p:nvSpPr>
          <p:cNvPr id="3" name="Title 2"/>
          <p:cNvSpPr>
            <a:spLocks noGrp="1"/>
          </p:cNvSpPr>
          <p:nvPr>
            <p:ph type="title"/>
          </p:nvPr>
        </p:nvSpPr>
        <p:spPr/>
        <p:txBody>
          <a:bodyPr>
            <a:normAutofit/>
          </a:bodyPr>
          <a:lstStyle/>
          <a:p>
            <a:r>
              <a:rPr lang="he-IL" dirty="0" smtClean="0"/>
              <a:t>תרגיל 4</a:t>
            </a:r>
            <a:endParaRPr lang="he-IL" dirty="0"/>
          </a:p>
        </p:txBody>
      </p:sp>
    </p:spTree>
    <p:extLst>
      <p:ext uri="{BB962C8B-B14F-4D97-AF65-F5344CB8AC3E}">
        <p14:creationId xmlns:p14="http://schemas.microsoft.com/office/powerpoint/2010/main" val="324485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2808312"/>
          </a:xfrm>
        </p:spPr>
        <p:txBody>
          <a:bodyPr>
            <a:normAutofit fontScale="70000" lnSpcReduction="20000"/>
          </a:bodyPr>
          <a:lstStyle/>
          <a:p>
            <a:pPr>
              <a:lnSpc>
                <a:spcPct val="120000"/>
              </a:lnSpc>
              <a:spcAft>
                <a:spcPts val="1200"/>
              </a:spcAft>
            </a:pPr>
            <a:r>
              <a:rPr lang="he-IL" dirty="0" smtClean="0">
                <a:sym typeface="Wingdings" panose="05000000000000000000" pitchFamily="2" charset="2"/>
              </a:rPr>
              <a:t>נתון ביטוי מתמטי הידוע כ"חוקי", המכיל פעולות חיבור, חיסור, כפל וחילוק. בנוסף ייתכנו סוגריים בתוך הביטוי.</a:t>
            </a:r>
          </a:p>
          <a:p>
            <a:pPr>
              <a:lnSpc>
                <a:spcPct val="120000"/>
              </a:lnSpc>
              <a:spcAft>
                <a:spcPts val="1200"/>
              </a:spcAft>
            </a:pPr>
            <a:r>
              <a:rPr lang="he-IL" dirty="0" smtClean="0">
                <a:sym typeface="Wingdings" panose="05000000000000000000" pitchFamily="2" charset="2"/>
              </a:rPr>
              <a:t>הניחו שכל איבר בביטוי (מספר, אופרטור, סוגר) מיוצג בעזרת אובייקט המכיל את סוג האיבר והערך שלו.</a:t>
            </a:r>
            <a:endParaRPr lang="he-IL" dirty="0">
              <a:sym typeface="Wingdings" panose="05000000000000000000" pitchFamily="2" charset="2"/>
            </a:endParaRPr>
          </a:p>
          <a:p>
            <a:pPr>
              <a:lnSpc>
                <a:spcPct val="120000"/>
              </a:lnSpc>
              <a:spcAft>
                <a:spcPts val="1200"/>
              </a:spcAft>
            </a:pPr>
            <a:r>
              <a:rPr lang="he-IL" dirty="0" smtClean="0">
                <a:sym typeface="Wingdings" panose="05000000000000000000" pitchFamily="2" charset="2"/>
              </a:rPr>
              <a:t>עלכים לכתוב אלגוריתם המקבל את הביטוי (בצורת מערך איברים) ומחזיר את תוצאת הביטוי.</a:t>
            </a:r>
          </a:p>
          <a:p>
            <a:pPr>
              <a:lnSpc>
                <a:spcPct val="120000"/>
              </a:lnSpc>
              <a:spcAft>
                <a:spcPts val="1200"/>
              </a:spcAft>
            </a:pPr>
            <a:r>
              <a:rPr lang="he-IL" dirty="0" smtClean="0">
                <a:sym typeface="Wingdings" panose="05000000000000000000" pitchFamily="2" charset="2"/>
              </a:rPr>
              <a:t>סיבוכיות נדרשת – </a:t>
            </a:r>
            <a:r>
              <a:rPr lang="en-US" dirty="0" smtClean="0">
                <a:sym typeface="Wingdings" panose="05000000000000000000" pitchFamily="2" charset="2"/>
              </a:rPr>
              <a:t>O(n)</a:t>
            </a:r>
            <a:r>
              <a:rPr lang="he-IL" dirty="0" smtClean="0">
                <a:sym typeface="Wingdings" panose="05000000000000000000" pitchFamily="2" charset="2"/>
              </a:rPr>
              <a:t> מקום וזמן</a:t>
            </a:r>
          </a:p>
        </p:txBody>
      </p:sp>
      <p:sp>
        <p:nvSpPr>
          <p:cNvPr id="3" name="Title 2"/>
          <p:cNvSpPr>
            <a:spLocks noGrp="1"/>
          </p:cNvSpPr>
          <p:nvPr>
            <p:ph type="title"/>
          </p:nvPr>
        </p:nvSpPr>
        <p:spPr/>
        <p:txBody>
          <a:bodyPr>
            <a:normAutofit/>
          </a:bodyPr>
          <a:lstStyle/>
          <a:p>
            <a:r>
              <a:rPr lang="he-IL" dirty="0" smtClean="0"/>
              <a:t>תרגיל </a:t>
            </a:r>
            <a:r>
              <a:rPr lang="en-US" dirty="0" smtClean="0"/>
              <a:t>5</a:t>
            </a:r>
            <a:endParaRPr lang="he-IL" dirty="0"/>
          </a:p>
        </p:txBody>
      </p:sp>
      <p:sp>
        <p:nvSpPr>
          <p:cNvPr id="4" name="TextBox 3"/>
          <p:cNvSpPr txBox="1"/>
          <p:nvPr/>
        </p:nvSpPr>
        <p:spPr>
          <a:xfrm>
            <a:off x="971600" y="4293096"/>
            <a:ext cx="4032448" cy="830997"/>
          </a:xfrm>
          <a:prstGeom prst="rect">
            <a:avLst/>
          </a:prstGeom>
          <a:noFill/>
        </p:spPr>
        <p:txBody>
          <a:bodyPr wrap="square" rtlCol="0">
            <a:spAutoFit/>
          </a:bodyPr>
          <a:lstStyle/>
          <a:p>
            <a:r>
              <a:rPr lang="en-US" sz="1600" dirty="0" err="1" smtClean="0"/>
              <a:t>Struct</a:t>
            </a:r>
            <a:r>
              <a:rPr lang="en-US" sz="1600" dirty="0" smtClean="0"/>
              <a:t> </a:t>
            </a:r>
            <a:r>
              <a:rPr lang="en-US" sz="1600" dirty="0" err="1" smtClean="0"/>
              <a:t>MathElement</a:t>
            </a:r>
            <a:r>
              <a:rPr lang="en-US" sz="1600" dirty="0" smtClean="0"/>
              <a:t>:</a:t>
            </a:r>
          </a:p>
          <a:p>
            <a:r>
              <a:rPr lang="en-US" sz="1600" dirty="0"/>
              <a:t> </a:t>
            </a:r>
            <a:r>
              <a:rPr lang="en-US" sz="1600" dirty="0" smtClean="0"/>
              <a:t>   type: &lt;operator/number/bracket&gt;</a:t>
            </a:r>
          </a:p>
          <a:p>
            <a:r>
              <a:rPr lang="en-US" sz="1600" dirty="0"/>
              <a:t> </a:t>
            </a:r>
            <a:r>
              <a:rPr lang="en-US" sz="1600" dirty="0" smtClean="0"/>
              <a:t>   value: &lt;char/float/char&gt;</a:t>
            </a:r>
          </a:p>
        </p:txBody>
      </p:sp>
    </p:spTree>
    <p:extLst>
      <p:ext uri="{BB962C8B-B14F-4D97-AF65-F5344CB8AC3E}">
        <p14:creationId xmlns:p14="http://schemas.microsoft.com/office/powerpoint/2010/main" val="229571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anim calcmode="lin" valueType="num">
                                      <p:cBhvr>
                                        <p:cTn id="26" dur="500" fill="hold"/>
                                        <p:tgtEl>
                                          <p:spTgt spid="4"/>
                                        </p:tgtEl>
                                        <p:attrNameLst>
                                          <p:attrName>ppt_x</p:attrName>
                                        </p:attrNameLst>
                                      </p:cBhvr>
                                      <p:tavLst>
                                        <p:tav tm="0">
                                          <p:val>
                                            <p:fltVal val="0.5"/>
                                          </p:val>
                                        </p:tav>
                                        <p:tav tm="100000">
                                          <p:val>
                                            <p:strVal val="#ppt_x"/>
                                          </p:val>
                                        </p:tav>
                                      </p:tavLst>
                                    </p:anim>
                                    <p:anim calcmode="lin" valueType="num">
                                      <p:cBhvr>
                                        <p:cTn id="27"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680520"/>
          </a:xfrm>
        </p:spPr>
        <p:txBody>
          <a:bodyPr>
            <a:normAutofit/>
          </a:bodyPr>
          <a:lstStyle/>
          <a:p>
            <a:pPr>
              <a:lnSpc>
                <a:spcPct val="120000"/>
              </a:lnSpc>
              <a:spcAft>
                <a:spcPts val="1200"/>
              </a:spcAft>
            </a:pPr>
            <a:r>
              <a:rPr lang="he-IL" dirty="0" smtClean="0">
                <a:sym typeface="Wingdings" panose="05000000000000000000" pitchFamily="2" charset="2"/>
              </a:rPr>
              <a:t>מחזיקים תור שבו "מסדרים" את האיברים בהתאם למבנה כתיבה הנקרא </a:t>
            </a:r>
            <a:r>
              <a:rPr lang="en-US" dirty="0" smtClean="0">
                <a:sym typeface="Wingdings" panose="05000000000000000000" pitchFamily="2" charset="2"/>
              </a:rPr>
              <a:t>RPN</a:t>
            </a:r>
            <a:r>
              <a:rPr lang="he-IL" dirty="0" smtClean="0">
                <a:sym typeface="Wingdings" panose="05000000000000000000" pitchFamily="2" charset="2"/>
              </a:rPr>
              <a:t>. סדר זה מאפשר פתרון ביטוי מתמטי בסדר הנכון.</a:t>
            </a:r>
          </a:p>
          <a:p>
            <a:pPr>
              <a:lnSpc>
                <a:spcPct val="120000"/>
              </a:lnSpc>
              <a:spcAft>
                <a:spcPts val="1200"/>
              </a:spcAft>
            </a:pPr>
            <a:r>
              <a:rPr lang="he-IL" dirty="0" smtClean="0">
                <a:sym typeface="Wingdings" panose="05000000000000000000" pitchFamily="2" charset="2"/>
              </a:rPr>
              <a:t>לצורך כך, מחזיקים בנוסף מחסנית אופרטורים שמאפשרת הכנסת הפעולות בסדר הנכון לתור.</a:t>
            </a:r>
          </a:p>
          <a:p>
            <a:pPr>
              <a:lnSpc>
                <a:spcPct val="120000"/>
              </a:lnSpc>
              <a:spcAft>
                <a:spcPts val="1200"/>
              </a:spcAft>
            </a:pPr>
            <a:r>
              <a:rPr lang="he-IL" dirty="0" smtClean="0">
                <a:sym typeface="Wingdings" panose="05000000000000000000" pitchFamily="2" charset="2"/>
              </a:rPr>
              <a:t>לאחר שהופכים את כל הביטוי ל-</a:t>
            </a:r>
            <a:r>
              <a:rPr lang="en-US" dirty="0" smtClean="0">
                <a:sym typeface="Wingdings" panose="05000000000000000000" pitchFamily="2" charset="2"/>
              </a:rPr>
              <a:t>RPN</a:t>
            </a:r>
            <a:r>
              <a:rPr lang="he-IL" dirty="0" smtClean="0">
                <a:sym typeface="Wingdings" panose="05000000000000000000" pitchFamily="2" charset="2"/>
              </a:rPr>
              <a:t>, נשתמש במחסנית נוספת לביצוע החישוב עצמו.</a:t>
            </a:r>
          </a:p>
        </p:txBody>
      </p:sp>
      <p:sp>
        <p:nvSpPr>
          <p:cNvPr id="3" name="Title 2"/>
          <p:cNvSpPr>
            <a:spLocks noGrp="1"/>
          </p:cNvSpPr>
          <p:nvPr>
            <p:ph type="title"/>
          </p:nvPr>
        </p:nvSpPr>
        <p:spPr/>
        <p:txBody>
          <a:bodyPr>
            <a:normAutofit fontScale="90000"/>
          </a:bodyPr>
          <a:lstStyle/>
          <a:p>
            <a:r>
              <a:rPr lang="he-IL" dirty="0" smtClean="0"/>
              <a:t>תרגיל </a:t>
            </a:r>
            <a:r>
              <a:rPr lang="en-US" dirty="0" smtClean="0"/>
              <a:t>5</a:t>
            </a:r>
            <a:r>
              <a:rPr lang="he-IL" dirty="0" smtClean="0"/>
              <a:t> – פתרון</a:t>
            </a:r>
            <a:r>
              <a:rPr lang="he-IL" dirty="0"/>
              <a:t> </a:t>
            </a:r>
            <a:r>
              <a:rPr lang="he-IL" dirty="0" smtClean="0"/>
              <a:t>(</a:t>
            </a:r>
            <a:r>
              <a:rPr lang="en-US" dirty="0" smtClean="0"/>
              <a:t>Shunting-yard </a:t>
            </a:r>
            <a:r>
              <a:rPr lang="en-US" dirty="0" err="1" smtClean="0"/>
              <a:t>alg</a:t>
            </a:r>
            <a:r>
              <a:rPr lang="he-IL" dirty="0" smtClean="0"/>
              <a:t>)</a:t>
            </a:r>
            <a:endParaRPr lang="he-IL" dirty="0"/>
          </a:p>
        </p:txBody>
      </p:sp>
    </p:spTree>
    <p:extLst>
      <p:ext uri="{BB962C8B-B14F-4D97-AF65-F5344CB8AC3E}">
        <p14:creationId xmlns:p14="http://schemas.microsoft.com/office/powerpoint/2010/main" val="77502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040560"/>
          </a:xfrm>
        </p:spPr>
        <p:txBody>
          <a:bodyPr>
            <a:normAutofit fontScale="47500" lnSpcReduction="20000"/>
          </a:bodyPr>
          <a:lstStyle/>
          <a:p>
            <a:pPr>
              <a:lnSpc>
                <a:spcPct val="120000"/>
              </a:lnSpc>
              <a:spcAft>
                <a:spcPts val="1200"/>
              </a:spcAft>
            </a:pPr>
            <a:r>
              <a:rPr lang="he-IL" dirty="0" smtClean="0">
                <a:sym typeface="Wingdings" panose="05000000000000000000" pitchFamily="2" charset="2"/>
              </a:rPr>
              <a:t>כאשר נתקלים במספר, מכניסים אותו לתור.</a:t>
            </a:r>
          </a:p>
          <a:p>
            <a:pPr>
              <a:lnSpc>
                <a:spcPct val="120000"/>
              </a:lnSpc>
              <a:spcAft>
                <a:spcPts val="1200"/>
              </a:spcAft>
            </a:pPr>
            <a:r>
              <a:rPr lang="he-IL" dirty="0" smtClean="0">
                <a:sym typeface="Wingdings" panose="05000000000000000000" pitchFamily="2" charset="2"/>
              </a:rPr>
              <a:t>כאשר נתקלים באופרטור </a:t>
            </a:r>
            <a:r>
              <a:rPr lang="en-US" dirty="0">
                <a:sym typeface="Wingdings" panose="05000000000000000000" pitchFamily="2" charset="2"/>
              </a:rPr>
              <a:t>O</a:t>
            </a:r>
            <a:r>
              <a:rPr lang="he-IL" dirty="0" smtClean="0">
                <a:sym typeface="Wingdings" panose="05000000000000000000" pitchFamily="2" charset="2"/>
              </a:rPr>
              <a:t>, בודקים את ראש המחסנית:</a:t>
            </a:r>
          </a:p>
          <a:p>
            <a:pPr lvl="1">
              <a:lnSpc>
                <a:spcPct val="120000"/>
              </a:lnSpc>
              <a:spcAft>
                <a:spcPts val="1200"/>
              </a:spcAft>
            </a:pPr>
            <a:r>
              <a:rPr lang="he-IL" dirty="0" smtClean="0">
                <a:sym typeface="Wingdings" panose="05000000000000000000" pitchFamily="2" charset="2"/>
              </a:rPr>
              <a:t>אם היא ריקה או שיש בה סוגר, מכניסים את האופרטור</a:t>
            </a:r>
          </a:p>
          <a:p>
            <a:pPr lvl="1">
              <a:lnSpc>
                <a:spcPct val="120000"/>
              </a:lnSpc>
              <a:spcAft>
                <a:spcPts val="1200"/>
              </a:spcAft>
            </a:pPr>
            <a:r>
              <a:rPr lang="he-IL" dirty="0" smtClean="0">
                <a:sym typeface="Wingdings" panose="05000000000000000000" pitchFamily="2" charset="2"/>
              </a:rPr>
              <a:t>אם האופרטור הבא הינו בעל סדר מקדים או זהה לאופרטור </a:t>
            </a:r>
            <a:r>
              <a:rPr lang="en-US" dirty="0" smtClean="0">
                <a:sym typeface="Wingdings" panose="05000000000000000000" pitchFamily="2" charset="2"/>
              </a:rPr>
              <a:t>O</a:t>
            </a:r>
            <a:r>
              <a:rPr lang="he-IL" dirty="0" smtClean="0">
                <a:sym typeface="Wingdings" panose="05000000000000000000" pitchFamily="2" charset="2"/>
              </a:rPr>
              <a:t>, נוציא אותו ונעבירו לתור. </a:t>
            </a:r>
            <a:endParaRPr lang="en-US" dirty="0" smtClean="0">
              <a:sym typeface="Wingdings" panose="05000000000000000000" pitchFamily="2" charset="2"/>
            </a:endParaRPr>
          </a:p>
          <a:p>
            <a:pPr lvl="1">
              <a:lnSpc>
                <a:spcPct val="120000"/>
              </a:lnSpc>
              <a:spcAft>
                <a:spcPts val="1200"/>
              </a:spcAft>
            </a:pPr>
            <a:r>
              <a:rPr lang="he-IL" dirty="0" smtClean="0">
                <a:sym typeface="Wingdings" panose="05000000000000000000" pitchFamily="2" charset="2"/>
              </a:rPr>
              <a:t>נחזור על הפעולה הנ"ל עד שנתקל באופרטור בעל סדר אוחר ל-</a:t>
            </a:r>
            <a:r>
              <a:rPr lang="en-US" dirty="0" smtClean="0">
                <a:sym typeface="Wingdings" panose="05000000000000000000" pitchFamily="2" charset="2"/>
              </a:rPr>
              <a:t>O</a:t>
            </a:r>
            <a:r>
              <a:rPr lang="he-IL" dirty="0" smtClean="0">
                <a:sym typeface="Wingdings" panose="05000000000000000000" pitchFamily="2" charset="2"/>
              </a:rPr>
              <a:t>, ואז נכניס את </a:t>
            </a:r>
            <a:r>
              <a:rPr lang="en-US" dirty="0" smtClean="0">
                <a:sym typeface="Wingdings" panose="05000000000000000000" pitchFamily="2" charset="2"/>
              </a:rPr>
              <a:t>O</a:t>
            </a:r>
            <a:r>
              <a:rPr lang="he-IL" dirty="0" smtClean="0">
                <a:sym typeface="Wingdings" panose="05000000000000000000" pitchFamily="2" charset="2"/>
              </a:rPr>
              <a:t> למחסנית.</a:t>
            </a:r>
            <a:endParaRPr lang="en-US" dirty="0" smtClean="0">
              <a:sym typeface="Wingdings" panose="05000000000000000000" pitchFamily="2" charset="2"/>
            </a:endParaRPr>
          </a:p>
          <a:p>
            <a:pPr>
              <a:lnSpc>
                <a:spcPct val="120000"/>
              </a:lnSpc>
              <a:spcAft>
                <a:spcPts val="1200"/>
              </a:spcAft>
            </a:pPr>
            <a:r>
              <a:rPr lang="he-IL" dirty="0" smtClean="0">
                <a:sym typeface="Wingdings" panose="05000000000000000000" pitchFamily="2" charset="2"/>
              </a:rPr>
              <a:t>כאשר נתקלים בסוגר שמאלי, נכניסו למחסנית.</a:t>
            </a:r>
          </a:p>
          <a:p>
            <a:pPr>
              <a:lnSpc>
                <a:spcPct val="120000"/>
              </a:lnSpc>
              <a:spcAft>
                <a:spcPts val="1200"/>
              </a:spcAft>
            </a:pPr>
            <a:r>
              <a:rPr lang="he-IL" dirty="0" smtClean="0">
                <a:sym typeface="Wingdings" panose="05000000000000000000" pitchFamily="2" charset="2"/>
              </a:rPr>
              <a:t>כאשר נתקלים בסוגר ימני, מוציאים פעולות מהמחסנית עד הגעה לסוגר השמאלי האחרון ומוצאים גם אותו</a:t>
            </a:r>
          </a:p>
          <a:p>
            <a:pPr>
              <a:lnSpc>
                <a:spcPct val="120000"/>
              </a:lnSpc>
              <a:spcAft>
                <a:spcPts val="1200"/>
              </a:spcAft>
            </a:pPr>
            <a:r>
              <a:rPr lang="he-IL" dirty="0" smtClean="0">
                <a:sym typeface="Wingdings" panose="05000000000000000000" pitchFamily="2" charset="2"/>
              </a:rPr>
              <a:t>כאשר הביטוי נקרא כולו, עושים </a:t>
            </a:r>
            <a:r>
              <a:rPr lang="en-US" dirty="0" smtClean="0">
                <a:sym typeface="Wingdings" panose="05000000000000000000" pitchFamily="2" charset="2"/>
              </a:rPr>
              <a:t>pop</a:t>
            </a:r>
            <a:r>
              <a:rPr lang="he-IL" dirty="0" smtClean="0">
                <a:sym typeface="Wingdings" panose="05000000000000000000" pitchFamily="2" charset="2"/>
              </a:rPr>
              <a:t> אחד אחד לכל האופרטורים שנשארו במחסנית ומכניסים לתור.</a:t>
            </a:r>
          </a:p>
          <a:p>
            <a:pPr>
              <a:lnSpc>
                <a:spcPct val="120000"/>
              </a:lnSpc>
              <a:spcAft>
                <a:spcPts val="1200"/>
              </a:spcAft>
            </a:pPr>
            <a:r>
              <a:rPr lang="he-IL" dirty="0" smtClean="0">
                <a:sym typeface="Wingdings" panose="05000000000000000000" pitchFamily="2" charset="2"/>
              </a:rPr>
              <a:t>כעת התור מסודר בסדר </a:t>
            </a:r>
            <a:r>
              <a:rPr lang="en-US" dirty="0" smtClean="0">
                <a:sym typeface="Wingdings" panose="05000000000000000000" pitchFamily="2" charset="2"/>
              </a:rPr>
              <a:t>RPN</a:t>
            </a:r>
            <a:r>
              <a:rPr lang="he-IL" dirty="0" smtClean="0">
                <a:sym typeface="Wingdings" panose="05000000000000000000" pitchFamily="2" charset="2"/>
              </a:rPr>
              <a:t> ועוברים לשלב ביצוע החישוב.</a:t>
            </a:r>
          </a:p>
          <a:p>
            <a:pPr>
              <a:lnSpc>
                <a:spcPct val="120000"/>
              </a:lnSpc>
              <a:spcAft>
                <a:spcPts val="1200"/>
              </a:spcAft>
            </a:pPr>
            <a:r>
              <a:rPr lang="he-IL" dirty="0" smtClean="0">
                <a:sym typeface="Wingdings" panose="05000000000000000000" pitchFamily="2" charset="2"/>
              </a:rPr>
              <a:t>ביצוע החישוב:</a:t>
            </a:r>
          </a:p>
          <a:p>
            <a:pPr lvl="1">
              <a:lnSpc>
                <a:spcPct val="120000"/>
              </a:lnSpc>
              <a:spcAft>
                <a:spcPts val="1200"/>
              </a:spcAft>
            </a:pPr>
            <a:r>
              <a:rPr lang="he-IL" dirty="0" smtClean="0">
                <a:sym typeface="Wingdings" panose="05000000000000000000" pitchFamily="2" charset="2"/>
              </a:rPr>
              <a:t>עוברים על התור ומכניסים כל מספר שנתקלים בו למחסנית. כאשר נתקלים באופרטור, מוציאים את שני המספרים האחרונים מהמחסנית ומבצעים את הפעולה ביניהם. את התוצאה דוחפים למחסנית. כאשר התור יתרוקן, האיבר היחיד במחסנית הוא התוצאה!</a:t>
            </a:r>
          </a:p>
        </p:txBody>
      </p:sp>
      <p:sp>
        <p:nvSpPr>
          <p:cNvPr id="3" name="Title 2"/>
          <p:cNvSpPr>
            <a:spLocks noGrp="1"/>
          </p:cNvSpPr>
          <p:nvPr>
            <p:ph type="title"/>
          </p:nvPr>
        </p:nvSpPr>
        <p:spPr/>
        <p:txBody>
          <a:bodyPr>
            <a:normAutofit/>
          </a:bodyPr>
          <a:lstStyle/>
          <a:p>
            <a:r>
              <a:rPr lang="he-IL" dirty="0" smtClean="0"/>
              <a:t>תרגיל </a:t>
            </a:r>
            <a:r>
              <a:rPr lang="en-US" dirty="0" smtClean="0"/>
              <a:t>5</a:t>
            </a:r>
            <a:r>
              <a:rPr lang="he-IL" dirty="0" smtClean="0"/>
              <a:t> – פירוט האלגוריתם</a:t>
            </a:r>
            <a:endParaRPr lang="he-IL" dirty="0"/>
          </a:p>
        </p:txBody>
      </p:sp>
    </p:spTree>
    <p:extLst>
      <p:ext uri="{BB962C8B-B14F-4D97-AF65-F5344CB8AC3E}">
        <p14:creationId xmlns:p14="http://schemas.microsoft.com/office/powerpoint/2010/main" val="408216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7944" y="1268760"/>
            <a:ext cx="4618856" cy="576064"/>
          </a:xfrm>
        </p:spPr>
        <p:txBody>
          <a:bodyPr>
            <a:normAutofit lnSpcReduction="10000"/>
          </a:bodyPr>
          <a:lstStyle/>
          <a:p>
            <a:pPr>
              <a:lnSpc>
                <a:spcPct val="120000"/>
              </a:lnSpc>
              <a:spcAft>
                <a:spcPts val="1200"/>
              </a:spcAft>
            </a:pPr>
            <a:r>
              <a:rPr lang="he-IL" dirty="0" smtClean="0">
                <a:sym typeface="Wingdings" panose="05000000000000000000" pitchFamily="2" charset="2"/>
              </a:rPr>
              <a:t>הביטוי: </a:t>
            </a:r>
            <a:r>
              <a:rPr lang="en-US" dirty="0" smtClean="0">
                <a:sym typeface="Wingdings" panose="05000000000000000000" pitchFamily="2" charset="2"/>
              </a:rPr>
              <a:t>9+(24-2*5+2)/2</a:t>
            </a:r>
            <a:endParaRPr lang="he-IL" dirty="0" smtClean="0">
              <a:sym typeface="Wingdings" panose="05000000000000000000" pitchFamily="2" charset="2"/>
            </a:endParaRPr>
          </a:p>
        </p:txBody>
      </p:sp>
      <p:sp>
        <p:nvSpPr>
          <p:cNvPr id="3" name="Title 2"/>
          <p:cNvSpPr>
            <a:spLocks noGrp="1"/>
          </p:cNvSpPr>
          <p:nvPr>
            <p:ph type="title"/>
          </p:nvPr>
        </p:nvSpPr>
        <p:spPr/>
        <p:txBody>
          <a:bodyPr>
            <a:normAutofit/>
          </a:bodyPr>
          <a:lstStyle/>
          <a:p>
            <a:r>
              <a:rPr lang="he-IL" dirty="0" smtClean="0"/>
              <a:t>תרגיל </a:t>
            </a:r>
            <a:r>
              <a:rPr lang="en-US" dirty="0" smtClean="0"/>
              <a:t>5</a:t>
            </a:r>
            <a:r>
              <a:rPr lang="he-IL" dirty="0" smtClean="0"/>
              <a:t> – דוגמא</a:t>
            </a:r>
            <a:endParaRPr lang="he-IL" dirty="0"/>
          </a:p>
        </p:txBody>
      </p:sp>
      <p:graphicFrame>
        <p:nvGraphicFramePr>
          <p:cNvPr id="4" name="Table 3"/>
          <p:cNvGraphicFramePr>
            <a:graphicFrameLocks noGrp="1"/>
          </p:cNvGraphicFramePr>
          <p:nvPr>
            <p:extLst>
              <p:ext uri="{D42A27DB-BD31-4B8C-83A1-F6EECF244321}">
                <p14:modId xmlns:p14="http://schemas.microsoft.com/office/powerpoint/2010/main" val="4182759563"/>
              </p:ext>
            </p:extLst>
          </p:nvPr>
        </p:nvGraphicFramePr>
        <p:xfrm>
          <a:off x="107504" y="1052736"/>
          <a:ext cx="3960440" cy="5486400"/>
        </p:xfrm>
        <a:graphic>
          <a:graphicData uri="http://schemas.openxmlformats.org/drawingml/2006/table">
            <a:tbl>
              <a:tblPr firstRow="1" bandRow="1">
                <a:tableStyleId>{073A0DAA-6AF3-43AB-8588-CEC1D06C72B9}</a:tableStyleId>
              </a:tblPr>
              <a:tblGrid>
                <a:gridCol w="2808312">
                  <a:extLst>
                    <a:ext uri="{9D8B030D-6E8A-4147-A177-3AD203B41FA5}">
                      <a16:colId xmlns:a16="http://schemas.microsoft.com/office/drawing/2014/main" val="2500260044"/>
                    </a:ext>
                  </a:extLst>
                </a:gridCol>
                <a:gridCol w="1152128">
                  <a:extLst>
                    <a:ext uri="{9D8B030D-6E8A-4147-A177-3AD203B41FA5}">
                      <a16:colId xmlns:a16="http://schemas.microsoft.com/office/drawing/2014/main" val="1333713951"/>
                    </a:ext>
                  </a:extLst>
                </a:gridCol>
              </a:tblGrid>
              <a:tr h="171711">
                <a:tc>
                  <a:txBody>
                    <a:bodyPr/>
                    <a:lstStyle/>
                    <a:p>
                      <a:pPr algn="l" rtl="0"/>
                      <a:r>
                        <a:rPr lang="en-US" dirty="0" smtClean="0"/>
                        <a:t>Queue</a:t>
                      </a:r>
                      <a:endParaRPr lang="en-GB" dirty="0"/>
                    </a:p>
                  </a:txBody>
                  <a:tcPr/>
                </a:tc>
                <a:tc>
                  <a:txBody>
                    <a:bodyPr/>
                    <a:lstStyle/>
                    <a:p>
                      <a:pPr algn="l" rtl="0"/>
                      <a:r>
                        <a:rPr lang="en-US" dirty="0" smtClean="0"/>
                        <a:t>Stack</a:t>
                      </a:r>
                      <a:endParaRPr lang="en-GB" dirty="0"/>
                    </a:p>
                  </a:txBody>
                  <a:tcPr/>
                </a:tc>
                <a:extLst>
                  <a:ext uri="{0D108BD9-81ED-4DB2-BD59-A6C34878D82A}">
                    <a16:rowId xmlns:a16="http://schemas.microsoft.com/office/drawing/2014/main" val="645855664"/>
                  </a:ext>
                </a:extLst>
              </a:tr>
              <a:tr h="171711">
                <a:tc>
                  <a:txBody>
                    <a:bodyPr/>
                    <a:lstStyle/>
                    <a:p>
                      <a:pPr algn="l" rtl="0"/>
                      <a:r>
                        <a:rPr lang="en-US" dirty="0" smtClean="0"/>
                        <a:t>9</a:t>
                      </a:r>
                      <a:endParaRPr lang="en-GB" dirty="0"/>
                    </a:p>
                  </a:txBody>
                  <a:tcPr/>
                </a:tc>
                <a:tc>
                  <a:txBody>
                    <a:bodyPr/>
                    <a:lstStyle/>
                    <a:p>
                      <a:pPr algn="r" rtl="0"/>
                      <a:endParaRPr lang="en-GB" dirty="0"/>
                    </a:p>
                  </a:txBody>
                  <a:tcPr/>
                </a:tc>
                <a:extLst>
                  <a:ext uri="{0D108BD9-81ED-4DB2-BD59-A6C34878D82A}">
                    <a16:rowId xmlns:a16="http://schemas.microsoft.com/office/drawing/2014/main" val="760360490"/>
                  </a:ext>
                </a:extLst>
              </a:tr>
              <a:tr h="171711">
                <a:tc>
                  <a:txBody>
                    <a:bodyPr/>
                    <a:lstStyle/>
                    <a:p>
                      <a:pPr algn="l" rtl="0"/>
                      <a:r>
                        <a:rPr lang="en-US" dirty="0" smtClean="0"/>
                        <a:t>9</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2537319678"/>
                  </a:ext>
                </a:extLst>
              </a:tr>
              <a:tr h="171711">
                <a:tc>
                  <a:txBody>
                    <a:bodyPr/>
                    <a:lstStyle/>
                    <a:p>
                      <a:pPr algn="l" rtl="0"/>
                      <a:r>
                        <a:rPr lang="en-US" dirty="0" smtClean="0"/>
                        <a:t>9</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910797940"/>
                  </a:ext>
                </a:extLst>
              </a:tr>
              <a:tr h="171711">
                <a:tc>
                  <a:txBody>
                    <a:bodyPr/>
                    <a:lstStyle/>
                    <a:p>
                      <a:pPr algn="l" rtl="0"/>
                      <a:r>
                        <a:rPr lang="en-US" dirty="0" smtClean="0"/>
                        <a:t>9,24</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2952770166"/>
                  </a:ext>
                </a:extLst>
              </a:tr>
              <a:tr h="171711">
                <a:tc>
                  <a:txBody>
                    <a:bodyPr/>
                    <a:lstStyle/>
                    <a:p>
                      <a:pPr algn="l" rtl="0"/>
                      <a:r>
                        <a:rPr lang="en-US" dirty="0" smtClean="0"/>
                        <a:t>9,24</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246344646"/>
                  </a:ext>
                </a:extLst>
              </a:tr>
              <a:tr h="171711">
                <a:tc>
                  <a:txBody>
                    <a:bodyPr/>
                    <a:lstStyle/>
                    <a:p>
                      <a:pPr algn="l" rtl="0"/>
                      <a:r>
                        <a:rPr lang="en-US" dirty="0" smtClean="0"/>
                        <a:t>9,24,2</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1183011638"/>
                  </a:ext>
                </a:extLst>
              </a:tr>
              <a:tr h="171711">
                <a:tc>
                  <a:txBody>
                    <a:bodyPr/>
                    <a:lstStyle/>
                    <a:p>
                      <a:pPr algn="l" rtl="0"/>
                      <a:r>
                        <a:rPr lang="en-US" dirty="0" smtClean="0"/>
                        <a:t>9,24,2</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819566022"/>
                  </a:ext>
                </a:extLst>
              </a:tr>
              <a:tr h="171711">
                <a:tc>
                  <a:txBody>
                    <a:bodyPr/>
                    <a:lstStyle/>
                    <a:p>
                      <a:pPr algn="l" rtl="0"/>
                      <a:r>
                        <a:rPr lang="en-US" dirty="0" smtClean="0"/>
                        <a:t>9,24,2,5</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4214999761"/>
                  </a:ext>
                </a:extLst>
              </a:tr>
              <a:tr h="171711">
                <a:tc>
                  <a:txBody>
                    <a:bodyPr/>
                    <a:lstStyle/>
                    <a:p>
                      <a:pPr algn="l" rtl="0"/>
                      <a:r>
                        <a:rPr lang="en-US" dirty="0" smtClean="0"/>
                        <a:t>9,24,2,5,*,-</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3976483860"/>
                  </a:ext>
                </a:extLst>
              </a:tr>
              <a:tr h="171711">
                <a:tc>
                  <a:txBody>
                    <a:bodyPr/>
                    <a:lstStyle/>
                    <a:p>
                      <a:pPr algn="l" rtl="0"/>
                      <a:r>
                        <a:rPr lang="en-US" dirty="0" smtClean="0"/>
                        <a:t>9,24,2,5,*,-,2</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2531798444"/>
                  </a:ext>
                </a:extLst>
              </a:tr>
              <a:tr h="171711">
                <a:tc>
                  <a:txBody>
                    <a:bodyPr/>
                    <a:lstStyle/>
                    <a:p>
                      <a:pPr algn="l" rtl="0"/>
                      <a:r>
                        <a:rPr lang="en-US" dirty="0" smtClean="0"/>
                        <a:t>9,24,2,5,*,-,2+</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1783460803"/>
                  </a:ext>
                </a:extLst>
              </a:tr>
              <a:tr h="171711">
                <a:tc>
                  <a:txBody>
                    <a:bodyPr/>
                    <a:lstStyle/>
                    <a:p>
                      <a:pPr algn="l" rtl="0"/>
                      <a:r>
                        <a:rPr lang="en-US" dirty="0" smtClean="0"/>
                        <a:t>9,24,2,5,*,-,2,+</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1850444859"/>
                  </a:ext>
                </a:extLst>
              </a:tr>
              <a:tr h="171711">
                <a:tc>
                  <a:txBody>
                    <a:bodyPr/>
                    <a:lstStyle/>
                    <a:p>
                      <a:pPr algn="l" rtl="0"/>
                      <a:r>
                        <a:rPr lang="en-US" dirty="0" smtClean="0"/>
                        <a:t>9,24,2,5,*,-,2,+,2</a:t>
                      </a:r>
                      <a:endParaRPr lang="en-GB" dirty="0"/>
                    </a:p>
                  </a:txBody>
                  <a:tcPr/>
                </a:tc>
                <a:tc>
                  <a:txBody>
                    <a:bodyPr/>
                    <a:lstStyle/>
                    <a:p>
                      <a:pPr algn="r" rtl="0"/>
                      <a:r>
                        <a:rPr lang="en-US" dirty="0" smtClean="0"/>
                        <a:t>/+</a:t>
                      </a:r>
                      <a:endParaRPr lang="en-GB" dirty="0"/>
                    </a:p>
                  </a:txBody>
                  <a:tcPr/>
                </a:tc>
                <a:extLst>
                  <a:ext uri="{0D108BD9-81ED-4DB2-BD59-A6C34878D82A}">
                    <a16:rowId xmlns:a16="http://schemas.microsoft.com/office/drawing/2014/main" val="1041506059"/>
                  </a:ext>
                </a:extLst>
              </a:tr>
              <a:tr h="171711">
                <a:tc>
                  <a:txBody>
                    <a:bodyPr/>
                    <a:lstStyle/>
                    <a:p>
                      <a:pPr algn="l" rtl="0"/>
                      <a:r>
                        <a:rPr lang="en-US" dirty="0" smtClean="0"/>
                        <a:t>9,24,2,5,*,-,2,+,2,/,+</a:t>
                      </a:r>
                      <a:endParaRPr lang="en-GB" dirty="0"/>
                    </a:p>
                  </a:txBody>
                  <a:tcPr/>
                </a:tc>
                <a:tc>
                  <a:txBody>
                    <a:bodyPr/>
                    <a:lstStyle/>
                    <a:p>
                      <a:pPr algn="r" rtl="0"/>
                      <a:endParaRPr lang="en-GB" dirty="0"/>
                    </a:p>
                  </a:txBody>
                  <a:tcPr/>
                </a:tc>
                <a:extLst>
                  <a:ext uri="{0D108BD9-81ED-4DB2-BD59-A6C34878D82A}">
                    <a16:rowId xmlns:a16="http://schemas.microsoft.com/office/drawing/2014/main" val="476465702"/>
                  </a:ext>
                </a:extLst>
              </a:tr>
            </a:tbl>
          </a:graphicData>
        </a:graphic>
      </p:graphicFrame>
    </p:spTree>
    <p:extLst>
      <p:ext uri="{BB962C8B-B14F-4D97-AF65-F5344CB8AC3E}">
        <p14:creationId xmlns:p14="http://schemas.microsoft.com/office/powerpoint/2010/main" val="122285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7944" y="1268760"/>
            <a:ext cx="4618856" cy="576064"/>
          </a:xfrm>
        </p:spPr>
        <p:txBody>
          <a:bodyPr>
            <a:normAutofit/>
          </a:bodyPr>
          <a:lstStyle/>
          <a:p>
            <a:pPr marL="109728" indent="0" rtl="0">
              <a:buNone/>
            </a:pPr>
            <a:r>
              <a:rPr lang="en-US" dirty="0"/>
              <a:t>9,24,2,5,*,-,2</a:t>
            </a:r>
            <a:r>
              <a:rPr lang="en-US" dirty="0" smtClean="0"/>
              <a:t>,+,</a:t>
            </a:r>
            <a:r>
              <a:rPr lang="en-US" dirty="0"/>
              <a:t>2,/,+</a:t>
            </a:r>
            <a:endParaRPr lang="en-GB" dirty="0"/>
          </a:p>
        </p:txBody>
      </p:sp>
      <p:sp>
        <p:nvSpPr>
          <p:cNvPr id="3" name="Title 2"/>
          <p:cNvSpPr>
            <a:spLocks noGrp="1"/>
          </p:cNvSpPr>
          <p:nvPr>
            <p:ph type="title"/>
          </p:nvPr>
        </p:nvSpPr>
        <p:spPr/>
        <p:txBody>
          <a:bodyPr>
            <a:normAutofit/>
          </a:bodyPr>
          <a:lstStyle/>
          <a:p>
            <a:r>
              <a:rPr lang="he-IL" dirty="0" smtClean="0"/>
              <a:t>תרגיל </a:t>
            </a:r>
            <a:r>
              <a:rPr lang="en-US" dirty="0" smtClean="0"/>
              <a:t>5</a:t>
            </a:r>
            <a:r>
              <a:rPr lang="he-IL" dirty="0" smtClean="0"/>
              <a:t> – המשך דוגמא</a:t>
            </a:r>
            <a:endParaRPr lang="he-IL" dirty="0"/>
          </a:p>
        </p:txBody>
      </p:sp>
      <p:graphicFrame>
        <p:nvGraphicFramePr>
          <p:cNvPr id="4" name="Table 3"/>
          <p:cNvGraphicFramePr>
            <a:graphicFrameLocks noGrp="1"/>
          </p:cNvGraphicFramePr>
          <p:nvPr>
            <p:extLst>
              <p:ext uri="{D42A27DB-BD31-4B8C-83A1-F6EECF244321}">
                <p14:modId xmlns:p14="http://schemas.microsoft.com/office/powerpoint/2010/main" val="3568675705"/>
              </p:ext>
            </p:extLst>
          </p:nvPr>
        </p:nvGraphicFramePr>
        <p:xfrm>
          <a:off x="107504" y="1052736"/>
          <a:ext cx="3960440" cy="5738146"/>
        </p:xfrm>
        <a:graphic>
          <a:graphicData uri="http://schemas.openxmlformats.org/drawingml/2006/table">
            <a:tbl>
              <a:tblPr firstRow="1" bandRow="1">
                <a:tableStyleId>{073A0DAA-6AF3-43AB-8588-CEC1D06C72B9}</a:tableStyleId>
              </a:tblPr>
              <a:tblGrid>
                <a:gridCol w="2376264">
                  <a:extLst>
                    <a:ext uri="{9D8B030D-6E8A-4147-A177-3AD203B41FA5}">
                      <a16:colId xmlns:a16="http://schemas.microsoft.com/office/drawing/2014/main" val="2500260044"/>
                    </a:ext>
                  </a:extLst>
                </a:gridCol>
                <a:gridCol w="1584176">
                  <a:extLst>
                    <a:ext uri="{9D8B030D-6E8A-4147-A177-3AD203B41FA5}">
                      <a16:colId xmlns:a16="http://schemas.microsoft.com/office/drawing/2014/main" val="1333713951"/>
                    </a:ext>
                  </a:extLst>
                </a:gridCol>
              </a:tblGrid>
              <a:tr h="337538">
                <a:tc>
                  <a:txBody>
                    <a:bodyPr/>
                    <a:lstStyle/>
                    <a:p>
                      <a:pPr algn="l" rtl="0"/>
                      <a:r>
                        <a:rPr lang="en-US" sz="1600" dirty="0" smtClean="0"/>
                        <a:t>Equation</a:t>
                      </a:r>
                      <a:r>
                        <a:rPr lang="en-US" sz="1600" baseline="0" dirty="0" smtClean="0"/>
                        <a:t> Stack</a:t>
                      </a:r>
                      <a:endParaRPr lang="en-GB" sz="1600" dirty="0"/>
                    </a:p>
                  </a:txBody>
                  <a:tcPr/>
                </a:tc>
                <a:tc>
                  <a:txBody>
                    <a:bodyPr/>
                    <a:lstStyle/>
                    <a:p>
                      <a:pPr algn="l" rtl="0"/>
                      <a:r>
                        <a:rPr lang="en-US" sz="1600" dirty="0" smtClean="0"/>
                        <a:t>Calculation</a:t>
                      </a:r>
                      <a:endParaRPr lang="en-GB" sz="1600" dirty="0"/>
                    </a:p>
                  </a:txBody>
                  <a:tcPr/>
                </a:tc>
                <a:extLst>
                  <a:ext uri="{0D108BD9-81ED-4DB2-BD59-A6C34878D82A}">
                    <a16:rowId xmlns:a16="http://schemas.microsoft.com/office/drawing/2014/main" val="645855664"/>
                  </a:ext>
                </a:extLst>
              </a:tr>
              <a:tr h="337538">
                <a:tc>
                  <a:txBody>
                    <a:bodyPr/>
                    <a:lstStyle/>
                    <a:p>
                      <a:pPr algn="l" rtl="0"/>
                      <a:r>
                        <a:rPr lang="en-US" sz="1600" dirty="0" smtClean="0"/>
                        <a:t>9</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760360490"/>
                  </a:ext>
                </a:extLst>
              </a:tr>
              <a:tr h="337538">
                <a:tc>
                  <a:txBody>
                    <a:bodyPr/>
                    <a:lstStyle/>
                    <a:p>
                      <a:pPr algn="l" rtl="0"/>
                      <a:r>
                        <a:rPr lang="en-US" sz="1600" dirty="0" smtClean="0"/>
                        <a:t>9,24</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2537319678"/>
                  </a:ext>
                </a:extLst>
              </a:tr>
              <a:tr h="337538">
                <a:tc>
                  <a:txBody>
                    <a:bodyPr/>
                    <a:lstStyle/>
                    <a:p>
                      <a:pPr algn="l" rtl="0"/>
                      <a:r>
                        <a:rPr lang="en-US" sz="1600" dirty="0" smtClean="0"/>
                        <a:t>9,24,2</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910797940"/>
                  </a:ext>
                </a:extLst>
              </a:tr>
              <a:tr h="337538">
                <a:tc>
                  <a:txBody>
                    <a:bodyPr/>
                    <a:lstStyle/>
                    <a:p>
                      <a:pPr algn="l" rtl="0"/>
                      <a:r>
                        <a:rPr lang="en-US" sz="1600" dirty="0" smtClean="0"/>
                        <a:t>9,24,2,5</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2952770166"/>
                  </a:ext>
                </a:extLst>
              </a:tr>
              <a:tr h="337538">
                <a:tc>
                  <a:txBody>
                    <a:bodyPr/>
                    <a:lstStyle/>
                    <a:p>
                      <a:pPr algn="l" rtl="0"/>
                      <a:r>
                        <a:rPr lang="en-US" sz="1600" dirty="0" smtClean="0"/>
                        <a:t>9,24</a:t>
                      </a:r>
                      <a:endParaRPr lang="en-GB" sz="1600" dirty="0"/>
                    </a:p>
                  </a:txBody>
                  <a:tcPr/>
                </a:tc>
                <a:tc>
                  <a:txBody>
                    <a:bodyPr/>
                    <a:lstStyle/>
                    <a:p>
                      <a:pPr algn="r" rtl="0"/>
                      <a:r>
                        <a:rPr lang="en-US" sz="1600" dirty="0" smtClean="0"/>
                        <a:t>2*5</a:t>
                      </a:r>
                      <a:endParaRPr lang="en-GB" sz="1600" dirty="0"/>
                    </a:p>
                  </a:txBody>
                  <a:tcPr/>
                </a:tc>
                <a:extLst>
                  <a:ext uri="{0D108BD9-81ED-4DB2-BD59-A6C34878D82A}">
                    <a16:rowId xmlns:a16="http://schemas.microsoft.com/office/drawing/2014/main" val="246344646"/>
                  </a:ext>
                </a:extLst>
              </a:tr>
              <a:tr h="337538">
                <a:tc>
                  <a:txBody>
                    <a:bodyPr/>
                    <a:lstStyle/>
                    <a:p>
                      <a:pPr algn="l" rtl="0"/>
                      <a:r>
                        <a:rPr lang="en-US" sz="1600" dirty="0" smtClean="0"/>
                        <a:t>9,24,10</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1183011638"/>
                  </a:ext>
                </a:extLst>
              </a:tr>
              <a:tr h="337538">
                <a:tc>
                  <a:txBody>
                    <a:bodyPr/>
                    <a:lstStyle/>
                    <a:p>
                      <a:pPr algn="l" rtl="0"/>
                      <a:r>
                        <a:rPr lang="en-US" sz="1600" dirty="0" smtClean="0"/>
                        <a:t>9</a:t>
                      </a:r>
                      <a:endParaRPr lang="en-GB" sz="1600" dirty="0"/>
                    </a:p>
                  </a:txBody>
                  <a:tcPr/>
                </a:tc>
                <a:tc>
                  <a:txBody>
                    <a:bodyPr/>
                    <a:lstStyle/>
                    <a:p>
                      <a:pPr algn="r" rtl="0"/>
                      <a:r>
                        <a:rPr lang="en-US" sz="1600" dirty="0" smtClean="0"/>
                        <a:t>24-10</a:t>
                      </a:r>
                      <a:endParaRPr lang="en-GB" sz="1600" dirty="0"/>
                    </a:p>
                  </a:txBody>
                  <a:tcPr/>
                </a:tc>
                <a:extLst>
                  <a:ext uri="{0D108BD9-81ED-4DB2-BD59-A6C34878D82A}">
                    <a16:rowId xmlns:a16="http://schemas.microsoft.com/office/drawing/2014/main" val="819566022"/>
                  </a:ext>
                </a:extLst>
              </a:tr>
              <a:tr h="337538">
                <a:tc>
                  <a:txBody>
                    <a:bodyPr/>
                    <a:lstStyle/>
                    <a:p>
                      <a:pPr algn="l" rtl="0"/>
                      <a:r>
                        <a:rPr lang="en-US" sz="1600" dirty="0" smtClean="0"/>
                        <a:t>9,14</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4214999761"/>
                  </a:ext>
                </a:extLst>
              </a:tr>
              <a:tr h="337538">
                <a:tc>
                  <a:txBody>
                    <a:bodyPr/>
                    <a:lstStyle/>
                    <a:p>
                      <a:pPr algn="l" rtl="0"/>
                      <a:r>
                        <a:rPr lang="en-US" sz="1600" dirty="0" smtClean="0"/>
                        <a:t>9,14,2</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3976483860"/>
                  </a:ext>
                </a:extLst>
              </a:tr>
              <a:tr h="337538">
                <a:tc>
                  <a:txBody>
                    <a:bodyPr/>
                    <a:lstStyle/>
                    <a:p>
                      <a:pPr algn="l" rtl="0"/>
                      <a:r>
                        <a:rPr lang="en-US" sz="1600" dirty="0" smtClean="0"/>
                        <a:t>9</a:t>
                      </a:r>
                      <a:endParaRPr lang="en-GB" sz="1600" dirty="0"/>
                    </a:p>
                  </a:txBody>
                  <a:tcPr/>
                </a:tc>
                <a:tc>
                  <a:txBody>
                    <a:bodyPr/>
                    <a:lstStyle/>
                    <a:p>
                      <a:pPr algn="r" rtl="0"/>
                      <a:r>
                        <a:rPr lang="en-US" sz="1600" dirty="0" smtClean="0"/>
                        <a:t>14+2</a:t>
                      </a:r>
                      <a:endParaRPr lang="en-GB" sz="1600" dirty="0"/>
                    </a:p>
                  </a:txBody>
                  <a:tcPr/>
                </a:tc>
                <a:extLst>
                  <a:ext uri="{0D108BD9-81ED-4DB2-BD59-A6C34878D82A}">
                    <a16:rowId xmlns:a16="http://schemas.microsoft.com/office/drawing/2014/main" val="2531798444"/>
                  </a:ext>
                </a:extLst>
              </a:tr>
              <a:tr h="337538">
                <a:tc>
                  <a:txBody>
                    <a:bodyPr/>
                    <a:lstStyle/>
                    <a:p>
                      <a:pPr algn="l" rtl="0"/>
                      <a:r>
                        <a:rPr lang="en-US" sz="1600" dirty="0" smtClean="0"/>
                        <a:t>9,16</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1783460803"/>
                  </a:ext>
                </a:extLst>
              </a:tr>
              <a:tr h="337538">
                <a:tc>
                  <a:txBody>
                    <a:bodyPr/>
                    <a:lstStyle/>
                    <a:p>
                      <a:pPr algn="l" rtl="0"/>
                      <a:r>
                        <a:rPr lang="en-US" sz="1600" dirty="0" smtClean="0"/>
                        <a:t>9,16,2</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1850444859"/>
                  </a:ext>
                </a:extLst>
              </a:tr>
              <a:tr h="337538">
                <a:tc>
                  <a:txBody>
                    <a:bodyPr/>
                    <a:lstStyle/>
                    <a:p>
                      <a:pPr algn="l" rtl="0"/>
                      <a:r>
                        <a:rPr lang="en-US" sz="1600" dirty="0" smtClean="0"/>
                        <a:t>9</a:t>
                      </a:r>
                      <a:endParaRPr lang="en-GB" sz="1600" dirty="0"/>
                    </a:p>
                  </a:txBody>
                  <a:tcPr/>
                </a:tc>
                <a:tc>
                  <a:txBody>
                    <a:bodyPr/>
                    <a:lstStyle/>
                    <a:p>
                      <a:pPr algn="r" rtl="0"/>
                      <a:r>
                        <a:rPr lang="en-US" sz="1600" dirty="0" smtClean="0"/>
                        <a:t>16/2</a:t>
                      </a:r>
                      <a:endParaRPr lang="en-GB" sz="1600" dirty="0"/>
                    </a:p>
                  </a:txBody>
                  <a:tcPr/>
                </a:tc>
                <a:extLst>
                  <a:ext uri="{0D108BD9-81ED-4DB2-BD59-A6C34878D82A}">
                    <a16:rowId xmlns:a16="http://schemas.microsoft.com/office/drawing/2014/main" val="1041506059"/>
                  </a:ext>
                </a:extLst>
              </a:tr>
              <a:tr h="337538">
                <a:tc>
                  <a:txBody>
                    <a:bodyPr/>
                    <a:lstStyle/>
                    <a:p>
                      <a:pPr algn="l" rtl="0"/>
                      <a:r>
                        <a:rPr lang="en-US" sz="1600" dirty="0" smtClean="0"/>
                        <a:t>9,8</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476465702"/>
                  </a:ext>
                </a:extLst>
              </a:tr>
              <a:tr h="337538">
                <a:tc>
                  <a:txBody>
                    <a:bodyPr/>
                    <a:lstStyle/>
                    <a:p>
                      <a:pPr algn="l" rtl="0"/>
                      <a:endParaRPr lang="en-GB" sz="1600" dirty="0"/>
                    </a:p>
                  </a:txBody>
                  <a:tcPr/>
                </a:tc>
                <a:tc>
                  <a:txBody>
                    <a:bodyPr/>
                    <a:lstStyle/>
                    <a:p>
                      <a:pPr algn="r" rtl="0"/>
                      <a:r>
                        <a:rPr lang="en-US" sz="1600" dirty="0" smtClean="0"/>
                        <a:t>9+8</a:t>
                      </a:r>
                      <a:endParaRPr lang="en-GB" sz="1600" dirty="0"/>
                    </a:p>
                  </a:txBody>
                  <a:tcPr/>
                </a:tc>
                <a:extLst>
                  <a:ext uri="{0D108BD9-81ED-4DB2-BD59-A6C34878D82A}">
                    <a16:rowId xmlns:a16="http://schemas.microsoft.com/office/drawing/2014/main" val="42836302"/>
                  </a:ext>
                </a:extLst>
              </a:tr>
              <a:tr h="337538">
                <a:tc>
                  <a:txBody>
                    <a:bodyPr/>
                    <a:lstStyle/>
                    <a:p>
                      <a:pPr algn="l" rtl="0"/>
                      <a:r>
                        <a:rPr lang="en-US" sz="1600" dirty="0" smtClean="0"/>
                        <a:t>17</a:t>
                      </a:r>
                      <a:endParaRPr lang="en-GB" sz="1600" dirty="0"/>
                    </a:p>
                  </a:txBody>
                  <a:tcPr/>
                </a:tc>
                <a:tc>
                  <a:txBody>
                    <a:bodyPr/>
                    <a:lstStyle/>
                    <a:p>
                      <a:pPr algn="r" rtl="0"/>
                      <a:endParaRPr lang="en-GB" sz="1600" dirty="0"/>
                    </a:p>
                  </a:txBody>
                  <a:tcPr/>
                </a:tc>
                <a:extLst>
                  <a:ext uri="{0D108BD9-81ED-4DB2-BD59-A6C34878D82A}">
                    <a16:rowId xmlns:a16="http://schemas.microsoft.com/office/drawing/2014/main" val="2220951976"/>
                  </a:ext>
                </a:extLst>
              </a:tr>
            </a:tbl>
          </a:graphicData>
        </a:graphic>
      </p:graphicFrame>
    </p:spTree>
    <p:extLst>
      <p:ext uri="{BB962C8B-B14F-4D97-AF65-F5344CB8AC3E}">
        <p14:creationId xmlns:p14="http://schemas.microsoft.com/office/powerpoint/2010/main" val="36195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11968"/>
          </a:xfrm>
        </p:spPr>
        <p:txBody>
          <a:bodyPr>
            <a:normAutofit fontScale="77500" lnSpcReduction="20000"/>
          </a:bodyPr>
          <a:lstStyle/>
          <a:p>
            <a:r>
              <a:rPr lang="he-IL" dirty="0" smtClean="0">
                <a:sym typeface="Wingdings" panose="05000000000000000000" pitchFamily="2" charset="2"/>
              </a:rPr>
              <a:t>רשימה הינה מבנה נתונים אבסטרקטי המכיל רצף איברים סדורים בזכרון.</a:t>
            </a:r>
          </a:p>
          <a:p>
            <a:r>
              <a:rPr lang="he-IL" dirty="0" smtClean="0">
                <a:sym typeface="Wingdings" panose="05000000000000000000" pitchFamily="2" charset="2"/>
              </a:rPr>
              <a:t>פעולות נפוצות של רשימה:</a:t>
            </a:r>
          </a:p>
          <a:p>
            <a:pPr lvl="1"/>
            <a:r>
              <a:rPr lang="he-IL" dirty="0" smtClean="0">
                <a:sym typeface="Wingdings" panose="05000000000000000000" pitchFamily="2" charset="2"/>
              </a:rPr>
              <a:t>הכנסת איבר למיקום כלשהו ברשימה</a:t>
            </a:r>
          </a:p>
          <a:p>
            <a:pPr lvl="1"/>
            <a:r>
              <a:rPr lang="he-IL" dirty="0" smtClean="0">
                <a:sym typeface="Wingdings" panose="05000000000000000000" pitchFamily="2" charset="2"/>
              </a:rPr>
              <a:t>חיפוש איבר ברשימה</a:t>
            </a:r>
          </a:p>
          <a:p>
            <a:pPr lvl="1"/>
            <a:r>
              <a:rPr lang="he-IL" dirty="0" smtClean="0">
                <a:sym typeface="Wingdings" panose="05000000000000000000" pitchFamily="2" charset="2"/>
              </a:rPr>
              <a:t>הוצאת איבר מהרשימה</a:t>
            </a:r>
          </a:p>
          <a:p>
            <a:pPr lvl="1"/>
            <a:r>
              <a:rPr lang="he-IL" dirty="0" smtClean="0">
                <a:sym typeface="Wingdings" panose="05000000000000000000" pitchFamily="2" charset="2"/>
              </a:rPr>
              <a:t>בדיקת אורך הרשימה (מספר איברים)</a:t>
            </a:r>
          </a:p>
          <a:p>
            <a:r>
              <a:rPr lang="he-IL" dirty="0" smtClean="0">
                <a:sym typeface="Wingdings" panose="05000000000000000000" pitchFamily="2" charset="2"/>
              </a:rPr>
              <a:t>קיימים סוגים שונים ומימושים שונים לרשימה, כגון </a:t>
            </a:r>
            <a:r>
              <a:rPr lang="en-US" dirty="0" err="1" smtClean="0">
                <a:sym typeface="Wingdings" panose="05000000000000000000" pitchFamily="2" charset="2"/>
              </a:rPr>
              <a:t>ArrayList</a:t>
            </a:r>
            <a:r>
              <a:rPr lang="en-US" dirty="0" smtClean="0">
                <a:sym typeface="Wingdings" panose="05000000000000000000" pitchFamily="2" charset="2"/>
              </a:rPr>
              <a:t>, </a:t>
            </a:r>
            <a:r>
              <a:rPr lang="en-US" dirty="0" err="1" smtClean="0">
                <a:sym typeface="Wingdings" panose="05000000000000000000" pitchFamily="2" charset="2"/>
              </a:rPr>
              <a:t>LinkedList</a:t>
            </a:r>
            <a:r>
              <a:rPr lang="en-US" dirty="0" smtClean="0">
                <a:sym typeface="Wingdings" panose="05000000000000000000" pitchFamily="2" charset="2"/>
              </a:rPr>
              <a:t>, </a:t>
            </a:r>
            <a:r>
              <a:rPr lang="en-US" dirty="0" err="1" smtClean="0">
                <a:sym typeface="Wingdings" panose="05000000000000000000" pitchFamily="2" charset="2"/>
              </a:rPr>
              <a:t>Skiplist</a:t>
            </a:r>
            <a:r>
              <a:rPr lang="he-IL" dirty="0">
                <a:sym typeface="Wingdings" panose="05000000000000000000" pitchFamily="2" charset="2"/>
              </a:rPr>
              <a:t>.</a:t>
            </a:r>
            <a:endParaRPr lang="he-IL" dirty="0" smtClean="0">
              <a:sym typeface="Wingdings" panose="05000000000000000000" pitchFamily="2" charset="2"/>
            </a:endParaRPr>
          </a:p>
        </p:txBody>
      </p:sp>
      <p:sp>
        <p:nvSpPr>
          <p:cNvPr id="3" name="Title 2"/>
          <p:cNvSpPr>
            <a:spLocks noGrp="1"/>
          </p:cNvSpPr>
          <p:nvPr>
            <p:ph type="title"/>
          </p:nvPr>
        </p:nvSpPr>
        <p:spPr/>
        <p:txBody>
          <a:bodyPr/>
          <a:lstStyle/>
          <a:p>
            <a:r>
              <a:rPr lang="he-IL" dirty="0" smtClean="0"/>
              <a:t>רשימה</a:t>
            </a:r>
            <a:endParaRPr lang="he-IL" dirty="0"/>
          </a:p>
        </p:txBody>
      </p:sp>
    </p:spTree>
    <p:extLst>
      <p:ext uri="{BB962C8B-B14F-4D97-AF65-F5344CB8AC3E}">
        <p14:creationId xmlns:p14="http://schemas.microsoft.com/office/powerpoint/2010/main" val="167175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155584"/>
          </a:xfrm>
        </p:spPr>
        <p:txBody>
          <a:bodyPr>
            <a:normAutofit fontScale="55000" lnSpcReduction="20000"/>
          </a:bodyPr>
          <a:lstStyle/>
          <a:p>
            <a:pPr>
              <a:lnSpc>
                <a:spcPct val="120000"/>
              </a:lnSpc>
              <a:spcAft>
                <a:spcPts val="1200"/>
              </a:spcAft>
            </a:pPr>
            <a:r>
              <a:rPr lang="he-IL" dirty="0" smtClean="0">
                <a:sym typeface="Wingdings" panose="05000000000000000000" pitchFamily="2" charset="2"/>
              </a:rPr>
              <a:t>רשימה מקושרת הינה סדרת רשומות שבא כל רשומה (</a:t>
            </a:r>
            <a:r>
              <a:rPr lang="en-US" dirty="0" smtClean="0">
                <a:sym typeface="Wingdings" panose="05000000000000000000" pitchFamily="2" charset="2"/>
              </a:rPr>
              <a:t>node/element</a:t>
            </a:r>
            <a:r>
              <a:rPr lang="he-IL" dirty="0" smtClean="0">
                <a:sym typeface="Wingdings" panose="05000000000000000000" pitchFamily="2" charset="2"/>
              </a:rPr>
              <a:t>) מצביע לרשומה הבאה.</a:t>
            </a:r>
          </a:p>
          <a:p>
            <a:pPr>
              <a:lnSpc>
                <a:spcPct val="120000"/>
              </a:lnSpc>
              <a:spcAft>
                <a:spcPts val="1200"/>
              </a:spcAft>
            </a:pPr>
            <a:r>
              <a:rPr lang="he-IL" dirty="0" smtClean="0">
                <a:sym typeface="Wingdings" panose="05000000000000000000" pitchFamily="2" charset="2"/>
              </a:rPr>
              <a:t>נהוג להגדיר ברשימה המקושרת מצביע לאיבר הראשון (</a:t>
            </a:r>
            <a:r>
              <a:rPr lang="en-US" dirty="0" smtClean="0">
                <a:sym typeface="Wingdings" panose="05000000000000000000" pitchFamily="2" charset="2"/>
              </a:rPr>
              <a:t>head</a:t>
            </a:r>
            <a:r>
              <a:rPr lang="he-IL" dirty="0" smtClean="0">
                <a:sym typeface="Wingdings" panose="05000000000000000000" pitchFamily="2" charset="2"/>
              </a:rPr>
              <a:t>) והאחרון (</a:t>
            </a:r>
            <a:r>
              <a:rPr lang="en-US" dirty="0" smtClean="0">
                <a:sym typeface="Wingdings" panose="05000000000000000000" pitchFamily="2" charset="2"/>
              </a:rPr>
              <a:t>tail</a:t>
            </a:r>
            <a:r>
              <a:rPr lang="he-IL" dirty="0" smtClean="0">
                <a:sym typeface="Wingdings" panose="05000000000000000000" pitchFamily="2" charset="2"/>
              </a:rPr>
              <a:t>), וכן גם מונה איברים (</a:t>
            </a:r>
            <a:r>
              <a:rPr lang="en-US" dirty="0" smtClean="0">
                <a:sym typeface="Wingdings" panose="05000000000000000000" pitchFamily="2" charset="2"/>
              </a:rPr>
              <a:t>count</a:t>
            </a:r>
            <a:r>
              <a:rPr lang="he-IL" dirty="0" smtClean="0">
                <a:sym typeface="Wingdings" panose="05000000000000000000" pitchFamily="2" charset="2"/>
              </a:rPr>
              <a:t>)</a:t>
            </a:r>
          </a:p>
        </p:txBody>
      </p:sp>
      <p:sp>
        <p:nvSpPr>
          <p:cNvPr id="3" name="Title 2"/>
          <p:cNvSpPr>
            <a:spLocks noGrp="1"/>
          </p:cNvSpPr>
          <p:nvPr>
            <p:ph type="title"/>
          </p:nvPr>
        </p:nvSpPr>
        <p:spPr/>
        <p:txBody>
          <a:bodyPr/>
          <a:lstStyle/>
          <a:p>
            <a:r>
              <a:rPr lang="he-IL" dirty="0" smtClean="0"/>
              <a:t>רשימה מקושרת (</a:t>
            </a:r>
            <a:r>
              <a:rPr lang="en-US" dirty="0" err="1" smtClean="0"/>
              <a:t>LinkedList</a:t>
            </a:r>
            <a:r>
              <a:rPr lang="he-IL" dirty="0" smtClean="0"/>
              <a:t>)</a:t>
            </a:r>
            <a:endParaRPr lang="he-IL" dirty="0"/>
          </a:p>
        </p:txBody>
      </p:sp>
      <p:sp>
        <p:nvSpPr>
          <p:cNvPr id="5" name="TextBox 4"/>
          <p:cNvSpPr txBox="1"/>
          <p:nvPr/>
        </p:nvSpPr>
        <p:spPr>
          <a:xfrm>
            <a:off x="539552" y="2420888"/>
            <a:ext cx="3024336" cy="1200329"/>
          </a:xfrm>
          <a:prstGeom prst="rect">
            <a:avLst/>
          </a:prstGeom>
          <a:noFill/>
        </p:spPr>
        <p:txBody>
          <a:bodyPr wrap="square" rtlCol="0">
            <a:spAutoFit/>
          </a:bodyPr>
          <a:lstStyle/>
          <a:p>
            <a:r>
              <a:rPr lang="en-US" dirty="0" smtClean="0"/>
              <a:t>class element{</a:t>
            </a:r>
          </a:p>
          <a:p>
            <a:r>
              <a:rPr lang="en-US" dirty="0"/>
              <a:t> </a:t>
            </a:r>
            <a:r>
              <a:rPr lang="en-US" dirty="0" smtClean="0"/>
              <a:t>   </a:t>
            </a:r>
            <a:r>
              <a:rPr lang="en-US" dirty="0" err="1" smtClean="0"/>
              <a:t>int</a:t>
            </a:r>
            <a:r>
              <a:rPr lang="en-US" dirty="0" smtClean="0"/>
              <a:t> data;</a:t>
            </a:r>
          </a:p>
          <a:p>
            <a:r>
              <a:rPr lang="en-US" dirty="0"/>
              <a:t> </a:t>
            </a:r>
            <a:r>
              <a:rPr lang="en-US" dirty="0" smtClean="0"/>
              <a:t>   element next;</a:t>
            </a:r>
          </a:p>
          <a:p>
            <a:r>
              <a:rPr lang="en-US" dirty="0"/>
              <a:t>}</a:t>
            </a:r>
            <a:endParaRPr lang="en-GB" dirty="0"/>
          </a:p>
        </p:txBody>
      </p:sp>
      <p:sp>
        <p:nvSpPr>
          <p:cNvPr id="6" name="Content Placeholder 1"/>
          <p:cNvSpPr txBox="1">
            <a:spLocks/>
          </p:cNvSpPr>
          <p:nvPr/>
        </p:nvSpPr>
        <p:spPr>
          <a:xfrm>
            <a:off x="457200" y="3239430"/>
            <a:ext cx="8229600" cy="1371608"/>
          </a:xfrm>
          <a:prstGeom prst="rect">
            <a:avLst/>
          </a:prstGeom>
        </p:spPr>
        <p:txBody>
          <a:bodyPr vert="horz">
            <a:normAutofit fontScale="47500" lnSpcReduction="20000"/>
          </a:bodyPr>
          <a:lstStyle>
            <a:lvl1pPr marL="365760" indent="-256032" algn="r" rtl="1" eaLnBrk="1" latinLnBrk="0" hangingPunct="1">
              <a:spcBef>
                <a:spcPts val="600"/>
              </a:spcBef>
              <a:spcAft>
                <a:spcPts val="240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600"/>
              </a:spcBef>
              <a:spcAft>
                <a:spcPts val="2400"/>
              </a:spcAft>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600"/>
              </a:spcBef>
              <a:spcAft>
                <a:spcPts val="2400"/>
              </a:spcAft>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600"/>
              </a:spcBef>
              <a:spcAft>
                <a:spcPts val="2400"/>
              </a:spcAft>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600"/>
              </a:spcBef>
              <a:spcAft>
                <a:spcPts val="2400"/>
              </a:spcAft>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he-IL" dirty="0" smtClean="0">
                <a:sym typeface="Wingdings" panose="05000000000000000000" pitchFamily="2" charset="2"/>
              </a:rPr>
              <a:t>סיבוכיות המקום היא </a:t>
            </a:r>
            <a:r>
              <a:rPr lang="en-US" dirty="0" smtClean="0">
                <a:sym typeface="Wingdings" panose="05000000000000000000" pitchFamily="2" charset="2"/>
              </a:rPr>
              <a:t>O(n)</a:t>
            </a:r>
            <a:endParaRPr lang="he-IL" dirty="0" smtClean="0">
              <a:sym typeface="Wingdings" panose="05000000000000000000" pitchFamily="2" charset="2"/>
            </a:endParaRPr>
          </a:p>
          <a:p>
            <a:r>
              <a:rPr lang="he-IL" dirty="0" smtClean="0">
                <a:sym typeface="Wingdings" panose="05000000000000000000" pitchFamily="2" charset="2"/>
              </a:rPr>
              <a:t>סיבוכיות מציאת איבר ברשימה היא </a:t>
            </a:r>
            <a:r>
              <a:rPr lang="en-US" dirty="0" smtClean="0">
                <a:sym typeface="Wingdings" panose="05000000000000000000" pitchFamily="2" charset="2"/>
              </a:rPr>
              <a:t>O(n)</a:t>
            </a:r>
            <a:endParaRPr lang="he-IL" dirty="0">
              <a:sym typeface="Wingdings" panose="05000000000000000000" pitchFamily="2" charset="2"/>
            </a:endParaRPr>
          </a:p>
          <a:p>
            <a:r>
              <a:rPr lang="he-IL" dirty="0" smtClean="0">
                <a:sym typeface="Wingdings" panose="05000000000000000000" pitchFamily="2" charset="2"/>
              </a:rPr>
              <a:t>בהינתן מצביע למקום המתאים, פעולת הכנסה/הוצאה מתבצעת ב-</a:t>
            </a:r>
            <a:r>
              <a:rPr lang="en-US" dirty="0" smtClean="0">
                <a:sym typeface="Wingdings" panose="05000000000000000000" pitchFamily="2" charset="2"/>
              </a:rPr>
              <a:t>O(1)</a:t>
            </a:r>
            <a:endParaRPr lang="he-IL" dirty="0" smtClean="0">
              <a:sym typeface="Wingdings" panose="05000000000000000000" pitchFamily="2" charset="2"/>
            </a:endParaRPr>
          </a:p>
        </p:txBody>
      </p:sp>
      <p:sp>
        <p:nvSpPr>
          <p:cNvPr id="7" name="Rectangle 6"/>
          <p:cNvSpPr/>
          <p:nvPr/>
        </p:nvSpPr>
        <p:spPr>
          <a:xfrm>
            <a:off x="1475656" y="580055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p:cNvSpPr/>
          <p:nvPr/>
        </p:nvSpPr>
        <p:spPr>
          <a:xfrm>
            <a:off x="2555776" y="580055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3707904" y="5805264"/>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5508104" y="5803536"/>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6660232" y="5803536"/>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6444208" y="530120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4" name="Straight Arrow Connector 13"/>
          <p:cNvCxnSpPr>
            <a:stCxn id="7" idx="3"/>
            <a:endCxn id="8" idx="1"/>
          </p:cNvCxnSpPr>
          <p:nvPr/>
        </p:nvCxnSpPr>
        <p:spPr>
          <a:xfrm>
            <a:off x="2195736" y="5944574"/>
            <a:ext cx="360040"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a:stCxn id="8" idx="3"/>
            <a:endCxn id="9" idx="1"/>
          </p:cNvCxnSpPr>
          <p:nvPr/>
        </p:nvCxnSpPr>
        <p:spPr>
          <a:xfrm>
            <a:off x="3275856" y="5944574"/>
            <a:ext cx="432048" cy="470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flipV="1">
            <a:off x="2051720" y="5512526"/>
            <a:ext cx="0" cy="288032"/>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a:xfrm>
            <a:off x="2051720" y="5512526"/>
            <a:ext cx="1728192"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5" name="Straight Arrow Connector 34"/>
          <p:cNvCxnSpPr/>
          <p:nvPr/>
        </p:nvCxnSpPr>
        <p:spPr>
          <a:xfrm>
            <a:off x="3779912" y="5512526"/>
            <a:ext cx="0" cy="28803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a:stCxn id="10" idx="3"/>
            <a:endCxn id="11" idx="1"/>
          </p:cNvCxnSpPr>
          <p:nvPr/>
        </p:nvCxnSpPr>
        <p:spPr>
          <a:xfrm>
            <a:off x="6228184" y="5947552"/>
            <a:ext cx="432048"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9" name="Elbow Connector 38"/>
          <p:cNvCxnSpPr>
            <a:endCxn id="12" idx="1"/>
          </p:cNvCxnSpPr>
          <p:nvPr/>
        </p:nvCxnSpPr>
        <p:spPr>
          <a:xfrm flipV="1">
            <a:off x="6084168" y="5445224"/>
            <a:ext cx="360040" cy="355334"/>
          </a:xfrm>
          <a:prstGeom prst="bentConnector3">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1" name="Straight Arrow Connector 40"/>
          <p:cNvCxnSpPr>
            <a:stCxn id="12" idx="2"/>
          </p:cNvCxnSpPr>
          <p:nvPr/>
        </p:nvCxnSpPr>
        <p:spPr>
          <a:xfrm>
            <a:off x="6804248" y="5589240"/>
            <a:ext cx="0" cy="21131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flipV="1">
            <a:off x="2267744" y="5665954"/>
            <a:ext cx="216024" cy="56194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6" name="Straight Connector 45"/>
          <p:cNvCxnSpPr/>
          <p:nvPr/>
        </p:nvCxnSpPr>
        <p:spPr>
          <a:xfrm flipV="1">
            <a:off x="2807804" y="5670469"/>
            <a:ext cx="216024" cy="56194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flipV="1">
            <a:off x="3419871" y="5663601"/>
            <a:ext cx="216024" cy="56194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flipV="1">
            <a:off x="6303771" y="5670469"/>
            <a:ext cx="216024" cy="56194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50" name="TextBox 49"/>
          <p:cNvSpPr txBox="1"/>
          <p:nvPr/>
        </p:nvSpPr>
        <p:spPr>
          <a:xfrm>
            <a:off x="6303770" y="4797152"/>
            <a:ext cx="1292565" cy="369332"/>
          </a:xfrm>
          <a:prstGeom prst="rect">
            <a:avLst/>
          </a:prstGeom>
          <a:noFill/>
        </p:spPr>
        <p:txBody>
          <a:bodyPr wrap="square" rtlCol="0">
            <a:spAutoFit/>
          </a:bodyPr>
          <a:lstStyle/>
          <a:p>
            <a:pPr algn="r" rtl="1"/>
            <a:r>
              <a:rPr lang="he-IL" dirty="0" smtClean="0"/>
              <a:t>הכנסת איבר</a:t>
            </a:r>
            <a:endParaRPr lang="en-GB" dirty="0"/>
          </a:p>
        </p:txBody>
      </p:sp>
      <p:sp>
        <p:nvSpPr>
          <p:cNvPr id="51" name="TextBox 50"/>
          <p:cNvSpPr txBox="1"/>
          <p:nvPr/>
        </p:nvSpPr>
        <p:spPr>
          <a:xfrm>
            <a:off x="3437410" y="4797152"/>
            <a:ext cx="1292565" cy="369332"/>
          </a:xfrm>
          <a:prstGeom prst="rect">
            <a:avLst/>
          </a:prstGeom>
          <a:noFill/>
        </p:spPr>
        <p:txBody>
          <a:bodyPr wrap="square" rtlCol="0">
            <a:spAutoFit/>
          </a:bodyPr>
          <a:lstStyle/>
          <a:p>
            <a:pPr algn="r" rtl="1"/>
            <a:r>
              <a:rPr lang="he-IL" dirty="0"/>
              <a:t>הוצאת</a:t>
            </a:r>
            <a:r>
              <a:rPr lang="he-IL" dirty="0" smtClean="0"/>
              <a:t> איבר</a:t>
            </a:r>
            <a:endParaRPr lang="en-GB" dirty="0"/>
          </a:p>
        </p:txBody>
      </p:sp>
    </p:spTree>
    <p:extLst>
      <p:ext uri="{BB962C8B-B14F-4D97-AF65-F5344CB8AC3E}">
        <p14:creationId xmlns:p14="http://schemas.microsoft.com/office/powerpoint/2010/main" val="169614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down)">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par>
                                <p:cTn id="74" presetID="22" presetClass="entr" presetSubtype="4"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up)">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500"/>
                                        <p:tgtEl>
                                          <p:spTgt spid="46"/>
                                        </p:tgtEl>
                                      </p:cBhvr>
                                    </p:animEffect>
                                  </p:childTnLst>
                                </p:cTn>
                              </p:par>
                              <p:par>
                                <p:cTn id="90" presetID="10"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p:bldP spid="8" grpId="0" animBg="1"/>
      <p:bldP spid="9" grpId="0" animBg="1"/>
      <p:bldP spid="10" grpId="0" animBg="1"/>
      <p:bldP spid="11" grpId="0" animBg="1"/>
      <p:bldP spid="12" grpId="0" animBg="1"/>
      <p:bldP spid="50"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00808"/>
            <a:ext cx="8229600" cy="2739760"/>
          </a:xfrm>
        </p:spPr>
        <p:txBody>
          <a:bodyPr>
            <a:normAutofit fontScale="62500" lnSpcReduction="20000"/>
          </a:bodyPr>
          <a:lstStyle/>
          <a:p>
            <a:pPr>
              <a:lnSpc>
                <a:spcPct val="120000"/>
              </a:lnSpc>
              <a:spcAft>
                <a:spcPts val="1200"/>
              </a:spcAft>
            </a:pPr>
            <a:r>
              <a:rPr lang="he-IL" dirty="0" smtClean="0">
                <a:sym typeface="Wingdings" panose="05000000000000000000" pitchFamily="2" charset="2"/>
              </a:rPr>
              <a:t>ברשימה מקושרת דו כיוונית, כל רשומה מחזיקה מצביע לרשומה הקודמת לה, בנוסף לרשומה הבאה.</a:t>
            </a:r>
            <a:endParaRPr lang="en-US" dirty="0" smtClean="0">
              <a:sym typeface="Wingdings" panose="05000000000000000000" pitchFamily="2" charset="2"/>
            </a:endParaRPr>
          </a:p>
          <a:p>
            <a:pPr>
              <a:lnSpc>
                <a:spcPct val="120000"/>
              </a:lnSpc>
              <a:spcAft>
                <a:spcPts val="1200"/>
              </a:spcAft>
            </a:pPr>
            <a:r>
              <a:rPr lang="he-IL" dirty="0" smtClean="0">
                <a:sym typeface="Wingdings" panose="05000000000000000000" pitchFamily="2" charset="2"/>
              </a:rPr>
              <a:t>פעולת הוספה/הסרה של איבר דורשת תחזוקה של שני מצביעים.</a:t>
            </a:r>
          </a:p>
          <a:p>
            <a:pPr>
              <a:lnSpc>
                <a:spcPct val="120000"/>
              </a:lnSpc>
              <a:spcAft>
                <a:spcPts val="1200"/>
              </a:spcAft>
            </a:pPr>
            <a:r>
              <a:rPr lang="he-IL" dirty="0">
                <a:sym typeface="Wingdings" panose="05000000000000000000" pitchFamily="2" charset="2"/>
              </a:rPr>
              <a:t>מבנה זה מאפשר יותר גמישות בגישה לאיברי </a:t>
            </a:r>
            <a:r>
              <a:rPr lang="he-IL" dirty="0" smtClean="0">
                <a:sym typeface="Wingdings" panose="05000000000000000000" pitchFamily="2" charset="2"/>
              </a:rPr>
              <a:t>הרשימה</a:t>
            </a:r>
          </a:p>
          <a:p>
            <a:pPr lvl="1">
              <a:lnSpc>
                <a:spcPct val="120000"/>
              </a:lnSpc>
              <a:spcAft>
                <a:spcPts val="1200"/>
              </a:spcAft>
            </a:pPr>
            <a:r>
              <a:rPr lang="he-IL" dirty="0" smtClean="0">
                <a:sym typeface="Wingdings" panose="05000000000000000000" pitchFamily="2" charset="2"/>
              </a:rPr>
              <a:t>החזר את האיבר שהוכנס לפני איבר </a:t>
            </a:r>
            <a:r>
              <a:rPr lang="en-US" dirty="0" smtClean="0">
                <a:sym typeface="Wingdings" panose="05000000000000000000" pitchFamily="2" charset="2"/>
              </a:rPr>
              <a:t>X</a:t>
            </a:r>
            <a:endParaRPr lang="he-IL" dirty="0" smtClean="0">
              <a:sym typeface="Wingdings" panose="05000000000000000000" pitchFamily="2" charset="2"/>
            </a:endParaRPr>
          </a:p>
          <a:p>
            <a:pPr lvl="1">
              <a:lnSpc>
                <a:spcPct val="120000"/>
              </a:lnSpc>
              <a:spcAft>
                <a:spcPts val="1200"/>
              </a:spcAft>
            </a:pPr>
            <a:r>
              <a:rPr lang="he-IL" dirty="0" smtClean="0">
                <a:sym typeface="Wingdings" panose="05000000000000000000" pitchFamily="2" charset="2"/>
              </a:rPr>
              <a:t>מחק כל איבר ברשימה שאחריו נמצא האיבר </a:t>
            </a:r>
            <a:r>
              <a:rPr lang="en-US" dirty="0" smtClean="0">
                <a:sym typeface="Wingdings" panose="05000000000000000000" pitchFamily="2" charset="2"/>
              </a:rPr>
              <a:t>Y</a:t>
            </a:r>
            <a:endParaRPr lang="he-IL" dirty="0">
              <a:sym typeface="Wingdings" panose="05000000000000000000" pitchFamily="2" charset="2"/>
            </a:endParaRPr>
          </a:p>
          <a:p>
            <a:pPr>
              <a:lnSpc>
                <a:spcPct val="120000"/>
              </a:lnSpc>
              <a:spcAft>
                <a:spcPts val="1200"/>
              </a:spcAft>
            </a:pPr>
            <a:endParaRPr lang="he-IL" dirty="0" smtClean="0">
              <a:sym typeface="Wingdings" panose="05000000000000000000" pitchFamily="2" charset="2"/>
            </a:endParaRPr>
          </a:p>
        </p:txBody>
      </p:sp>
      <p:sp>
        <p:nvSpPr>
          <p:cNvPr id="3" name="Title 2"/>
          <p:cNvSpPr>
            <a:spLocks noGrp="1"/>
          </p:cNvSpPr>
          <p:nvPr>
            <p:ph type="title"/>
          </p:nvPr>
        </p:nvSpPr>
        <p:spPr/>
        <p:txBody>
          <a:bodyPr>
            <a:normAutofit fontScale="90000"/>
          </a:bodyPr>
          <a:lstStyle/>
          <a:p>
            <a:r>
              <a:rPr lang="he-IL" dirty="0" smtClean="0"/>
              <a:t>רשימה מקושרת</a:t>
            </a:r>
            <a:r>
              <a:rPr lang="he-IL" dirty="0"/>
              <a:t> </a:t>
            </a:r>
            <a:r>
              <a:rPr lang="he-IL" dirty="0" smtClean="0"/>
              <a:t>דו כיוונית</a:t>
            </a:r>
            <a:r>
              <a:rPr lang="en-US" dirty="0" smtClean="0"/>
              <a:t/>
            </a:r>
            <a:br>
              <a:rPr lang="en-US" dirty="0" smtClean="0"/>
            </a:br>
            <a:r>
              <a:rPr lang="he-IL" dirty="0" smtClean="0"/>
              <a:t>(</a:t>
            </a:r>
            <a:r>
              <a:rPr lang="en-US" dirty="0" smtClean="0"/>
              <a:t>Doubly </a:t>
            </a:r>
            <a:r>
              <a:rPr lang="en-US" dirty="0" err="1" smtClean="0"/>
              <a:t>LinkedList</a:t>
            </a:r>
            <a:r>
              <a:rPr lang="he-IL" dirty="0" smtClean="0"/>
              <a:t>)</a:t>
            </a:r>
            <a:endParaRPr lang="he-IL" dirty="0"/>
          </a:p>
        </p:txBody>
      </p:sp>
      <p:sp>
        <p:nvSpPr>
          <p:cNvPr id="5" name="TextBox 4"/>
          <p:cNvSpPr txBox="1"/>
          <p:nvPr/>
        </p:nvSpPr>
        <p:spPr>
          <a:xfrm>
            <a:off x="461107" y="4149080"/>
            <a:ext cx="3024336" cy="1477328"/>
          </a:xfrm>
          <a:prstGeom prst="rect">
            <a:avLst/>
          </a:prstGeom>
          <a:noFill/>
        </p:spPr>
        <p:txBody>
          <a:bodyPr wrap="square" rtlCol="0">
            <a:spAutoFit/>
          </a:bodyPr>
          <a:lstStyle/>
          <a:p>
            <a:r>
              <a:rPr lang="en-US" dirty="0" smtClean="0"/>
              <a:t>class element{</a:t>
            </a:r>
          </a:p>
          <a:p>
            <a:r>
              <a:rPr lang="en-US" dirty="0"/>
              <a:t> </a:t>
            </a:r>
            <a:r>
              <a:rPr lang="en-US" dirty="0" smtClean="0"/>
              <a:t>   </a:t>
            </a:r>
            <a:r>
              <a:rPr lang="en-US" dirty="0" err="1" smtClean="0"/>
              <a:t>int</a:t>
            </a:r>
            <a:r>
              <a:rPr lang="en-US" dirty="0" smtClean="0"/>
              <a:t> data;</a:t>
            </a:r>
          </a:p>
          <a:p>
            <a:r>
              <a:rPr lang="en-US" dirty="0"/>
              <a:t> </a:t>
            </a:r>
            <a:r>
              <a:rPr lang="en-US" dirty="0" smtClean="0"/>
              <a:t>   element next;</a:t>
            </a:r>
          </a:p>
          <a:p>
            <a:r>
              <a:rPr lang="en-US" dirty="0" smtClean="0"/>
              <a:t>    element </a:t>
            </a:r>
            <a:r>
              <a:rPr lang="en-US" dirty="0" err="1" smtClean="0"/>
              <a:t>prev</a:t>
            </a:r>
            <a:r>
              <a:rPr lang="en-US" dirty="0" smtClean="0"/>
              <a:t>;</a:t>
            </a:r>
          </a:p>
          <a:p>
            <a:r>
              <a:rPr lang="en-US" dirty="0"/>
              <a:t>}</a:t>
            </a:r>
            <a:endParaRPr lang="en-GB" dirty="0"/>
          </a:p>
        </p:txBody>
      </p:sp>
      <p:sp>
        <p:nvSpPr>
          <p:cNvPr id="26" name="Rectangle 25"/>
          <p:cNvSpPr/>
          <p:nvPr/>
        </p:nvSpPr>
        <p:spPr>
          <a:xfrm>
            <a:off x="2555776" y="557549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7" name="Rectangle 26"/>
          <p:cNvSpPr/>
          <p:nvPr/>
        </p:nvSpPr>
        <p:spPr>
          <a:xfrm>
            <a:off x="4788024" y="557549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8" name="Rectangle 27"/>
          <p:cNvSpPr/>
          <p:nvPr/>
        </p:nvSpPr>
        <p:spPr>
          <a:xfrm>
            <a:off x="7009212" y="557549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9" name="Rectangle 28"/>
          <p:cNvSpPr/>
          <p:nvPr/>
        </p:nvSpPr>
        <p:spPr>
          <a:xfrm>
            <a:off x="5898618" y="557549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1" name="Rectangle 30"/>
          <p:cNvSpPr/>
          <p:nvPr/>
        </p:nvSpPr>
        <p:spPr>
          <a:xfrm>
            <a:off x="3671900" y="5575498"/>
            <a:ext cx="7200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17" name="Straight Arrow Connector 16"/>
          <p:cNvCxnSpPr/>
          <p:nvPr/>
        </p:nvCxnSpPr>
        <p:spPr>
          <a:xfrm>
            <a:off x="3275856" y="5805264"/>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p:cNvCxnSpPr/>
          <p:nvPr/>
        </p:nvCxnSpPr>
        <p:spPr>
          <a:xfrm>
            <a:off x="4391980" y="5805264"/>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p:cNvCxnSpPr/>
          <p:nvPr/>
        </p:nvCxnSpPr>
        <p:spPr>
          <a:xfrm>
            <a:off x="5508104" y="5805264"/>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p:cNvCxnSpPr/>
          <p:nvPr/>
        </p:nvCxnSpPr>
        <p:spPr>
          <a:xfrm>
            <a:off x="6624228" y="5805264"/>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flipH="1">
            <a:off x="3275856" y="566124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41"/>
          <p:cNvCxnSpPr/>
          <p:nvPr/>
        </p:nvCxnSpPr>
        <p:spPr>
          <a:xfrm flipH="1">
            <a:off x="4391980" y="566124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4" name="Straight Arrow Connector 43"/>
          <p:cNvCxnSpPr/>
          <p:nvPr/>
        </p:nvCxnSpPr>
        <p:spPr>
          <a:xfrm flipH="1">
            <a:off x="5508104" y="566124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p:cNvCxnSpPr/>
          <p:nvPr/>
        </p:nvCxnSpPr>
        <p:spPr>
          <a:xfrm flipH="1">
            <a:off x="6588224" y="566124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p:cNvCxnSpPr/>
          <p:nvPr/>
        </p:nvCxnSpPr>
        <p:spPr>
          <a:xfrm>
            <a:off x="2159732" y="5805264"/>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52" name="Straight Arrow Connector 51"/>
          <p:cNvCxnSpPr/>
          <p:nvPr/>
        </p:nvCxnSpPr>
        <p:spPr>
          <a:xfrm flipH="1">
            <a:off x="2159732" y="566124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p:cNvCxnSpPr/>
          <p:nvPr/>
        </p:nvCxnSpPr>
        <p:spPr>
          <a:xfrm>
            <a:off x="7740352" y="5805264"/>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54" name="Straight Arrow Connector 53"/>
          <p:cNvCxnSpPr/>
          <p:nvPr/>
        </p:nvCxnSpPr>
        <p:spPr>
          <a:xfrm flipH="1">
            <a:off x="7740352" y="566124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0" name="TextBox 19"/>
          <p:cNvSpPr txBox="1"/>
          <p:nvPr/>
        </p:nvSpPr>
        <p:spPr>
          <a:xfrm>
            <a:off x="1698622" y="5538137"/>
            <a:ext cx="515116" cy="246221"/>
          </a:xfrm>
          <a:prstGeom prst="rect">
            <a:avLst/>
          </a:prstGeom>
          <a:noFill/>
        </p:spPr>
        <p:txBody>
          <a:bodyPr wrap="square" rtlCol="0">
            <a:spAutoFit/>
          </a:bodyPr>
          <a:lstStyle/>
          <a:p>
            <a:r>
              <a:rPr lang="en-US" sz="1000" dirty="0" smtClean="0"/>
              <a:t>null</a:t>
            </a:r>
            <a:endParaRPr lang="en-GB" sz="1000" dirty="0"/>
          </a:p>
        </p:txBody>
      </p:sp>
      <p:sp>
        <p:nvSpPr>
          <p:cNvPr id="55" name="TextBox 54"/>
          <p:cNvSpPr txBox="1"/>
          <p:nvPr/>
        </p:nvSpPr>
        <p:spPr>
          <a:xfrm>
            <a:off x="1680620" y="5690537"/>
            <a:ext cx="515116" cy="246221"/>
          </a:xfrm>
          <a:prstGeom prst="rect">
            <a:avLst/>
          </a:prstGeom>
          <a:noFill/>
        </p:spPr>
        <p:txBody>
          <a:bodyPr wrap="square" rtlCol="0">
            <a:spAutoFit/>
          </a:bodyPr>
          <a:lstStyle/>
          <a:p>
            <a:r>
              <a:rPr lang="en-US" sz="1000" dirty="0" smtClean="0"/>
              <a:t>head</a:t>
            </a:r>
            <a:endParaRPr lang="en-GB" sz="1000" dirty="0"/>
          </a:p>
        </p:txBody>
      </p:sp>
      <p:sp>
        <p:nvSpPr>
          <p:cNvPr id="56" name="TextBox 55"/>
          <p:cNvSpPr txBox="1"/>
          <p:nvPr/>
        </p:nvSpPr>
        <p:spPr>
          <a:xfrm>
            <a:off x="8089332" y="5703059"/>
            <a:ext cx="515116" cy="246221"/>
          </a:xfrm>
          <a:prstGeom prst="rect">
            <a:avLst/>
          </a:prstGeom>
          <a:noFill/>
        </p:spPr>
        <p:txBody>
          <a:bodyPr wrap="square" rtlCol="0">
            <a:spAutoFit/>
          </a:bodyPr>
          <a:lstStyle/>
          <a:p>
            <a:r>
              <a:rPr lang="en-US" sz="1000" dirty="0" smtClean="0"/>
              <a:t>null</a:t>
            </a:r>
            <a:endParaRPr lang="en-GB" sz="1000" dirty="0"/>
          </a:p>
        </p:txBody>
      </p:sp>
      <p:sp>
        <p:nvSpPr>
          <p:cNvPr id="57" name="TextBox 56"/>
          <p:cNvSpPr txBox="1"/>
          <p:nvPr/>
        </p:nvSpPr>
        <p:spPr>
          <a:xfrm>
            <a:off x="8089332" y="5559043"/>
            <a:ext cx="515116" cy="246221"/>
          </a:xfrm>
          <a:prstGeom prst="rect">
            <a:avLst/>
          </a:prstGeom>
          <a:noFill/>
        </p:spPr>
        <p:txBody>
          <a:bodyPr wrap="square" rtlCol="0">
            <a:spAutoFit/>
          </a:bodyPr>
          <a:lstStyle/>
          <a:p>
            <a:r>
              <a:rPr lang="en-US" sz="1000" dirty="0" smtClean="0"/>
              <a:t>tail</a:t>
            </a:r>
            <a:endParaRPr lang="en-GB" sz="1000" dirty="0"/>
          </a:p>
        </p:txBody>
      </p:sp>
    </p:spTree>
    <p:extLst>
      <p:ext uri="{BB962C8B-B14F-4D97-AF65-F5344CB8AC3E}">
        <p14:creationId xmlns:p14="http://schemas.microsoft.com/office/powerpoint/2010/main" val="44114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5"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vertical)">
                                      <p:cBhvr>
                                        <p:cTn id="28" dur="500"/>
                                        <p:tgtEl>
                                          <p:spTgt spid="26"/>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randombar(vertical)">
                                      <p:cBhvr>
                                        <p:cTn id="31" dur="500"/>
                                        <p:tgtEl>
                                          <p:spTgt spid="27"/>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randombar(vertical)">
                                      <p:cBhvr>
                                        <p:cTn id="34" dur="500"/>
                                        <p:tgtEl>
                                          <p:spTgt spid="28"/>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randombar(vertical)">
                                      <p:cBhvr>
                                        <p:cTn id="37" dur="500"/>
                                        <p:tgtEl>
                                          <p:spTgt spid="29"/>
                                        </p:tgtEl>
                                      </p:cBhvr>
                                    </p:animEffect>
                                  </p:childTnLst>
                                </p:cTn>
                              </p:par>
                              <p:par>
                                <p:cTn id="38" presetID="14" presetClass="entr" presetSubtype="5"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randombar(vertical)">
                                      <p:cBhvr>
                                        <p:cTn id="40" dur="500"/>
                                        <p:tgtEl>
                                          <p:spTgt spid="31"/>
                                        </p:tgtEl>
                                      </p:cBhvr>
                                    </p:animEffect>
                                  </p:childTnLst>
                                </p:cTn>
                              </p:par>
                              <p:par>
                                <p:cTn id="41" presetID="14" presetClass="entr" presetSubtype="5"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vertical)">
                                      <p:cBhvr>
                                        <p:cTn id="43" dur="500"/>
                                        <p:tgtEl>
                                          <p:spTgt spid="17"/>
                                        </p:tgtEl>
                                      </p:cBhvr>
                                    </p:animEffect>
                                  </p:childTnLst>
                                </p:cTn>
                              </p:par>
                              <p:par>
                                <p:cTn id="44" presetID="14" presetClass="entr" presetSubtype="5"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randombar(vertical)">
                                      <p:cBhvr>
                                        <p:cTn id="46" dur="500"/>
                                        <p:tgtEl>
                                          <p:spTgt spid="36"/>
                                        </p:tgtEl>
                                      </p:cBhvr>
                                    </p:animEffect>
                                  </p:childTnLst>
                                </p:cTn>
                              </p:par>
                              <p:par>
                                <p:cTn id="47" presetID="14" presetClass="entr" presetSubtype="5"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randombar(vertical)">
                                      <p:cBhvr>
                                        <p:cTn id="49" dur="500"/>
                                        <p:tgtEl>
                                          <p:spTgt spid="38"/>
                                        </p:tgtEl>
                                      </p:cBhvr>
                                    </p:animEffect>
                                  </p:childTnLst>
                                </p:cTn>
                              </p:par>
                              <p:par>
                                <p:cTn id="50" presetID="14" presetClass="entr" presetSubtype="5"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vertical)">
                                      <p:cBhvr>
                                        <p:cTn id="52" dur="500"/>
                                        <p:tgtEl>
                                          <p:spTgt spid="40"/>
                                        </p:tgtEl>
                                      </p:cBhvr>
                                    </p:animEffect>
                                  </p:childTnLst>
                                </p:cTn>
                              </p:par>
                              <p:par>
                                <p:cTn id="53" presetID="14" presetClass="entr" presetSubtype="5"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randombar(vertical)">
                                      <p:cBhvr>
                                        <p:cTn id="55" dur="500"/>
                                        <p:tgtEl>
                                          <p:spTgt spid="19"/>
                                        </p:tgtEl>
                                      </p:cBhvr>
                                    </p:animEffect>
                                  </p:childTnLst>
                                </p:cTn>
                              </p:par>
                              <p:par>
                                <p:cTn id="56" presetID="14" presetClass="entr" presetSubtype="5"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randombar(vertical)">
                                      <p:cBhvr>
                                        <p:cTn id="58" dur="500"/>
                                        <p:tgtEl>
                                          <p:spTgt spid="42"/>
                                        </p:tgtEl>
                                      </p:cBhvr>
                                    </p:animEffect>
                                  </p:childTnLst>
                                </p:cTn>
                              </p:par>
                              <p:par>
                                <p:cTn id="59" presetID="14" presetClass="entr" presetSubtype="5"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randombar(vertical)">
                                      <p:cBhvr>
                                        <p:cTn id="61" dur="500"/>
                                        <p:tgtEl>
                                          <p:spTgt spid="44"/>
                                        </p:tgtEl>
                                      </p:cBhvr>
                                    </p:animEffect>
                                  </p:childTnLst>
                                </p:cTn>
                              </p:par>
                              <p:par>
                                <p:cTn id="62" presetID="14" presetClass="entr" presetSubtype="5"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randombar(vertical)">
                                      <p:cBhvr>
                                        <p:cTn id="64" dur="500"/>
                                        <p:tgtEl>
                                          <p:spTgt spid="45"/>
                                        </p:tgtEl>
                                      </p:cBhvr>
                                    </p:animEffect>
                                  </p:childTnLst>
                                </p:cTn>
                              </p:par>
                              <p:par>
                                <p:cTn id="65" presetID="14" presetClass="entr" presetSubtype="5"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randombar(vertical)">
                                      <p:cBhvr>
                                        <p:cTn id="67" dur="500"/>
                                        <p:tgtEl>
                                          <p:spTgt spid="47"/>
                                        </p:tgtEl>
                                      </p:cBhvr>
                                    </p:animEffect>
                                  </p:childTnLst>
                                </p:cTn>
                              </p:par>
                              <p:par>
                                <p:cTn id="68" presetID="14" presetClass="entr" presetSubtype="5" fill="hold" nodeType="with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randombar(vertical)">
                                      <p:cBhvr>
                                        <p:cTn id="70" dur="500"/>
                                        <p:tgtEl>
                                          <p:spTgt spid="52"/>
                                        </p:tgtEl>
                                      </p:cBhvr>
                                    </p:animEffect>
                                  </p:childTnLst>
                                </p:cTn>
                              </p:par>
                              <p:par>
                                <p:cTn id="71" presetID="14" presetClass="entr" presetSubtype="5"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randombar(vertical)">
                                      <p:cBhvr>
                                        <p:cTn id="73" dur="500"/>
                                        <p:tgtEl>
                                          <p:spTgt spid="53"/>
                                        </p:tgtEl>
                                      </p:cBhvr>
                                    </p:animEffect>
                                  </p:childTnLst>
                                </p:cTn>
                              </p:par>
                              <p:par>
                                <p:cTn id="74" presetID="14" presetClass="entr" presetSubtype="5" fill="hold"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randombar(vertical)">
                                      <p:cBhvr>
                                        <p:cTn id="76" dur="500"/>
                                        <p:tgtEl>
                                          <p:spTgt spid="54"/>
                                        </p:tgtEl>
                                      </p:cBhvr>
                                    </p:animEffect>
                                  </p:childTnLst>
                                </p:cTn>
                              </p:par>
                              <p:par>
                                <p:cTn id="77" presetID="14" presetClass="entr" presetSubtype="5"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randombar(vertical)">
                                      <p:cBhvr>
                                        <p:cTn id="79" dur="500"/>
                                        <p:tgtEl>
                                          <p:spTgt spid="20"/>
                                        </p:tgtEl>
                                      </p:cBhvr>
                                    </p:animEffect>
                                  </p:childTnLst>
                                </p:cTn>
                              </p:par>
                              <p:par>
                                <p:cTn id="80" presetID="14" presetClass="entr" presetSubtype="5"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randombar(vertical)">
                                      <p:cBhvr>
                                        <p:cTn id="82" dur="500"/>
                                        <p:tgtEl>
                                          <p:spTgt spid="55"/>
                                        </p:tgtEl>
                                      </p:cBhvr>
                                    </p:animEffect>
                                  </p:childTnLst>
                                </p:cTn>
                              </p:par>
                              <p:par>
                                <p:cTn id="83" presetID="14" presetClass="entr" presetSubtype="5"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randombar(vertical)">
                                      <p:cBhvr>
                                        <p:cTn id="85" dur="500"/>
                                        <p:tgtEl>
                                          <p:spTgt spid="56"/>
                                        </p:tgtEl>
                                      </p:cBhvr>
                                    </p:animEffect>
                                  </p:childTnLst>
                                </p:cTn>
                              </p:par>
                              <p:par>
                                <p:cTn id="86" presetID="14" presetClass="entr" presetSubtype="5"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randombar(vertical)">
                                      <p:cBhvr>
                                        <p:cTn id="8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26" grpId="0" animBg="1"/>
      <p:bldP spid="27" grpId="0" animBg="1"/>
      <p:bldP spid="28" grpId="0" animBg="1"/>
      <p:bldP spid="29" grpId="0" animBg="1"/>
      <p:bldP spid="31" grpId="0" animBg="1"/>
      <p:bldP spid="20"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040560"/>
          </a:xfrm>
        </p:spPr>
        <p:txBody>
          <a:bodyPr>
            <a:normAutofit fontScale="70000" lnSpcReduction="20000"/>
          </a:bodyPr>
          <a:lstStyle/>
          <a:p>
            <a:pPr>
              <a:lnSpc>
                <a:spcPct val="120000"/>
              </a:lnSpc>
              <a:spcAft>
                <a:spcPts val="1200"/>
              </a:spcAft>
            </a:pPr>
            <a:r>
              <a:rPr lang="he-IL" dirty="0" smtClean="0">
                <a:sym typeface="Wingdings" panose="05000000000000000000" pitchFamily="2" charset="2"/>
              </a:rPr>
              <a:t>עליכם לממש מבנה נתונים המאפשר את הפעולות הבאות על קבוצת מספרים שלמים </a:t>
            </a:r>
            <a:r>
              <a:rPr lang="en-US" dirty="0" smtClean="0">
                <a:sym typeface="Wingdings" panose="05000000000000000000" pitchFamily="2" charset="2"/>
              </a:rPr>
              <a:t>S</a:t>
            </a:r>
            <a:r>
              <a:rPr lang="he-IL" dirty="0" smtClean="0">
                <a:sym typeface="Wingdings" panose="05000000000000000000" pitchFamily="2" charset="2"/>
              </a:rPr>
              <a:t>. כל המספרים בקבוצה הפ מהתחום </a:t>
            </a:r>
            <a:r>
              <a:rPr lang="en-US" dirty="0" smtClean="0">
                <a:sym typeface="Wingdings" panose="05000000000000000000" pitchFamily="2" charset="2"/>
              </a:rPr>
              <a:t>[0,n-1]</a:t>
            </a:r>
            <a:r>
              <a:rPr lang="he-IL" dirty="0" smtClean="0">
                <a:sym typeface="Wingdings" panose="05000000000000000000" pitchFamily="2" charset="2"/>
              </a:rPr>
              <a:t>, כאשר </a:t>
            </a:r>
            <a:r>
              <a:rPr lang="en-US" dirty="0" smtClean="0">
                <a:sym typeface="Wingdings" panose="05000000000000000000" pitchFamily="2" charset="2"/>
              </a:rPr>
              <a:t>n</a:t>
            </a:r>
            <a:r>
              <a:rPr lang="he-IL" dirty="0" smtClean="0">
                <a:sym typeface="Wingdings" panose="05000000000000000000" pitchFamily="2" charset="2"/>
              </a:rPr>
              <a:t> ידוע מראש. מתחילים ממבנה ריק, ואלו הפעולות הנדרשות:</a:t>
            </a:r>
          </a:p>
          <a:p>
            <a:pPr lvl="1">
              <a:lnSpc>
                <a:spcPct val="120000"/>
              </a:lnSpc>
              <a:spcAft>
                <a:spcPts val="1200"/>
              </a:spcAft>
            </a:pPr>
            <a:r>
              <a:rPr lang="he-IL" dirty="0" smtClean="0">
                <a:sym typeface="Wingdings" panose="05000000000000000000" pitchFamily="2" charset="2"/>
              </a:rPr>
              <a:t>בהנתן איבר </a:t>
            </a:r>
            <a:r>
              <a:rPr lang="en-US" dirty="0" smtClean="0">
                <a:sym typeface="Wingdings" panose="05000000000000000000" pitchFamily="2" charset="2"/>
              </a:rPr>
              <a:t>k</a:t>
            </a:r>
            <a:r>
              <a:rPr lang="he-IL" dirty="0" smtClean="0">
                <a:sym typeface="Wingdings" panose="05000000000000000000" pitchFamily="2" charset="2"/>
              </a:rPr>
              <a:t>, בדיקה האם </a:t>
            </a:r>
            <a:r>
              <a:rPr lang="en-US" dirty="0" smtClean="0">
                <a:sym typeface="Wingdings" panose="05000000000000000000" pitchFamily="2" charset="2"/>
              </a:rPr>
              <a:t>k </a:t>
            </a:r>
            <a:r>
              <a:rPr lang="el-GR" dirty="0" smtClean="0">
                <a:sym typeface="Wingdings" panose="05000000000000000000" pitchFamily="2" charset="2"/>
              </a:rPr>
              <a:t>ε</a:t>
            </a:r>
            <a:r>
              <a:rPr lang="en-US" dirty="0" smtClean="0">
                <a:sym typeface="Wingdings" panose="05000000000000000000" pitchFamily="2" charset="2"/>
              </a:rPr>
              <a:t> S</a:t>
            </a:r>
            <a:r>
              <a:rPr lang="he-IL" dirty="0" smtClean="0">
                <a:sym typeface="Wingdings" panose="05000000000000000000" pitchFamily="2" charset="2"/>
              </a:rPr>
              <a:t>.</a:t>
            </a:r>
          </a:p>
          <a:p>
            <a:pPr lvl="1">
              <a:lnSpc>
                <a:spcPct val="120000"/>
              </a:lnSpc>
              <a:spcAft>
                <a:spcPts val="1200"/>
              </a:spcAft>
            </a:pPr>
            <a:r>
              <a:rPr lang="he-IL" dirty="0" smtClean="0">
                <a:sym typeface="Wingdings" panose="05000000000000000000" pitchFamily="2" charset="2"/>
              </a:rPr>
              <a:t>הוספת איבר </a:t>
            </a:r>
            <a:r>
              <a:rPr lang="en-US" dirty="0" smtClean="0">
                <a:sym typeface="Wingdings" panose="05000000000000000000" pitchFamily="2" charset="2"/>
              </a:rPr>
              <a:t>k</a:t>
            </a:r>
            <a:r>
              <a:rPr lang="he-IL" dirty="0" smtClean="0">
                <a:sym typeface="Wingdings" panose="05000000000000000000" pitchFamily="2" charset="2"/>
              </a:rPr>
              <a:t> לקבוצה </a:t>
            </a:r>
            <a:r>
              <a:rPr lang="en-US" dirty="0" smtClean="0">
                <a:sym typeface="Wingdings" panose="05000000000000000000" pitchFamily="2" charset="2"/>
              </a:rPr>
              <a:t>S</a:t>
            </a:r>
            <a:r>
              <a:rPr lang="he-IL" dirty="0" smtClean="0">
                <a:sym typeface="Wingdings" panose="05000000000000000000" pitchFamily="2" charset="2"/>
              </a:rPr>
              <a:t>.</a:t>
            </a:r>
          </a:p>
          <a:p>
            <a:pPr lvl="1">
              <a:lnSpc>
                <a:spcPct val="120000"/>
              </a:lnSpc>
              <a:spcAft>
                <a:spcPts val="1200"/>
              </a:spcAft>
            </a:pPr>
            <a:r>
              <a:rPr lang="he-IL" dirty="0" smtClean="0">
                <a:sym typeface="Wingdings" panose="05000000000000000000" pitchFamily="2" charset="2"/>
              </a:rPr>
              <a:t>הוצאת האיבר </a:t>
            </a:r>
            <a:r>
              <a:rPr lang="en-US" dirty="0" smtClean="0">
                <a:sym typeface="Wingdings" panose="05000000000000000000" pitchFamily="2" charset="2"/>
              </a:rPr>
              <a:t>k</a:t>
            </a:r>
            <a:r>
              <a:rPr lang="he-IL" dirty="0" smtClean="0">
                <a:sym typeface="Wingdings" panose="05000000000000000000" pitchFamily="2" charset="2"/>
              </a:rPr>
              <a:t> מהקבוצה </a:t>
            </a:r>
            <a:r>
              <a:rPr lang="en-US" dirty="0" smtClean="0">
                <a:sym typeface="Wingdings" panose="05000000000000000000" pitchFamily="2" charset="2"/>
              </a:rPr>
              <a:t>S</a:t>
            </a:r>
            <a:r>
              <a:rPr lang="he-IL" dirty="0" smtClean="0">
                <a:sym typeface="Wingdings" panose="05000000000000000000" pitchFamily="2" charset="2"/>
              </a:rPr>
              <a:t>.</a:t>
            </a:r>
          </a:p>
          <a:p>
            <a:pPr lvl="1">
              <a:lnSpc>
                <a:spcPct val="120000"/>
              </a:lnSpc>
              <a:spcAft>
                <a:spcPts val="1200"/>
              </a:spcAft>
            </a:pPr>
            <a:r>
              <a:rPr lang="he-IL" dirty="0" smtClean="0">
                <a:sym typeface="Wingdings" panose="05000000000000000000" pitchFamily="2" charset="2"/>
              </a:rPr>
              <a:t>בדיקה האם </a:t>
            </a:r>
            <a:r>
              <a:rPr lang="en-US" dirty="0" smtClean="0">
                <a:sym typeface="Wingdings" panose="05000000000000000000" pitchFamily="2" charset="2"/>
              </a:rPr>
              <a:t>S</a:t>
            </a:r>
            <a:r>
              <a:rPr lang="he-IL" dirty="0" smtClean="0">
                <a:sym typeface="Wingdings" panose="05000000000000000000" pitchFamily="2" charset="2"/>
              </a:rPr>
              <a:t> ריקה</a:t>
            </a:r>
          </a:p>
          <a:p>
            <a:pPr lvl="1">
              <a:lnSpc>
                <a:spcPct val="120000"/>
              </a:lnSpc>
              <a:spcAft>
                <a:spcPts val="1200"/>
              </a:spcAft>
            </a:pPr>
            <a:r>
              <a:rPr lang="he-IL" dirty="0" smtClean="0">
                <a:sym typeface="Wingdings" panose="05000000000000000000" pitchFamily="2" charset="2"/>
              </a:rPr>
              <a:t>בדיקה האם </a:t>
            </a:r>
            <a:r>
              <a:rPr lang="en-US" dirty="0" smtClean="0">
                <a:sym typeface="Wingdings" panose="05000000000000000000" pitchFamily="2" charset="2"/>
              </a:rPr>
              <a:t>S</a:t>
            </a:r>
            <a:r>
              <a:rPr lang="he-IL" dirty="0" smtClean="0">
                <a:sym typeface="Wingdings" panose="05000000000000000000" pitchFamily="2" charset="2"/>
              </a:rPr>
              <a:t> מלאה (מכילה את כל האיברים בתחום)</a:t>
            </a:r>
          </a:p>
          <a:p>
            <a:pPr lvl="1">
              <a:lnSpc>
                <a:spcPct val="120000"/>
              </a:lnSpc>
              <a:spcAft>
                <a:spcPts val="1200"/>
              </a:spcAft>
            </a:pPr>
            <a:r>
              <a:rPr lang="he-IL" dirty="0" smtClean="0">
                <a:sym typeface="Wingdings" panose="05000000000000000000" pitchFamily="2" charset="2"/>
              </a:rPr>
              <a:t>מציאת האיבר הותיק ביותר ב-</a:t>
            </a:r>
            <a:r>
              <a:rPr lang="en-US" dirty="0" smtClean="0">
                <a:sym typeface="Wingdings" panose="05000000000000000000" pitchFamily="2" charset="2"/>
              </a:rPr>
              <a:t>S</a:t>
            </a:r>
            <a:r>
              <a:rPr lang="he-IL" dirty="0" smtClean="0">
                <a:sym typeface="Wingdings" panose="05000000000000000000" pitchFamily="2" charset="2"/>
              </a:rPr>
              <a:t>.</a:t>
            </a:r>
          </a:p>
          <a:p>
            <a:pPr>
              <a:lnSpc>
                <a:spcPct val="120000"/>
              </a:lnSpc>
              <a:spcAft>
                <a:spcPts val="1200"/>
              </a:spcAft>
            </a:pPr>
            <a:r>
              <a:rPr lang="he-IL" dirty="0" smtClean="0">
                <a:sym typeface="Wingdings" panose="05000000000000000000" pitchFamily="2" charset="2"/>
              </a:rPr>
              <a:t>לכל פעולה נדרשת סיבוכיות </a:t>
            </a:r>
            <a:r>
              <a:rPr lang="en-US" dirty="0" smtClean="0">
                <a:sym typeface="Wingdings" panose="05000000000000000000" pitchFamily="2" charset="2"/>
              </a:rPr>
              <a:t>O(1)</a:t>
            </a:r>
            <a:r>
              <a:rPr lang="he-IL" dirty="0" smtClean="0">
                <a:sym typeface="Wingdings" panose="05000000000000000000" pitchFamily="2" charset="2"/>
              </a:rPr>
              <a:t>. סיבוכיות המקום הינה </a:t>
            </a:r>
            <a:r>
              <a:rPr lang="en-US" dirty="0" smtClean="0">
                <a:sym typeface="Wingdings" panose="05000000000000000000" pitchFamily="2" charset="2"/>
              </a:rPr>
              <a:t>O(n)</a:t>
            </a:r>
            <a:r>
              <a:rPr lang="he-IL" dirty="0" smtClean="0">
                <a:sym typeface="Wingdings" panose="05000000000000000000" pitchFamily="2" charset="2"/>
              </a:rPr>
              <a:t> וכך גם סיבוכיות האתחול. אין להשתמש בהקצאה דינמית של זכרון.</a:t>
            </a:r>
            <a:endParaRPr lang="he-IL" dirty="0">
              <a:sym typeface="Wingdings" panose="05000000000000000000" pitchFamily="2" charset="2"/>
            </a:endParaRPr>
          </a:p>
          <a:p>
            <a:pPr>
              <a:lnSpc>
                <a:spcPct val="120000"/>
              </a:lnSpc>
              <a:spcAft>
                <a:spcPts val="1200"/>
              </a:spcAft>
            </a:pPr>
            <a:endParaRPr lang="he-IL" dirty="0" smtClean="0">
              <a:sym typeface="Wingdings" panose="05000000000000000000" pitchFamily="2" charset="2"/>
            </a:endParaRPr>
          </a:p>
        </p:txBody>
      </p:sp>
      <p:sp>
        <p:nvSpPr>
          <p:cNvPr id="3" name="Title 2"/>
          <p:cNvSpPr>
            <a:spLocks noGrp="1"/>
          </p:cNvSpPr>
          <p:nvPr>
            <p:ph type="title"/>
          </p:nvPr>
        </p:nvSpPr>
        <p:spPr/>
        <p:txBody>
          <a:bodyPr>
            <a:normAutofit/>
          </a:bodyPr>
          <a:lstStyle/>
          <a:p>
            <a:r>
              <a:rPr lang="he-IL" dirty="0" smtClean="0"/>
              <a:t>תרגיל 1</a:t>
            </a:r>
            <a:endParaRPr lang="he-IL" dirty="0"/>
          </a:p>
        </p:txBody>
      </p:sp>
    </p:spTree>
    <p:extLst>
      <p:ext uri="{BB962C8B-B14F-4D97-AF65-F5344CB8AC3E}">
        <p14:creationId xmlns:p14="http://schemas.microsoft.com/office/powerpoint/2010/main" val="27334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2952328"/>
          </a:xfrm>
        </p:spPr>
        <p:txBody>
          <a:bodyPr>
            <a:normAutofit fontScale="62500" lnSpcReduction="20000"/>
          </a:bodyPr>
          <a:lstStyle/>
          <a:p>
            <a:pPr>
              <a:lnSpc>
                <a:spcPct val="120000"/>
              </a:lnSpc>
              <a:spcAft>
                <a:spcPts val="1200"/>
              </a:spcAft>
            </a:pPr>
            <a:r>
              <a:rPr lang="he-IL" dirty="0" smtClean="0">
                <a:sym typeface="Wingdings" panose="05000000000000000000" pitchFamily="2" charset="2"/>
              </a:rPr>
              <a:t>נשתמש  במערך בגודל </a:t>
            </a:r>
            <a:r>
              <a:rPr lang="en-US" dirty="0" smtClean="0">
                <a:sym typeface="Wingdings" panose="05000000000000000000" pitchFamily="2" charset="2"/>
              </a:rPr>
              <a:t>n</a:t>
            </a:r>
            <a:r>
              <a:rPr lang="he-IL" dirty="0" smtClean="0">
                <a:sym typeface="Wingdings" panose="05000000000000000000" pitchFamily="2" charset="2"/>
              </a:rPr>
              <a:t> בו כל תא </a:t>
            </a:r>
            <a:r>
              <a:rPr lang="en-US" dirty="0" err="1" smtClean="0">
                <a:sym typeface="Wingdings" panose="05000000000000000000" pitchFamily="2" charset="2"/>
              </a:rPr>
              <a:t>i</a:t>
            </a:r>
            <a:r>
              <a:rPr lang="he-IL" dirty="0" smtClean="0">
                <a:sym typeface="Wingdings" panose="05000000000000000000" pitchFamily="2" charset="2"/>
              </a:rPr>
              <a:t> מציין האם האיבר ה-</a:t>
            </a:r>
            <a:r>
              <a:rPr lang="en-US" dirty="0" err="1" smtClean="0">
                <a:sym typeface="Wingdings" panose="05000000000000000000" pitchFamily="2" charset="2"/>
              </a:rPr>
              <a:t>i</a:t>
            </a:r>
            <a:r>
              <a:rPr lang="he-IL" dirty="0" smtClean="0">
                <a:sym typeface="Wingdings" panose="05000000000000000000" pitchFamily="2" charset="2"/>
              </a:rPr>
              <a:t> נמצא במבנה, כלומר שייך ל-</a:t>
            </a:r>
            <a:r>
              <a:rPr lang="en-US" dirty="0" smtClean="0">
                <a:sym typeface="Wingdings" panose="05000000000000000000" pitchFamily="2" charset="2"/>
              </a:rPr>
              <a:t>S</a:t>
            </a:r>
            <a:r>
              <a:rPr lang="he-IL" dirty="0" smtClean="0">
                <a:sym typeface="Wingdings" panose="05000000000000000000" pitchFamily="2" charset="2"/>
              </a:rPr>
              <a:t>. בנוסף, נשמור "רשימה מקושרת" דו כיוונית של המספרים השייכים ל-</a:t>
            </a:r>
            <a:r>
              <a:rPr lang="en-US" dirty="0" smtClean="0">
                <a:sym typeface="Wingdings" panose="05000000000000000000" pitchFamily="2" charset="2"/>
              </a:rPr>
              <a:t>S</a:t>
            </a:r>
            <a:r>
              <a:rPr lang="he-IL" dirty="0" smtClean="0">
                <a:sym typeface="Wingdings" panose="05000000000000000000" pitchFamily="2" charset="2"/>
              </a:rPr>
              <a:t> אשר תציין את סדר ההכנסה. מכיוון שלא ניתן להשתמש בהקצאת זכרון דינמי, נשתמש במערכי עזר שהתאים בהם יהוו את המצביעים בין הרשומות. כמשתני עזר יהיו לנו את </a:t>
            </a:r>
            <a:r>
              <a:rPr lang="en-US" dirty="0" smtClean="0">
                <a:sym typeface="Wingdings" panose="05000000000000000000" pitchFamily="2" charset="2"/>
              </a:rPr>
              <a:t>count</a:t>
            </a:r>
            <a:r>
              <a:rPr lang="he-IL" dirty="0" smtClean="0">
                <a:sym typeface="Wingdings" panose="05000000000000000000" pitchFamily="2" charset="2"/>
              </a:rPr>
              <a:t> שיחזיק את גודל הקבוצה בכל רגע נתון, את </a:t>
            </a:r>
            <a:r>
              <a:rPr lang="en-US" dirty="0" smtClean="0">
                <a:sym typeface="Wingdings" panose="05000000000000000000" pitchFamily="2" charset="2"/>
              </a:rPr>
              <a:t>first</a:t>
            </a:r>
            <a:r>
              <a:rPr lang="he-IL" dirty="0" smtClean="0">
                <a:sym typeface="Wingdings" panose="05000000000000000000" pitchFamily="2" charset="2"/>
              </a:rPr>
              <a:t> ו-</a:t>
            </a:r>
            <a:r>
              <a:rPr lang="en-US" dirty="0" smtClean="0">
                <a:sym typeface="Wingdings" panose="05000000000000000000" pitchFamily="2" charset="2"/>
              </a:rPr>
              <a:t>last</a:t>
            </a:r>
            <a:r>
              <a:rPr lang="he-IL" dirty="0" smtClean="0">
                <a:sym typeface="Wingdings" panose="05000000000000000000" pitchFamily="2" charset="2"/>
              </a:rPr>
              <a:t> שיחזיקו אות האינדקסים של האיבר הראשון והאחרון ברשימה בהתאמה.</a:t>
            </a:r>
            <a:endParaRPr lang="en-US" dirty="0" smtClean="0">
              <a:sym typeface="Wingdings" panose="05000000000000000000" pitchFamily="2" charset="2"/>
            </a:endParaRPr>
          </a:p>
          <a:p>
            <a:pPr>
              <a:lnSpc>
                <a:spcPct val="120000"/>
              </a:lnSpc>
              <a:spcAft>
                <a:spcPts val="1200"/>
              </a:spcAft>
            </a:pPr>
            <a:r>
              <a:rPr lang="he-IL" dirty="0" smtClean="0">
                <a:sym typeface="Wingdings" panose="05000000000000000000" pitchFamily="2" charset="2"/>
              </a:rPr>
              <a:t>את המערך שמציין את השתייכות האיברים ל-</a:t>
            </a:r>
            <a:r>
              <a:rPr lang="en-US" dirty="0" smtClean="0">
                <a:sym typeface="Wingdings" panose="05000000000000000000" pitchFamily="2" charset="2"/>
              </a:rPr>
              <a:t>S</a:t>
            </a:r>
            <a:r>
              <a:rPr lang="he-IL" dirty="0" smtClean="0">
                <a:sym typeface="Wingdings" panose="05000000000000000000" pitchFamily="2" charset="2"/>
              </a:rPr>
              <a:t> נאתחל באפסים, וכל תא המציין מצביע יאותחל ב(</a:t>
            </a:r>
            <a:r>
              <a:rPr lang="en-US" dirty="0" smtClean="0">
                <a:sym typeface="Wingdings" panose="05000000000000000000" pitchFamily="2" charset="2"/>
              </a:rPr>
              <a:t>-1</a:t>
            </a:r>
            <a:r>
              <a:rPr lang="he-IL" dirty="0" smtClean="0">
                <a:sym typeface="Wingdings" panose="05000000000000000000" pitchFamily="2" charset="2"/>
              </a:rPr>
              <a:t>).</a:t>
            </a:r>
          </a:p>
          <a:p>
            <a:pPr>
              <a:lnSpc>
                <a:spcPct val="120000"/>
              </a:lnSpc>
              <a:spcAft>
                <a:spcPts val="1200"/>
              </a:spcAft>
            </a:pPr>
            <a:r>
              <a:rPr lang="he-IL" dirty="0" smtClean="0">
                <a:sym typeface="Wingdings" panose="05000000000000000000" pitchFamily="2" charset="2"/>
              </a:rPr>
              <a:t>הכנסה והוצאה של איברים נשנה את ערכי התאים בהתאם</a:t>
            </a:r>
            <a:endParaRPr lang="he-IL" dirty="0">
              <a:sym typeface="Wingdings" panose="05000000000000000000" pitchFamily="2" charset="2"/>
            </a:endParaRPr>
          </a:p>
        </p:txBody>
      </p:sp>
      <p:sp>
        <p:nvSpPr>
          <p:cNvPr id="3" name="Title 2"/>
          <p:cNvSpPr>
            <a:spLocks noGrp="1"/>
          </p:cNvSpPr>
          <p:nvPr>
            <p:ph type="title"/>
          </p:nvPr>
        </p:nvSpPr>
        <p:spPr/>
        <p:txBody>
          <a:bodyPr>
            <a:normAutofit/>
          </a:bodyPr>
          <a:lstStyle/>
          <a:p>
            <a:r>
              <a:rPr lang="he-IL" dirty="0" smtClean="0"/>
              <a:t>פתרון</a:t>
            </a:r>
            <a:r>
              <a:rPr lang="he-IL" dirty="0"/>
              <a:t> </a:t>
            </a:r>
            <a:r>
              <a:rPr lang="he-IL" dirty="0" smtClean="0"/>
              <a:t>– עקרונות המימוש</a:t>
            </a:r>
            <a:endParaRPr lang="he-IL" dirty="0"/>
          </a:p>
        </p:txBody>
      </p:sp>
      <p:sp>
        <p:nvSpPr>
          <p:cNvPr id="4" name="TextBox 3"/>
          <p:cNvSpPr txBox="1"/>
          <p:nvPr/>
        </p:nvSpPr>
        <p:spPr>
          <a:xfrm>
            <a:off x="5148064" y="4365064"/>
            <a:ext cx="3384376" cy="369332"/>
          </a:xfrm>
          <a:prstGeom prst="rect">
            <a:avLst/>
          </a:prstGeom>
          <a:noFill/>
        </p:spPr>
        <p:txBody>
          <a:bodyPr wrap="square" rtlCol="0">
            <a:spAutoFit/>
          </a:bodyPr>
          <a:lstStyle/>
          <a:p>
            <a:pPr algn="r" rtl="1"/>
            <a:r>
              <a:rPr lang="he-IL" dirty="0" smtClean="0"/>
              <a:t>דוגמא עבור </a:t>
            </a:r>
            <a:r>
              <a:rPr lang="en-US" dirty="0" smtClean="0"/>
              <a:t>n=6</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422567644"/>
              </p:ext>
            </p:extLst>
          </p:nvPr>
        </p:nvGraphicFramePr>
        <p:xfrm>
          <a:off x="35496" y="4486240"/>
          <a:ext cx="3826770" cy="1463040"/>
        </p:xfrm>
        <a:graphic>
          <a:graphicData uri="http://schemas.openxmlformats.org/drawingml/2006/table">
            <a:tbl>
              <a:tblPr firstRow="1" firstCol="1">
                <a:tableStyleId>{9D7B26C5-4107-4FEC-AEDC-1716B250A1EF}</a:tableStyleId>
              </a:tblPr>
              <a:tblGrid>
                <a:gridCol w="812250">
                  <a:extLst>
                    <a:ext uri="{9D8B030D-6E8A-4147-A177-3AD203B41FA5}">
                      <a16:colId xmlns:a16="http://schemas.microsoft.com/office/drawing/2014/main" val="265251361"/>
                    </a:ext>
                  </a:extLst>
                </a:gridCol>
                <a:gridCol w="502420">
                  <a:extLst>
                    <a:ext uri="{9D8B030D-6E8A-4147-A177-3AD203B41FA5}">
                      <a16:colId xmlns:a16="http://schemas.microsoft.com/office/drawing/2014/main" val="460317274"/>
                    </a:ext>
                  </a:extLst>
                </a:gridCol>
                <a:gridCol w="502420">
                  <a:extLst>
                    <a:ext uri="{9D8B030D-6E8A-4147-A177-3AD203B41FA5}">
                      <a16:colId xmlns:a16="http://schemas.microsoft.com/office/drawing/2014/main" val="3239759558"/>
                    </a:ext>
                  </a:extLst>
                </a:gridCol>
                <a:gridCol w="502420">
                  <a:extLst>
                    <a:ext uri="{9D8B030D-6E8A-4147-A177-3AD203B41FA5}">
                      <a16:colId xmlns:a16="http://schemas.microsoft.com/office/drawing/2014/main" val="859364936"/>
                    </a:ext>
                  </a:extLst>
                </a:gridCol>
                <a:gridCol w="502420">
                  <a:extLst>
                    <a:ext uri="{9D8B030D-6E8A-4147-A177-3AD203B41FA5}">
                      <a16:colId xmlns:a16="http://schemas.microsoft.com/office/drawing/2014/main" val="4117929465"/>
                    </a:ext>
                  </a:extLst>
                </a:gridCol>
                <a:gridCol w="502420">
                  <a:extLst>
                    <a:ext uri="{9D8B030D-6E8A-4147-A177-3AD203B41FA5}">
                      <a16:colId xmlns:a16="http://schemas.microsoft.com/office/drawing/2014/main" val="15245658"/>
                    </a:ext>
                  </a:extLst>
                </a:gridCol>
                <a:gridCol w="502420">
                  <a:extLst>
                    <a:ext uri="{9D8B030D-6E8A-4147-A177-3AD203B41FA5}">
                      <a16:colId xmlns:a16="http://schemas.microsoft.com/office/drawing/2014/main" val="2853541075"/>
                    </a:ext>
                  </a:extLst>
                </a:gridCol>
              </a:tblGrid>
              <a:tr h="360040">
                <a:tc>
                  <a:txBody>
                    <a:bodyPr/>
                    <a:lstStyle/>
                    <a:p>
                      <a:pPr algn="ctr"/>
                      <a:endParaRPr lang="en-GB"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he-IL" dirty="0" smtClean="0"/>
                        <a:t>0</a:t>
                      </a:r>
                      <a:endParaRPr lang="en-GB" dirty="0"/>
                    </a:p>
                  </a:txBody>
                  <a:tcPr anchor="ctr">
                    <a:lnL w="12700" cap="flat" cmpd="sng" algn="ctr">
                      <a:no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he-IL" dirty="0" smtClean="0"/>
                        <a:t>1</a:t>
                      </a:r>
                      <a:endParaRPr lang="en-GB" dirty="0"/>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he-IL" dirty="0" smtClean="0"/>
                        <a:t>2</a:t>
                      </a:r>
                      <a:endParaRPr lang="en-GB" dirty="0"/>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he-IL" dirty="0" smtClean="0"/>
                        <a:t>3</a:t>
                      </a:r>
                      <a:endParaRPr lang="en-GB" dirty="0"/>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he-IL" dirty="0" smtClean="0"/>
                        <a:t>4</a:t>
                      </a:r>
                      <a:endParaRPr lang="en-GB" dirty="0"/>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he-IL" dirty="0" smtClean="0"/>
                        <a:t>5</a:t>
                      </a:r>
                      <a:endParaRPr lang="en-GB" dirty="0"/>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5545536"/>
                  </a:ext>
                </a:extLst>
              </a:tr>
              <a:tr h="360040">
                <a:tc>
                  <a:txBody>
                    <a:bodyPr/>
                    <a:lstStyle/>
                    <a:p>
                      <a:pPr algn="ctr"/>
                      <a:r>
                        <a:rPr lang="en-US" dirty="0" smtClean="0"/>
                        <a:t>S</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0</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4145075"/>
                  </a:ext>
                </a:extLst>
              </a:tr>
              <a:tr h="360040">
                <a:tc>
                  <a:txBody>
                    <a:bodyPr/>
                    <a:lstStyle/>
                    <a:p>
                      <a:pPr algn="ctr"/>
                      <a:r>
                        <a:rPr lang="en-US" dirty="0" err="1" smtClean="0"/>
                        <a:t>prev</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0</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5</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3</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1858305"/>
                  </a:ext>
                </a:extLst>
              </a:tr>
              <a:tr h="360040">
                <a:tc>
                  <a:txBody>
                    <a:bodyPr/>
                    <a:lstStyle/>
                    <a:p>
                      <a:pPr algn="ctr"/>
                      <a:r>
                        <a:rPr lang="en-US" dirty="0" smtClean="0"/>
                        <a:t>next</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0</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dirty="0" smtClean="0"/>
                        <a:t>5</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dirty="0" smtClean="0"/>
                        <a:t>-1</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dirty="0" smtClean="0"/>
                        <a:t>4</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6392343"/>
                  </a:ext>
                </a:extLst>
              </a:tr>
            </a:tbl>
          </a:graphicData>
        </a:graphic>
      </p:graphicFrame>
      <p:sp>
        <p:nvSpPr>
          <p:cNvPr id="6" name="Rectangle 5"/>
          <p:cNvSpPr/>
          <p:nvPr/>
        </p:nvSpPr>
        <p:spPr>
          <a:xfrm>
            <a:off x="5004048" y="4845742"/>
            <a:ext cx="3489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he-IL" dirty="0" smtClean="0"/>
              <a:t>2</a:t>
            </a:r>
            <a:endParaRPr lang="en-GB" dirty="0"/>
          </a:p>
        </p:txBody>
      </p:sp>
      <p:sp>
        <p:nvSpPr>
          <p:cNvPr id="7" name="Rectangle 6"/>
          <p:cNvSpPr/>
          <p:nvPr/>
        </p:nvSpPr>
        <p:spPr>
          <a:xfrm>
            <a:off x="6552220" y="4845742"/>
            <a:ext cx="3489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he-IL" dirty="0" smtClean="0"/>
              <a:t>3</a:t>
            </a:r>
            <a:endParaRPr lang="en-GB" dirty="0"/>
          </a:p>
        </p:txBody>
      </p:sp>
      <p:sp>
        <p:nvSpPr>
          <p:cNvPr id="8" name="Rectangle 7"/>
          <p:cNvSpPr/>
          <p:nvPr/>
        </p:nvSpPr>
        <p:spPr>
          <a:xfrm>
            <a:off x="8017324" y="4845742"/>
            <a:ext cx="3489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he-IL" dirty="0" smtClean="0"/>
              <a:t>4</a:t>
            </a:r>
            <a:endParaRPr lang="en-GB" dirty="0"/>
          </a:p>
        </p:txBody>
      </p:sp>
      <p:sp>
        <p:nvSpPr>
          <p:cNvPr id="9" name="Rectangle 8"/>
          <p:cNvSpPr/>
          <p:nvPr/>
        </p:nvSpPr>
        <p:spPr>
          <a:xfrm>
            <a:off x="7266770" y="4845742"/>
            <a:ext cx="3489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he-IL" dirty="0" smtClean="0"/>
              <a:t>5</a:t>
            </a:r>
            <a:endParaRPr lang="en-GB" dirty="0"/>
          </a:p>
        </p:txBody>
      </p:sp>
      <p:sp>
        <p:nvSpPr>
          <p:cNvPr id="10" name="Rectangle 9"/>
          <p:cNvSpPr/>
          <p:nvPr/>
        </p:nvSpPr>
        <p:spPr>
          <a:xfrm>
            <a:off x="5760132" y="4845742"/>
            <a:ext cx="34898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he-IL" dirty="0" smtClean="0"/>
              <a:t>0</a:t>
            </a:r>
            <a:endParaRPr lang="en-GB" dirty="0"/>
          </a:p>
        </p:txBody>
      </p:sp>
      <p:cxnSp>
        <p:nvCxnSpPr>
          <p:cNvPr id="11" name="Straight Arrow Connector 10"/>
          <p:cNvCxnSpPr/>
          <p:nvPr/>
        </p:nvCxnSpPr>
        <p:spPr>
          <a:xfrm>
            <a:off x="5364088" y="507550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a:off x="6156176" y="507550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6876256" y="507550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7632340" y="507550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flipH="1">
            <a:off x="5364088" y="493149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flipH="1">
            <a:off x="6156176" y="493149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flipH="1">
            <a:off x="6876256" y="493149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H="1">
            <a:off x="7596336" y="493149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4608004" y="507550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flipH="1">
            <a:off x="4608004" y="493149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a:off x="8388424" y="5075508"/>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flipH="1">
            <a:off x="8388424" y="493149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3" name="TextBox 22"/>
          <p:cNvSpPr txBox="1"/>
          <p:nvPr/>
        </p:nvSpPr>
        <p:spPr>
          <a:xfrm>
            <a:off x="4146894" y="4808381"/>
            <a:ext cx="515116" cy="246221"/>
          </a:xfrm>
          <a:prstGeom prst="rect">
            <a:avLst/>
          </a:prstGeom>
          <a:noFill/>
        </p:spPr>
        <p:txBody>
          <a:bodyPr wrap="square" rtlCol="0">
            <a:spAutoFit/>
          </a:bodyPr>
          <a:lstStyle/>
          <a:p>
            <a:r>
              <a:rPr lang="en-US" sz="1000" dirty="0" smtClean="0"/>
              <a:t>null</a:t>
            </a:r>
            <a:endParaRPr lang="en-GB" sz="1000" dirty="0"/>
          </a:p>
        </p:txBody>
      </p:sp>
      <p:sp>
        <p:nvSpPr>
          <p:cNvPr id="24" name="TextBox 23"/>
          <p:cNvSpPr txBox="1"/>
          <p:nvPr/>
        </p:nvSpPr>
        <p:spPr>
          <a:xfrm>
            <a:off x="4128892" y="4960781"/>
            <a:ext cx="515116" cy="246221"/>
          </a:xfrm>
          <a:prstGeom prst="rect">
            <a:avLst/>
          </a:prstGeom>
          <a:noFill/>
        </p:spPr>
        <p:txBody>
          <a:bodyPr wrap="square" rtlCol="0">
            <a:spAutoFit/>
          </a:bodyPr>
          <a:lstStyle/>
          <a:p>
            <a:r>
              <a:rPr lang="en-US" sz="1000" dirty="0" smtClean="0"/>
              <a:t>head</a:t>
            </a:r>
            <a:endParaRPr lang="en-GB" sz="1000" dirty="0"/>
          </a:p>
        </p:txBody>
      </p:sp>
      <p:sp>
        <p:nvSpPr>
          <p:cNvPr id="25" name="TextBox 24"/>
          <p:cNvSpPr txBox="1"/>
          <p:nvPr/>
        </p:nvSpPr>
        <p:spPr>
          <a:xfrm>
            <a:off x="8737404" y="4973303"/>
            <a:ext cx="515116" cy="246221"/>
          </a:xfrm>
          <a:prstGeom prst="rect">
            <a:avLst/>
          </a:prstGeom>
          <a:noFill/>
        </p:spPr>
        <p:txBody>
          <a:bodyPr wrap="square" rtlCol="0">
            <a:spAutoFit/>
          </a:bodyPr>
          <a:lstStyle/>
          <a:p>
            <a:r>
              <a:rPr lang="en-US" sz="1000" dirty="0" smtClean="0"/>
              <a:t>null</a:t>
            </a:r>
            <a:endParaRPr lang="en-GB" sz="1000" dirty="0"/>
          </a:p>
        </p:txBody>
      </p:sp>
      <p:sp>
        <p:nvSpPr>
          <p:cNvPr id="26" name="TextBox 25"/>
          <p:cNvSpPr txBox="1"/>
          <p:nvPr/>
        </p:nvSpPr>
        <p:spPr>
          <a:xfrm>
            <a:off x="8737404" y="4829287"/>
            <a:ext cx="515116" cy="246221"/>
          </a:xfrm>
          <a:prstGeom prst="rect">
            <a:avLst/>
          </a:prstGeom>
          <a:noFill/>
        </p:spPr>
        <p:txBody>
          <a:bodyPr wrap="square" rtlCol="0">
            <a:spAutoFit/>
          </a:bodyPr>
          <a:lstStyle/>
          <a:p>
            <a:r>
              <a:rPr lang="en-US" sz="1000" dirty="0" smtClean="0"/>
              <a:t>tail</a:t>
            </a:r>
            <a:endParaRPr lang="en-GB" sz="1000" dirty="0"/>
          </a:p>
        </p:txBody>
      </p:sp>
      <p:sp>
        <p:nvSpPr>
          <p:cNvPr id="30" name="TextBox 29"/>
          <p:cNvSpPr txBox="1"/>
          <p:nvPr/>
        </p:nvSpPr>
        <p:spPr>
          <a:xfrm>
            <a:off x="4128892" y="5517232"/>
            <a:ext cx="4691580" cy="369332"/>
          </a:xfrm>
          <a:prstGeom prst="rect">
            <a:avLst/>
          </a:prstGeom>
          <a:noFill/>
        </p:spPr>
        <p:txBody>
          <a:bodyPr wrap="square" rtlCol="0">
            <a:spAutoFit/>
          </a:bodyPr>
          <a:lstStyle/>
          <a:p>
            <a:r>
              <a:rPr lang="en-US" dirty="0" smtClean="0"/>
              <a:t>Count = 5, First = 2, Last = 4</a:t>
            </a:r>
            <a:endParaRPr lang="en-GB" dirty="0"/>
          </a:p>
        </p:txBody>
      </p:sp>
    </p:spTree>
    <p:extLst>
      <p:ext uri="{BB962C8B-B14F-4D97-AF65-F5344CB8AC3E}">
        <p14:creationId xmlns:p14="http://schemas.microsoft.com/office/powerpoint/2010/main" val="382647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vertical)">
                                      <p:cBhvr>
                                        <p:cTn id="25" dur="500"/>
                                        <p:tgtEl>
                                          <p:spTgt spid="6"/>
                                        </p:tgtEl>
                                      </p:cBhvr>
                                    </p:animEffect>
                                  </p:childTnLst>
                                </p:cTn>
                              </p:par>
                              <p:par>
                                <p:cTn id="26" presetID="14" presetClass="entr" presetSubtype="5"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vertical)">
                                      <p:cBhvr>
                                        <p:cTn id="28" dur="500"/>
                                        <p:tgtEl>
                                          <p:spTgt spid="7"/>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randombar(vertical)">
                                      <p:cBhvr>
                                        <p:cTn id="31" dur="500"/>
                                        <p:tgtEl>
                                          <p:spTgt spid="8"/>
                                        </p:tgtEl>
                                      </p:cBhvr>
                                    </p:animEffect>
                                  </p:childTnLst>
                                </p:cTn>
                              </p:par>
                              <p:par>
                                <p:cTn id="32" presetID="14" presetClass="entr" presetSubtype="5"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vertical)">
                                      <p:cBhvr>
                                        <p:cTn id="34" dur="500"/>
                                        <p:tgtEl>
                                          <p:spTgt spid="9"/>
                                        </p:tgtEl>
                                      </p:cBhvr>
                                    </p:animEffect>
                                  </p:childTnLst>
                                </p:cTn>
                              </p:par>
                              <p:par>
                                <p:cTn id="35" presetID="14" presetClass="entr" presetSubtype="5"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vertical)">
                                      <p:cBhvr>
                                        <p:cTn id="37" dur="500"/>
                                        <p:tgtEl>
                                          <p:spTgt spid="10"/>
                                        </p:tgtEl>
                                      </p:cBhvr>
                                    </p:animEffect>
                                  </p:childTnLst>
                                </p:cTn>
                              </p:par>
                              <p:par>
                                <p:cTn id="38" presetID="14" presetClass="entr" presetSubtype="5"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vertical)">
                                      <p:cBhvr>
                                        <p:cTn id="40" dur="500"/>
                                        <p:tgtEl>
                                          <p:spTgt spid="11"/>
                                        </p:tgtEl>
                                      </p:cBhvr>
                                    </p:animEffect>
                                  </p:childTnLst>
                                </p:cTn>
                              </p:par>
                              <p:par>
                                <p:cTn id="41" presetID="14" presetClass="entr" presetSubtype="5"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vertical)">
                                      <p:cBhvr>
                                        <p:cTn id="43" dur="500"/>
                                        <p:tgtEl>
                                          <p:spTgt spid="12"/>
                                        </p:tgtEl>
                                      </p:cBhvr>
                                    </p:animEffect>
                                  </p:childTnLst>
                                </p:cTn>
                              </p:par>
                              <p:par>
                                <p:cTn id="44" presetID="14" presetClass="entr" presetSubtype="5"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vertical)">
                                      <p:cBhvr>
                                        <p:cTn id="46" dur="500"/>
                                        <p:tgtEl>
                                          <p:spTgt spid="13"/>
                                        </p:tgtEl>
                                      </p:cBhvr>
                                    </p:animEffect>
                                  </p:childTnLst>
                                </p:cTn>
                              </p:par>
                              <p:par>
                                <p:cTn id="47" presetID="14" presetClass="entr" presetSubtype="5"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vertical)">
                                      <p:cBhvr>
                                        <p:cTn id="49" dur="500"/>
                                        <p:tgtEl>
                                          <p:spTgt spid="14"/>
                                        </p:tgtEl>
                                      </p:cBhvr>
                                    </p:animEffect>
                                  </p:childTnLst>
                                </p:cTn>
                              </p:par>
                              <p:par>
                                <p:cTn id="50" presetID="14" presetClass="entr" presetSubtype="5"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randombar(vertical)">
                                      <p:cBhvr>
                                        <p:cTn id="52" dur="500"/>
                                        <p:tgtEl>
                                          <p:spTgt spid="15"/>
                                        </p:tgtEl>
                                      </p:cBhvr>
                                    </p:animEffect>
                                  </p:childTnLst>
                                </p:cTn>
                              </p:par>
                              <p:par>
                                <p:cTn id="53" presetID="14" presetClass="entr" presetSubtype="5"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randombar(vertical)">
                                      <p:cBhvr>
                                        <p:cTn id="55" dur="500"/>
                                        <p:tgtEl>
                                          <p:spTgt spid="16"/>
                                        </p:tgtEl>
                                      </p:cBhvr>
                                    </p:animEffect>
                                  </p:childTnLst>
                                </p:cTn>
                              </p:par>
                              <p:par>
                                <p:cTn id="56" presetID="14" presetClass="entr" presetSubtype="5"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randombar(vertical)">
                                      <p:cBhvr>
                                        <p:cTn id="58" dur="500"/>
                                        <p:tgtEl>
                                          <p:spTgt spid="17"/>
                                        </p:tgtEl>
                                      </p:cBhvr>
                                    </p:animEffect>
                                  </p:childTnLst>
                                </p:cTn>
                              </p:par>
                              <p:par>
                                <p:cTn id="59" presetID="14" presetClass="entr" presetSubtype="5"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randombar(vertical)">
                                      <p:cBhvr>
                                        <p:cTn id="61" dur="500"/>
                                        <p:tgtEl>
                                          <p:spTgt spid="18"/>
                                        </p:tgtEl>
                                      </p:cBhvr>
                                    </p:animEffect>
                                  </p:childTnLst>
                                </p:cTn>
                              </p:par>
                              <p:par>
                                <p:cTn id="62" presetID="14" presetClass="entr" presetSubtype="5" fill="hold"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randombar(vertical)">
                                      <p:cBhvr>
                                        <p:cTn id="64" dur="500"/>
                                        <p:tgtEl>
                                          <p:spTgt spid="19"/>
                                        </p:tgtEl>
                                      </p:cBhvr>
                                    </p:animEffect>
                                  </p:childTnLst>
                                </p:cTn>
                              </p:par>
                              <p:par>
                                <p:cTn id="65" presetID="14" presetClass="entr" presetSubtype="5"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randombar(vertical)">
                                      <p:cBhvr>
                                        <p:cTn id="67" dur="500"/>
                                        <p:tgtEl>
                                          <p:spTgt spid="20"/>
                                        </p:tgtEl>
                                      </p:cBhvr>
                                    </p:animEffect>
                                  </p:childTnLst>
                                </p:cTn>
                              </p:par>
                              <p:par>
                                <p:cTn id="68" presetID="14" presetClass="entr" presetSubtype="5"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randombar(vertical)">
                                      <p:cBhvr>
                                        <p:cTn id="70" dur="500"/>
                                        <p:tgtEl>
                                          <p:spTgt spid="21"/>
                                        </p:tgtEl>
                                      </p:cBhvr>
                                    </p:animEffect>
                                  </p:childTnLst>
                                </p:cTn>
                              </p:par>
                              <p:par>
                                <p:cTn id="71" presetID="14" presetClass="entr" presetSubtype="5"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randombar(vertical)">
                                      <p:cBhvr>
                                        <p:cTn id="73" dur="500"/>
                                        <p:tgtEl>
                                          <p:spTgt spid="22"/>
                                        </p:tgtEl>
                                      </p:cBhvr>
                                    </p:animEffect>
                                  </p:childTnLst>
                                </p:cTn>
                              </p:par>
                              <p:par>
                                <p:cTn id="74" presetID="14" presetClass="entr" presetSubtype="5"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randombar(vertical)">
                                      <p:cBhvr>
                                        <p:cTn id="76" dur="500"/>
                                        <p:tgtEl>
                                          <p:spTgt spid="23"/>
                                        </p:tgtEl>
                                      </p:cBhvr>
                                    </p:animEffect>
                                  </p:childTnLst>
                                </p:cTn>
                              </p:par>
                              <p:par>
                                <p:cTn id="77" presetID="14" presetClass="entr" presetSubtype="5"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randombar(vertical)">
                                      <p:cBhvr>
                                        <p:cTn id="79" dur="500"/>
                                        <p:tgtEl>
                                          <p:spTgt spid="24"/>
                                        </p:tgtEl>
                                      </p:cBhvr>
                                    </p:animEffect>
                                  </p:childTnLst>
                                </p:cTn>
                              </p:par>
                              <p:par>
                                <p:cTn id="80" presetID="14" presetClass="entr" presetSubtype="5"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randombar(vertical)">
                                      <p:cBhvr>
                                        <p:cTn id="82" dur="500"/>
                                        <p:tgtEl>
                                          <p:spTgt spid="25"/>
                                        </p:tgtEl>
                                      </p:cBhvr>
                                    </p:animEffect>
                                  </p:childTnLst>
                                </p:cTn>
                              </p:par>
                              <p:par>
                                <p:cTn id="83" presetID="14" presetClass="entr" presetSubtype="5"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randombar(vertical)">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box(in)">
                                      <p:cBhvr>
                                        <p:cTn id="90" dur="20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P spid="6" grpId="0" animBg="1"/>
      <p:bldP spid="7" grpId="0" animBg="1"/>
      <p:bldP spid="8" grpId="0" animBg="1"/>
      <p:bldP spid="9" grpId="0" animBg="1"/>
      <p:bldP spid="10" grpId="0" animBg="1"/>
      <p:bldP spid="23" grpId="0"/>
      <p:bldP spid="24" grpId="0"/>
      <p:bldP spid="25" grpId="0"/>
      <p:bldP spid="26"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2376264"/>
          </a:xfrm>
        </p:spPr>
        <p:txBody>
          <a:bodyPr>
            <a:normAutofit fontScale="92500" lnSpcReduction="20000"/>
          </a:bodyPr>
          <a:lstStyle/>
          <a:p>
            <a:pPr>
              <a:lnSpc>
                <a:spcPct val="120000"/>
              </a:lnSpc>
              <a:spcAft>
                <a:spcPts val="1200"/>
              </a:spcAft>
            </a:pPr>
            <a:r>
              <a:rPr lang="he-IL" dirty="0" smtClean="0">
                <a:sym typeface="Wingdings" panose="05000000000000000000" pitchFamily="2" charset="2"/>
              </a:rPr>
              <a:t>בדיקת שייכות של </a:t>
            </a:r>
            <a:r>
              <a:rPr lang="en-US" dirty="0" smtClean="0">
                <a:sym typeface="Wingdings" panose="05000000000000000000" pitchFamily="2" charset="2"/>
              </a:rPr>
              <a:t>k</a:t>
            </a:r>
            <a:r>
              <a:rPr lang="he-IL" dirty="0" smtClean="0">
                <a:sym typeface="Wingdings" panose="05000000000000000000" pitchFamily="2" charset="2"/>
              </a:rPr>
              <a:t> ל-</a:t>
            </a:r>
            <a:r>
              <a:rPr lang="en-US" dirty="0" smtClean="0">
                <a:sym typeface="Wingdings" panose="05000000000000000000" pitchFamily="2" charset="2"/>
              </a:rPr>
              <a:t>S</a:t>
            </a:r>
            <a:r>
              <a:rPr lang="he-IL" dirty="0" smtClean="0">
                <a:sym typeface="Wingdings" panose="05000000000000000000" pitchFamily="2" charset="2"/>
              </a:rPr>
              <a:t> מתבצעת על ידי בדיקת </a:t>
            </a:r>
            <a:r>
              <a:rPr lang="en-US" dirty="0" smtClean="0">
                <a:sym typeface="Wingdings" panose="05000000000000000000" pitchFamily="2" charset="2"/>
              </a:rPr>
              <a:t>S[k]=1</a:t>
            </a:r>
            <a:r>
              <a:rPr lang="he-IL" dirty="0" smtClean="0">
                <a:sym typeface="Wingdings" panose="05000000000000000000" pitchFamily="2" charset="2"/>
              </a:rPr>
              <a:t>.</a:t>
            </a:r>
          </a:p>
          <a:p>
            <a:pPr>
              <a:lnSpc>
                <a:spcPct val="120000"/>
              </a:lnSpc>
              <a:spcAft>
                <a:spcPts val="1200"/>
              </a:spcAft>
            </a:pPr>
            <a:r>
              <a:rPr lang="he-IL" dirty="0" smtClean="0">
                <a:sym typeface="Wingdings" panose="05000000000000000000" pitchFamily="2" charset="2"/>
              </a:rPr>
              <a:t>בדיקה האם </a:t>
            </a:r>
            <a:r>
              <a:rPr lang="en-US" dirty="0" smtClean="0">
                <a:sym typeface="Wingdings" panose="05000000000000000000" pitchFamily="2" charset="2"/>
              </a:rPr>
              <a:t>S</a:t>
            </a:r>
            <a:r>
              <a:rPr lang="he-IL" dirty="0" smtClean="0">
                <a:sym typeface="Wingdings" panose="05000000000000000000" pitchFamily="2" charset="2"/>
              </a:rPr>
              <a:t> ריקה נעשית על ידי בדיקה האם </a:t>
            </a:r>
            <a:r>
              <a:rPr lang="en-US" dirty="0" smtClean="0">
                <a:sym typeface="Wingdings" panose="05000000000000000000" pitchFamily="2" charset="2"/>
              </a:rPr>
              <a:t>count=0</a:t>
            </a:r>
            <a:r>
              <a:rPr lang="he-IL" dirty="0" smtClean="0">
                <a:sym typeface="Wingdings" panose="05000000000000000000" pitchFamily="2" charset="2"/>
              </a:rPr>
              <a:t>.</a:t>
            </a:r>
          </a:p>
          <a:p>
            <a:pPr>
              <a:lnSpc>
                <a:spcPct val="120000"/>
              </a:lnSpc>
              <a:spcAft>
                <a:spcPts val="1200"/>
              </a:spcAft>
            </a:pPr>
            <a:r>
              <a:rPr lang="he-IL" dirty="0" smtClean="0">
                <a:sym typeface="Wingdings" panose="05000000000000000000" pitchFamily="2" charset="2"/>
              </a:rPr>
              <a:t>בדיקה האם </a:t>
            </a:r>
            <a:r>
              <a:rPr lang="en-US" dirty="0" smtClean="0">
                <a:sym typeface="Wingdings" panose="05000000000000000000" pitchFamily="2" charset="2"/>
              </a:rPr>
              <a:t>S</a:t>
            </a:r>
            <a:r>
              <a:rPr lang="he-IL" dirty="0" smtClean="0">
                <a:sym typeface="Wingdings" panose="05000000000000000000" pitchFamily="2" charset="2"/>
              </a:rPr>
              <a:t> מלאה נעשית על ידי בדיקה האם </a:t>
            </a:r>
            <a:r>
              <a:rPr lang="en-US" dirty="0" smtClean="0">
                <a:sym typeface="Wingdings" panose="05000000000000000000" pitchFamily="2" charset="2"/>
              </a:rPr>
              <a:t>count=n</a:t>
            </a:r>
            <a:r>
              <a:rPr lang="he-IL" dirty="0" smtClean="0">
                <a:sym typeface="Wingdings" panose="05000000000000000000" pitchFamily="2" charset="2"/>
              </a:rPr>
              <a:t>.</a:t>
            </a:r>
          </a:p>
          <a:p>
            <a:pPr>
              <a:lnSpc>
                <a:spcPct val="120000"/>
              </a:lnSpc>
              <a:spcAft>
                <a:spcPts val="1200"/>
              </a:spcAft>
            </a:pPr>
            <a:r>
              <a:rPr lang="he-IL" dirty="0" smtClean="0">
                <a:sym typeface="Wingdings" panose="05000000000000000000" pitchFamily="2" charset="2"/>
              </a:rPr>
              <a:t>החזרת האיבר הותיק ביותר ב-</a:t>
            </a:r>
            <a:r>
              <a:rPr lang="en-US" dirty="0" smtClean="0">
                <a:sym typeface="Wingdings" panose="05000000000000000000" pitchFamily="2" charset="2"/>
              </a:rPr>
              <a:t>S</a:t>
            </a:r>
            <a:r>
              <a:rPr lang="he-IL" dirty="0" smtClean="0">
                <a:sym typeface="Wingdings" panose="05000000000000000000" pitchFamily="2" charset="2"/>
              </a:rPr>
              <a:t> מתבצעת על ידי החזרת </a:t>
            </a:r>
            <a:r>
              <a:rPr lang="en-US" dirty="0" smtClean="0">
                <a:sym typeface="Wingdings" panose="05000000000000000000" pitchFamily="2" charset="2"/>
              </a:rPr>
              <a:t>First</a:t>
            </a:r>
            <a:endParaRPr lang="he-IL" dirty="0">
              <a:sym typeface="Wingdings" panose="05000000000000000000" pitchFamily="2" charset="2"/>
            </a:endParaRPr>
          </a:p>
        </p:txBody>
      </p:sp>
      <p:sp>
        <p:nvSpPr>
          <p:cNvPr id="3" name="Title 2"/>
          <p:cNvSpPr>
            <a:spLocks noGrp="1"/>
          </p:cNvSpPr>
          <p:nvPr>
            <p:ph type="title"/>
          </p:nvPr>
        </p:nvSpPr>
        <p:spPr/>
        <p:txBody>
          <a:bodyPr>
            <a:normAutofit/>
          </a:bodyPr>
          <a:lstStyle/>
          <a:p>
            <a:r>
              <a:rPr lang="he-IL" dirty="0" smtClean="0"/>
              <a:t>פתרון – מימוש הפעולות</a:t>
            </a:r>
            <a:endParaRPr lang="he-IL" dirty="0"/>
          </a:p>
        </p:txBody>
      </p:sp>
      <p:sp>
        <p:nvSpPr>
          <p:cNvPr id="27" name="TextBox 26"/>
          <p:cNvSpPr txBox="1"/>
          <p:nvPr/>
        </p:nvSpPr>
        <p:spPr>
          <a:xfrm>
            <a:off x="827584" y="3789040"/>
            <a:ext cx="3096344" cy="2308324"/>
          </a:xfrm>
          <a:prstGeom prst="rect">
            <a:avLst/>
          </a:prstGeom>
          <a:noFill/>
        </p:spPr>
        <p:txBody>
          <a:bodyPr wrap="square" rtlCol="0">
            <a:spAutoFit/>
          </a:bodyPr>
          <a:lstStyle/>
          <a:p>
            <a:r>
              <a:rPr lang="en-US" sz="1600" dirty="0" smtClean="0"/>
              <a:t>Insert(k){</a:t>
            </a:r>
          </a:p>
          <a:p>
            <a:r>
              <a:rPr lang="en-US" sz="1600" dirty="0" smtClean="0"/>
              <a:t>    if(S[k] == 1) return</a:t>
            </a:r>
          </a:p>
          <a:p>
            <a:r>
              <a:rPr lang="en-US" sz="1600" dirty="0" smtClean="0"/>
              <a:t>    S[k] = 1</a:t>
            </a:r>
          </a:p>
          <a:p>
            <a:r>
              <a:rPr lang="en-US" sz="1600" dirty="0" smtClean="0"/>
              <a:t>    Counter++</a:t>
            </a:r>
          </a:p>
          <a:p>
            <a:r>
              <a:rPr lang="en-US" sz="1600" dirty="0" smtClean="0"/>
              <a:t>    </a:t>
            </a:r>
            <a:r>
              <a:rPr lang="en-US" sz="1600" dirty="0" err="1" smtClean="0"/>
              <a:t>Prev</a:t>
            </a:r>
            <a:r>
              <a:rPr lang="en-US" sz="1600" dirty="0" smtClean="0"/>
              <a:t>[k] = last</a:t>
            </a:r>
          </a:p>
          <a:p>
            <a:r>
              <a:rPr lang="en-US" sz="1600" dirty="0" smtClean="0"/>
              <a:t>    Next[k] = -1</a:t>
            </a:r>
          </a:p>
          <a:p>
            <a:r>
              <a:rPr lang="en-US" sz="1600" dirty="0" smtClean="0"/>
              <a:t>    if(Counter == 1) first = k</a:t>
            </a:r>
          </a:p>
          <a:p>
            <a:r>
              <a:rPr lang="en-US" sz="1600" dirty="0" smtClean="0"/>
              <a:t>    else next[last] = k</a:t>
            </a:r>
          </a:p>
          <a:p>
            <a:r>
              <a:rPr lang="en-US" sz="1600" dirty="0" smtClean="0"/>
              <a:t>    Last = k}</a:t>
            </a:r>
            <a:endParaRPr lang="en-GB" sz="1600" dirty="0"/>
          </a:p>
        </p:txBody>
      </p:sp>
      <p:sp>
        <p:nvSpPr>
          <p:cNvPr id="29" name="TextBox 28"/>
          <p:cNvSpPr txBox="1"/>
          <p:nvPr/>
        </p:nvSpPr>
        <p:spPr>
          <a:xfrm>
            <a:off x="4716016" y="3789040"/>
            <a:ext cx="3096344" cy="2308324"/>
          </a:xfrm>
          <a:prstGeom prst="rect">
            <a:avLst/>
          </a:prstGeom>
          <a:noFill/>
        </p:spPr>
        <p:txBody>
          <a:bodyPr wrap="square" rtlCol="0">
            <a:spAutoFit/>
          </a:bodyPr>
          <a:lstStyle/>
          <a:p>
            <a:r>
              <a:rPr lang="en-US" sz="1600" dirty="0" smtClean="0"/>
              <a:t>Remove(k){</a:t>
            </a:r>
          </a:p>
          <a:p>
            <a:r>
              <a:rPr lang="en-US" sz="1600" dirty="0" smtClean="0"/>
              <a:t>if(S[k] == 0) return</a:t>
            </a:r>
          </a:p>
          <a:p>
            <a:r>
              <a:rPr lang="en-US" sz="1600" dirty="0" smtClean="0"/>
              <a:t>S[k] = 0</a:t>
            </a:r>
          </a:p>
          <a:p>
            <a:r>
              <a:rPr lang="en-US" sz="1600" dirty="0" smtClean="0"/>
              <a:t>Counter--</a:t>
            </a:r>
          </a:p>
          <a:p>
            <a:r>
              <a:rPr lang="en-US" sz="1600" dirty="0" smtClean="0"/>
              <a:t>if(first==k) first=next[k]</a:t>
            </a:r>
          </a:p>
          <a:p>
            <a:r>
              <a:rPr lang="en-US" sz="1600" dirty="0" smtClean="0"/>
              <a:t>else next[</a:t>
            </a:r>
            <a:r>
              <a:rPr lang="en-US" sz="1600" dirty="0" err="1" smtClean="0"/>
              <a:t>prev</a:t>
            </a:r>
            <a:r>
              <a:rPr lang="en-US" sz="1600" dirty="0" smtClean="0"/>
              <a:t>[k]] = next[k]</a:t>
            </a:r>
          </a:p>
          <a:p>
            <a:r>
              <a:rPr lang="en-US" sz="1600" dirty="0" smtClean="0"/>
              <a:t>if(last==k) last=</a:t>
            </a:r>
            <a:r>
              <a:rPr lang="en-US" sz="1600" dirty="0" err="1" smtClean="0"/>
              <a:t>prev</a:t>
            </a:r>
            <a:r>
              <a:rPr lang="en-US" sz="1600" dirty="0" smtClean="0"/>
              <a:t>[k]</a:t>
            </a:r>
          </a:p>
          <a:p>
            <a:r>
              <a:rPr lang="en-US" sz="1600" dirty="0" smtClean="0"/>
              <a:t>else </a:t>
            </a:r>
            <a:r>
              <a:rPr lang="en-US" sz="1600" dirty="0" err="1" smtClean="0"/>
              <a:t>prev</a:t>
            </a:r>
            <a:r>
              <a:rPr lang="en-US" sz="1600" dirty="0" smtClean="0"/>
              <a:t>[next[k]] = </a:t>
            </a:r>
            <a:r>
              <a:rPr lang="en-US" sz="1600" dirty="0" err="1" smtClean="0"/>
              <a:t>prev</a:t>
            </a:r>
            <a:r>
              <a:rPr lang="en-US" sz="1600" dirty="0" smtClean="0"/>
              <a:t>[k]</a:t>
            </a:r>
          </a:p>
          <a:p>
            <a:r>
              <a:rPr lang="en-US" sz="1600" dirty="0" smtClean="0"/>
              <a:t>}</a:t>
            </a:r>
            <a:endParaRPr lang="en-GB" sz="1600" dirty="0"/>
          </a:p>
        </p:txBody>
      </p:sp>
    </p:spTree>
    <p:extLst>
      <p:ext uri="{BB962C8B-B14F-4D97-AF65-F5344CB8AC3E}">
        <p14:creationId xmlns:p14="http://schemas.microsoft.com/office/powerpoint/2010/main" val="2589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anim calcmode="lin" valueType="num">
                                      <p:cBhvr>
                                        <p:cTn id="26" dur="500" fill="hold"/>
                                        <p:tgtEl>
                                          <p:spTgt spid="27"/>
                                        </p:tgtEl>
                                        <p:attrNameLst>
                                          <p:attrName>ppt_x</p:attrName>
                                        </p:attrNameLst>
                                      </p:cBhvr>
                                      <p:tavLst>
                                        <p:tav tm="0">
                                          <p:val>
                                            <p:fltVal val="0.5"/>
                                          </p:val>
                                        </p:tav>
                                        <p:tav tm="100000">
                                          <p:val>
                                            <p:strVal val="#ppt_x"/>
                                          </p:val>
                                        </p:tav>
                                      </p:tavLst>
                                    </p:anim>
                                    <p:anim calcmode="lin" valueType="num">
                                      <p:cBhvr>
                                        <p:cTn id="27"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52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Effect transition="in" filter="fade">
                                      <p:cBhvr>
                                        <p:cTn id="34" dur="500"/>
                                        <p:tgtEl>
                                          <p:spTgt spid="29"/>
                                        </p:tgtEl>
                                      </p:cBhvr>
                                    </p:animEffect>
                                    <p:anim calcmode="lin" valueType="num">
                                      <p:cBhvr>
                                        <p:cTn id="35" dur="500" fill="hold"/>
                                        <p:tgtEl>
                                          <p:spTgt spid="29"/>
                                        </p:tgtEl>
                                        <p:attrNameLst>
                                          <p:attrName>ppt_x</p:attrName>
                                        </p:attrNameLst>
                                      </p:cBhvr>
                                      <p:tavLst>
                                        <p:tav tm="0">
                                          <p:val>
                                            <p:fltVal val="0.5"/>
                                          </p:val>
                                        </p:tav>
                                        <p:tav tm="100000">
                                          <p:val>
                                            <p:strVal val="#ppt_x"/>
                                          </p:val>
                                        </p:tav>
                                      </p:tavLst>
                                    </p:anim>
                                    <p:anim calcmode="lin" valueType="num">
                                      <p:cBhvr>
                                        <p:cTn id="36" dur="500" fill="hold"/>
                                        <p:tgtEl>
                                          <p:spTgt spid="2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5040560"/>
          </a:xfrm>
        </p:spPr>
        <p:txBody>
          <a:bodyPr>
            <a:normAutofit/>
          </a:bodyPr>
          <a:lstStyle/>
          <a:p>
            <a:pPr>
              <a:lnSpc>
                <a:spcPct val="120000"/>
              </a:lnSpc>
              <a:spcAft>
                <a:spcPts val="1200"/>
              </a:spcAft>
            </a:pPr>
            <a:r>
              <a:rPr lang="he-IL" dirty="0" smtClean="0">
                <a:sym typeface="Wingdings" panose="05000000000000000000" pitchFamily="2" charset="2"/>
              </a:rPr>
              <a:t>נתונה רשימה מקושרת חד כיוונית. יש להוסיף לה את הפונקציה </a:t>
            </a:r>
            <a:r>
              <a:rPr lang="en-US" dirty="0" err="1" smtClean="0">
                <a:sym typeface="Wingdings" panose="05000000000000000000" pitchFamily="2" charset="2"/>
              </a:rPr>
              <a:t>getElementAt</a:t>
            </a:r>
            <a:r>
              <a:rPr lang="en-US" dirty="0" smtClean="0">
                <a:sym typeface="Wingdings" panose="05000000000000000000" pitchFamily="2" charset="2"/>
              </a:rPr>
              <a:t>(</a:t>
            </a:r>
            <a:r>
              <a:rPr lang="en-US" dirty="0" err="1" smtClean="0">
                <a:sym typeface="Wingdings" panose="05000000000000000000" pitchFamily="2" charset="2"/>
              </a:rPr>
              <a:t>i</a:t>
            </a:r>
            <a:r>
              <a:rPr lang="en-US" dirty="0" smtClean="0">
                <a:sym typeface="Wingdings" panose="05000000000000000000" pitchFamily="2" charset="2"/>
              </a:rPr>
              <a:t>)</a:t>
            </a:r>
            <a:r>
              <a:rPr lang="he-IL" dirty="0" smtClean="0">
                <a:sym typeface="Wingdings" panose="05000000000000000000" pitchFamily="2" charset="2"/>
              </a:rPr>
              <a:t> אשר מחזירה את הערך של האיבר ה-</a:t>
            </a:r>
            <a:r>
              <a:rPr lang="en-US" dirty="0" err="1" smtClean="0">
                <a:sym typeface="Wingdings" panose="05000000000000000000" pitchFamily="2" charset="2"/>
              </a:rPr>
              <a:t>i</a:t>
            </a:r>
            <a:r>
              <a:rPr lang="he-IL" dirty="0" smtClean="0">
                <a:sym typeface="Wingdings" panose="05000000000000000000" pitchFamily="2" charset="2"/>
              </a:rPr>
              <a:t> ברשימה.</a:t>
            </a:r>
          </a:p>
          <a:p>
            <a:pPr lvl="1">
              <a:lnSpc>
                <a:spcPct val="120000"/>
              </a:lnSpc>
              <a:spcAft>
                <a:spcPts val="1200"/>
              </a:spcAft>
            </a:pPr>
            <a:r>
              <a:rPr lang="he-IL" dirty="0" smtClean="0">
                <a:sym typeface="Wingdings" panose="05000000000000000000" pitchFamily="2" charset="2"/>
              </a:rPr>
              <a:t>זמן הריצה של הפונקציה חייב להיות </a:t>
            </a:r>
            <a:r>
              <a:rPr lang="en-US" dirty="0" smtClean="0">
                <a:sym typeface="Wingdings" panose="05000000000000000000" pitchFamily="2" charset="2"/>
              </a:rPr>
              <a:t>O(|</a:t>
            </a:r>
            <a:r>
              <a:rPr lang="en-US" dirty="0" err="1" smtClean="0">
                <a:sym typeface="Wingdings" panose="05000000000000000000" pitchFamily="2" charset="2"/>
              </a:rPr>
              <a:t>i</a:t>
            </a:r>
            <a:r>
              <a:rPr lang="en-US" dirty="0" smtClean="0">
                <a:sym typeface="Wingdings" panose="05000000000000000000" pitchFamily="2" charset="2"/>
              </a:rPr>
              <a:t>-j|)</a:t>
            </a:r>
            <a:r>
              <a:rPr lang="he-IL" dirty="0" smtClean="0">
                <a:sym typeface="Wingdings" panose="05000000000000000000" pitchFamily="2" charset="2"/>
              </a:rPr>
              <a:t> כאשר </a:t>
            </a:r>
            <a:r>
              <a:rPr lang="en-US" dirty="0" smtClean="0">
                <a:sym typeface="Wingdings" panose="05000000000000000000" pitchFamily="2" charset="2"/>
              </a:rPr>
              <a:t>j</a:t>
            </a:r>
            <a:r>
              <a:rPr lang="he-IL" dirty="0" smtClean="0">
                <a:sym typeface="Wingdings" panose="05000000000000000000" pitchFamily="2" charset="2"/>
              </a:rPr>
              <a:t> הינו אינדקס הרשומה האחרונה אותה החזירה הפונקציה.</a:t>
            </a:r>
          </a:p>
          <a:p>
            <a:pPr lvl="1">
              <a:lnSpc>
                <a:spcPct val="120000"/>
              </a:lnSpc>
              <a:spcAft>
                <a:spcPts val="1200"/>
              </a:spcAft>
            </a:pPr>
            <a:r>
              <a:rPr lang="he-IL" dirty="0" smtClean="0">
                <a:sym typeface="Wingdings" panose="05000000000000000000" pitchFamily="2" charset="2"/>
              </a:rPr>
              <a:t>ניתן להניח כי מתחילים בראש הרשימה, כלומר </a:t>
            </a:r>
            <a:r>
              <a:rPr lang="en-US" dirty="0" smtClean="0">
                <a:sym typeface="Wingdings" panose="05000000000000000000" pitchFamily="2" charset="2"/>
              </a:rPr>
              <a:t>j=0</a:t>
            </a:r>
            <a:r>
              <a:rPr lang="he-IL" dirty="0" smtClean="0">
                <a:sym typeface="Wingdings" panose="05000000000000000000" pitchFamily="2" charset="2"/>
              </a:rPr>
              <a:t>.</a:t>
            </a:r>
          </a:p>
          <a:p>
            <a:pPr lvl="1">
              <a:lnSpc>
                <a:spcPct val="120000"/>
              </a:lnSpc>
              <a:spcAft>
                <a:spcPts val="1200"/>
              </a:spcAft>
            </a:pPr>
            <a:r>
              <a:rPr lang="he-IL" dirty="0" smtClean="0">
                <a:sym typeface="Wingdings" panose="05000000000000000000" pitchFamily="2" charset="2"/>
              </a:rPr>
              <a:t>סיבוכיות המקום הנוסף בו ניתן להשתמש הינו </a:t>
            </a:r>
            <a:r>
              <a:rPr lang="en-US" dirty="0" smtClean="0">
                <a:sym typeface="Wingdings" panose="05000000000000000000" pitchFamily="2" charset="2"/>
              </a:rPr>
              <a:t>O(1)</a:t>
            </a:r>
            <a:r>
              <a:rPr lang="he-IL" dirty="0" smtClean="0">
                <a:sym typeface="Wingdings" panose="05000000000000000000" pitchFamily="2" charset="2"/>
              </a:rPr>
              <a:t>.</a:t>
            </a:r>
          </a:p>
          <a:p>
            <a:pPr>
              <a:lnSpc>
                <a:spcPct val="120000"/>
              </a:lnSpc>
              <a:spcAft>
                <a:spcPts val="1200"/>
              </a:spcAft>
            </a:pPr>
            <a:endParaRPr lang="he-IL" dirty="0" smtClean="0">
              <a:sym typeface="Wingdings" panose="05000000000000000000" pitchFamily="2" charset="2"/>
            </a:endParaRPr>
          </a:p>
        </p:txBody>
      </p:sp>
      <p:sp>
        <p:nvSpPr>
          <p:cNvPr id="3" name="Title 2"/>
          <p:cNvSpPr>
            <a:spLocks noGrp="1"/>
          </p:cNvSpPr>
          <p:nvPr>
            <p:ph type="title"/>
          </p:nvPr>
        </p:nvSpPr>
        <p:spPr/>
        <p:txBody>
          <a:bodyPr>
            <a:normAutofit/>
          </a:bodyPr>
          <a:lstStyle/>
          <a:p>
            <a:r>
              <a:rPr lang="he-IL" dirty="0" smtClean="0"/>
              <a:t>תרגיל 2</a:t>
            </a:r>
            <a:endParaRPr lang="he-IL" dirty="0"/>
          </a:p>
        </p:txBody>
      </p:sp>
    </p:spTree>
    <p:extLst>
      <p:ext uri="{BB962C8B-B14F-4D97-AF65-F5344CB8AC3E}">
        <p14:creationId xmlns:p14="http://schemas.microsoft.com/office/powerpoint/2010/main" val="15900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3312368"/>
          </a:xfrm>
        </p:spPr>
        <p:txBody>
          <a:bodyPr>
            <a:normAutofit fontScale="85000" lnSpcReduction="10000"/>
          </a:bodyPr>
          <a:lstStyle/>
          <a:p>
            <a:pPr>
              <a:lnSpc>
                <a:spcPct val="120000"/>
              </a:lnSpc>
              <a:spcAft>
                <a:spcPts val="1200"/>
              </a:spcAft>
            </a:pPr>
            <a:r>
              <a:rPr lang="he-IL" dirty="0" smtClean="0">
                <a:sym typeface="Wingdings" panose="05000000000000000000" pitchFamily="2" charset="2"/>
              </a:rPr>
              <a:t>נשים לב כי אין קושי כאשר </a:t>
            </a:r>
            <a:r>
              <a:rPr lang="en-US" dirty="0" err="1" smtClean="0">
                <a:sym typeface="Wingdings" panose="05000000000000000000" pitchFamily="2" charset="2"/>
              </a:rPr>
              <a:t>i</a:t>
            </a:r>
            <a:r>
              <a:rPr lang="en-US" dirty="0" smtClean="0">
                <a:sym typeface="Wingdings" panose="05000000000000000000" pitchFamily="2" charset="2"/>
              </a:rPr>
              <a:t>&gt;j</a:t>
            </a:r>
            <a:r>
              <a:rPr lang="he-IL" dirty="0" smtClean="0">
                <a:sym typeface="Wingdings" panose="05000000000000000000" pitchFamily="2" charset="2"/>
              </a:rPr>
              <a:t> כיוון שפשוט נתקדם עם מצביע </a:t>
            </a:r>
            <a:r>
              <a:rPr lang="en-US" dirty="0" err="1" smtClean="0">
                <a:sym typeface="Wingdings" panose="05000000000000000000" pitchFamily="2" charset="2"/>
              </a:rPr>
              <a:t>i</a:t>
            </a:r>
            <a:r>
              <a:rPr lang="en-US" dirty="0" smtClean="0">
                <a:sym typeface="Wingdings" panose="05000000000000000000" pitchFamily="2" charset="2"/>
              </a:rPr>
              <a:t>-j</a:t>
            </a:r>
            <a:r>
              <a:rPr lang="he-IL" dirty="0" smtClean="0">
                <a:sym typeface="Wingdings" panose="05000000000000000000" pitchFamily="2" charset="2"/>
              </a:rPr>
              <a:t> פעמים לאיבר הבא. הבעיה נוצרת כאשר </a:t>
            </a:r>
            <a:r>
              <a:rPr lang="en-US" dirty="0" smtClean="0">
                <a:sym typeface="Wingdings" panose="05000000000000000000" pitchFamily="2" charset="2"/>
              </a:rPr>
              <a:t>j&gt;</a:t>
            </a:r>
            <a:r>
              <a:rPr lang="en-US" dirty="0" err="1" smtClean="0">
                <a:sym typeface="Wingdings" panose="05000000000000000000" pitchFamily="2" charset="2"/>
              </a:rPr>
              <a:t>i</a:t>
            </a:r>
            <a:r>
              <a:rPr lang="he-IL" dirty="0" smtClean="0">
                <a:sym typeface="Wingdings" panose="05000000000000000000" pitchFamily="2" charset="2"/>
              </a:rPr>
              <a:t>.</a:t>
            </a:r>
          </a:p>
          <a:p>
            <a:pPr>
              <a:lnSpc>
                <a:spcPct val="120000"/>
              </a:lnSpc>
              <a:spcAft>
                <a:spcPts val="1200"/>
              </a:spcAft>
            </a:pPr>
            <a:r>
              <a:rPr lang="he-IL" dirty="0" smtClean="0">
                <a:sym typeface="Wingdings" panose="05000000000000000000" pitchFamily="2" charset="2"/>
              </a:rPr>
              <a:t>הפיכת הרשימה לדו-כיוונית לא אפשרי כיוון שיידרש </a:t>
            </a:r>
            <a:r>
              <a:rPr lang="en-US" dirty="0" smtClean="0">
                <a:sym typeface="Wingdings" panose="05000000000000000000" pitchFamily="2" charset="2"/>
              </a:rPr>
              <a:t>O(n)</a:t>
            </a:r>
            <a:r>
              <a:rPr lang="he-IL" dirty="0" smtClean="0">
                <a:sym typeface="Wingdings" panose="05000000000000000000" pitchFamily="2" charset="2"/>
              </a:rPr>
              <a:t> מקום נוסף</a:t>
            </a:r>
          </a:p>
          <a:p>
            <a:pPr>
              <a:lnSpc>
                <a:spcPct val="120000"/>
              </a:lnSpc>
              <a:spcAft>
                <a:spcPts val="1200"/>
              </a:spcAft>
            </a:pPr>
            <a:r>
              <a:rPr lang="he-IL" dirty="0" smtClean="0">
                <a:sym typeface="Wingdings" panose="05000000000000000000" pitchFamily="2" charset="2"/>
              </a:rPr>
              <a:t>פתרון – נשמור שני מצביעים חיצוניים אשר יצביעו לאיבר ה-</a:t>
            </a:r>
            <a:r>
              <a:rPr lang="en-US" dirty="0" err="1" smtClean="0">
                <a:sym typeface="Wingdings" panose="05000000000000000000" pitchFamily="2" charset="2"/>
              </a:rPr>
              <a:t>i</a:t>
            </a:r>
            <a:r>
              <a:rPr lang="he-IL" dirty="0" smtClean="0">
                <a:sym typeface="Wingdings" panose="05000000000000000000" pitchFamily="2" charset="2"/>
              </a:rPr>
              <a:t> והאיבר ה-</a:t>
            </a:r>
            <a:r>
              <a:rPr lang="en-US" dirty="0" smtClean="0">
                <a:sym typeface="Wingdings" panose="05000000000000000000" pitchFamily="2" charset="2"/>
              </a:rPr>
              <a:t>(i-1)</a:t>
            </a:r>
            <a:r>
              <a:rPr lang="he-IL" dirty="0" smtClean="0">
                <a:sym typeface="Wingdings" panose="05000000000000000000" pitchFamily="2" charset="2"/>
              </a:rPr>
              <a:t>. הרשומות מהאיבר ה-</a:t>
            </a:r>
            <a:r>
              <a:rPr lang="en-US" dirty="0" err="1" smtClean="0">
                <a:sym typeface="Wingdings" panose="05000000000000000000" pitchFamily="2" charset="2"/>
              </a:rPr>
              <a:t>i</a:t>
            </a:r>
            <a:r>
              <a:rPr lang="he-IL" dirty="0" smtClean="0">
                <a:sym typeface="Wingdings" panose="05000000000000000000" pitchFamily="2" charset="2"/>
              </a:rPr>
              <a:t> יצביעו לאיברהבא כרגיל. הרשומות לפני האיבר ה-</a:t>
            </a:r>
            <a:r>
              <a:rPr lang="en-US" dirty="0" err="1" smtClean="0">
                <a:sym typeface="Wingdings" panose="05000000000000000000" pitchFamily="2" charset="2"/>
              </a:rPr>
              <a:t>i</a:t>
            </a:r>
            <a:r>
              <a:rPr lang="he-IL" dirty="0" smtClean="0">
                <a:sym typeface="Wingdings" panose="05000000000000000000" pitchFamily="2" charset="2"/>
              </a:rPr>
              <a:t> יצביעו לאיבר הקודם להן. כלומר, יווצר לנו "חור" בין האיבר ה-</a:t>
            </a:r>
            <a:r>
              <a:rPr lang="en-US" dirty="0" err="1" smtClean="0">
                <a:sym typeface="Wingdings" panose="05000000000000000000" pitchFamily="2" charset="2"/>
              </a:rPr>
              <a:t>i</a:t>
            </a:r>
            <a:r>
              <a:rPr lang="he-IL" dirty="0" smtClean="0">
                <a:sym typeface="Wingdings" panose="05000000000000000000" pitchFamily="2" charset="2"/>
              </a:rPr>
              <a:t> לקודמו.</a:t>
            </a:r>
          </a:p>
        </p:txBody>
      </p:sp>
      <p:sp>
        <p:nvSpPr>
          <p:cNvPr id="3" name="Title 2"/>
          <p:cNvSpPr>
            <a:spLocks noGrp="1"/>
          </p:cNvSpPr>
          <p:nvPr>
            <p:ph type="title"/>
          </p:nvPr>
        </p:nvSpPr>
        <p:spPr/>
        <p:txBody>
          <a:bodyPr>
            <a:normAutofit/>
          </a:bodyPr>
          <a:lstStyle/>
          <a:p>
            <a:r>
              <a:rPr lang="he-IL" dirty="0" smtClean="0"/>
              <a:t>תרגיל 2 - פתרון</a:t>
            </a:r>
            <a:endParaRPr lang="he-IL" dirty="0"/>
          </a:p>
        </p:txBody>
      </p:sp>
      <p:sp>
        <p:nvSpPr>
          <p:cNvPr id="4" name="Rectangle 3"/>
          <p:cNvSpPr/>
          <p:nvPr/>
        </p:nvSpPr>
        <p:spPr>
          <a:xfrm>
            <a:off x="2350812" y="5445224"/>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ctangle 4"/>
          <p:cNvSpPr/>
          <p:nvPr/>
        </p:nvSpPr>
        <p:spPr>
          <a:xfrm>
            <a:off x="4655068" y="5445224"/>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i-1</a:t>
            </a:r>
            <a:endParaRPr lang="en-GB" dirty="0"/>
          </a:p>
        </p:txBody>
      </p:sp>
      <p:sp>
        <p:nvSpPr>
          <p:cNvPr id="6" name="Rectangle 5"/>
          <p:cNvSpPr/>
          <p:nvPr/>
        </p:nvSpPr>
        <p:spPr>
          <a:xfrm>
            <a:off x="7020272" y="5445224"/>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7" name="Rectangle 6"/>
          <p:cNvSpPr/>
          <p:nvPr/>
        </p:nvSpPr>
        <p:spPr>
          <a:xfrm>
            <a:off x="5909678" y="5445224"/>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a:t>
            </a:r>
            <a:endParaRPr lang="en-GB" dirty="0"/>
          </a:p>
        </p:txBody>
      </p:sp>
      <p:sp>
        <p:nvSpPr>
          <p:cNvPr id="8" name="Rectangle 7"/>
          <p:cNvSpPr/>
          <p:nvPr/>
        </p:nvSpPr>
        <p:spPr>
          <a:xfrm>
            <a:off x="3491880" y="5445224"/>
            <a:ext cx="709020" cy="28803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cxnSp>
        <p:nvCxnSpPr>
          <p:cNvPr id="11" name="Straight Arrow Connector 10"/>
          <p:cNvCxnSpPr/>
          <p:nvPr/>
        </p:nvCxnSpPr>
        <p:spPr>
          <a:xfrm>
            <a:off x="6264188" y="5085184"/>
            <a:ext cx="0" cy="334941"/>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a:off x="6635288" y="551723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flipH="1">
            <a:off x="3059832" y="551723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flipH="1">
            <a:off x="4200900" y="5515569"/>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a:endCxn id="5" idx="0"/>
          </p:cNvCxnSpPr>
          <p:nvPr/>
        </p:nvCxnSpPr>
        <p:spPr>
          <a:xfrm>
            <a:off x="5004048" y="5085184"/>
            <a:ext cx="5530" cy="36004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H="1">
            <a:off x="1943708" y="5529754"/>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7740352" y="5517232"/>
            <a:ext cx="3960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flipH="1">
            <a:off x="7434318" y="4952960"/>
            <a:ext cx="2802" cy="49226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1482598" y="5406643"/>
            <a:ext cx="515116" cy="246221"/>
          </a:xfrm>
          <a:prstGeom prst="rect">
            <a:avLst/>
          </a:prstGeom>
          <a:noFill/>
        </p:spPr>
        <p:txBody>
          <a:bodyPr wrap="square" rtlCol="0">
            <a:spAutoFit/>
          </a:bodyPr>
          <a:lstStyle/>
          <a:p>
            <a:r>
              <a:rPr lang="en-US" sz="1000" dirty="0" smtClean="0"/>
              <a:t>null</a:t>
            </a:r>
            <a:endParaRPr lang="en-GB" sz="1000" dirty="0"/>
          </a:p>
        </p:txBody>
      </p:sp>
      <p:sp>
        <p:nvSpPr>
          <p:cNvPr id="22" name="TextBox 21"/>
          <p:cNvSpPr txBox="1"/>
          <p:nvPr/>
        </p:nvSpPr>
        <p:spPr>
          <a:xfrm>
            <a:off x="2226210" y="4679017"/>
            <a:ext cx="515116" cy="246221"/>
          </a:xfrm>
          <a:prstGeom prst="rect">
            <a:avLst/>
          </a:prstGeom>
          <a:noFill/>
        </p:spPr>
        <p:txBody>
          <a:bodyPr wrap="square" rtlCol="0">
            <a:spAutoFit/>
          </a:bodyPr>
          <a:lstStyle/>
          <a:p>
            <a:r>
              <a:rPr lang="en-US" sz="1000" dirty="0" smtClean="0"/>
              <a:t>head</a:t>
            </a:r>
            <a:endParaRPr lang="en-GB" sz="1000" dirty="0"/>
          </a:p>
        </p:txBody>
      </p:sp>
      <p:sp>
        <p:nvSpPr>
          <p:cNvPr id="23" name="TextBox 22"/>
          <p:cNvSpPr txBox="1"/>
          <p:nvPr/>
        </p:nvSpPr>
        <p:spPr>
          <a:xfrm>
            <a:off x="8089332" y="5415027"/>
            <a:ext cx="515116" cy="246221"/>
          </a:xfrm>
          <a:prstGeom prst="rect">
            <a:avLst/>
          </a:prstGeom>
          <a:noFill/>
        </p:spPr>
        <p:txBody>
          <a:bodyPr wrap="square" rtlCol="0">
            <a:spAutoFit/>
          </a:bodyPr>
          <a:lstStyle/>
          <a:p>
            <a:r>
              <a:rPr lang="en-US" sz="1000" dirty="0" smtClean="0"/>
              <a:t>null</a:t>
            </a:r>
            <a:endParaRPr lang="en-GB" sz="1000" dirty="0"/>
          </a:p>
        </p:txBody>
      </p:sp>
      <p:sp>
        <p:nvSpPr>
          <p:cNvPr id="24" name="TextBox 23"/>
          <p:cNvSpPr txBox="1"/>
          <p:nvPr/>
        </p:nvSpPr>
        <p:spPr>
          <a:xfrm>
            <a:off x="7225236" y="4751856"/>
            <a:ext cx="515116" cy="246221"/>
          </a:xfrm>
          <a:prstGeom prst="rect">
            <a:avLst/>
          </a:prstGeom>
          <a:noFill/>
        </p:spPr>
        <p:txBody>
          <a:bodyPr wrap="square" rtlCol="0">
            <a:spAutoFit/>
          </a:bodyPr>
          <a:lstStyle/>
          <a:p>
            <a:r>
              <a:rPr lang="en-US" sz="1000" dirty="0" smtClean="0"/>
              <a:t>tail</a:t>
            </a:r>
            <a:endParaRPr lang="en-GB" sz="1000" dirty="0"/>
          </a:p>
        </p:txBody>
      </p:sp>
      <p:sp>
        <p:nvSpPr>
          <p:cNvPr id="32" name="TextBox 31"/>
          <p:cNvSpPr txBox="1"/>
          <p:nvPr/>
        </p:nvSpPr>
        <p:spPr>
          <a:xfrm>
            <a:off x="4860032" y="4725144"/>
            <a:ext cx="216024" cy="369332"/>
          </a:xfrm>
          <a:prstGeom prst="rect">
            <a:avLst/>
          </a:prstGeom>
          <a:noFill/>
        </p:spPr>
        <p:txBody>
          <a:bodyPr wrap="square" rtlCol="0">
            <a:spAutoFit/>
          </a:bodyPr>
          <a:lstStyle/>
          <a:p>
            <a:pPr algn="ctr"/>
            <a:r>
              <a:rPr lang="en-US" dirty="0" smtClean="0"/>
              <a:t>t</a:t>
            </a:r>
            <a:endParaRPr lang="en-GB" dirty="0"/>
          </a:p>
        </p:txBody>
      </p:sp>
      <p:sp>
        <p:nvSpPr>
          <p:cNvPr id="33" name="TextBox 32"/>
          <p:cNvSpPr txBox="1"/>
          <p:nvPr/>
        </p:nvSpPr>
        <p:spPr>
          <a:xfrm>
            <a:off x="6156176" y="4715852"/>
            <a:ext cx="216024" cy="369332"/>
          </a:xfrm>
          <a:prstGeom prst="rect">
            <a:avLst/>
          </a:prstGeom>
          <a:noFill/>
        </p:spPr>
        <p:txBody>
          <a:bodyPr wrap="square" rtlCol="0">
            <a:spAutoFit/>
          </a:bodyPr>
          <a:lstStyle/>
          <a:p>
            <a:pPr algn="ctr"/>
            <a:r>
              <a:rPr lang="en-US" dirty="0"/>
              <a:t>h</a:t>
            </a:r>
            <a:endParaRPr lang="en-GB" dirty="0"/>
          </a:p>
        </p:txBody>
      </p:sp>
      <p:cxnSp>
        <p:nvCxnSpPr>
          <p:cNvPr id="37" name="Straight Arrow Connector 36"/>
          <p:cNvCxnSpPr/>
          <p:nvPr/>
        </p:nvCxnSpPr>
        <p:spPr>
          <a:xfrm flipH="1">
            <a:off x="2483768" y="4941168"/>
            <a:ext cx="2802" cy="49226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1841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vertical)">
                                      <p:cBhvr>
                                        <p:cTn id="22" dur="500"/>
                                        <p:tgtEl>
                                          <p:spTgt spid="5"/>
                                        </p:tgtEl>
                                      </p:cBhvr>
                                    </p:animEffect>
                                  </p:childTnLst>
                                </p:cTn>
                              </p:par>
                              <p:par>
                                <p:cTn id="23" presetID="14" presetClass="entr" presetSubtype="5"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vertical)">
                                      <p:cBhvr>
                                        <p:cTn id="25" dur="500"/>
                                        <p:tgtEl>
                                          <p:spTgt spid="6"/>
                                        </p:tgtEl>
                                      </p:cBhvr>
                                    </p:animEffect>
                                  </p:childTnLst>
                                </p:cTn>
                              </p:par>
                              <p:par>
                                <p:cTn id="26" presetID="14" presetClass="entr" presetSubtype="5"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vertical)">
                                      <p:cBhvr>
                                        <p:cTn id="28" dur="500"/>
                                        <p:tgtEl>
                                          <p:spTgt spid="7"/>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randombar(vertical)">
                                      <p:cBhvr>
                                        <p:cTn id="31" dur="500"/>
                                        <p:tgtEl>
                                          <p:spTgt spid="8"/>
                                        </p:tgtEl>
                                      </p:cBhvr>
                                    </p:animEffect>
                                  </p:childTnLst>
                                </p:cTn>
                              </p:par>
                              <p:par>
                                <p:cTn id="32" presetID="14" presetClass="entr" presetSubtype="5"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vertical)">
                                      <p:cBhvr>
                                        <p:cTn id="34" dur="500"/>
                                        <p:tgtEl>
                                          <p:spTgt spid="11"/>
                                        </p:tgtEl>
                                      </p:cBhvr>
                                    </p:animEffect>
                                  </p:childTnLst>
                                </p:cTn>
                              </p:par>
                              <p:par>
                                <p:cTn id="35" presetID="14" presetClass="entr" presetSubtype="5"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vertical)">
                                      <p:cBhvr>
                                        <p:cTn id="37" dur="500"/>
                                        <p:tgtEl>
                                          <p:spTgt spid="12"/>
                                        </p:tgtEl>
                                      </p:cBhvr>
                                    </p:animEffect>
                                  </p:childTnLst>
                                </p:cTn>
                              </p:par>
                              <p:par>
                                <p:cTn id="38" presetID="14" presetClass="entr" presetSubtype="5"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vertical)">
                                      <p:cBhvr>
                                        <p:cTn id="40" dur="500"/>
                                        <p:tgtEl>
                                          <p:spTgt spid="13"/>
                                        </p:tgtEl>
                                      </p:cBhvr>
                                    </p:animEffect>
                                  </p:childTnLst>
                                </p:cTn>
                              </p:par>
                              <p:par>
                                <p:cTn id="41" presetID="14" presetClass="entr" presetSubtype="5"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vertical)">
                                      <p:cBhvr>
                                        <p:cTn id="43" dur="500"/>
                                        <p:tgtEl>
                                          <p:spTgt spid="14"/>
                                        </p:tgtEl>
                                      </p:cBhvr>
                                    </p:animEffect>
                                  </p:childTnLst>
                                </p:cTn>
                              </p:par>
                              <p:par>
                                <p:cTn id="44" presetID="14" presetClass="entr" presetSubtype="5"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vertical)">
                                      <p:cBhvr>
                                        <p:cTn id="46" dur="500"/>
                                        <p:tgtEl>
                                          <p:spTgt spid="15"/>
                                        </p:tgtEl>
                                      </p:cBhvr>
                                    </p:animEffect>
                                  </p:childTnLst>
                                </p:cTn>
                              </p:par>
                              <p:par>
                                <p:cTn id="47" presetID="14" presetClass="entr" presetSubtype="5"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randombar(vertical)">
                                      <p:cBhvr>
                                        <p:cTn id="49" dur="500"/>
                                        <p:tgtEl>
                                          <p:spTgt spid="18"/>
                                        </p:tgtEl>
                                      </p:cBhvr>
                                    </p:animEffect>
                                  </p:childTnLst>
                                </p:cTn>
                              </p:par>
                              <p:par>
                                <p:cTn id="50" presetID="14" presetClass="entr" presetSubtype="5"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vertical)">
                                      <p:cBhvr>
                                        <p:cTn id="52" dur="500"/>
                                        <p:tgtEl>
                                          <p:spTgt spid="19"/>
                                        </p:tgtEl>
                                      </p:cBhvr>
                                    </p:animEffect>
                                  </p:childTnLst>
                                </p:cTn>
                              </p:par>
                              <p:par>
                                <p:cTn id="53" presetID="14" presetClass="entr" presetSubtype="5"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randombar(vertical)">
                                      <p:cBhvr>
                                        <p:cTn id="55" dur="500"/>
                                        <p:tgtEl>
                                          <p:spTgt spid="20"/>
                                        </p:tgtEl>
                                      </p:cBhvr>
                                    </p:animEffect>
                                  </p:childTnLst>
                                </p:cTn>
                              </p:par>
                              <p:par>
                                <p:cTn id="56" presetID="14" presetClass="entr" presetSubtype="5"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randombar(vertical)">
                                      <p:cBhvr>
                                        <p:cTn id="58" dur="500"/>
                                        <p:tgtEl>
                                          <p:spTgt spid="21"/>
                                        </p:tgtEl>
                                      </p:cBhvr>
                                    </p:animEffect>
                                  </p:childTnLst>
                                </p:cTn>
                              </p:par>
                              <p:par>
                                <p:cTn id="59" presetID="14" presetClass="entr" presetSubtype="5"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randombar(vertical)">
                                      <p:cBhvr>
                                        <p:cTn id="61" dur="500"/>
                                        <p:tgtEl>
                                          <p:spTgt spid="22"/>
                                        </p:tgtEl>
                                      </p:cBhvr>
                                    </p:animEffect>
                                  </p:childTnLst>
                                </p:cTn>
                              </p:par>
                              <p:par>
                                <p:cTn id="62" presetID="14" presetClass="entr" presetSubtype="5"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randombar(vertical)">
                                      <p:cBhvr>
                                        <p:cTn id="64" dur="500"/>
                                        <p:tgtEl>
                                          <p:spTgt spid="23"/>
                                        </p:tgtEl>
                                      </p:cBhvr>
                                    </p:animEffect>
                                  </p:childTnLst>
                                </p:cTn>
                              </p:par>
                              <p:par>
                                <p:cTn id="65" presetID="14" presetClass="entr" presetSubtype="5"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vertical)">
                                      <p:cBhvr>
                                        <p:cTn id="67" dur="500"/>
                                        <p:tgtEl>
                                          <p:spTgt spid="24"/>
                                        </p:tgtEl>
                                      </p:cBhvr>
                                    </p:animEffect>
                                  </p:childTnLst>
                                </p:cTn>
                              </p:par>
                              <p:par>
                                <p:cTn id="68" presetID="14" presetClass="entr" presetSubtype="5"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randombar(vertical)">
                                      <p:cBhvr>
                                        <p:cTn id="70" dur="500"/>
                                        <p:tgtEl>
                                          <p:spTgt spid="37"/>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randombar(horizontal)">
                                      <p:cBhvr>
                                        <p:cTn id="73" dur="500"/>
                                        <p:tgtEl>
                                          <p:spTgt spid="3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randombar(horizontal)">
                                      <p:cBhvr>
                                        <p:cTn id="7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5" grpId="0" animBg="1"/>
      <p:bldP spid="6" grpId="0" animBg="1"/>
      <p:bldP spid="7" grpId="0" animBg="1"/>
      <p:bldP spid="8" grpId="0" animBg="1"/>
      <p:bldP spid="21" grpId="0"/>
      <p:bldP spid="22" grpId="0"/>
      <p:bldP spid="23" grpId="0"/>
      <p:bldP spid="24" grpId="0"/>
      <p:bldP spid="32" grpId="0"/>
      <p:bldP spid="3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Theme1" id="{FEB9AA0D-3CCA-422D-87DE-54CDB9D6A88B}" vid="{15159ABC-2CFD-4218-86C6-4223790663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9373</TotalTime>
  <Words>1756</Words>
  <Application>Microsoft Office PowerPoint</Application>
  <PresentationFormat>On-screen Show (4:3)</PresentationFormat>
  <Paragraphs>277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Lucida Sans Unicode</vt:lpstr>
      <vt:lpstr>Verdana</vt:lpstr>
      <vt:lpstr>Wingdings</vt:lpstr>
      <vt:lpstr>Wingdings 2</vt:lpstr>
      <vt:lpstr>Wingdings 3</vt:lpstr>
      <vt:lpstr>Theme1</vt:lpstr>
      <vt:lpstr>תרגול 4</vt:lpstr>
      <vt:lpstr>רשימה</vt:lpstr>
      <vt:lpstr>רשימה מקושרת (LinkedList)</vt:lpstr>
      <vt:lpstr>רשימה מקושרת דו כיוונית (Doubly LinkedList)</vt:lpstr>
      <vt:lpstr>תרגיל 1</vt:lpstr>
      <vt:lpstr>פתרון – עקרונות המימוש</vt:lpstr>
      <vt:lpstr>פתרון – מימוש הפעולות</vt:lpstr>
      <vt:lpstr>תרגיל 2</vt:lpstr>
      <vt:lpstr>תרגיל 2 - פתרון</vt:lpstr>
      <vt:lpstr>תרגיל 2 – המשך פתרון</vt:lpstr>
      <vt:lpstr>מחסנית - Stack</vt:lpstr>
      <vt:lpstr>תור  - Queue</vt:lpstr>
      <vt:lpstr>תרגיל 3</vt:lpstr>
      <vt:lpstr>תרגיל 4</vt:lpstr>
      <vt:lpstr>תרגיל 5</vt:lpstr>
      <vt:lpstr>תרגיל 5 – פתרון (Shunting-yard alg)</vt:lpstr>
      <vt:lpstr>תרגיל 5 – פירוט האלגוריתם</vt:lpstr>
      <vt:lpstr>תרגיל 5 – דוגמא</vt:lpstr>
      <vt:lpstr>תרגיל 5 – המשך דוגמא</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תרגול 1</dc:title>
  <dc:creator>yair</dc:creator>
  <cp:lastModifiedBy>Eyal</cp:lastModifiedBy>
  <cp:revision>325</cp:revision>
  <dcterms:created xsi:type="dcterms:W3CDTF">2010-02-28T08:02:43Z</dcterms:created>
  <dcterms:modified xsi:type="dcterms:W3CDTF">2019-12-09T09:17:09Z</dcterms:modified>
</cp:coreProperties>
</file>