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8" r:id="rId6"/>
    <p:sldId id="27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6" autoAdjust="0"/>
  </p:normalViewPr>
  <p:slideViewPr>
    <p:cSldViewPr>
      <p:cViewPr varScale="1">
        <p:scale>
          <a:sx n="88" d="100"/>
          <a:sy n="88" d="100"/>
        </p:scale>
        <p:origin x="129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1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27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2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46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4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ערימות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5658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: </a:t>
                </a:r>
              </a:p>
              <a:p>
                <a:pPr lvl="1"/>
                <a:r>
                  <a:rPr lang="he-IL" dirty="0"/>
                  <a:t>מעתיקים את כל הפריטים שב-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למערך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לאינדקסים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lvl="1"/>
                <a:r>
                  <a:rPr lang="he-IL" dirty="0"/>
                  <a:t>המערך הנוצר מייצג ערימה חוקית</a:t>
                </a:r>
                <a:r>
                  <a:rPr lang="he-IL" dirty="0" smtClean="0"/>
                  <a:t>.</a:t>
                </a:r>
              </a:p>
              <a:p>
                <a:pPr lvl="2"/>
                <a:r>
                  <a:rPr lang="he-IL" b="0" dirty="0" smtClean="0"/>
                  <a:t>כל איבר במקום </a:t>
                </a:r>
                <a:r>
                  <a:rPr lang="en-US" b="0" dirty="0" err="1" smtClean="0"/>
                  <a:t>i</a:t>
                </a:r>
                <a:r>
                  <a:rPr lang="he-IL" b="0" dirty="0" smtClean="0"/>
                  <a:t> המקיים </a:t>
                </a:r>
                <a:r>
                  <a:rPr lang="en-US" b="0" dirty="0" smtClean="0"/>
                  <a:t>n/2+1 ≤ I ≤ n</a:t>
                </a:r>
                <a:r>
                  <a:rPr lang="he-IL" b="0" dirty="0" smtClean="0"/>
                  <a:t> הוא עלה. מדוע?</a:t>
                </a:r>
                <a:endParaRPr lang="he-IL" b="0" dirty="0"/>
              </a:p>
              <a:p>
                <a:pPr lvl="1"/>
                <a:r>
                  <a:rPr lang="he-IL" dirty="0"/>
                  <a:t>זמן 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:</a:t>
                </a:r>
              </a:p>
              <a:p>
                <a:pPr lvl="1"/>
                <a:r>
                  <a:rPr lang="he-IL" dirty="0"/>
                  <a:t>מעתיקים את כל הפריטים שב-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למערך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לאינדקסים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lvl="1"/>
                <a:r>
                  <a:rPr lang="he-IL" dirty="0"/>
                  <a:t>הפעלת הפונקציה </a:t>
                </a:r>
                <a:r>
                  <a:rPr lang="en-US" dirty="0" err="1"/>
                  <a:t>Build_Min_Heap</a:t>
                </a:r>
                <a:r>
                  <a:rPr lang="he-IL" dirty="0"/>
                  <a:t> על המערך.</a:t>
                </a:r>
              </a:p>
              <a:p>
                <a:pPr lvl="1"/>
                <a:r>
                  <a:rPr lang="he-IL" dirty="0"/>
                  <a:t>זמן 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56584"/>
              </a:xfrm>
              <a:blipFill>
                <a:blip r:embed="rId2"/>
                <a:stretch>
                  <a:fillRect t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r>
              <a:rPr lang="he-IL" dirty="0"/>
              <a:t>- פתרון</a:t>
            </a:r>
          </a:p>
        </p:txBody>
      </p:sp>
    </p:spTree>
    <p:extLst>
      <p:ext uri="{BB962C8B-B14F-4D97-AF65-F5344CB8AC3E}">
        <p14:creationId xmlns:p14="http://schemas.microsoft.com/office/powerpoint/2010/main" val="15641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04401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0"/>
                  </a:spcAft>
                </a:pPr>
                <a:r>
                  <a:rPr lang="he-IL" dirty="0"/>
                  <a:t>ניתן לחשוב על ערימה כעץ בינארי מלא, למעט הרמה האחרונה שמלאה ברצף משמאל עד נקודה מסויימת.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  <a:p>
                <a:pPr>
                  <a:spcAft>
                    <a:spcPts val="0"/>
                  </a:spcAft>
                </a:pPr>
                <a:r>
                  <a:rPr lang="he-IL" b="1" dirty="0"/>
                  <a:t>ערימת מקסימום</a:t>
                </a:r>
                <a:r>
                  <a:rPr lang="he-IL" dirty="0"/>
                  <a:t>: בכל תת ערימה, השורש הוא האיבר המקסימלי. כלומר לכל 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/>
                  <a:t> מתקיים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>
                  <a:spcAft>
                    <a:spcPts val="0"/>
                  </a:spcAft>
                </a:pPr>
                <a:r>
                  <a:rPr lang="he-IL" b="1" dirty="0"/>
                  <a:t>ערימת מינימום: </a:t>
                </a:r>
                <a:r>
                  <a:rPr lang="he-IL" dirty="0"/>
                  <a:t>בכל תת ערימה, השורש הוא האיבר המינימלי. כלומר לכל צומת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/>
                  <a:t> מתקיים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𝑙𝑒𝑓𝑡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  <a:p>
                <a:pPr>
                  <a:spcAft>
                    <a:spcPts val="0"/>
                  </a:spcAft>
                </a:pPr>
                <a:r>
                  <a:rPr lang="he-IL" dirty="0"/>
                  <a:t>ניתן לייצג ערימה ע"י מערך:</a:t>
                </a:r>
              </a:p>
              <a:p>
                <a:pPr lvl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- שורש הערימה.</a:t>
                </a:r>
              </a:p>
              <a:p>
                <a:pPr lvl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– אורך המערך המוקצה.</a:t>
                </a:r>
              </a:p>
              <a:p>
                <a:pPr lvl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– כמות האיברים בערימה.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he-IL" dirty="0"/>
                  <a:t>לכל צומת בעל אינדקס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Left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Right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044016"/>
              </a:xfrm>
              <a:blipFill rotWithShape="0">
                <a:blip r:embed="rId4"/>
                <a:stretch>
                  <a:fillRect l="-148" t="-20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ערימה </a:t>
            </a:r>
            <a:r>
              <a:rPr lang="en-US" dirty="0"/>
              <a:t>Heap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55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611968"/>
              </a:xfrm>
            </p:spPr>
            <p:txBody>
              <a:bodyPr>
                <a:normAutofit fontScale="925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he-IL" dirty="0"/>
                  <a:t>פעולות נתמכות (ערימת מקסימום):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– מחזירה את האיבר המקסימלי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– מחלצת את האיבר המקסימלי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𝐵𝑢𝑖𝑙𝑑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– בונה ערימת מקסימום ממערך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– הוספת איבר לערימה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he-IL" sz="2700" dirty="0"/>
              </a:p>
              <a:p>
                <a:r>
                  <a:rPr lang="he-IL" dirty="0"/>
                  <a:t>פעולת עזר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𝐻𝑒𝑎𝑝𝑖𝑓𝑦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מסדרת ערימה חוקית כאשר יש הפרה בצומת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(יכול להיות שאחד מבניו גדול ממנו).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זמן 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611968"/>
              </a:xfrm>
              <a:blipFill rotWithShape="0">
                <a:blip r:embed="rId2"/>
                <a:stretch>
                  <a:fillRect t="-9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ערימה </a:t>
            </a:r>
            <a:r>
              <a:rPr lang="en-US" dirty="0"/>
              <a:t>Heap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75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B1C546-64A4-4210-A191-36AB9C548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e-IL" dirty="0" smtClean="0"/>
                  <a:t>נתון המערך הבא:</a:t>
                </a:r>
                <a:endParaRPr 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 מכניסים את איברי המערך לתוך ערימת מינימום לפי האלג' שתואר בכיתה ורץ בזמן </a:t>
                </a:r>
                <a:r>
                  <a:rPr lang="en-US" dirty="0"/>
                  <a:t>O(n)</a:t>
                </a:r>
                <a:r>
                  <a:rPr lang="he-IL" dirty="0"/>
                  <a:t>.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כיצד תראה הערימה מינימום לאחר הבנייה? יש להציג את הערימה כעץ בינארי.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מפעילים על הערימה </a:t>
                </a:r>
                <a:r>
                  <a:rPr lang="en-US" dirty="0"/>
                  <a:t>Del-Min() </a:t>
                </a:r>
                <a:r>
                  <a:rPr lang="he-IL" dirty="0"/>
                  <a:t> ואז </a:t>
                </a:r>
                <a:r>
                  <a:rPr lang="en-US" dirty="0"/>
                  <a:t>Insert(9) , </a:t>
                </a:r>
                <a:r>
                  <a:rPr lang="he-IL" dirty="0"/>
                  <a:t> כיצד תראה הערימה אחר כך?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B1C546-64A4-4210-A191-36AB9C548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87" r="-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C628D5-4436-4A45-AFCF-11176480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6FE4C1-3CD5-436C-8807-73336E9A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מערך סופי: </a:t>
            </a:r>
            <a:r>
              <a:rPr lang="en-US" dirty="0" smtClean="0"/>
              <a:t>2,3,4,5,23,14,17,10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974F2-F254-4D99-856B-BBAA254F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1 </a:t>
            </a:r>
            <a:r>
              <a:rPr lang="he-IL" dirty="0" smtClean="0"/>
              <a:t>– פתרון סעיף 1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62D9FD-7DF0-435B-853B-64CB468CF05A}"/>
              </a:ext>
            </a:extLst>
          </p:cNvPr>
          <p:cNvGrpSpPr/>
          <p:nvPr/>
        </p:nvGrpSpPr>
        <p:grpSpPr>
          <a:xfrm>
            <a:off x="2267744" y="2406898"/>
            <a:ext cx="4970509" cy="4176464"/>
            <a:chOff x="395536" y="1628800"/>
            <a:chExt cx="4970509" cy="41764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896CFE-5E83-4278-8264-66527B153319}"/>
                </a:ext>
              </a:extLst>
            </p:cNvPr>
            <p:cNvGrpSpPr/>
            <p:nvPr/>
          </p:nvGrpSpPr>
          <p:grpSpPr>
            <a:xfrm>
              <a:off x="899592" y="1628800"/>
              <a:ext cx="4466453" cy="3097608"/>
              <a:chOff x="378612" y="238047"/>
              <a:chExt cx="1069228" cy="71559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FA1E068-A142-4D98-8DCA-A5C246531286}"/>
                  </a:ext>
                </a:extLst>
              </p:cNvPr>
              <p:cNvSpPr/>
              <p:nvPr/>
            </p:nvSpPr>
            <p:spPr>
              <a:xfrm>
                <a:off x="532972" y="530133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3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2EC1503-32C3-487A-9106-1115C362E353}"/>
                  </a:ext>
                </a:extLst>
              </p:cNvPr>
              <p:cNvSpPr/>
              <p:nvPr/>
            </p:nvSpPr>
            <p:spPr>
              <a:xfrm>
                <a:off x="378612" y="809629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697A6BC-FEAB-48E9-B5C8-A23F1B07CC63}"/>
                  </a:ext>
                </a:extLst>
              </p:cNvPr>
              <p:cNvSpPr/>
              <p:nvPr/>
            </p:nvSpPr>
            <p:spPr>
              <a:xfrm>
                <a:off x="683569" y="809629"/>
                <a:ext cx="154359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600" dirty="0"/>
                  <a:t>23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D9507A3-2E74-46C3-9FC4-A430F9E264BC}"/>
                  </a:ext>
                </a:extLst>
              </p:cNvPr>
              <p:cNvSpPr/>
              <p:nvPr/>
            </p:nvSpPr>
            <p:spPr>
              <a:xfrm>
                <a:off x="988524" y="809629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14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2AE7F7E-BEF6-4FDD-ACD6-3008DC668C66}"/>
                  </a:ext>
                </a:extLst>
              </p:cNvPr>
              <p:cNvSpPr/>
              <p:nvPr/>
            </p:nvSpPr>
            <p:spPr>
              <a:xfrm>
                <a:off x="1293480" y="809629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17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3F408C-41DC-49A1-9486-1F057B84C17F}"/>
                  </a:ext>
                </a:extLst>
              </p:cNvPr>
              <p:cNvSpPr/>
              <p:nvPr/>
            </p:nvSpPr>
            <p:spPr>
              <a:xfrm>
                <a:off x="1139120" y="523838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FE84D29-8E1D-4C7A-B6C6-D672662AE6A3}"/>
                  </a:ext>
                </a:extLst>
              </p:cNvPr>
              <p:cNvSpPr/>
              <p:nvPr/>
            </p:nvSpPr>
            <p:spPr>
              <a:xfrm>
                <a:off x="834164" y="238047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2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4B60298-0D69-42F4-A83C-62B2504AAC37}"/>
                  </a:ext>
                </a:extLst>
              </p:cNvPr>
              <p:cNvCxnSpPr>
                <a:cxnSpLocks/>
                <a:stCxn id="25" idx="7"/>
                <a:endCxn id="31" idx="3"/>
              </p:cNvCxnSpPr>
              <p:nvPr/>
            </p:nvCxnSpPr>
            <p:spPr>
              <a:xfrm flipV="1">
                <a:off x="664727" y="360972"/>
                <a:ext cx="192042" cy="1902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465C370-C546-4A68-998D-6D877B8F7410}"/>
                  </a:ext>
                </a:extLst>
              </p:cNvPr>
              <p:cNvCxnSpPr>
                <a:cxnSpLocks/>
                <a:stCxn id="26" idx="0"/>
                <a:endCxn id="25" idx="3"/>
              </p:cNvCxnSpPr>
              <p:nvPr/>
            </p:nvCxnSpPr>
            <p:spPr>
              <a:xfrm flipV="1">
                <a:off x="455792" y="653058"/>
                <a:ext cx="99785" cy="156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7B3E12-F877-4D94-8EDD-E7C8188B4E44}"/>
                  </a:ext>
                </a:extLst>
              </p:cNvPr>
              <p:cNvCxnSpPr>
                <a:cxnSpLocks/>
                <a:stCxn id="25" idx="5"/>
                <a:endCxn id="27" idx="0"/>
              </p:cNvCxnSpPr>
              <p:nvPr/>
            </p:nvCxnSpPr>
            <p:spPr>
              <a:xfrm>
                <a:off x="664726" y="653058"/>
                <a:ext cx="96022" cy="156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394404A-314A-472F-8ACD-390D0CBB0B75}"/>
                  </a:ext>
                </a:extLst>
              </p:cNvPr>
              <p:cNvCxnSpPr>
                <a:cxnSpLocks/>
                <a:stCxn id="31" idx="5"/>
                <a:endCxn id="30" idx="1"/>
              </p:cNvCxnSpPr>
              <p:nvPr/>
            </p:nvCxnSpPr>
            <p:spPr>
              <a:xfrm>
                <a:off x="965919" y="360972"/>
                <a:ext cx="195806" cy="183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49E74EA-113B-497A-B10D-9EA4EBA7EB8A}"/>
                  </a:ext>
                </a:extLst>
              </p:cNvPr>
              <p:cNvCxnSpPr>
                <a:cxnSpLocks/>
                <a:stCxn id="30" idx="5"/>
                <a:endCxn id="29" idx="0"/>
              </p:cNvCxnSpPr>
              <p:nvPr/>
            </p:nvCxnSpPr>
            <p:spPr>
              <a:xfrm>
                <a:off x="1270875" y="646763"/>
                <a:ext cx="99785" cy="1628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A998576-69B5-4648-82BB-A4E4C5464FFC}"/>
                  </a:ext>
                </a:extLst>
              </p:cNvPr>
              <p:cNvCxnSpPr>
                <a:cxnSpLocks/>
                <a:stCxn id="30" idx="3"/>
                <a:endCxn id="28" idx="0"/>
              </p:cNvCxnSpPr>
              <p:nvPr/>
            </p:nvCxnSpPr>
            <p:spPr>
              <a:xfrm flipH="1">
                <a:off x="1065704" y="646763"/>
                <a:ext cx="96021" cy="1628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B9E8FF4-D4AF-45D5-BC11-0B52E0363B79}"/>
                </a:ext>
              </a:extLst>
            </p:cNvPr>
            <p:cNvSpPr/>
            <p:nvPr/>
          </p:nvSpPr>
          <p:spPr>
            <a:xfrm>
              <a:off x="395536" y="5181862"/>
              <a:ext cx="644803" cy="62340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10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350B3E-26F4-4CBF-8A94-CC2AF24DCA27}"/>
                </a:ext>
              </a:extLst>
            </p:cNvPr>
            <p:cNvCxnSpPr>
              <a:cxnSpLocks/>
              <a:stCxn id="26" idx="3"/>
              <a:endCxn id="59" idx="0"/>
            </p:cNvCxnSpPr>
            <p:nvPr/>
          </p:nvCxnSpPr>
          <p:spPr>
            <a:xfrm flipH="1">
              <a:off x="717938" y="4635113"/>
              <a:ext cx="276083" cy="546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6FE4C1-3CD5-436C-8807-73336E9A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מערך סופי: </a:t>
            </a:r>
            <a:r>
              <a:rPr lang="en-US" dirty="0"/>
              <a:t>2,5,4,9,23,14,17,10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974F2-F254-4D99-856B-BBAA254F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1 </a:t>
            </a:r>
            <a:r>
              <a:rPr lang="he-IL" dirty="0" smtClean="0"/>
              <a:t>– פתרון סעיף 1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62D9FD-7DF0-435B-853B-64CB468CF05A}"/>
              </a:ext>
            </a:extLst>
          </p:cNvPr>
          <p:cNvGrpSpPr/>
          <p:nvPr/>
        </p:nvGrpSpPr>
        <p:grpSpPr>
          <a:xfrm>
            <a:off x="2267744" y="2406898"/>
            <a:ext cx="4970509" cy="4176464"/>
            <a:chOff x="395536" y="1628800"/>
            <a:chExt cx="4970509" cy="41764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896CFE-5E83-4278-8264-66527B153319}"/>
                </a:ext>
              </a:extLst>
            </p:cNvPr>
            <p:cNvGrpSpPr/>
            <p:nvPr/>
          </p:nvGrpSpPr>
          <p:grpSpPr>
            <a:xfrm>
              <a:off x="899592" y="1628800"/>
              <a:ext cx="4466453" cy="3097608"/>
              <a:chOff x="378612" y="238047"/>
              <a:chExt cx="1069228" cy="71559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FA1E068-A142-4D98-8DCA-A5C246531286}"/>
                  </a:ext>
                </a:extLst>
              </p:cNvPr>
              <p:cNvSpPr/>
              <p:nvPr/>
            </p:nvSpPr>
            <p:spPr>
              <a:xfrm>
                <a:off x="532972" y="530133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5</a:t>
                </a:r>
                <a:endParaRPr lang="he-IL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2EC1503-32C3-487A-9106-1115C362E353}"/>
                  </a:ext>
                </a:extLst>
              </p:cNvPr>
              <p:cNvSpPr/>
              <p:nvPr/>
            </p:nvSpPr>
            <p:spPr>
              <a:xfrm>
                <a:off x="378612" y="809629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697A6BC-FEAB-48E9-B5C8-A23F1B07CC63}"/>
                  </a:ext>
                </a:extLst>
              </p:cNvPr>
              <p:cNvSpPr/>
              <p:nvPr/>
            </p:nvSpPr>
            <p:spPr>
              <a:xfrm>
                <a:off x="683569" y="809629"/>
                <a:ext cx="154359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600" dirty="0"/>
                  <a:t>23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D9507A3-2E74-46C3-9FC4-A430F9E264BC}"/>
                  </a:ext>
                </a:extLst>
              </p:cNvPr>
              <p:cNvSpPr/>
              <p:nvPr/>
            </p:nvSpPr>
            <p:spPr>
              <a:xfrm>
                <a:off x="988524" y="809629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14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2AE7F7E-BEF6-4FDD-ACD6-3008DC668C66}"/>
                  </a:ext>
                </a:extLst>
              </p:cNvPr>
              <p:cNvSpPr/>
              <p:nvPr/>
            </p:nvSpPr>
            <p:spPr>
              <a:xfrm>
                <a:off x="1293480" y="809629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17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3F408C-41DC-49A1-9486-1F057B84C17F}"/>
                  </a:ext>
                </a:extLst>
              </p:cNvPr>
              <p:cNvSpPr/>
              <p:nvPr/>
            </p:nvSpPr>
            <p:spPr>
              <a:xfrm>
                <a:off x="1139120" y="523838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FE84D29-8E1D-4C7A-B6C6-D672662AE6A3}"/>
                  </a:ext>
                </a:extLst>
              </p:cNvPr>
              <p:cNvSpPr/>
              <p:nvPr/>
            </p:nvSpPr>
            <p:spPr>
              <a:xfrm>
                <a:off x="834164" y="238047"/>
                <a:ext cx="154360" cy="14401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3</a:t>
                </a:r>
                <a:endParaRPr lang="he-IL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4B60298-0D69-42F4-A83C-62B2504AAC37}"/>
                  </a:ext>
                </a:extLst>
              </p:cNvPr>
              <p:cNvCxnSpPr>
                <a:cxnSpLocks/>
                <a:stCxn id="25" idx="7"/>
                <a:endCxn id="31" idx="3"/>
              </p:cNvCxnSpPr>
              <p:nvPr/>
            </p:nvCxnSpPr>
            <p:spPr>
              <a:xfrm flipV="1">
                <a:off x="664727" y="360972"/>
                <a:ext cx="192042" cy="1902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465C370-C546-4A68-998D-6D877B8F7410}"/>
                  </a:ext>
                </a:extLst>
              </p:cNvPr>
              <p:cNvCxnSpPr>
                <a:cxnSpLocks/>
                <a:stCxn id="26" idx="0"/>
                <a:endCxn id="25" idx="3"/>
              </p:cNvCxnSpPr>
              <p:nvPr/>
            </p:nvCxnSpPr>
            <p:spPr>
              <a:xfrm flipV="1">
                <a:off x="455792" y="653058"/>
                <a:ext cx="99785" cy="156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7B3E12-F877-4D94-8EDD-E7C8188B4E44}"/>
                  </a:ext>
                </a:extLst>
              </p:cNvPr>
              <p:cNvCxnSpPr>
                <a:cxnSpLocks/>
                <a:stCxn id="25" idx="5"/>
                <a:endCxn id="27" idx="0"/>
              </p:cNvCxnSpPr>
              <p:nvPr/>
            </p:nvCxnSpPr>
            <p:spPr>
              <a:xfrm>
                <a:off x="664726" y="653058"/>
                <a:ext cx="96022" cy="156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394404A-314A-472F-8ACD-390D0CBB0B75}"/>
                  </a:ext>
                </a:extLst>
              </p:cNvPr>
              <p:cNvCxnSpPr>
                <a:cxnSpLocks/>
                <a:stCxn id="31" idx="5"/>
                <a:endCxn id="30" idx="1"/>
              </p:cNvCxnSpPr>
              <p:nvPr/>
            </p:nvCxnSpPr>
            <p:spPr>
              <a:xfrm>
                <a:off x="965919" y="360972"/>
                <a:ext cx="195806" cy="183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49E74EA-113B-497A-B10D-9EA4EBA7EB8A}"/>
                  </a:ext>
                </a:extLst>
              </p:cNvPr>
              <p:cNvCxnSpPr>
                <a:cxnSpLocks/>
                <a:stCxn id="30" idx="5"/>
                <a:endCxn id="29" idx="0"/>
              </p:cNvCxnSpPr>
              <p:nvPr/>
            </p:nvCxnSpPr>
            <p:spPr>
              <a:xfrm>
                <a:off x="1270875" y="646763"/>
                <a:ext cx="99785" cy="1628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A998576-69B5-4648-82BB-A4E4C5464FFC}"/>
                  </a:ext>
                </a:extLst>
              </p:cNvPr>
              <p:cNvCxnSpPr>
                <a:cxnSpLocks/>
                <a:stCxn id="30" idx="3"/>
                <a:endCxn id="28" idx="0"/>
              </p:cNvCxnSpPr>
              <p:nvPr/>
            </p:nvCxnSpPr>
            <p:spPr>
              <a:xfrm flipH="1">
                <a:off x="1065704" y="646763"/>
                <a:ext cx="96021" cy="1628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B9E8FF4-D4AF-45D5-BC11-0B52E0363B79}"/>
                </a:ext>
              </a:extLst>
            </p:cNvPr>
            <p:cNvSpPr/>
            <p:nvPr/>
          </p:nvSpPr>
          <p:spPr>
            <a:xfrm>
              <a:off x="395536" y="5181862"/>
              <a:ext cx="644803" cy="62340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10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350B3E-26F4-4CBF-8A94-CC2AF24DCA27}"/>
                </a:ext>
              </a:extLst>
            </p:cNvPr>
            <p:cNvCxnSpPr>
              <a:cxnSpLocks/>
              <a:stCxn id="26" idx="3"/>
              <a:endCxn id="59" idx="0"/>
            </p:cNvCxnSpPr>
            <p:nvPr/>
          </p:nvCxnSpPr>
          <p:spPr>
            <a:xfrm flipH="1">
              <a:off x="717938" y="4635113"/>
              <a:ext cx="276083" cy="546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7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e-IL" dirty="0"/>
              <a:t>נתונה ערימת מקסימום </a:t>
            </a:r>
            <a:r>
              <a:rPr lang="en-US" dirty="0"/>
              <a:t>H</a:t>
            </a:r>
            <a:r>
              <a:rPr lang="he-IL" dirty="0"/>
              <a:t>. ברצוננו לענות על השאלות הבאות מבלי לשנות את הערימה.</a:t>
            </a:r>
          </a:p>
          <a:p>
            <a:r>
              <a:rPr lang="he-IL" dirty="0"/>
              <a:t>מהו זמן הריצה למציאת 3 הערכים הגדולים ביותר ב-</a:t>
            </a:r>
            <a:r>
              <a:rPr lang="en-US" dirty="0"/>
              <a:t>H</a:t>
            </a:r>
            <a:r>
              <a:rPr lang="he-IL" dirty="0"/>
              <a:t>?</a:t>
            </a:r>
          </a:p>
          <a:p>
            <a:r>
              <a:rPr lang="he-IL" dirty="0"/>
              <a:t>מהו זמן הריצה למציאת </a:t>
            </a:r>
            <a:r>
              <a:rPr lang="en-US" dirty="0"/>
              <a:t>C</a:t>
            </a:r>
            <a:r>
              <a:rPr lang="he-IL" dirty="0"/>
              <a:t> הערכים הגדולים ביותר ב-</a:t>
            </a:r>
            <a:r>
              <a:rPr lang="en-US" dirty="0"/>
              <a:t>H</a:t>
            </a:r>
            <a:r>
              <a:rPr lang="he-IL" dirty="0"/>
              <a:t> כאשר </a:t>
            </a:r>
            <a:r>
              <a:rPr lang="en-US" dirty="0"/>
              <a:t>C</a:t>
            </a:r>
            <a:r>
              <a:rPr lang="he-IL" dirty="0"/>
              <a:t> קבוע?</a:t>
            </a:r>
          </a:p>
          <a:p>
            <a:r>
              <a:rPr lang="he-IL" dirty="0"/>
              <a:t>מהו זמן הריצה למציאת </a:t>
            </a:r>
            <a:r>
              <a:rPr lang="en-US" dirty="0"/>
              <a:t>C</a:t>
            </a:r>
            <a:r>
              <a:rPr lang="he-IL" dirty="0"/>
              <a:t> הערכים הגדולים ביותר ב-</a:t>
            </a:r>
            <a:r>
              <a:rPr lang="en-US" dirty="0"/>
              <a:t>H</a:t>
            </a:r>
            <a:r>
              <a:rPr lang="he-IL" dirty="0"/>
              <a:t> כאשר </a:t>
            </a:r>
            <a:r>
              <a:rPr lang="en-US" dirty="0"/>
              <a:t>C</a:t>
            </a:r>
            <a:r>
              <a:rPr lang="he-IL" dirty="0"/>
              <a:t> אינו </a:t>
            </a:r>
            <a:r>
              <a:rPr lang="he-IL" dirty="0" smtClean="0"/>
              <a:t>קבוע</a:t>
            </a:r>
            <a:r>
              <a:rPr lang="he-IL" dirty="0"/>
              <a:t> </a:t>
            </a:r>
            <a:r>
              <a:rPr lang="he-IL" dirty="0" smtClean="0"/>
              <a:t>(כלומר פרמטר תלוי </a:t>
            </a:r>
            <a:r>
              <a:rPr lang="en-US" dirty="0" smtClean="0"/>
              <a:t>n</a:t>
            </a:r>
            <a:r>
              <a:rPr lang="he-IL" dirty="0" smtClean="0"/>
              <a:t>)?</a:t>
            </a:r>
            <a:endParaRPr lang="he-IL" dirty="0"/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</a:t>
            </a:r>
          </a:p>
        </p:txBody>
      </p:sp>
    </p:spTree>
    <p:extLst>
      <p:ext uri="{BB962C8B-B14F-4D97-AF65-F5344CB8AC3E}">
        <p14:creationId xmlns:p14="http://schemas.microsoft.com/office/powerpoint/2010/main" val="30551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0440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he-IL" dirty="0"/>
                  <a:t>מציאת 3 הערכים המקסימליים ב-</a:t>
                </a:r>
                <a:r>
                  <a:rPr lang="en-US" dirty="0"/>
                  <a:t>H</a:t>
                </a:r>
                <a:r>
                  <a:rPr lang="he-IL" dirty="0"/>
                  <a:t> לוקח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dirty="0"/>
                  <a:t> זמן.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3 הערכים המקסימליים הם:</a:t>
                </a:r>
              </a:p>
              <a:p>
                <a:pPr lvl="1"/>
                <a:r>
                  <a:rPr lang="he-IL" dirty="0"/>
                  <a:t>השורש.</a:t>
                </a:r>
              </a:p>
              <a:p>
                <a:pPr lvl="1"/>
                <a:r>
                  <a:rPr lang="he-IL" dirty="0"/>
                  <a:t>הבן המקסימלי של השורש.</a:t>
                </a:r>
              </a:p>
              <a:p>
                <a:pPr lvl="1"/>
                <a:r>
                  <a:rPr lang="he-IL" dirty="0"/>
                  <a:t>המקסימלי בין בניו ואחיו של הבן המקסימלי של השורש.</a:t>
                </a:r>
              </a:p>
              <a:p>
                <a:r>
                  <a:rPr lang="he-IL" dirty="0"/>
                  <a:t>מציאת </a:t>
                </a:r>
                <a:r>
                  <a:rPr lang="en-US" dirty="0"/>
                  <a:t>C</a:t>
                </a:r>
                <a:r>
                  <a:rPr lang="he-IL" dirty="0"/>
                  <a:t> הערכים המקסימליים נעשית בדרך דומה:</a:t>
                </a:r>
              </a:p>
              <a:p>
                <a:pPr lvl="1"/>
                <a:r>
                  <a:rPr lang="he-IL" dirty="0"/>
                  <a:t>הערך ה-</a:t>
                </a:r>
                <a:r>
                  <a:rPr lang="en-US" dirty="0" err="1"/>
                  <a:t>i</a:t>
                </a:r>
                <a:r>
                  <a:rPr lang="he-IL" dirty="0"/>
                  <a:t> המקסימלי הוא אחד מבין </a:t>
                </a:r>
                <a:r>
                  <a:rPr lang="en-US" dirty="0" err="1"/>
                  <a:t>i</a:t>
                </a:r>
                <a:r>
                  <a:rPr lang="he-IL" dirty="0"/>
                  <a:t> ערכים – הבנים של כל </a:t>
                </a:r>
                <a:r>
                  <a:rPr lang="en-US" dirty="0"/>
                  <a:t>(i-1)</a:t>
                </a:r>
                <a:r>
                  <a:rPr lang="he-IL" dirty="0"/>
                  <a:t> הערכים הגדולים ביותר, שטרם נלקחו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he-IL" dirty="0"/>
                  <a:t>.</a:t>
                </a:r>
              </a:p>
              <a:p>
                <a:pPr lvl="1"/>
                <a:r>
                  <a:rPr lang="he-IL" dirty="0"/>
                  <a:t>מציאת </a:t>
                </a:r>
                <a:r>
                  <a:rPr lang="en-US" dirty="0"/>
                  <a:t>C</a:t>
                </a:r>
                <a:r>
                  <a:rPr lang="he-IL" dirty="0"/>
                  <a:t> הערכים המקסימליים: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:r>
                  <a:rPr lang="en-US" dirty="0"/>
                  <a:t>C</a:t>
                </a:r>
                <a:r>
                  <a:rPr lang="he-IL" dirty="0"/>
                  <a:t> אינו קבוע: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he-IL" dirty="0"/>
                  <a:t>אם נבצע תהליך דומה נקבל זמן 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he-IL" dirty="0"/>
                  <a:t>היות ואנו מעוניינים למצוא את האיברים ולא לחלץ אותם, נעתיק את הערימה כמו שהיא, ונחלץ </a:t>
                </a:r>
                <a:r>
                  <a:rPr lang="en-US" dirty="0"/>
                  <a:t>C</a:t>
                </a:r>
                <a:r>
                  <a:rPr lang="he-IL" dirty="0"/>
                  <a:t> פעמים את המקסימום.</a:t>
                </a:r>
                <a:r>
                  <a:rPr lang="en-US" dirty="0"/>
                  <a:t> </a:t>
                </a:r>
                <a:r>
                  <a:rPr lang="he-IL" dirty="0"/>
                  <a:t>זמן 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lvl="1"/>
                <a:r>
                  <a:rPr lang="he-IL" dirty="0"/>
                  <a:t>כלומר, 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he-IL" dirty="0"/>
                  <a:t> נעדיף את אופציה 1.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044016"/>
              </a:xfrm>
              <a:blipFill>
                <a:blip r:embed="rId2"/>
                <a:stretch>
                  <a:fillRect t="-2177" b="-1209"/>
                </a:stretch>
              </a:blipFill>
            </p:spPr>
            <p:txBody>
              <a:bodyPr/>
              <a:lstStyle/>
              <a:p>
                <a:r>
                  <a:rPr lang="en-G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2 - פתרון</a:t>
            </a:r>
          </a:p>
        </p:txBody>
      </p:sp>
    </p:spTree>
    <p:extLst>
      <p:ext uri="{BB962C8B-B14F-4D97-AF65-F5344CB8AC3E}">
        <p14:creationId xmlns:p14="http://schemas.microsoft.com/office/powerpoint/2010/main" val="31564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e-IL" dirty="0"/>
                  <a:t>נתונות 2 ערימות מינימום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המכילות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פריטים בהתאמה.</a:t>
                </a:r>
              </a:p>
              <a:p>
                <a:pPr marL="109728" indent="0">
                  <a:buNone/>
                </a:pPr>
                <a:r>
                  <a:rPr lang="he-IL" dirty="0"/>
                  <a:t>נתון שכל פריט 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קטן מכל פריט 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buNone/>
                </a:pPr>
                <a:r>
                  <a:rPr lang="he-IL" dirty="0"/>
                  <a:t>מצא אלגוריתם המקבל כקלט ערימות אלה וממזג אותן לערימת מינימום חוקית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he-IL" dirty="0"/>
                  <a:t> (בעלת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פריטים)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buNone/>
                </a:pPr>
                <a:r>
                  <a:rPr lang="he-IL" dirty="0"/>
                  <a:t>הנח כי המערכים המחזיקים את הערמות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כל אחד.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13" r="-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</a:t>
            </a:r>
            <a:r>
              <a:rPr lang="en-US" dirty="0" smtClean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56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3" id="{3CB72998-042A-468C-8D5D-1AF3D4C11F4D}" vid="{9D78D7A8-ADF0-402A-AC19-E4FF99D33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4546</TotalTime>
  <Words>186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Theme3</vt:lpstr>
      <vt:lpstr>תרגול 5</vt:lpstr>
      <vt:lpstr>ערימה Heap</vt:lpstr>
      <vt:lpstr>ערימה Heap</vt:lpstr>
      <vt:lpstr>שאלה 1</vt:lpstr>
      <vt:lpstr>שאלה 1 – פתרון סעיף 1</vt:lpstr>
      <vt:lpstr>שאלה 1 – פתרון סעיף 1</vt:lpstr>
      <vt:lpstr>שאלה 2</vt:lpstr>
      <vt:lpstr>שאלה 2 - פתרון</vt:lpstr>
      <vt:lpstr>שאלה 3</vt:lpstr>
      <vt:lpstr>שאלה 3 - פתרון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yair</dc:creator>
  <cp:lastModifiedBy>Eyal</cp:lastModifiedBy>
  <cp:revision>266</cp:revision>
  <dcterms:created xsi:type="dcterms:W3CDTF">2010-02-28T08:02:43Z</dcterms:created>
  <dcterms:modified xsi:type="dcterms:W3CDTF">2019-12-09T09:16:46Z</dcterms:modified>
</cp:coreProperties>
</file>