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85" r:id="rId3"/>
    <p:sldId id="289" r:id="rId4"/>
    <p:sldId id="292" r:id="rId5"/>
    <p:sldId id="290" r:id="rId6"/>
    <p:sldId id="291" r:id="rId7"/>
    <p:sldId id="288" r:id="rId8"/>
    <p:sldId id="286" r:id="rId9"/>
    <p:sldId id="287" r:id="rId10"/>
    <p:sldId id="277" r:id="rId11"/>
    <p:sldId id="278" r:id="rId12"/>
    <p:sldId id="279" r:id="rId13"/>
    <p:sldId id="280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622" autoAdjust="0"/>
    <p:restoredTop sz="94686" autoAdjust="0"/>
  </p:normalViewPr>
  <p:slideViewPr>
    <p:cSldViewPr>
      <p:cViewPr varScale="1">
        <p:scale>
          <a:sx n="88" d="100"/>
          <a:sy n="88" d="100"/>
        </p:scale>
        <p:origin x="118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5E0A-4C97-41E0-BA10-BE3C6CBBC1A2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E145-AC51-4763-9B58-CED84F0C07A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2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71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7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27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524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574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3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464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8448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2A468D-0D8C-4576-B9CB-1B804B4314A7}" type="datetimeFigureOut">
              <a:rPr lang="en-US" smtClean="0"/>
              <a:pPr/>
              <a:t>12/9/2019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AE4441-DDE8-43FC-8140-69474CCC2F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3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</a:t>
            </a:r>
            <a:r>
              <a:rPr lang="en-US" dirty="0" smtClean="0"/>
              <a:t>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מיונים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3675864"/>
              </a:xfrm>
            </p:spPr>
            <p:txBody>
              <a:bodyPr>
                <a:normAutofit/>
              </a:bodyPr>
              <a:lstStyle/>
              <a:p>
                <a:pPr marL="109728" indent="0">
                  <a:spcAft>
                    <a:spcPts val="0"/>
                  </a:spcAft>
                  <a:buNone/>
                </a:pPr>
                <a:r>
                  <a:rPr lang="he-IL" dirty="0"/>
                  <a:t>נתון מערך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dirty="0"/>
                  <a:t> באורך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שכל איבריו בתחום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624078" indent="-51435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he-IL" dirty="0"/>
                  <a:t>מהו זמן הריצה של מיון המערך ע"י </a:t>
                </a:r>
                <a:r>
                  <a:rPr lang="en-US" dirty="0"/>
                  <a:t>Counting Sort</a:t>
                </a:r>
                <a:r>
                  <a:rPr lang="he-IL" dirty="0"/>
                  <a:t>?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האם ניתן לשפר?</a:t>
                </a:r>
              </a:p>
              <a:p>
                <a:pPr marL="624078" indent="-51435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he-IL" dirty="0"/>
                  <a:t>הצג אלגוריתם הממיין את המערך בזמן לינארי.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3675864"/>
              </a:xfrm>
              <a:blipFill rotWithShape="0">
                <a:blip r:embed="rId2"/>
                <a:stretch>
                  <a:fillRect t="-1493" r="-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4</a:t>
            </a:r>
          </a:p>
        </p:txBody>
      </p:sp>
    </p:spTree>
    <p:extLst>
      <p:ext uri="{BB962C8B-B14F-4D97-AF65-F5344CB8AC3E}">
        <p14:creationId xmlns:p14="http://schemas.microsoft.com/office/powerpoint/2010/main" val="288255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מהו זמן הריצה של מיון המערך ע"י </a:t>
                </a:r>
                <a:r>
                  <a:rPr lang="en-US" dirty="0"/>
                  <a:t>Counting Sort</a:t>
                </a:r>
                <a:r>
                  <a:rPr lang="he-IL" dirty="0"/>
                  <a:t>?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האם ניתן לשפר?</a:t>
                </a:r>
              </a:p>
              <a:p>
                <a:pPr marL="109728" indent="0">
                  <a:buNone/>
                </a:pPr>
                <a:r>
                  <a:rPr lang="he-IL" u="sng" dirty="0"/>
                  <a:t>פתרון</a:t>
                </a:r>
              </a:p>
              <a:p>
                <a:pPr marL="109728" indent="0">
                  <a:buNone/>
                </a:pPr>
                <a:r>
                  <a:rPr lang="en-US" dirty="0"/>
                  <a:t>Counting Sort</a:t>
                </a:r>
                <a:r>
                  <a:rPr lang="he-IL" dirty="0"/>
                  <a:t> ממיין מערך בעל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איברים בתחום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בזמן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buNone/>
                </a:pPr>
                <a:r>
                  <a:rPr lang="he-IL" dirty="0"/>
                  <a:t>במקרה שלנו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 ולכן זמן הריצה של </a:t>
                </a:r>
                <a:r>
                  <a:rPr lang="en-US" dirty="0"/>
                  <a:t>C-S</a:t>
                </a:r>
                <a:r>
                  <a:rPr lang="he-IL" dirty="0"/>
                  <a:t> יהיה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buNone/>
                </a:pPr>
                <a:r>
                  <a:rPr lang="he-IL" dirty="0"/>
                  <a:t>המערך בעל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איברים ולכן ניתן להשתמש במיון-מיזוג שירוץ בזמן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he-IL" dirty="0"/>
                  <a:t> - ניתן לשפר.</a:t>
                </a:r>
              </a:p>
              <a:p>
                <a:pPr marL="109728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70" t="-1887" r="-148"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4 - פתרון</a:t>
            </a:r>
          </a:p>
        </p:txBody>
      </p:sp>
    </p:spTree>
    <p:extLst>
      <p:ext uri="{BB962C8B-B14F-4D97-AF65-F5344CB8AC3E}">
        <p14:creationId xmlns:p14="http://schemas.microsoft.com/office/powerpoint/2010/main" val="377791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624078" indent="-514350">
                  <a:spcAft>
                    <a:spcPts val="0"/>
                  </a:spcAft>
                  <a:buFont typeface="+mj-lt"/>
                  <a:buAutoNum type="arabicPeriod" startAt="2"/>
                </a:pPr>
                <a:r>
                  <a:rPr lang="he-IL" dirty="0" smtClean="0"/>
                  <a:t>הצג אלגוריתם הממיין את המערך בזמן לינארי.</a:t>
                </a:r>
              </a:p>
              <a:p>
                <a:pPr marL="109728" indent="0">
                  <a:buNone/>
                </a:pPr>
                <a:r>
                  <a:rPr lang="he-IL" u="sng" dirty="0"/>
                  <a:t>פתרון</a:t>
                </a:r>
              </a:p>
              <a:p>
                <a:pPr marL="109728" indent="0">
                  <a:buNone/>
                </a:pPr>
                <a:r>
                  <a:rPr lang="he-IL" dirty="0"/>
                  <a:t>ניתן לייצג את כל המספרים בבסיס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, כלומר כל איבר מיוצג ע"י </a:t>
                </a:r>
                <a:r>
                  <a:rPr lang="he-IL" dirty="0" smtClean="0"/>
                  <a:t>3 </a:t>
                </a:r>
                <a:r>
                  <a:rPr lang="he-IL" dirty="0"/>
                  <a:t>ספרות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i="1" dirty="0"/>
              </a:p>
              <a:p>
                <a:pPr marL="109728" indent="0">
                  <a:buNone/>
                </a:pPr>
                <a:r>
                  <a:rPr lang="he-IL" dirty="0"/>
                  <a:t>כעת נמיין בעזרת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𝑅𝑎𝑑𝑖𝑥𝑆𝑜𝑟𝑡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  <a:p>
                <a:pPr marL="109728" indent="0">
                  <a:buNone/>
                </a:pPr>
                <a:r>
                  <a:rPr lang="he-IL" dirty="0"/>
                  <a:t>זמן ריצה: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groupCh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𝑑𝑖𝑔𝑖𝑡𝑠</m:t>
                            </m:r>
                          </m:lim>
                        </m:limLow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𝑏𝑎𝑠𝑒</m:t>
                                </m:r>
                              </m:lim>
                            </m:limLow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he-IL" dirty="0"/>
              </a:p>
              <a:p>
                <a:pPr marL="109728" indent="0">
                  <a:buNone/>
                </a:pPr>
                <a:endParaRPr lang="he-IL" dirty="0"/>
              </a:p>
              <a:p>
                <a:pPr marL="109728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4 - פתרון</a:t>
            </a:r>
          </a:p>
        </p:txBody>
      </p:sp>
    </p:spTree>
    <p:extLst>
      <p:ext uri="{BB962C8B-B14F-4D97-AF65-F5344CB8AC3E}">
        <p14:creationId xmlns:p14="http://schemas.microsoft.com/office/powerpoint/2010/main" val="396905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he-IL" dirty="0"/>
              <a:t>בהינתן מערך </a:t>
            </a:r>
            <a:r>
              <a:rPr lang="en-US" dirty="0"/>
              <a:t>A</a:t>
            </a:r>
            <a:r>
              <a:rPr lang="he-IL" dirty="0"/>
              <a:t> עם </a:t>
            </a:r>
            <a:r>
              <a:rPr lang="en-US" dirty="0"/>
              <a:t>n </a:t>
            </a:r>
            <a:r>
              <a:rPr lang="he-IL" dirty="0"/>
              <a:t> איברים שלמים. כל המספרים, פרט </a:t>
            </a:r>
            <a:r>
              <a:rPr lang="he-IL" dirty="0" smtClean="0"/>
              <a:t>לעשרה מהם נמצאים בטווח </a:t>
            </a:r>
            <a:r>
              <a:rPr lang="en-US" dirty="0" smtClean="0"/>
              <a:t>[0,10n]</a:t>
            </a:r>
            <a:endParaRPr lang="en-US" dirty="0"/>
          </a:p>
          <a:p>
            <a:pPr marL="109728" indent="0">
              <a:buNone/>
            </a:pPr>
            <a:r>
              <a:rPr lang="he-IL" dirty="0"/>
              <a:t>תכנן אלגוריתם שממין את </a:t>
            </a:r>
            <a:r>
              <a:rPr lang="en-US" dirty="0"/>
              <a:t>A</a:t>
            </a:r>
            <a:r>
              <a:rPr lang="he-IL" dirty="0"/>
              <a:t> ב</a:t>
            </a:r>
            <a:r>
              <a:rPr lang="en-US" dirty="0"/>
              <a:t>O(n</a:t>
            </a:r>
            <a:r>
              <a:rPr lang="en-US" dirty="0" smtClean="0"/>
              <a:t>)</a:t>
            </a:r>
            <a:r>
              <a:rPr lang="he-IL" dirty="0" smtClean="0"/>
              <a:t>. הנח </a:t>
            </a:r>
            <a:r>
              <a:rPr lang="en-US" dirty="0" smtClean="0"/>
              <a:t>n&gt;&gt;10</a:t>
            </a:r>
            <a:endParaRPr lang="en-US" dirty="0"/>
          </a:p>
          <a:p>
            <a:pPr marL="109728" indent="0">
              <a:buNone/>
            </a:pPr>
            <a:r>
              <a:rPr lang="he-IL" b="1" u="sng" dirty="0"/>
              <a:t>פתרון</a:t>
            </a:r>
          </a:p>
          <a:p>
            <a:r>
              <a:rPr lang="he-IL" dirty="0"/>
              <a:t>עבור על המערך והוצא את האיברים שלא בתחום והכנס אותם למערך עזר </a:t>
            </a:r>
            <a:r>
              <a:rPr lang="en-US" dirty="0"/>
              <a:t>B</a:t>
            </a:r>
            <a:r>
              <a:rPr lang="he-IL" dirty="0"/>
              <a:t>.</a:t>
            </a:r>
          </a:p>
          <a:p>
            <a:r>
              <a:rPr lang="he-IL" dirty="0"/>
              <a:t>הפעל מיון מנייה על </a:t>
            </a:r>
            <a:r>
              <a:rPr lang="he-IL" dirty="0" smtClean="0"/>
              <a:t>המערך </a:t>
            </a:r>
            <a:r>
              <a:rPr lang="en-US" dirty="0" smtClean="0"/>
              <a:t>A</a:t>
            </a:r>
            <a:endParaRPr lang="en-US" dirty="0"/>
          </a:p>
          <a:p>
            <a:r>
              <a:rPr lang="he-IL" dirty="0"/>
              <a:t>הפעל מיון </a:t>
            </a:r>
            <a:r>
              <a:rPr lang="he-IL" dirty="0" smtClean="0"/>
              <a:t>מיזוג </a:t>
            </a:r>
            <a:r>
              <a:rPr lang="he-IL" dirty="0"/>
              <a:t>על </a:t>
            </a:r>
            <a:r>
              <a:rPr lang="he-IL" dirty="0" smtClean="0"/>
              <a:t>המערך </a:t>
            </a:r>
            <a:r>
              <a:rPr lang="en-US" dirty="0" smtClean="0"/>
              <a:t>B</a:t>
            </a:r>
            <a:endParaRPr lang="en-US" dirty="0"/>
          </a:p>
          <a:p>
            <a:r>
              <a:rPr lang="he-IL" dirty="0"/>
              <a:t>מזג את שני המערכים</a:t>
            </a:r>
            <a:endParaRPr lang="en-US" dirty="0"/>
          </a:p>
          <a:p>
            <a:endParaRPr lang="he-IL" dirty="0"/>
          </a:p>
          <a:p>
            <a:endParaRPr lang="he-IL" dirty="0"/>
          </a:p>
          <a:p>
            <a:pPr marL="109728" indent="0">
              <a:buNone/>
            </a:pP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5</a:t>
            </a:r>
          </a:p>
        </p:txBody>
      </p:sp>
    </p:spTree>
    <p:extLst>
      <p:ext uri="{BB962C8B-B14F-4D97-AF65-F5344CB8AC3E}">
        <p14:creationId xmlns:p14="http://schemas.microsoft.com/office/powerpoint/2010/main" val="152433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68397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he-IL" dirty="0"/>
                  <a:t>נתונות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e-IL" dirty="0"/>
                  <a:t> קבוצות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he-IL" dirty="0"/>
                  <a:t> כאשר לכל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dirty="0"/>
                  <a:t> 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מכילה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מספרים שלמים בתחום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 .</a:t>
                </a:r>
              </a:p>
              <a:p>
                <a:pPr marL="109728" indent="0">
                  <a:buNone/>
                </a:pPr>
                <a:r>
                  <a:rPr lang="he-IL" dirty="0"/>
                  <a:t>בנוסף, נתון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 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109728" indent="0">
                  <a:buNone/>
                </a:pPr>
                <a:r>
                  <a:rPr lang="he-IL" dirty="0"/>
                  <a:t>המטרה היא למיין את כל הקבוצות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מהו זמן הריצה עבור מיון כל קבוצה בנפרד בעזרת מיון מבוסס השוואות.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מהו זמן הריצה עבור מיון כל קבוצה בנפרד בעזרת מיון בזמן לינארי.</a:t>
                </a:r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הצג אלגוריתם הממיין את כל הקבוצות בזמן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683976"/>
              </a:xfrm>
              <a:blipFill rotWithShape="0">
                <a:blip r:embed="rId2"/>
                <a:stretch>
                  <a:fillRect t="-1823" r="-74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6</a:t>
            </a:r>
          </a:p>
        </p:txBody>
      </p:sp>
    </p:spTree>
    <p:extLst>
      <p:ext uri="{BB962C8B-B14F-4D97-AF65-F5344CB8AC3E}">
        <p14:creationId xmlns:p14="http://schemas.microsoft.com/office/powerpoint/2010/main" val="353459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683976"/>
              </a:xfrm>
            </p:spPr>
            <p:txBody>
              <a:bodyPr>
                <a:normAutofit/>
              </a:bodyPr>
              <a:lstStyle/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מיון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ע"י מיון מבוסס השוואות (למשל </a:t>
                </a:r>
                <a:r>
                  <a:rPr lang="en-US" dirty="0"/>
                  <a:t>Quick-Sort</a:t>
                </a:r>
                <a:r>
                  <a:rPr lang="he-IL" dirty="0"/>
                  <a:t>) ייקח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, כלומר הזמן למיון כל הקבוצות הינו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0" dirty="0"/>
                  <a:t/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624078" indent="-514350">
                  <a:buFont typeface="+mj-lt"/>
                  <a:buAutoNum type="arabicPeriod"/>
                </a:pPr>
                <a:r>
                  <a:rPr lang="he-IL" dirty="0"/>
                  <a:t>מיון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ע"י מיון מנייה ייקח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, כלומר הזמן למיון כל הקבוצות הינו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683976"/>
              </a:xfrm>
              <a:blipFill rotWithShape="0">
                <a:blip r:embed="rId2"/>
                <a:stretch>
                  <a:fillRect l="-667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6 - פתרון</a:t>
            </a:r>
          </a:p>
        </p:txBody>
      </p:sp>
    </p:spTree>
    <p:extLst>
      <p:ext uri="{BB962C8B-B14F-4D97-AF65-F5344CB8AC3E}">
        <p14:creationId xmlns:p14="http://schemas.microsoft.com/office/powerpoint/2010/main" val="102229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683976"/>
              </a:xfrm>
            </p:spPr>
            <p:txBody>
              <a:bodyPr>
                <a:normAutofit/>
              </a:bodyPr>
              <a:lstStyle/>
              <a:p>
                <a:pPr marL="624078" indent="-514350">
                  <a:buFont typeface="+mj-lt"/>
                  <a:buAutoNum type="arabicPeriod" startAt="3"/>
                </a:pPr>
                <a:r>
                  <a:rPr lang="he-IL" dirty="0"/>
                  <a:t>נציע את האלגוריתם הבא:</a:t>
                </a:r>
              </a:p>
              <a:p>
                <a:pPr marL="880110" lvl="1" indent="-514350">
                  <a:buFont typeface="+mj-lt"/>
                  <a:buAutoNum type="romanUcPeriod"/>
                </a:pPr>
                <a:r>
                  <a:rPr lang="he-IL" dirty="0"/>
                  <a:t>הוסף משתנה </a:t>
                </a:r>
                <a:r>
                  <a:rPr lang="en-US" dirty="0" err="1"/>
                  <a:t>Set_Num</a:t>
                </a:r>
                <a:r>
                  <a:rPr lang="he-IL" dirty="0"/>
                  <a:t> לכל איבר (המכיל את מספר הקבוצה ממנו הגיע).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dirty="0"/>
              </a:p>
              <a:p>
                <a:pPr marL="880110" lvl="1" indent="-514350">
                  <a:buFont typeface="+mj-lt"/>
                  <a:buAutoNum type="romanUcPeriod"/>
                </a:pPr>
                <a:r>
                  <a:rPr lang="he-IL" dirty="0"/>
                  <a:t>בנה מערך חדש </a:t>
                </a:r>
                <a:r>
                  <a:rPr lang="en-US" dirty="0"/>
                  <a:t>A</a:t>
                </a:r>
                <a:r>
                  <a:rPr lang="he-IL" dirty="0"/>
                  <a:t> המכיל את כל האיברים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880110" lvl="1" indent="-514350">
                  <a:buFont typeface="+mj-lt"/>
                  <a:buAutoNum type="romanUcPeriod"/>
                </a:pPr>
                <a:r>
                  <a:rPr lang="he-IL" dirty="0"/>
                  <a:t>מיין את </a:t>
                </a:r>
                <a:r>
                  <a:rPr lang="en-US" dirty="0"/>
                  <a:t>A</a:t>
                </a:r>
                <a:r>
                  <a:rPr lang="he-IL" dirty="0"/>
                  <a:t> בעזרת מיון מנייה על הערכים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880110" lvl="1" indent="-514350">
                  <a:buFont typeface="+mj-lt"/>
                  <a:buAutoNum type="romanUcPeriod"/>
                </a:pPr>
                <a:r>
                  <a:rPr lang="he-IL" dirty="0"/>
                  <a:t>פצל את </a:t>
                </a:r>
                <a:r>
                  <a:rPr lang="en-US" dirty="0"/>
                  <a:t>A</a:t>
                </a:r>
                <a:r>
                  <a:rPr lang="he-IL" dirty="0"/>
                  <a:t> בחזרה לקבוצות המקוריות לפי המשתנה </a:t>
                </a:r>
                <a:r>
                  <a:rPr lang="en-US" dirty="0" err="1"/>
                  <a:t>Set_Num</a:t>
                </a:r>
                <a:r>
                  <a:rPr lang="he-IL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365760" lvl="1" indent="0">
                  <a:buNone/>
                </a:pPr>
                <a:r>
                  <a:rPr lang="he-IL" dirty="0"/>
                  <a:t>סה"כ זמן 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683976"/>
              </a:xfrm>
              <a:blipFill rotWithShape="0">
                <a:blip r:embed="rId2"/>
                <a:stretch>
                  <a:fillRect l="-296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6 - פתרון</a:t>
            </a:r>
          </a:p>
        </p:txBody>
      </p:sp>
    </p:spTree>
    <p:extLst>
      <p:ext uri="{BB962C8B-B14F-4D97-AF65-F5344CB8AC3E}">
        <p14:creationId xmlns:p14="http://schemas.microsoft.com/office/powerpoint/2010/main" val="10470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מיון מיזוג הינו מיון מבוסס השוואות הפועל בשיטת "הפרד ומשול".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האלגוריתם ממיין תתי-מערכים של המערך המקורי בצורה רקורסיבית עד לקבלת מיון של המערך כולו.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אינטואיציה – נתון מערך בגודל </a:t>
            </a:r>
            <a:r>
              <a:rPr lang="en-US" dirty="0" smtClean="0"/>
              <a:t>n</a:t>
            </a:r>
            <a:r>
              <a:rPr lang="he-IL" dirty="0" smtClean="0"/>
              <a:t> אשר מורכב משני מערכים ממויינים בסדר עולה. </a:t>
            </a:r>
            <a:r>
              <a:rPr lang="he-IL" dirty="0" smtClean="0"/>
              <a:t>מה השיטה היעילה ביותר (זמן ריצה) למיין את המערך?</a:t>
            </a:r>
          </a:p>
          <a:p>
            <a:pPr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he-IL" b="1" u="sng" dirty="0" smtClean="0"/>
              <a:t>פתרון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נתחיל לסרוק את המערך עד למציאת האיבר הראשון שלא עומד בתנאי המיון (זהו תחילתו של תת-המערך השני). נשמור מצביע לנקודה זו.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נבנה מערך חדש ריק באורך </a:t>
            </a:r>
            <a:r>
              <a:rPr lang="en-US" dirty="0" smtClean="0"/>
              <a:t>n</a:t>
            </a:r>
            <a:r>
              <a:rPr lang="he-IL" dirty="0" smtClean="0"/>
              <a:t> אליו נעתיק את האיברים בסדר ממויין.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נשווה כל פעם בין האיבר הבא בתור של כל תת-מערך ונכניס את הקטן מביניהם לתא הבא הפנוי במערך היעד. נקדם את המצביע של התת-מערך שנבחר.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כאשר הגענו לסוף של אחד מתתי המערכים, נעתיק את יתרת המערך השני.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סיבוכיות:</a:t>
            </a:r>
          </a:p>
          <a:p>
            <a:pPr marL="365760" lvl="1"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זמן ריצה </a:t>
            </a:r>
            <a:r>
              <a:rPr lang="en-US" dirty="0" smtClean="0"/>
              <a:t>O(n)</a:t>
            </a:r>
            <a:r>
              <a:rPr lang="he-IL" dirty="0" smtClean="0"/>
              <a:t>.</a:t>
            </a:r>
          </a:p>
          <a:p>
            <a:pPr marL="365760" lvl="1"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מקום </a:t>
            </a:r>
            <a:r>
              <a:rPr lang="en-US" dirty="0" smtClean="0"/>
              <a:t>O(n)</a:t>
            </a:r>
            <a:r>
              <a:rPr lang="he-IL" dirty="0" smtClean="0"/>
              <a:t>.</a:t>
            </a:r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מיון מיזוג – </a:t>
            </a:r>
            <a:r>
              <a:rPr lang="en-US" dirty="0" smtClean="0"/>
              <a:t>merge sort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026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3178696" cy="5260040"/>
          </a:xfrm>
        </p:spPr>
        <p:txBody>
          <a:bodyPr>
            <a:normAutofit fontScale="40000" lnSpcReduction="20000"/>
          </a:bodyPr>
          <a:lstStyle/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 smtClean="0"/>
              <a:t>merge(</a:t>
            </a:r>
            <a:r>
              <a:rPr lang="en-GB" dirty="0" err="1" smtClean="0"/>
              <a:t>arr</a:t>
            </a:r>
            <a:r>
              <a:rPr lang="en-GB" dirty="0"/>
              <a:t>[], </a:t>
            </a:r>
            <a:r>
              <a:rPr lang="en-GB" dirty="0" smtClean="0"/>
              <a:t>l</a:t>
            </a:r>
            <a:r>
              <a:rPr lang="en-GB" dirty="0"/>
              <a:t>, </a:t>
            </a:r>
            <a:r>
              <a:rPr lang="en-GB" dirty="0" smtClean="0"/>
              <a:t>m</a:t>
            </a:r>
            <a:r>
              <a:rPr lang="en-GB" dirty="0"/>
              <a:t>, </a:t>
            </a:r>
            <a:r>
              <a:rPr lang="en-GB" dirty="0" smtClean="0"/>
              <a:t>r</a:t>
            </a:r>
            <a:r>
              <a:rPr lang="en-GB" dirty="0"/>
              <a:t>) </a:t>
            </a:r>
            <a:r>
              <a:rPr lang="en-GB" dirty="0" smtClean="0"/>
              <a:t>{ 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/* Copy data to temp arrays L[] and R[] */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 smtClean="0"/>
              <a:t>    L &lt;- </a:t>
            </a:r>
            <a:r>
              <a:rPr lang="en-GB" dirty="0" err="1" smtClean="0"/>
              <a:t>arr</a:t>
            </a:r>
            <a:r>
              <a:rPr lang="en-GB" dirty="0" smtClean="0"/>
              <a:t>[</a:t>
            </a:r>
            <a:r>
              <a:rPr lang="en-GB" dirty="0" err="1" smtClean="0"/>
              <a:t>l:m</a:t>
            </a:r>
            <a:r>
              <a:rPr lang="en-GB" dirty="0" smtClean="0"/>
              <a:t>]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R &lt;- </a:t>
            </a:r>
            <a:r>
              <a:rPr lang="en-US" dirty="0" err="1" smtClean="0"/>
              <a:t>arr</a:t>
            </a:r>
            <a:r>
              <a:rPr lang="en-US" dirty="0" smtClean="0"/>
              <a:t>[m+1:r]</a:t>
            </a:r>
            <a:endParaRPr lang="en-GB" dirty="0"/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 smtClean="0"/>
              <a:t>/* </a:t>
            </a:r>
            <a:r>
              <a:rPr lang="en-GB" dirty="0"/>
              <a:t>Merge the temp arrays back into 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l..r</a:t>
            </a:r>
            <a:r>
              <a:rPr lang="en-GB" dirty="0"/>
              <a:t>]*/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i</a:t>
            </a:r>
            <a:r>
              <a:rPr lang="en-GB" dirty="0"/>
              <a:t> = 0</a:t>
            </a:r>
            <a:r>
              <a:rPr lang="en-GB" dirty="0" smtClean="0"/>
              <a:t>; j </a:t>
            </a:r>
            <a:r>
              <a:rPr lang="en-GB" dirty="0"/>
              <a:t>= 0</a:t>
            </a:r>
            <a:r>
              <a:rPr lang="en-GB" dirty="0" smtClean="0"/>
              <a:t>; k </a:t>
            </a:r>
            <a:r>
              <a:rPr lang="en-GB" dirty="0"/>
              <a:t>= l</a:t>
            </a:r>
            <a:r>
              <a:rPr lang="en-GB" dirty="0" smtClean="0"/>
              <a:t>; </a:t>
            </a:r>
            <a:endParaRPr lang="en-GB" dirty="0"/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while (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 smtClean="0"/>
              <a:t>len</a:t>
            </a:r>
            <a:r>
              <a:rPr lang="en-GB" dirty="0" smtClean="0"/>
              <a:t>(L) </a:t>
            </a:r>
            <a:r>
              <a:rPr lang="en-GB" dirty="0"/>
              <a:t>&amp;&amp; j &lt; </a:t>
            </a:r>
            <a:r>
              <a:rPr lang="en-GB" dirty="0" err="1" smtClean="0"/>
              <a:t>len</a:t>
            </a:r>
            <a:r>
              <a:rPr lang="en-GB" dirty="0" smtClean="0"/>
              <a:t>(R)) { </a:t>
            </a:r>
            <a:endParaRPr lang="en-GB" dirty="0"/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    if (L[</a:t>
            </a:r>
            <a:r>
              <a:rPr lang="en-GB" dirty="0" err="1"/>
              <a:t>i</a:t>
            </a:r>
            <a:r>
              <a:rPr lang="en-GB" dirty="0"/>
              <a:t>] &lt;= R[j]) </a:t>
            </a:r>
            <a:r>
              <a:rPr lang="en-GB" dirty="0" smtClean="0"/>
              <a:t>{ </a:t>
            </a:r>
            <a:endParaRPr lang="en-GB" dirty="0"/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arr</a:t>
            </a:r>
            <a:r>
              <a:rPr lang="en-GB" dirty="0"/>
              <a:t>[k] = L[</a:t>
            </a:r>
            <a:r>
              <a:rPr lang="en-GB" dirty="0" err="1"/>
              <a:t>i</a:t>
            </a:r>
            <a:r>
              <a:rPr lang="en-GB" dirty="0"/>
              <a:t>]; 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i</a:t>
            </a:r>
            <a:r>
              <a:rPr lang="en-GB" dirty="0"/>
              <a:t>++; </a:t>
            </a:r>
            <a:r>
              <a:rPr lang="en-GB" dirty="0" smtClean="0"/>
              <a:t>} </a:t>
            </a:r>
            <a:endParaRPr lang="en-GB" dirty="0"/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smtClean="0"/>
              <a:t>else{ </a:t>
            </a:r>
            <a:endParaRPr lang="en-GB" dirty="0"/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arr</a:t>
            </a:r>
            <a:r>
              <a:rPr lang="en-GB" dirty="0"/>
              <a:t>[k] = R[j]; 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j++</a:t>
            </a:r>
            <a:r>
              <a:rPr lang="en-GB" dirty="0"/>
              <a:t>; </a:t>
            </a:r>
            <a:r>
              <a:rPr lang="en-GB" dirty="0" smtClean="0"/>
              <a:t>} </a:t>
            </a:r>
            <a:endParaRPr lang="en-GB" dirty="0"/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/>
              <a:t>        k++; </a:t>
            </a:r>
            <a:r>
              <a:rPr lang="en-GB" dirty="0" smtClean="0"/>
              <a:t>} 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if (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len</a:t>
            </a:r>
            <a:r>
              <a:rPr lang="en-US" dirty="0" smtClean="0"/>
              <a:t>(L)){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arr</a:t>
            </a:r>
            <a:r>
              <a:rPr lang="en-US" dirty="0" smtClean="0"/>
              <a:t>[</a:t>
            </a:r>
            <a:r>
              <a:rPr lang="en-US" dirty="0" err="1" smtClean="0"/>
              <a:t>k:r</a:t>
            </a:r>
            <a:r>
              <a:rPr lang="en-US" dirty="0" smtClean="0"/>
              <a:t>] &lt;- L[</a:t>
            </a:r>
            <a:r>
              <a:rPr lang="en-US" dirty="0" err="1" smtClean="0"/>
              <a:t>i:len</a:t>
            </a:r>
            <a:r>
              <a:rPr lang="en-US" dirty="0" smtClean="0"/>
              <a:t>(L)-1]}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else{</a:t>
            </a:r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akk</a:t>
            </a:r>
            <a:r>
              <a:rPr lang="en-US" dirty="0" smtClean="0"/>
              <a:t>[</a:t>
            </a:r>
            <a:r>
              <a:rPr lang="en-US" dirty="0" err="1" smtClean="0"/>
              <a:t>k:r</a:t>
            </a:r>
            <a:r>
              <a:rPr lang="en-US" dirty="0" smtClean="0"/>
              <a:t>] &lt;- R[</a:t>
            </a:r>
            <a:r>
              <a:rPr lang="en-US" dirty="0" err="1" smtClean="0"/>
              <a:t>j:len</a:t>
            </a:r>
            <a:r>
              <a:rPr lang="en-US" dirty="0" smtClean="0"/>
              <a:t>(R)-1]</a:t>
            </a:r>
            <a:endParaRPr lang="en-GB" dirty="0"/>
          </a:p>
          <a:p>
            <a:pPr marL="109728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GB" dirty="0" smtClean="0"/>
              <a:t>    }}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מיון מיזוג – אלגוריתם</a:t>
            </a:r>
            <a:endParaRPr lang="he-IL" dirty="0"/>
          </a:p>
        </p:txBody>
      </p:sp>
      <p:sp>
        <p:nvSpPr>
          <p:cNvPr id="8" name="Rectangle 7"/>
          <p:cNvSpPr/>
          <p:nvPr/>
        </p:nvSpPr>
        <p:spPr>
          <a:xfrm>
            <a:off x="3779912" y="412294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 smtClean="0"/>
              <a:t>mergeSort</a:t>
            </a:r>
            <a:r>
              <a:rPr lang="en-GB" sz="1200" dirty="0" smtClean="0"/>
              <a:t>(</a:t>
            </a:r>
            <a:r>
              <a:rPr lang="en-GB" sz="1200" dirty="0" err="1" smtClean="0"/>
              <a:t>arr</a:t>
            </a:r>
            <a:r>
              <a:rPr lang="en-GB" sz="1200" dirty="0"/>
              <a:t>[], </a:t>
            </a:r>
            <a:r>
              <a:rPr lang="en-GB" sz="1200" dirty="0" smtClean="0"/>
              <a:t>l</a:t>
            </a:r>
            <a:r>
              <a:rPr lang="en-GB" sz="1200" dirty="0"/>
              <a:t>, </a:t>
            </a:r>
            <a:r>
              <a:rPr lang="en-GB" sz="1200" dirty="0" smtClean="0"/>
              <a:t>r</a:t>
            </a:r>
            <a:r>
              <a:rPr lang="en-GB" sz="1200" dirty="0"/>
              <a:t>) </a:t>
            </a:r>
            <a:r>
              <a:rPr lang="en-GB" sz="1200" dirty="0" smtClean="0"/>
              <a:t>{ </a:t>
            </a:r>
            <a:endParaRPr lang="en-GB" sz="1200" dirty="0"/>
          </a:p>
          <a:p>
            <a:r>
              <a:rPr lang="en-GB" sz="1200" dirty="0"/>
              <a:t>    if (l &lt; r) </a:t>
            </a:r>
            <a:r>
              <a:rPr lang="en-GB" sz="1200" dirty="0" smtClean="0"/>
              <a:t>{ </a:t>
            </a:r>
            <a:endParaRPr lang="en-GB" sz="1200" dirty="0"/>
          </a:p>
          <a:p>
            <a:r>
              <a:rPr lang="en-GB" sz="1200" dirty="0" smtClean="0"/>
              <a:t>        m </a:t>
            </a:r>
            <a:r>
              <a:rPr lang="en-GB" sz="1200" dirty="0"/>
              <a:t>= l+(r-l)/2; </a:t>
            </a:r>
            <a:r>
              <a:rPr lang="en-GB" sz="1200" dirty="0" smtClean="0"/>
              <a:t>  </a:t>
            </a:r>
            <a:endParaRPr lang="en-GB" sz="1200" dirty="0"/>
          </a:p>
          <a:p>
            <a:r>
              <a:rPr lang="en-GB" sz="1200" dirty="0"/>
              <a:t>        // Sort first and second halves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mergeSort</a:t>
            </a:r>
            <a:r>
              <a:rPr lang="en-GB" sz="1200" dirty="0"/>
              <a:t>(</a:t>
            </a:r>
            <a:r>
              <a:rPr lang="en-GB" sz="1200" dirty="0" err="1"/>
              <a:t>arr</a:t>
            </a:r>
            <a:r>
              <a:rPr lang="en-GB" sz="1200" dirty="0"/>
              <a:t>, l, m); 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mergeSort</a:t>
            </a:r>
            <a:r>
              <a:rPr lang="en-GB" sz="1200" dirty="0"/>
              <a:t>(</a:t>
            </a:r>
            <a:r>
              <a:rPr lang="en-GB" sz="1200" dirty="0" err="1"/>
              <a:t>arr</a:t>
            </a:r>
            <a:r>
              <a:rPr lang="en-GB" sz="1200" dirty="0"/>
              <a:t>, m+1, r); 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        merge(</a:t>
            </a:r>
            <a:r>
              <a:rPr lang="en-GB" sz="1200" dirty="0" err="1"/>
              <a:t>arr</a:t>
            </a:r>
            <a:r>
              <a:rPr lang="en-GB" sz="1200" dirty="0"/>
              <a:t>, l, m, r); </a:t>
            </a:r>
          </a:p>
          <a:p>
            <a:r>
              <a:rPr lang="en-GB" sz="1200" dirty="0"/>
              <a:t>    </a:t>
            </a:r>
            <a:r>
              <a:rPr lang="en-GB" sz="1200" dirty="0" smtClean="0"/>
              <a:t>}} </a:t>
            </a:r>
            <a:endParaRPr lang="en-GB" sz="1200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779912" y="1273100"/>
            <a:ext cx="4978896" cy="2982787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מחלקים את המערך לשניים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שולחים את החצי השמאלי למיון מיזוג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שולחים את החלק הימני למיון מיזוג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מבצעים מיזוג בין שני תתי המערכים הממוינים</a:t>
            </a:r>
            <a:endParaRPr lang="en-US" dirty="0" smtClean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תנאי עצירה – מערך בגודל 1</a:t>
            </a:r>
            <a:endParaRPr lang="he-IL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835696" y="5774805"/>
            <a:ext cx="6923112" cy="6785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r" rtl="1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he-IL" dirty="0" smtClean="0"/>
              <a:t>זמן הריצה –</a:t>
            </a:r>
            <a:r>
              <a:rPr lang="el-GR" dirty="0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r>
              <a:rPr lang="he-IL" dirty="0" smtClean="0"/>
              <a:t>. נסו להוכיח בבית!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288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מיון מיזוג – דוגמא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268760"/>
            <a:ext cx="5224630" cy="50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1328"/>
                <a:ext cx="8507288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e-IL" dirty="0"/>
                  <a:t>תארו </a:t>
                </a:r>
                <a:r>
                  <a:rPr lang="he-IL" dirty="0" smtClean="0"/>
                  <a:t>את ריצת אלגוריתם</a:t>
                </a:r>
                <a:r>
                  <a:rPr lang="en-US" dirty="0" smtClean="0"/>
                  <a:t>counting sort </a:t>
                </a:r>
                <a:r>
                  <a:rPr lang="he-IL" dirty="0" smtClean="0"/>
                  <a:t> </a:t>
                </a:r>
                <a:r>
                  <a:rPr lang="he-IL" dirty="0"/>
                  <a:t>על </a:t>
                </a:r>
                <a:r>
                  <a:rPr lang="he-IL" dirty="0" smtClean="0"/>
                  <a:t>המערך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he-IL" dirty="0"/>
              </a:p>
              <a:p>
                <a:pPr marL="109728" indent="0">
                  <a:buNone/>
                </a:pPr>
                <a:r>
                  <a:rPr lang="he-IL" b="1" u="sng" dirty="0"/>
                  <a:t>פתרון</a:t>
                </a:r>
              </a:p>
              <a:p>
                <a:r>
                  <a:rPr lang="he-IL" dirty="0"/>
                  <a:t>ערכי הפרמטרים בבעיה הם </a:t>
                </a:r>
                <a:r>
                  <a:rPr lang="en-US" dirty="0"/>
                  <a:t>n=12,k=8 </a:t>
                </a:r>
                <a:r>
                  <a:rPr lang="he-IL" dirty="0"/>
                  <a:t>.</a:t>
                </a:r>
              </a:p>
              <a:p>
                <a:r>
                  <a:rPr lang="he-IL" dirty="0"/>
                  <a:t>שלב ראשון בניית מערך מונים: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he-IL" dirty="0"/>
                  <a:t>שלב שני בניית מערך צובר: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he-IL" dirty="0"/>
                  <a:t>שלב שלישי </a:t>
                </a:r>
                <a:endParaRPr lang="he-IL" dirty="0"/>
              </a:p>
              <a:p>
                <a:pPr marL="109728" indent="0">
                  <a:buNone/>
                </a:pPr>
                <a:r>
                  <a:rPr lang="he-IL" dirty="0" smtClean="0"/>
                  <a:t>מבצעים </a:t>
                </a:r>
                <a:r>
                  <a:rPr lang="he-IL" dirty="0"/>
                  <a:t>העתקה ממערך הקלט </a:t>
                </a:r>
                <a:r>
                  <a:rPr lang="en-US" dirty="0"/>
                  <a:t>A</a:t>
                </a:r>
                <a:r>
                  <a:rPr lang="he-IL" dirty="0"/>
                  <a:t> למערך הפלט </a:t>
                </a:r>
                <a:r>
                  <a:rPr lang="en-US" dirty="0"/>
                  <a:t>B</a:t>
                </a:r>
              </a:p>
              <a:p>
                <a:r>
                  <a:rPr lang="he-IL" dirty="0" smtClean="0"/>
                  <a:t>התהליך </a:t>
                </a:r>
                <a:r>
                  <a:rPr lang="he-IL" dirty="0"/>
                  <a:t>נמשך עד שמערך הקלט נסרק כולו ומתקבל מערך הפלט: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1328"/>
                <a:ext cx="8507288" cy="4525963"/>
              </a:xfrm>
              <a:blipFill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988840"/>
            <a:ext cx="36004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CountingSort</a:t>
            </a:r>
            <a:r>
              <a:rPr lang="en-US" i="1" dirty="0" smtClean="0"/>
              <a:t>(</a:t>
            </a:r>
            <a:r>
              <a:rPr lang="en-US" i="1" dirty="0" err="1" smtClean="0"/>
              <a:t>A,B,k</a:t>
            </a:r>
            <a:r>
              <a:rPr lang="en-US" i="1" dirty="0" smtClean="0"/>
              <a:t>):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C &lt;- {0,0,0,….0} //k zeros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for j = 0 to </a:t>
            </a:r>
            <a:r>
              <a:rPr lang="en-US" i="1" dirty="0" err="1" smtClean="0"/>
              <a:t>len</a:t>
            </a:r>
            <a:r>
              <a:rPr lang="en-US" i="1" dirty="0" smtClean="0"/>
              <a:t>(A)-1: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C[A[j]] += 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for </a:t>
            </a:r>
            <a:r>
              <a:rPr lang="en-US" i="1" dirty="0" err="1" smtClean="0"/>
              <a:t>i</a:t>
            </a:r>
            <a:r>
              <a:rPr lang="en-US" i="1" dirty="0" smtClean="0"/>
              <a:t> = I to k: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C[</a:t>
            </a:r>
            <a:r>
              <a:rPr lang="en-US" i="1" dirty="0" err="1" smtClean="0"/>
              <a:t>i</a:t>
            </a:r>
            <a:r>
              <a:rPr lang="en-US" i="1" dirty="0" smtClean="0"/>
              <a:t>] = C[</a:t>
            </a:r>
            <a:r>
              <a:rPr lang="en-US" i="1" dirty="0" err="1" smtClean="0"/>
              <a:t>i</a:t>
            </a:r>
            <a:r>
              <a:rPr lang="en-US" i="1" dirty="0" smtClean="0"/>
              <a:t>] + C[i-1]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for j = </a:t>
            </a:r>
            <a:r>
              <a:rPr lang="en-US" i="1" dirty="0" err="1" smtClean="0"/>
              <a:t>len</a:t>
            </a:r>
            <a:r>
              <a:rPr lang="en-US" i="1" dirty="0" smtClean="0"/>
              <a:t>(A) down to 0: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C[A[j]] -= 1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  B[C[A[j]]] = A[j]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return B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7972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e-IL" dirty="0"/>
              <a:t>תארו את ריצת </a:t>
            </a:r>
            <a:r>
              <a:rPr lang="he-IL" dirty="0" smtClean="0"/>
              <a:t>אלגוריתם</a:t>
            </a:r>
            <a:r>
              <a:rPr lang="en-US" dirty="0" smtClean="0"/>
              <a:t>radix </a:t>
            </a:r>
            <a:r>
              <a:rPr lang="en-US" dirty="0"/>
              <a:t>sort </a:t>
            </a:r>
            <a:r>
              <a:rPr lang="he-IL" dirty="0"/>
              <a:t> על </a:t>
            </a:r>
            <a:r>
              <a:rPr lang="he-IL" dirty="0" smtClean="0"/>
              <a:t>המערך </a:t>
            </a:r>
            <a:r>
              <a:rPr lang="he-IL" altLang="en-US" dirty="0" smtClean="0"/>
              <a:t>הבא</a:t>
            </a:r>
            <a:r>
              <a:rPr lang="he-IL" altLang="en-US" dirty="0"/>
              <a:t>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126, 328, 636, 341, 416, 131, 328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he-IL" altLang="en-US" b="1" u="sng" dirty="0"/>
              <a:t>פתרון</a:t>
            </a:r>
            <a:endParaRPr lang="en-US" altLang="en-US" b="1" u="sng" dirty="0"/>
          </a:p>
          <a:p>
            <a:pPr>
              <a:lnSpc>
                <a:spcPct val="90000"/>
              </a:lnSpc>
            </a:pPr>
            <a:r>
              <a:rPr lang="he-IL" altLang="en-US" dirty="0"/>
              <a:t>מיון ספרה נמוכה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34</a:t>
            </a:r>
            <a:r>
              <a:rPr lang="en-US" altLang="en-US" dirty="0">
                <a:solidFill>
                  <a:schemeClr val="accent2"/>
                </a:solidFill>
              </a:rPr>
              <a:t>1</a:t>
            </a:r>
            <a:r>
              <a:rPr lang="en-US" altLang="en-US" dirty="0"/>
              <a:t>, 13</a:t>
            </a:r>
            <a:r>
              <a:rPr lang="en-US" altLang="en-US" dirty="0">
                <a:solidFill>
                  <a:schemeClr val="accent2"/>
                </a:solidFill>
              </a:rPr>
              <a:t>1</a:t>
            </a:r>
            <a:r>
              <a:rPr lang="en-US" altLang="en-US" dirty="0"/>
              <a:t>, 12</a:t>
            </a:r>
            <a:r>
              <a:rPr lang="en-US" altLang="en-US" dirty="0">
                <a:solidFill>
                  <a:schemeClr val="accent2"/>
                </a:solidFill>
              </a:rPr>
              <a:t>6</a:t>
            </a:r>
            <a:r>
              <a:rPr lang="en-US" altLang="en-US" dirty="0"/>
              <a:t>, 63</a:t>
            </a:r>
            <a:r>
              <a:rPr lang="en-US" altLang="en-US" dirty="0">
                <a:solidFill>
                  <a:schemeClr val="accent2"/>
                </a:solidFill>
              </a:rPr>
              <a:t>6</a:t>
            </a:r>
            <a:r>
              <a:rPr lang="en-US" altLang="en-US" dirty="0"/>
              <a:t>, 41</a:t>
            </a:r>
            <a:r>
              <a:rPr lang="en-US" altLang="en-US" dirty="0">
                <a:solidFill>
                  <a:schemeClr val="accent2"/>
                </a:solidFill>
              </a:rPr>
              <a:t>6</a:t>
            </a:r>
            <a:r>
              <a:rPr lang="en-US" altLang="en-US" dirty="0"/>
              <a:t>, 32</a:t>
            </a:r>
            <a:r>
              <a:rPr lang="en-US" altLang="en-US" dirty="0">
                <a:solidFill>
                  <a:schemeClr val="accent2"/>
                </a:solidFill>
              </a:rPr>
              <a:t>8</a:t>
            </a:r>
            <a:r>
              <a:rPr lang="en-US" altLang="en-US" dirty="0"/>
              <a:t>, 32</a:t>
            </a:r>
            <a:r>
              <a:rPr lang="en-US" altLang="en-US" dirty="0">
                <a:solidFill>
                  <a:schemeClr val="accent2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he-IL" altLang="en-US" dirty="0"/>
              <a:t>מיון ספרה הבאה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4</a:t>
            </a:r>
            <a:r>
              <a:rPr lang="en-US" altLang="en-US" dirty="0">
                <a:solidFill>
                  <a:schemeClr val="accent2"/>
                </a:solidFill>
              </a:rPr>
              <a:t>1</a:t>
            </a:r>
            <a:r>
              <a:rPr lang="en-US" altLang="en-US" dirty="0"/>
              <a:t>6, 1</a:t>
            </a:r>
            <a:r>
              <a:rPr lang="en-US" altLang="en-US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6, 3</a:t>
            </a:r>
            <a:r>
              <a:rPr lang="en-US" altLang="en-US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8, 3</a:t>
            </a:r>
            <a:r>
              <a:rPr lang="en-US" altLang="en-US" dirty="0">
                <a:solidFill>
                  <a:schemeClr val="accent2"/>
                </a:solidFill>
              </a:rPr>
              <a:t>2</a:t>
            </a:r>
            <a:r>
              <a:rPr lang="en-US" altLang="en-US" dirty="0"/>
              <a:t>8, 1</a:t>
            </a:r>
            <a:r>
              <a:rPr lang="en-US" altLang="en-US" dirty="0">
                <a:solidFill>
                  <a:schemeClr val="accent2"/>
                </a:solidFill>
              </a:rPr>
              <a:t>3</a:t>
            </a:r>
            <a:r>
              <a:rPr lang="en-US" altLang="en-US" dirty="0"/>
              <a:t>1, 6</a:t>
            </a:r>
            <a:r>
              <a:rPr lang="en-US" altLang="en-US" dirty="0">
                <a:solidFill>
                  <a:schemeClr val="accent2"/>
                </a:solidFill>
              </a:rPr>
              <a:t>3</a:t>
            </a:r>
            <a:r>
              <a:rPr lang="en-US" altLang="en-US" dirty="0"/>
              <a:t>6, 3</a:t>
            </a:r>
            <a:r>
              <a:rPr lang="en-US" altLang="en-US" dirty="0">
                <a:solidFill>
                  <a:schemeClr val="accent2"/>
                </a:solidFill>
              </a:rPr>
              <a:t>4</a:t>
            </a:r>
            <a:r>
              <a:rPr lang="en-US" altLang="en-US" dirty="0"/>
              <a:t>1</a:t>
            </a:r>
          </a:p>
          <a:p>
            <a:pPr>
              <a:lnSpc>
                <a:spcPct val="90000"/>
              </a:lnSpc>
            </a:pPr>
            <a:r>
              <a:rPr lang="he-IL" altLang="en-US" dirty="0"/>
              <a:t>מיון ספרה גבוה ביותר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>
                <a:solidFill>
                  <a:schemeClr val="accent2"/>
                </a:solidFill>
              </a:rPr>
              <a:t>1</a:t>
            </a:r>
            <a:r>
              <a:rPr lang="en-US" altLang="en-US" dirty="0"/>
              <a:t>26, </a:t>
            </a:r>
            <a:r>
              <a:rPr lang="en-US" altLang="en-US" dirty="0">
                <a:solidFill>
                  <a:schemeClr val="accent2"/>
                </a:solidFill>
              </a:rPr>
              <a:t>1</a:t>
            </a:r>
            <a:r>
              <a:rPr lang="en-US" altLang="en-US" dirty="0"/>
              <a:t>31, </a:t>
            </a:r>
            <a:r>
              <a:rPr lang="en-US" altLang="en-US" dirty="0">
                <a:solidFill>
                  <a:schemeClr val="accent2"/>
                </a:solidFill>
              </a:rPr>
              <a:t>3</a:t>
            </a:r>
            <a:r>
              <a:rPr lang="en-US" altLang="en-US" dirty="0"/>
              <a:t>28, </a:t>
            </a:r>
            <a:r>
              <a:rPr lang="en-US" altLang="en-US" dirty="0">
                <a:solidFill>
                  <a:schemeClr val="accent2"/>
                </a:solidFill>
              </a:rPr>
              <a:t>3</a:t>
            </a:r>
            <a:r>
              <a:rPr lang="en-US" altLang="en-US" dirty="0"/>
              <a:t>28, </a:t>
            </a:r>
            <a:r>
              <a:rPr lang="en-US" altLang="en-US" dirty="0">
                <a:solidFill>
                  <a:schemeClr val="accent2"/>
                </a:solidFill>
              </a:rPr>
              <a:t>3</a:t>
            </a:r>
            <a:r>
              <a:rPr lang="en-US" altLang="en-US" dirty="0"/>
              <a:t>41, </a:t>
            </a:r>
            <a:r>
              <a:rPr lang="en-US" altLang="en-US" dirty="0">
                <a:solidFill>
                  <a:schemeClr val="accent2"/>
                </a:solidFill>
              </a:rPr>
              <a:t>4</a:t>
            </a:r>
            <a:r>
              <a:rPr lang="en-US" altLang="en-US" dirty="0"/>
              <a:t>16, </a:t>
            </a:r>
            <a:r>
              <a:rPr lang="en-US" altLang="en-US" dirty="0">
                <a:solidFill>
                  <a:schemeClr val="accent2"/>
                </a:solidFill>
              </a:rPr>
              <a:t>6</a:t>
            </a:r>
            <a:r>
              <a:rPr lang="en-US" altLang="en-US" dirty="0"/>
              <a:t>36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5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5044016"/>
              </a:xfrm>
            </p:spPr>
            <p:txBody>
              <a:bodyPr>
                <a:normAutofit/>
              </a:bodyPr>
              <a:lstStyle/>
              <a:p>
                <a:pPr marL="109728" indent="0">
                  <a:spcAft>
                    <a:spcPts val="0"/>
                  </a:spcAft>
                  <a:buNone/>
                </a:pPr>
                <a:r>
                  <a:rPr lang="he-IL" dirty="0"/>
                  <a:t>נתונה קופסה שחורה </a:t>
                </a:r>
                <a:r>
                  <a:rPr lang="en-US" dirty="0"/>
                  <a:t>(BB)</a:t>
                </a:r>
                <a:r>
                  <a:rPr lang="he-IL" dirty="0"/>
                  <a:t> שמקבלת מערך של מספרים </a:t>
                </a:r>
                <a:r>
                  <a:rPr lang="en-US" dirty="0"/>
                  <a:t>A</a:t>
                </a:r>
                <a:r>
                  <a:rPr lang="he-IL" dirty="0"/>
                  <a:t> (ללא חזרות) באורך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/>
                  <a:t> ומוציאה את החציון.</a:t>
                </a:r>
              </a:p>
              <a:p>
                <a:pPr marL="624078" indent="-514350">
                  <a:spcAft>
                    <a:spcPts val="0"/>
                  </a:spcAft>
                  <a:buFont typeface="+mj-cs"/>
                  <a:buAutoNum type="hebrew2Minus"/>
                </a:pPr>
                <a:r>
                  <a:rPr lang="he-IL" dirty="0"/>
                  <a:t>מצא את האיבר ה-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e-IL" dirty="0"/>
                  <a:t> בגודלו ע"י שימוש בקופסה השחורה.</a:t>
                </a:r>
              </a:p>
              <a:p>
                <a:pPr marL="624078" indent="-514350">
                  <a:spcAft>
                    <a:spcPts val="0"/>
                  </a:spcAft>
                  <a:buFont typeface="+mj-cs"/>
                  <a:buAutoNum type="hebrew2Minus"/>
                </a:pPr>
                <a:r>
                  <a:rPr lang="he-IL" dirty="0"/>
                  <a:t>נתון שזמן הריצה של הקופסה השחורה הוא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he-IL" dirty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he-IL" dirty="0"/>
                  <a:t>מצא את זמן הריצה של האלגוריתם.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5044016"/>
              </a:xfrm>
              <a:blipFill rotWithShape="0">
                <a:blip r:embed="rId2"/>
                <a:stretch>
                  <a:fillRect t="-169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7379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67744" y="1340768"/>
                <a:ext cx="4258816" cy="4608512"/>
              </a:xfrm>
            </p:spPr>
            <p:txBody>
              <a:bodyPr>
                <a:normAutofit fontScale="77500" lnSpcReduction="20000"/>
              </a:bodyPr>
              <a:lstStyle/>
              <a:p>
                <a:pPr marL="109728" indent="0" algn="l" rtl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𝐴𝑙𝑔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b="0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𝐴𝑙𝑔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marL="624078" indent="-514350" algn="l" rtl="0">
                  <a:spcAft>
                    <a:spcPts val="0"/>
                  </a:spcAft>
                  <a:buFont typeface="+mj-lt"/>
                  <a:buAutoNum type="arabicParenR"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1340768"/>
                <a:ext cx="4258816" cy="460851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3</a:t>
            </a:r>
            <a:r>
              <a:rPr lang="he-IL" dirty="0" smtClean="0"/>
              <a:t> </a:t>
            </a:r>
            <a:r>
              <a:rPr lang="he-IL" dirty="0" smtClean="0"/>
              <a:t>- </a:t>
            </a:r>
            <a:r>
              <a:rPr lang="he-IL" dirty="0"/>
              <a:t>פתרון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 txBox="1">
                <a:spLocks/>
              </p:cNvSpPr>
              <p:nvPr/>
            </p:nvSpPr>
            <p:spPr>
              <a:xfrm>
                <a:off x="1619672" y="1700807"/>
                <a:ext cx="1368152" cy="2199431"/>
              </a:xfrm>
              <a:prstGeom prst="rect">
                <a:avLst/>
              </a:prstGeom>
            </p:spPr>
            <p:txBody>
              <a:bodyPr vert="horz">
                <a:noAutofit/>
              </a:bodyPr>
              <a:lstStyle>
                <a:lvl1pPr marL="365760" indent="-256032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68000"/>
                  <a:buFont typeface="Wingdings 3"/>
                  <a:buChar char=""/>
                  <a:defRPr kumimoji="0"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1792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Font typeface="Verdana"/>
                  <a:buChar char="◦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9536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SzPct val="100000"/>
                  <a:buFont typeface="Wingdings 2"/>
                  <a:buChar char="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3000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Wingdings 2"/>
                  <a:buChar char=""/>
                  <a:defRPr kumimoji="0"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r" rtl="1" eaLnBrk="1" latinLnBrk="0" hangingPunct="1">
                  <a:spcBef>
                    <a:spcPts val="6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Wingdings 2"/>
                  <a:buChar char="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2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4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-228600" algn="r" rtl="1" eaLnBrk="1" latinLnBrk="0" hangingPunct="1">
                  <a:spcBef>
                    <a:spcPts val="350"/>
                  </a:spcBef>
                  <a:buClr>
                    <a:schemeClr val="accent3"/>
                  </a:buClr>
                  <a:buFont typeface="Wingdings 2"/>
                  <a:buChar char="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  <a:extLst/>
              </a:lstStyle>
              <a:p>
                <a:pPr marL="109728" indent="0" algn="l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 marL="109728" indent="0" algn="l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 marL="109728" indent="0" algn="l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 marL="109728" indent="0" algn="l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 marL="109728" indent="0" algn="l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 marL="109728" indent="0" algn="l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700807"/>
                <a:ext cx="1368152" cy="2199431"/>
              </a:xfrm>
              <a:prstGeom prst="rect">
                <a:avLst/>
              </a:prstGeom>
              <a:blipFill rotWithShape="0">
                <a:blip r:embed="rId3"/>
                <a:stretch>
                  <a:fillRect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19672" y="3894262"/>
                <a:ext cx="1080120" cy="1143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72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  <a:p>
                <a:pPr marL="10972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  <a:p>
                <a:pPr marL="10972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e-IL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894262"/>
                <a:ext cx="1080120" cy="11433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2558" y="5063066"/>
                <a:ext cx="726161" cy="773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e-IL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558" y="5063066"/>
                <a:ext cx="726161" cy="773994"/>
              </a:xfrm>
              <a:prstGeom prst="rect">
                <a:avLst/>
              </a:prstGeom>
              <a:blipFill rotWithShape="0">
                <a:blip r:embed="rId5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ket 9"/>
          <p:cNvSpPr/>
          <p:nvPr/>
        </p:nvSpPr>
        <p:spPr>
          <a:xfrm>
            <a:off x="1331640" y="2637622"/>
            <a:ext cx="360040" cy="508654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Left Bracket 10"/>
          <p:cNvSpPr/>
          <p:nvPr/>
        </p:nvSpPr>
        <p:spPr>
          <a:xfrm>
            <a:off x="1331640" y="3395348"/>
            <a:ext cx="360040" cy="946871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Left Bracket 11"/>
          <p:cNvSpPr/>
          <p:nvPr/>
        </p:nvSpPr>
        <p:spPr>
          <a:xfrm>
            <a:off x="1331640" y="4473963"/>
            <a:ext cx="360040" cy="1127249"/>
          </a:xfrm>
          <a:prstGeom prst="lef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886009" y="5301208"/>
                <a:ext cx="2433230" cy="122264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09" y="5301208"/>
                <a:ext cx="2433230" cy="12226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199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109728" indent="0" algn="l" rtl="0">
                  <a:buNone/>
                </a:pPr>
                <a:endParaRPr lang="en-US" dirty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he-IL" dirty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marL="109728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r>
              <a:rPr lang="en-US" dirty="0" smtClean="0"/>
              <a:t>3</a:t>
            </a:r>
            <a:r>
              <a:rPr lang="he-IL" dirty="0" smtClean="0"/>
              <a:t> – זמן ריצה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145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3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3" id="{3CB72998-042A-468C-8D5D-1AF3D4C11F4D}" vid="{9D78D7A8-ADF0-402A-AC19-E4FF99D332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8450</TotalTime>
  <Words>715</Words>
  <Application>Microsoft Office PowerPoint</Application>
  <PresentationFormat>On-screen Show (4:3)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Theme3</vt:lpstr>
      <vt:lpstr>תרגול 6</vt:lpstr>
      <vt:lpstr>מיון מיזוג – merge sort</vt:lpstr>
      <vt:lpstr>מיון מיזוג – אלגוריתם</vt:lpstr>
      <vt:lpstr>מיון מיזוג – דוגמא</vt:lpstr>
      <vt:lpstr>שאלה 1</vt:lpstr>
      <vt:lpstr>שאלה 2</vt:lpstr>
      <vt:lpstr>שאלה 3</vt:lpstr>
      <vt:lpstr>שאלה 3 - פתרון</vt:lpstr>
      <vt:lpstr>שאלה 3 – זמן ריצה</vt:lpstr>
      <vt:lpstr>שאלה 4</vt:lpstr>
      <vt:lpstr>שאלה 4 - פתרון</vt:lpstr>
      <vt:lpstr>שאלה 4 - פתרון</vt:lpstr>
      <vt:lpstr>שאלה 5</vt:lpstr>
      <vt:lpstr>שאלה 6</vt:lpstr>
      <vt:lpstr>שאלה 6 - פתרון</vt:lpstr>
      <vt:lpstr>שאלה 6 - פתרון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1</dc:title>
  <dc:creator>Roy</dc:creator>
  <cp:lastModifiedBy>Eyal</cp:lastModifiedBy>
  <cp:revision>331</cp:revision>
  <dcterms:created xsi:type="dcterms:W3CDTF">2010-02-28T08:02:43Z</dcterms:created>
  <dcterms:modified xsi:type="dcterms:W3CDTF">2019-12-10T09:25:11Z</dcterms:modified>
</cp:coreProperties>
</file>