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55" autoAdjust="0"/>
  </p:normalViewPr>
  <p:slideViewPr>
    <p:cSldViewPr>
      <p:cViewPr varScale="1">
        <p:scale>
          <a:sx n="80" d="100"/>
          <a:sy n="80" d="100"/>
        </p:scale>
        <p:origin x="150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04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323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5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6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2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r>
              <a:rPr lang="en-US" sz="1800" dirty="0"/>
              <a:t>In order-</a:t>
            </a:r>
            <a:r>
              <a:rPr lang="he-IL" sz="1800" dirty="0"/>
              <a:t> שמו של  האלגוריתם נגזר מכך שהמפתח של השורש של התת עץ מודפס בין  הערכים בין התת עץ שמאל לבין הימין</a:t>
            </a:r>
            <a:endParaRPr lang="en-US" sz="1800" dirty="0"/>
          </a:p>
          <a:p>
            <a:pPr algn="r" rtl="0"/>
            <a:r>
              <a:rPr lang="en-US" sz="1800" dirty="0"/>
              <a:t>Preorder- </a:t>
            </a:r>
            <a:r>
              <a:rPr lang="he-IL" sz="1800" dirty="0"/>
              <a:t>מדפיסה את השורש לפני הערכים שמופיע בכל אחד מהתת עצים שלו</a:t>
            </a:r>
          </a:p>
          <a:p>
            <a:pPr algn="r" rtl="0"/>
            <a:r>
              <a:rPr lang="en-US" sz="1800" dirty="0"/>
              <a:t>POSTORDER</a:t>
            </a:r>
            <a:r>
              <a:rPr lang="he-IL" sz="1800" dirty="0"/>
              <a:t> מדפיסה את הערכים אחרי כל אחד </a:t>
            </a:r>
            <a:r>
              <a:rPr lang="he-IL" sz="1800" dirty="0" err="1"/>
              <a:t>מהת</a:t>
            </a:r>
            <a:r>
              <a:rPr lang="he-IL" sz="1800" dirty="0"/>
              <a:t> עצים שלו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4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2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5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GI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𝑘𝑒𝑦[𝑙]≤𝑘𝑒𝑦[𝑣]&lt;𝑘𝑒𝑦[𝑟]</a:t>
                </a:r>
                <a:endParaRPr lang="en-GI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34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39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9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Preorder (Root, Left, Right)</a:t>
            </a:r>
          </a:p>
          <a:p>
            <a:endParaRPr lang="en-GB" dirty="0"/>
          </a:p>
          <a:p>
            <a:r>
              <a:rPr lang="en-US" dirty="0"/>
              <a:t>  </a:t>
            </a:r>
            <a:r>
              <a:rPr lang="en-US" dirty="0" err="1"/>
              <a:t>Inorder</a:t>
            </a:r>
            <a:r>
              <a:rPr lang="en-US" dirty="0"/>
              <a:t> (Left, Root, Right)</a:t>
            </a:r>
            <a:endParaRPr lang="en-GI" dirty="0"/>
          </a:p>
          <a:p>
            <a:endParaRPr lang="en-G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8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1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27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2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5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3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46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4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12/23/2019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21" Type="http://schemas.openxmlformats.org/officeDocument/2006/relationships/image" Target="../media/image64.png"/><Relationship Id="rId7" Type="http://schemas.openxmlformats.org/officeDocument/2006/relationships/image" Target="../media/image43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24" Type="http://schemas.openxmlformats.org/officeDocument/2006/relationships/image" Target="../media/image67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4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56.png"/><Relationship Id="rId18" Type="http://schemas.openxmlformats.org/officeDocument/2006/relationships/image" Target="../media/image76.png"/><Relationship Id="rId3" Type="http://schemas.openxmlformats.org/officeDocument/2006/relationships/image" Target="../media/image68.png"/><Relationship Id="rId21" Type="http://schemas.openxmlformats.org/officeDocument/2006/relationships/image" Target="../media/image78.png"/><Relationship Id="rId7" Type="http://schemas.openxmlformats.org/officeDocument/2006/relationships/image" Target="../media/image37.png"/><Relationship Id="rId12" Type="http://schemas.openxmlformats.org/officeDocument/2006/relationships/image" Target="../media/image48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10" Type="http://schemas.openxmlformats.org/officeDocument/2006/relationships/image" Target="../media/image46.png"/><Relationship Id="rId19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53.png"/><Relationship Id="rId1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79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81.png"/><Relationship Id="rId10" Type="http://schemas.openxmlformats.org/officeDocument/2006/relationships/image" Target="../media/image8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</a:t>
            </a:r>
            <a:r>
              <a:rPr lang="en-US" dirty="0" smtClean="0"/>
              <a:t>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עצים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 smtClean="0"/>
                  <a:t>נתון עץ חיפוש בינארי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dirty="0"/>
                  <a:t> בעל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צמתים.</a:t>
                </a:r>
              </a:p>
              <a:p>
                <a:r>
                  <a:rPr lang="he-IL" dirty="0"/>
                  <a:t>לכל צומת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קיים שדה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he-IL" dirty="0"/>
                  <a:t> שהוא מספר הקודקודים בעץ ששורשו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תאר אלגוריתם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𝐺𝑟𝑒𝑎𝑡𝑒𝑟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שמוצא את כמות הצמתים בעץ, שהמפתח שלהם גדול ממש מ-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זמן ריצה נדרש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3</a:t>
            </a:r>
          </a:p>
        </p:txBody>
      </p:sp>
    </p:spTree>
    <p:extLst>
      <p:ext uri="{BB962C8B-B14F-4D97-AF65-F5344CB8AC3E}">
        <p14:creationId xmlns:p14="http://schemas.microsoft.com/office/powerpoint/2010/main" val="2744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555776" y="3212976"/>
                <a:ext cx="6155771" cy="25922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he-IL" dirty="0" smtClean="0"/>
                  <a:t>הבחנה</a:t>
                </a:r>
                <a:r>
                  <a:rPr lang="he-IL" dirty="0"/>
                  <a:t>: 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he-IL" dirty="0"/>
                  <a:t> אז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dirty="0"/>
              </a:p>
              <a:p>
                <a:r>
                  <a:rPr lang="he-IL" dirty="0"/>
                  <a:t>בכל רמה אנו בודקים </a:t>
                </a:r>
                <a:r>
                  <a:rPr lang="he-IL" u="sng" dirty="0"/>
                  <a:t>לכל היותר</a:t>
                </a:r>
                <a:r>
                  <a:rPr lang="he-IL" dirty="0"/>
                  <a:t> צומת אחד </a:t>
                </a:r>
                <a:r>
                  <a:rPr lang="he-IL" dirty="0" smtClean="0"/>
                  <a:t>בלבד.</a:t>
                </a:r>
                <a:r>
                  <a:rPr lang="en-US" dirty="0" smtClean="0"/>
                  <a:t> </a:t>
                </a:r>
                <a:r>
                  <a:rPr lang="he-IL" dirty="0" smtClean="0"/>
                  <a:t>לכן </a:t>
                </a:r>
                <a:r>
                  <a:rPr lang="he-IL" dirty="0"/>
                  <a:t>זמן הריצה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5776" y="3212976"/>
                <a:ext cx="6155771" cy="2592288"/>
              </a:xfrm>
              <a:blipFill>
                <a:blip r:embed="rId3"/>
                <a:stretch>
                  <a:fillRect l="-2871" t="-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3 - פתרון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9512" y="274638"/>
                <a:ext cx="4752528" cy="31393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𝐺𝑟𝑒𝑎𝑡𝑒𝑟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𝑟𝑜𝑜𝑡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b="0" dirty="0" smtClean="0"/>
              </a:p>
              <a:p>
                <a:pPr marL="539750" indent="-539750">
                  <a:buFont typeface="+mj-lt"/>
                  <a:buAutoNum type="arabicParenR"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b="0" dirty="0" smtClean="0"/>
              </a:p>
              <a:p>
                <a:pPr marL="539750" indent="-539750">
                  <a:buFont typeface="+mj-lt"/>
                  <a:buAutoNum type="arabicParenR"/>
                </a:pPr>
                <a:r>
                  <a:rPr lang="en-US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𝑘𝑒𝑦𝑠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𝑘𝑒𝑦𝑠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4638"/>
                <a:ext cx="4752528" cy="3139321"/>
              </a:xfrm>
              <a:prstGeom prst="rect">
                <a:avLst/>
              </a:prstGeom>
              <a:blipFill>
                <a:blip r:embed="rId4"/>
                <a:stretch>
                  <a:fillRect l="-1923" b="-11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95736" y="5949280"/>
                <a:ext cx="603883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he-IL" b="1" dirty="0">
                    <a:solidFill>
                      <a:srgbClr val="C00000"/>
                    </a:solidFill>
                  </a:rPr>
                  <a:t>אילו שינויים נדרשים על מנת לכתוב אלגוריתם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𝑺𝒎𝒂𝒍𝒍𝒆𝒓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949280"/>
                <a:ext cx="603883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r="-8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5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4008" y="1481328"/>
            <a:ext cx="4042792" cy="2523736"/>
          </a:xfrm>
        </p:spPr>
        <p:txBody>
          <a:bodyPr>
            <a:normAutofit fontScale="70000" lnSpcReduction="20000"/>
          </a:bodyPr>
          <a:lstStyle/>
          <a:p>
            <a:r>
              <a:rPr lang="he-IL" dirty="0" smtClean="0"/>
              <a:t>נתון העץ </a:t>
            </a:r>
            <a:r>
              <a:rPr lang="en-US" dirty="0" smtClean="0"/>
              <a:t>AVL</a:t>
            </a:r>
            <a:r>
              <a:rPr lang="he-IL" dirty="0" smtClean="0"/>
              <a:t> הבא</a:t>
            </a:r>
            <a:r>
              <a:rPr lang="en-US" dirty="0" smtClean="0"/>
              <a:t>.</a:t>
            </a:r>
          </a:p>
          <a:p>
            <a:r>
              <a:rPr lang="he-IL" dirty="0" smtClean="0"/>
              <a:t>מהו ה-</a:t>
            </a:r>
            <a:r>
              <a:rPr lang="en-US" dirty="0" smtClean="0"/>
              <a:t>BF</a:t>
            </a:r>
            <a:r>
              <a:rPr lang="he-IL" dirty="0" smtClean="0"/>
              <a:t> (</a:t>
            </a:r>
            <a:r>
              <a:rPr lang="en-US" dirty="0" smtClean="0"/>
              <a:t>balance factor</a:t>
            </a:r>
            <a:r>
              <a:rPr lang="he-IL" dirty="0" smtClean="0"/>
              <a:t>) של כל צומת?</a:t>
            </a:r>
          </a:p>
          <a:p>
            <a:r>
              <a:rPr lang="he-IL" dirty="0" smtClean="0"/>
              <a:t>תאר את תהליך האיזון העובר על העץ בעבור הפעולות הבאות (בנפרד)</a:t>
            </a:r>
          </a:p>
          <a:p>
            <a:pPr lvl="1"/>
            <a:r>
              <a:rPr lang="he-IL" dirty="0" smtClean="0"/>
              <a:t>מחיקת הערך 1</a:t>
            </a:r>
          </a:p>
          <a:p>
            <a:pPr lvl="1"/>
            <a:r>
              <a:rPr lang="he-IL" dirty="0" smtClean="0"/>
              <a:t>הוספת הערך 22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/>
              <a:t>4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673120" y="26150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20" y="2615051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2858021" y="26150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021" y="2615051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1763688" y="213285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32856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3579248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248" y="3214133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903407" y="2409225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2156812" y="2409225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>
          <a:xfrm>
            <a:off x="3251145" y="2891420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252949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" y="3214133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95135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35" y="3909257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2210007" y="321890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07" y="3218901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039822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822" y="3909257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/>
              <p:cNvSpPr/>
              <p:nvPr/>
            </p:nvSpPr>
            <p:spPr>
              <a:xfrm>
                <a:off x="1770193" y="388105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193" y="3881052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stCxn id="51" idx="3"/>
            <a:endCxn id="62" idx="0"/>
          </p:cNvCxnSpPr>
          <p:nvPr/>
        </p:nvCxnSpPr>
        <p:spPr>
          <a:xfrm flipH="1">
            <a:off x="483236" y="2891420"/>
            <a:ext cx="25733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1" idx="3"/>
            <a:endCxn id="63" idx="0"/>
          </p:cNvCxnSpPr>
          <p:nvPr/>
        </p:nvCxnSpPr>
        <p:spPr>
          <a:xfrm flipH="1">
            <a:off x="825422" y="3490502"/>
            <a:ext cx="263979" cy="41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2440294" y="2891420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3"/>
            <a:endCxn id="66" idx="0"/>
          </p:cNvCxnSpPr>
          <p:nvPr/>
        </p:nvCxnSpPr>
        <p:spPr>
          <a:xfrm flipH="1">
            <a:off x="2000480" y="3495270"/>
            <a:ext cx="276977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19785" y="3530697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1021951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51" y="3214133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51" idx="5"/>
            <a:endCxn id="41" idx="0"/>
          </p:cNvCxnSpPr>
          <p:nvPr/>
        </p:nvCxnSpPr>
        <p:spPr>
          <a:xfrm>
            <a:off x="1066244" y="2891420"/>
            <a:ext cx="18599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3251145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45" y="3909257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3481432" y="3530697"/>
            <a:ext cx="187717" cy="37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500396" y="460438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96" y="4604381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397230" y="4225821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41" grpId="0" animBg="1"/>
      <p:bldP spid="45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4008" y="1481328"/>
            <a:ext cx="4042792" cy="2523736"/>
          </a:xfrm>
        </p:spPr>
        <p:txBody>
          <a:bodyPr>
            <a:normAutofit/>
          </a:bodyPr>
          <a:lstStyle/>
          <a:p>
            <a:r>
              <a:rPr lang="he-IL" dirty="0" smtClean="0"/>
              <a:t>ה-</a:t>
            </a:r>
            <a:r>
              <a:rPr lang="en-US" dirty="0" smtClean="0"/>
              <a:t>BF</a:t>
            </a:r>
            <a:r>
              <a:rPr lang="he-IL" dirty="0" smtClean="0"/>
              <a:t> הינו ההפרש בגובה בין הבן השמאלי לימני</a:t>
            </a:r>
          </a:p>
          <a:p>
            <a:pPr lvl="1"/>
            <a:r>
              <a:rPr lang="en-US" dirty="0" smtClean="0"/>
              <a:t>BF(l) – BF(r)</a:t>
            </a:r>
            <a:endParaRPr lang="he-IL" dirty="0" smtClean="0"/>
          </a:p>
          <a:p>
            <a:pPr lvl="1"/>
            <a:r>
              <a:rPr lang="en-US" dirty="0" smtClean="0"/>
              <a:t>BF</a:t>
            </a:r>
            <a:r>
              <a:rPr lang="he-IL" dirty="0" smtClean="0"/>
              <a:t> של עלה הינו 0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4</a:t>
            </a:r>
            <a:r>
              <a:rPr lang="he-IL" dirty="0" smtClean="0"/>
              <a:t> – </a:t>
            </a:r>
            <a:r>
              <a:rPr lang="en-US" dirty="0" smtClean="0"/>
              <a:t>balance factor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673120" y="26150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20" y="2615051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2858021" y="26150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021" y="2615051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1763688" y="213285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32856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3579248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248" y="3214133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903407" y="2409225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2156812" y="2409225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>
          <a:xfrm>
            <a:off x="3251145" y="2891420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252949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" y="3214133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95135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35" y="3909257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2210007" y="321890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07" y="3218901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039822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822" y="3909257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/>
              <p:cNvSpPr/>
              <p:nvPr/>
            </p:nvSpPr>
            <p:spPr>
              <a:xfrm>
                <a:off x="1770193" y="388105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193" y="3881052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stCxn id="51" idx="3"/>
            <a:endCxn id="62" idx="0"/>
          </p:cNvCxnSpPr>
          <p:nvPr/>
        </p:nvCxnSpPr>
        <p:spPr>
          <a:xfrm flipH="1">
            <a:off x="483236" y="2891420"/>
            <a:ext cx="25733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1" idx="3"/>
            <a:endCxn id="63" idx="0"/>
          </p:cNvCxnSpPr>
          <p:nvPr/>
        </p:nvCxnSpPr>
        <p:spPr>
          <a:xfrm flipH="1">
            <a:off x="825422" y="3490502"/>
            <a:ext cx="263979" cy="41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2440294" y="2891420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3"/>
            <a:endCxn id="66" idx="0"/>
          </p:cNvCxnSpPr>
          <p:nvPr/>
        </p:nvCxnSpPr>
        <p:spPr>
          <a:xfrm flipH="1">
            <a:off x="2000480" y="3495270"/>
            <a:ext cx="276977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19785" y="3530697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1021951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51" y="3214133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51" idx="5"/>
            <a:endCxn id="41" idx="0"/>
          </p:cNvCxnSpPr>
          <p:nvPr/>
        </p:nvCxnSpPr>
        <p:spPr>
          <a:xfrm>
            <a:off x="1066244" y="2891420"/>
            <a:ext cx="18599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3251145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45" y="3909257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3481432" y="3530697"/>
            <a:ext cx="187717" cy="37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500396" y="460438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96" y="4604381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397230" y="4225821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7272" y="210154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3383" y="266098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1686" y="2637278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-1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33165" y="3260920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489436" y="321350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7809" y="3956044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659807" y="328554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37699" y="3216121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28644" y="3946781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3515" y="398010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39547" y="3961031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010094" y="4639602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840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41" grpId="0" animBg="1"/>
      <p:bldP spid="45" grpId="0" animBg="1"/>
      <p:bldP spid="48" grpId="0" animBg="1"/>
      <p:bldP spid="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4008" y="1481328"/>
            <a:ext cx="4042792" cy="1456658"/>
          </a:xfrm>
        </p:spPr>
        <p:txBody>
          <a:bodyPr>
            <a:normAutofit fontScale="92500"/>
          </a:bodyPr>
          <a:lstStyle/>
          <a:p>
            <a:r>
              <a:rPr lang="he-IL" dirty="0" smtClean="0"/>
              <a:t>נוצר מצב שבו </a:t>
            </a:r>
            <a:r>
              <a:rPr lang="en-US" dirty="0" smtClean="0"/>
              <a:t>BF(3) = -2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בבן הימני </a:t>
            </a:r>
            <a:r>
              <a:rPr lang="en-US" dirty="0" smtClean="0"/>
              <a:t>BF(7) = 1</a:t>
            </a:r>
            <a:r>
              <a:rPr lang="he-IL" dirty="0" smtClean="0"/>
              <a:t> ולכן נבצע גלגול </a:t>
            </a:r>
            <a:r>
              <a:rPr lang="en-US" dirty="0" smtClean="0"/>
              <a:t>RL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</a:t>
            </a:r>
            <a:r>
              <a:rPr lang="en-US" dirty="0" smtClean="0"/>
              <a:t>4</a:t>
            </a:r>
            <a:r>
              <a:rPr lang="he-IL" dirty="0" smtClean="0"/>
              <a:t> – מחיקת האיבר 1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961152" y="163973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52" y="1639737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3146053" y="163973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53" y="1639737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2051720" y="115754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157542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3867280" y="223881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80" y="2238819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1191439" y="1433911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2444844" y="1433911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>
          <a:xfrm>
            <a:off x="3539177" y="1916106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883167" y="293394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67" y="2933943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2498039" y="224358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39" y="2243587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327854" y="293394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54" y="2933943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/>
              <p:cNvSpPr/>
              <p:nvPr/>
            </p:nvSpPr>
            <p:spPr>
              <a:xfrm>
                <a:off x="2058225" y="290573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225" y="2905738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stCxn id="41" idx="3"/>
            <a:endCxn id="63" idx="0"/>
          </p:cNvCxnSpPr>
          <p:nvPr/>
        </p:nvCxnSpPr>
        <p:spPr>
          <a:xfrm flipH="1">
            <a:off x="1113454" y="2515188"/>
            <a:ext cx="263979" cy="41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2728326" y="1916106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3"/>
            <a:endCxn id="66" idx="0"/>
          </p:cNvCxnSpPr>
          <p:nvPr/>
        </p:nvCxnSpPr>
        <p:spPr>
          <a:xfrm flipH="1">
            <a:off x="2288512" y="2519956"/>
            <a:ext cx="276977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207817" y="2555383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1309983" y="223881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83" y="2238819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51" idx="5"/>
            <a:endCxn id="41" idx="0"/>
          </p:cNvCxnSpPr>
          <p:nvPr/>
        </p:nvCxnSpPr>
        <p:spPr>
          <a:xfrm>
            <a:off x="1354276" y="1916106"/>
            <a:ext cx="18599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3539177" y="293394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77" y="2933943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3769464" y="2555383"/>
            <a:ext cx="187717" cy="37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788428" y="362906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28" y="3629067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685262" y="3250507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55304" y="1126229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721415" y="168567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46580" y="1663130"/>
            <a:ext cx="46715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-</a:t>
            </a:r>
            <a:r>
              <a:rPr lang="he-IL" sz="1600" b="1" dirty="0" smtClean="0"/>
              <a:t>2</a:t>
            </a:r>
            <a:endParaRPr lang="en-GB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77468" y="2238189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365841" y="2980730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947839" y="231023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5731" y="224080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616676" y="297146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141547" y="3004789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7579" y="298571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298126" y="3664288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1065534" y="436806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34" y="4368060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250435" y="436806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435" y="4368060"/>
                <a:ext cx="460574" cy="32378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2156102" y="388586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102" y="3885865"/>
                <a:ext cx="460574" cy="32378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971662" y="496714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62" y="4967142"/>
                <a:ext cx="460574" cy="32378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2" idx="3"/>
            <a:endCxn id="39" idx="0"/>
          </p:cNvCxnSpPr>
          <p:nvPr/>
        </p:nvCxnSpPr>
        <p:spPr>
          <a:xfrm flipH="1">
            <a:off x="1295821" y="4162234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5"/>
            <a:endCxn id="40" idx="0"/>
          </p:cNvCxnSpPr>
          <p:nvPr/>
        </p:nvCxnSpPr>
        <p:spPr>
          <a:xfrm>
            <a:off x="2549226" y="4162234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5"/>
            <a:endCxn id="44" idx="0"/>
          </p:cNvCxnSpPr>
          <p:nvPr/>
        </p:nvCxnSpPr>
        <p:spPr>
          <a:xfrm>
            <a:off x="3643559" y="4644429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645363" y="496714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63" y="4967142"/>
                <a:ext cx="460574" cy="32378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2602421" y="497191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21" y="4971910"/>
                <a:ext cx="460574" cy="32378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/>
              <p:cNvSpPr/>
              <p:nvPr/>
            </p:nvSpPr>
            <p:spPr>
              <a:xfrm>
                <a:off x="4432236" y="566226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36" y="5662266"/>
                <a:ext cx="460574" cy="323786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/>
              <p:cNvSpPr/>
              <p:nvPr/>
            </p:nvSpPr>
            <p:spPr>
              <a:xfrm>
                <a:off x="2162607" y="563406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607" y="5634061"/>
                <a:ext cx="460574" cy="32378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stCxn id="39" idx="3"/>
            <a:endCxn id="55" idx="0"/>
          </p:cNvCxnSpPr>
          <p:nvPr/>
        </p:nvCxnSpPr>
        <p:spPr>
          <a:xfrm flipH="1">
            <a:off x="875650" y="4644429"/>
            <a:ext cx="25733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0" idx="3"/>
            <a:endCxn id="61" idx="0"/>
          </p:cNvCxnSpPr>
          <p:nvPr/>
        </p:nvCxnSpPr>
        <p:spPr>
          <a:xfrm flipH="1">
            <a:off x="2832708" y="4644429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3"/>
            <a:endCxn id="69" idx="0"/>
          </p:cNvCxnSpPr>
          <p:nvPr/>
        </p:nvCxnSpPr>
        <p:spPr>
          <a:xfrm flipH="1">
            <a:off x="2392894" y="5248279"/>
            <a:ext cx="276977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12199" y="5283706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414365" y="496714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65" y="4967142"/>
                <a:ext cx="460574" cy="323786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>
            <a:stCxn id="39" idx="5"/>
            <a:endCxn id="79" idx="0"/>
          </p:cNvCxnSpPr>
          <p:nvPr/>
        </p:nvCxnSpPr>
        <p:spPr>
          <a:xfrm>
            <a:off x="1458658" y="4644429"/>
            <a:ext cx="18599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3643559" y="566226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559" y="5662266"/>
                <a:ext cx="460574" cy="323786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endCxn id="81" idx="0"/>
          </p:cNvCxnSpPr>
          <p:nvPr/>
        </p:nvCxnSpPr>
        <p:spPr>
          <a:xfrm flipH="1">
            <a:off x="3873846" y="5283706"/>
            <a:ext cx="187717" cy="37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/>
              <p:cNvSpPr/>
              <p:nvPr/>
            </p:nvSpPr>
            <p:spPr>
              <a:xfrm>
                <a:off x="4892810" y="635739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3" name="Oval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810" y="6357390"/>
                <a:ext cx="460574" cy="32378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>
            <a:off x="4789644" y="5978830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25797" y="4413996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704100" y="439028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-1</a:t>
            </a:r>
            <a:endParaRPr lang="en-GB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59249" y="5013929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GB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881850" y="4966512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 smtClean="0"/>
              <a:t>0</a:t>
            </a:r>
            <a:endParaRPr lang="en-GB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052221" y="5038556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4530113" y="4969130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721058" y="5699790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245929" y="5733112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931961" y="5714040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402508" y="6392611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1591067" y="3817108"/>
            <a:ext cx="46715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-</a:t>
            </a:r>
            <a:r>
              <a:rPr lang="he-IL" sz="1600" b="1" dirty="0" smtClean="0"/>
              <a:t>2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2077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1" grpId="0" animBg="1"/>
      <p:bldP spid="52" grpId="0" animBg="1"/>
      <p:bldP spid="53" grpId="0" animBg="1"/>
      <p:bldP spid="56" grpId="0" animBg="1"/>
      <p:bldP spid="63" grpId="0" animBg="1"/>
      <p:bldP spid="64" grpId="0" animBg="1"/>
      <p:bldP spid="65" grpId="0" animBg="1"/>
      <p:bldP spid="66" grpId="0" animBg="1"/>
      <p:bldP spid="41" grpId="0" animBg="1"/>
      <p:bldP spid="45" grpId="0" animBg="1"/>
      <p:bldP spid="48" grpId="0" animBg="1"/>
      <p:bldP spid="4" grpId="0"/>
      <p:bldP spid="28" grpId="0"/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2" grpId="0" animBg="1"/>
      <p:bldP spid="44" grpId="0" animBg="1"/>
      <p:bldP spid="55" grpId="0" animBg="1"/>
      <p:bldP spid="61" grpId="0" animBg="1"/>
      <p:bldP spid="67" grpId="0" animBg="1"/>
      <p:bldP spid="69" grpId="0" animBg="1"/>
      <p:bldP spid="79" grpId="0" animBg="1"/>
      <p:bldP spid="81" grpId="0" animBg="1"/>
      <p:bldP spid="83" grpId="0" animBg="1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4008" y="1481328"/>
            <a:ext cx="4042792" cy="1456658"/>
          </a:xfrm>
        </p:spPr>
        <p:txBody>
          <a:bodyPr>
            <a:normAutofit fontScale="77500" lnSpcReduction="20000"/>
          </a:bodyPr>
          <a:lstStyle/>
          <a:p>
            <a:r>
              <a:rPr lang="he-IL" dirty="0" smtClean="0"/>
              <a:t>שוב נוצר חוסר איזון</a:t>
            </a:r>
          </a:p>
          <a:p>
            <a:r>
              <a:rPr lang="en-US" dirty="0" smtClean="0"/>
              <a:t>BF(9) = -2</a:t>
            </a:r>
            <a:endParaRPr lang="he-IL" dirty="0" smtClean="0"/>
          </a:p>
          <a:p>
            <a:r>
              <a:rPr lang="he-IL" dirty="0" smtClean="0"/>
              <a:t>בבן הימני </a:t>
            </a:r>
            <a:r>
              <a:rPr lang="en-US" dirty="0" smtClean="0"/>
              <a:t>BF(15) = -1</a:t>
            </a:r>
            <a:r>
              <a:rPr lang="he-IL" dirty="0" smtClean="0"/>
              <a:t> ולכן נבצע גלגול </a:t>
            </a:r>
            <a:r>
              <a:rPr lang="en-US" dirty="0" smtClean="0"/>
              <a:t>RR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שאלה </a:t>
            </a:r>
            <a:r>
              <a:rPr lang="en-US" dirty="0" smtClean="0"/>
              <a:t>4</a:t>
            </a:r>
            <a:r>
              <a:rPr lang="he-IL" dirty="0" smtClean="0"/>
              <a:t> – מחיקת האיבר 1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817136" y="163973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36" y="1639737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3002037" y="163973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037" y="1639737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1907704" y="115754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157542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723264" y="223881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64" y="2238819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2" idx="3"/>
            <a:endCxn id="39" idx="0"/>
          </p:cNvCxnSpPr>
          <p:nvPr/>
        </p:nvCxnSpPr>
        <p:spPr>
          <a:xfrm flipH="1">
            <a:off x="1047423" y="1433911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5"/>
            <a:endCxn id="40" idx="0"/>
          </p:cNvCxnSpPr>
          <p:nvPr/>
        </p:nvCxnSpPr>
        <p:spPr>
          <a:xfrm>
            <a:off x="2300828" y="1433911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5"/>
            <a:endCxn id="44" idx="0"/>
          </p:cNvCxnSpPr>
          <p:nvPr/>
        </p:nvCxnSpPr>
        <p:spPr>
          <a:xfrm>
            <a:off x="3395161" y="1916106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396965" y="223881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65" y="2238819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2354023" y="224358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023" y="2243587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/>
              <p:cNvSpPr/>
              <p:nvPr/>
            </p:nvSpPr>
            <p:spPr>
              <a:xfrm>
                <a:off x="4183838" y="293394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838" y="2933943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/>
              <p:cNvSpPr/>
              <p:nvPr/>
            </p:nvSpPr>
            <p:spPr>
              <a:xfrm>
                <a:off x="1914209" y="290573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09" y="2905738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stCxn id="39" idx="3"/>
            <a:endCxn id="55" idx="0"/>
          </p:cNvCxnSpPr>
          <p:nvPr/>
        </p:nvCxnSpPr>
        <p:spPr>
          <a:xfrm flipH="1">
            <a:off x="627252" y="1916106"/>
            <a:ext cx="25733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0" idx="3"/>
            <a:endCxn id="61" idx="0"/>
          </p:cNvCxnSpPr>
          <p:nvPr/>
        </p:nvCxnSpPr>
        <p:spPr>
          <a:xfrm flipH="1">
            <a:off x="2584310" y="1916106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3"/>
            <a:endCxn id="69" idx="0"/>
          </p:cNvCxnSpPr>
          <p:nvPr/>
        </p:nvCxnSpPr>
        <p:spPr>
          <a:xfrm flipH="1">
            <a:off x="2144496" y="2519956"/>
            <a:ext cx="276977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063801" y="2555383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165967" y="223881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67" y="2238819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>
            <a:stCxn id="39" idx="5"/>
            <a:endCxn id="79" idx="0"/>
          </p:cNvCxnSpPr>
          <p:nvPr/>
        </p:nvCxnSpPr>
        <p:spPr>
          <a:xfrm>
            <a:off x="1210260" y="1916106"/>
            <a:ext cx="18599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3395161" y="293394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61" y="2933943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endCxn id="81" idx="0"/>
          </p:cNvCxnSpPr>
          <p:nvPr/>
        </p:nvCxnSpPr>
        <p:spPr>
          <a:xfrm flipH="1">
            <a:off x="3625448" y="2555383"/>
            <a:ext cx="187717" cy="37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/>
              <p:cNvSpPr/>
              <p:nvPr/>
            </p:nvSpPr>
            <p:spPr>
              <a:xfrm>
                <a:off x="4644412" y="362906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3" name="Oval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12" y="3629067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>
            <a:off x="4541246" y="3250507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577399" y="168567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55702" y="1661964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10851" y="2285606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GB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33452" y="2238189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 smtClean="0"/>
              <a:t>0</a:t>
            </a:r>
            <a:endParaRPr lang="en-GB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803823" y="231023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4281715" y="224080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472660" y="297146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997531" y="3004789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683563" y="298571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154110" y="3664288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1342669" y="1088785"/>
            <a:ext cx="46715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-</a:t>
            </a:r>
            <a:r>
              <a:rPr lang="he-IL" sz="1600" b="1" dirty="0" smtClean="0"/>
              <a:t>2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213495" y="528428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95" y="5284286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3044557" y="392593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57" y="3925930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1960899" y="459257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99" y="4592577"/>
                <a:ext cx="460574" cy="32378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/>
              <p:cNvSpPr/>
              <p:nvPr/>
            </p:nvSpPr>
            <p:spPr>
              <a:xfrm>
                <a:off x="4178283" y="459257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90" name="Oval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283" y="4592577"/>
                <a:ext cx="460574" cy="32378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/>
          <p:cNvCxnSpPr>
            <a:stCxn id="85" idx="3"/>
            <a:endCxn id="68" idx="0"/>
          </p:cNvCxnSpPr>
          <p:nvPr/>
        </p:nvCxnSpPr>
        <p:spPr>
          <a:xfrm flipH="1">
            <a:off x="1443782" y="4868946"/>
            <a:ext cx="584567" cy="41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5" idx="5"/>
            <a:endCxn id="102" idx="0"/>
          </p:cNvCxnSpPr>
          <p:nvPr/>
        </p:nvCxnSpPr>
        <p:spPr>
          <a:xfrm>
            <a:off x="2354023" y="4868946"/>
            <a:ext cx="618313" cy="488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793324" y="588336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24" y="5883368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2742049" y="535711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049" y="5357115"/>
                <a:ext cx="460574" cy="32378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4638857" y="528770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57" y="5287701"/>
                <a:ext cx="460574" cy="32378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/>
              <p:cNvSpPr/>
              <p:nvPr/>
            </p:nvSpPr>
            <p:spPr>
              <a:xfrm>
                <a:off x="2302296" y="588146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96" y="5881468"/>
                <a:ext cx="460574" cy="32378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68" idx="3"/>
            <a:endCxn id="101" idx="0"/>
          </p:cNvCxnSpPr>
          <p:nvPr/>
        </p:nvCxnSpPr>
        <p:spPr>
          <a:xfrm flipH="1">
            <a:off x="1023611" y="5560655"/>
            <a:ext cx="25733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3" idx="3"/>
            <a:endCxn id="85" idx="0"/>
          </p:cNvCxnSpPr>
          <p:nvPr/>
        </p:nvCxnSpPr>
        <p:spPr>
          <a:xfrm flipH="1">
            <a:off x="2191186" y="4202299"/>
            <a:ext cx="920821" cy="390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3"/>
            <a:endCxn id="104" idx="0"/>
          </p:cNvCxnSpPr>
          <p:nvPr/>
        </p:nvCxnSpPr>
        <p:spPr>
          <a:xfrm flipH="1">
            <a:off x="2532583" y="5633484"/>
            <a:ext cx="276916" cy="247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518820" y="4909141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/>
              <p:cNvSpPr/>
              <p:nvPr/>
            </p:nvSpPr>
            <p:spPr>
              <a:xfrm>
                <a:off x="1562326" y="588336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9" name="Oval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26" y="5883368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/>
          <p:cNvCxnSpPr>
            <a:stCxn id="68" idx="5"/>
            <a:endCxn id="109" idx="0"/>
          </p:cNvCxnSpPr>
          <p:nvPr/>
        </p:nvCxnSpPr>
        <p:spPr>
          <a:xfrm>
            <a:off x="1606619" y="5560655"/>
            <a:ext cx="18599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/>
              <p:cNvSpPr/>
              <p:nvPr/>
            </p:nvSpPr>
            <p:spPr>
              <a:xfrm>
                <a:off x="3850180" y="528770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11" name="Oval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80" y="5287701"/>
                <a:ext cx="460574" cy="323786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/>
          <p:cNvCxnSpPr>
            <a:endCxn id="111" idx="0"/>
          </p:cNvCxnSpPr>
          <p:nvPr/>
        </p:nvCxnSpPr>
        <p:spPr>
          <a:xfrm flipH="1">
            <a:off x="4080467" y="4909141"/>
            <a:ext cx="187717" cy="37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/>
              <p:cNvSpPr/>
              <p:nvPr/>
            </p:nvSpPr>
            <p:spPr>
              <a:xfrm>
                <a:off x="5138582" y="591325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13" name="Oval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582" y="5913255"/>
                <a:ext cx="460574" cy="32378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/>
          <p:cNvCxnSpPr>
            <a:endCxn id="113" idx="0"/>
          </p:cNvCxnSpPr>
          <p:nvPr/>
        </p:nvCxnSpPr>
        <p:spPr>
          <a:xfrm>
            <a:off x="4996265" y="5476000"/>
            <a:ext cx="372604" cy="437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651596" y="3944568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52061" y="530651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-1</a:t>
            </a:r>
            <a:endParaRPr lang="en-GB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46480" y="586708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GB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029811" y="5882738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 smtClean="0"/>
              <a:t>0</a:t>
            </a:r>
            <a:endParaRPr lang="en-GB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191687" y="5636256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736734" y="4594565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860686" y="6084995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452550" y="535854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138582" y="5339475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609129" y="6018046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cxnSp>
        <p:nvCxnSpPr>
          <p:cNvPr id="125" name="Straight Connector 124"/>
          <p:cNvCxnSpPr>
            <a:stCxn id="73" idx="5"/>
            <a:endCxn id="90" idx="0"/>
          </p:cNvCxnSpPr>
          <p:nvPr/>
        </p:nvCxnSpPr>
        <p:spPr>
          <a:xfrm>
            <a:off x="3437681" y="4202299"/>
            <a:ext cx="970889" cy="390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530039" y="4592262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127" name="Content Placeholder 1"/>
          <p:cNvSpPr txBox="1">
            <a:spLocks/>
          </p:cNvSpPr>
          <p:nvPr/>
        </p:nvSpPr>
        <p:spPr>
          <a:xfrm>
            <a:off x="5485127" y="4397438"/>
            <a:ext cx="3209298" cy="14566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 smtClean="0"/>
              <a:t>במצב זה העץ תקין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79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9" grpId="0" animBg="1"/>
      <p:bldP spid="40" grpId="0" animBg="1"/>
      <p:bldP spid="42" grpId="0" animBg="1"/>
      <p:bldP spid="44" grpId="0" animBg="1"/>
      <p:bldP spid="55" grpId="0" animBg="1"/>
      <p:bldP spid="61" grpId="0" animBg="1"/>
      <p:bldP spid="67" grpId="0" animBg="1"/>
      <p:bldP spid="69" grpId="0" animBg="1"/>
      <p:bldP spid="79" grpId="0" animBg="1"/>
      <p:bldP spid="81" grpId="0" animBg="1"/>
      <p:bldP spid="83" grpId="0" animBg="1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 animBg="1"/>
      <p:bldP spid="68" grpId="0" animBg="1"/>
      <p:bldP spid="73" grpId="0" animBg="1"/>
      <p:bldP spid="85" grpId="0" animBg="1"/>
      <p:bldP spid="90" grpId="0" animBg="1"/>
      <p:bldP spid="101" grpId="0" animBg="1"/>
      <p:bldP spid="102" grpId="0" animBg="1"/>
      <p:bldP spid="103" grpId="0" animBg="1"/>
      <p:bldP spid="104" grpId="0" animBg="1"/>
      <p:bldP spid="109" grpId="0" animBg="1"/>
      <p:bldP spid="111" grpId="0" animBg="1"/>
      <p:bldP spid="113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6" grpId="0"/>
      <p:bldP spid="1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4008" y="1481328"/>
            <a:ext cx="4042792" cy="2523736"/>
          </a:xfrm>
        </p:spPr>
        <p:txBody>
          <a:bodyPr>
            <a:normAutofit/>
          </a:bodyPr>
          <a:lstStyle/>
          <a:p>
            <a:r>
              <a:rPr lang="en-US" dirty="0" smtClean="0"/>
              <a:t>BF(23)</a:t>
            </a:r>
            <a:r>
              <a:rPr lang="he-IL" dirty="0" smtClean="0"/>
              <a:t> עלה ל-1 אבל עדיין תקין.</a:t>
            </a:r>
          </a:p>
          <a:p>
            <a:r>
              <a:rPr lang="en-US" dirty="0" smtClean="0"/>
              <a:t>BF(21)</a:t>
            </a:r>
            <a:r>
              <a:rPr lang="he-IL" dirty="0" smtClean="0"/>
              <a:t> ירד ל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smtClean="0"/>
              <a:t>-2</a:t>
            </a:r>
            <a:r>
              <a:rPr lang="he-IL" dirty="0" smtClean="0"/>
              <a:t>.</a:t>
            </a:r>
          </a:p>
          <a:p>
            <a:r>
              <a:rPr lang="he-IL" dirty="0" smtClean="0"/>
              <a:t>דרוש </a:t>
            </a:r>
            <a:r>
              <a:rPr lang="en-US" dirty="0" smtClean="0"/>
              <a:t>RL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4</a:t>
            </a:r>
            <a:r>
              <a:rPr lang="he-IL" dirty="0" smtClean="0"/>
              <a:t> – הכנסת האיבר 22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673120" y="26150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20" y="2615051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2858021" y="26150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021" y="2615051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1763688" y="213285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32856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3579248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248" y="3214133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903407" y="2409225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2156812" y="2409225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>
          <a:xfrm>
            <a:off x="3251145" y="2891420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252949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" y="3214133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95135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35" y="3909257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2210007" y="321890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07" y="3218901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039822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822" y="3909257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/>
              <p:cNvSpPr/>
              <p:nvPr/>
            </p:nvSpPr>
            <p:spPr>
              <a:xfrm>
                <a:off x="1770193" y="388105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193" y="3881052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stCxn id="51" idx="3"/>
            <a:endCxn id="62" idx="0"/>
          </p:cNvCxnSpPr>
          <p:nvPr/>
        </p:nvCxnSpPr>
        <p:spPr>
          <a:xfrm flipH="1">
            <a:off x="483236" y="2891420"/>
            <a:ext cx="25733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1" idx="3"/>
            <a:endCxn id="63" idx="0"/>
          </p:cNvCxnSpPr>
          <p:nvPr/>
        </p:nvCxnSpPr>
        <p:spPr>
          <a:xfrm flipH="1">
            <a:off x="825422" y="3490502"/>
            <a:ext cx="263979" cy="41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2440294" y="2891420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3"/>
            <a:endCxn id="66" idx="0"/>
          </p:cNvCxnSpPr>
          <p:nvPr/>
        </p:nvCxnSpPr>
        <p:spPr>
          <a:xfrm flipH="1">
            <a:off x="2000480" y="3495270"/>
            <a:ext cx="276977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19785" y="3530697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1021951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51" y="3214133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51" idx="5"/>
            <a:endCxn id="41" idx="0"/>
          </p:cNvCxnSpPr>
          <p:nvPr/>
        </p:nvCxnSpPr>
        <p:spPr>
          <a:xfrm>
            <a:off x="1066244" y="2891420"/>
            <a:ext cx="18599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3251145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45" y="3909257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3481432" y="3530697"/>
            <a:ext cx="187717" cy="37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500396" y="460438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96" y="4604381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397230" y="4225821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7272" y="210154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3383" y="266098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1686" y="2637278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33165" y="3260920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489436" y="321350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7809" y="3956044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659807" y="328554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37699" y="3216121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28644" y="3946781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3515" y="398010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010094" y="4639602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 smtClean="0"/>
              <a:t>1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4022860" y="518241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860" y="5182411"/>
                <a:ext cx="460574" cy="32378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>
            <a:stCxn id="48" idx="3"/>
            <a:endCxn id="39" idx="0"/>
          </p:cNvCxnSpPr>
          <p:nvPr/>
        </p:nvCxnSpPr>
        <p:spPr>
          <a:xfrm flipH="1">
            <a:off x="4253147" y="4880750"/>
            <a:ext cx="314699" cy="301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2645" y="5073630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637424" y="3843871"/>
            <a:ext cx="46715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-</a:t>
            </a:r>
            <a:r>
              <a:rPr lang="he-IL" sz="1600" b="1" dirty="0" smtClean="0"/>
              <a:t>2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8460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1" grpId="0" animBg="1"/>
      <p:bldP spid="52" grpId="0" animBg="1"/>
      <p:bldP spid="53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41" grpId="0" animBg="1"/>
      <p:bldP spid="45" grpId="0" animBg="1"/>
      <p:bldP spid="48" grpId="0" animBg="1"/>
      <p:bldP spid="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 animBg="1"/>
      <p:bldP spid="47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4008" y="1481328"/>
            <a:ext cx="4042792" cy="2523736"/>
          </a:xfrm>
        </p:spPr>
        <p:txBody>
          <a:bodyPr>
            <a:normAutofit/>
          </a:bodyPr>
          <a:lstStyle/>
          <a:p>
            <a:r>
              <a:rPr lang="he-IL" dirty="0" smtClean="0"/>
              <a:t>לאחר התיקון, </a:t>
            </a:r>
            <a:r>
              <a:rPr lang="en-US" dirty="0" smtClean="0"/>
              <a:t>BF(19)</a:t>
            </a:r>
            <a:r>
              <a:rPr lang="he-IL" dirty="0" smtClean="0"/>
              <a:t> נשאר ללא שינוי, לכן אין צורך להמשיך.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4</a:t>
            </a:r>
            <a:r>
              <a:rPr lang="he-IL" dirty="0" smtClean="0"/>
              <a:t> – הכנסת האיבר 22 (התיקון)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673120" y="26150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20" y="2615051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2858021" y="26150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021" y="2615051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1763688" y="213285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32856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3579248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248" y="3214133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903407" y="2409225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2156812" y="2409225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>
          <a:xfrm>
            <a:off x="3251145" y="2891420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252949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" y="3214133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95135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35" y="3909257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2210007" y="321890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07" y="3218901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039822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822" y="3909257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/>
              <p:cNvSpPr/>
              <p:nvPr/>
            </p:nvSpPr>
            <p:spPr>
              <a:xfrm>
                <a:off x="1770193" y="388105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193" y="3881052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stCxn id="51" idx="3"/>
            <a:endCxn id="62" idx="0"/>
          </p:cNvCxnSpPr>
          <p:nvPr/>
        </p:nvCxnSpPr>
        <p:spPr>
          <a:xfrm flipH="1">
            <a:off x="483236" y="2891420"/>
            <a:ext cx="25733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1" idx="3"/>
            <a:endCxn id="63" idx="0"/>
          </p:cNvCxnSpPr>
          <p:nvPr/>
        </p:nvCxnSpPr>
        <p:spPr>
          <a:xfrm flipH="1">
            <a:off x="825422" y="3490502"/>
            <a:ext cx="263979" cy="418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2440294" y="2891420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3"/>
            <a:endCxn id="66" idx="0"/>
          </p:cNvCxnSpPr>
          <p:nvPr/>
        </p:nvCxnSpPr>
        <p:spPr>
          <a:xfrm flipH="1">
            <a:off x="2000480" y="3495270"/>
            <a:ext cx="276977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19785" y="3530697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1021951" y="32141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51" y="3214133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51" idx="5"/>
            <a:endCxn id="41" idx="0"/>
          </p:cNvCxnSpPr>
          <p:nvPr/>
        </p:nvCxnSpPr>
        <p:spPr>
          <a:xfrm>
            <a:off x="1066244" y="2891420"/>
            <a:ext cx="18599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3251145" y="390925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45" y="3909257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5" idx="0"/>
          </p:cNvCxnSpPr>
          <p:nvPr/>
        </p:nvCxnSpPr>
        <p:spPr>
          <a:xfrm flipH="1">
            <a:off x="3481432" y="3530697"/>
            <a:ext cx="187717" cy="37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500396" y="460438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96" y="4604381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397230" y="4225821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67272" y="210154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3383" y="266098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1686" y="2637278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-1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33165" y="3260920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489436" y="321350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7809" y="3956044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659807" y="3285547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37699" y="3216121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-1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28644" y="3946781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3515" y="3980103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010094" y="4639602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 smtClean="0"/>
              <a:t>0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3680974" y="461160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74" y="4611603"/>
                <a:ext cx="460574" cy="32378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>
            <a:stCxn id="65" idx="3"/>
            <a:endCxn id="39" idx="0"/>
          </p:cNvCxnSpPr>
          <p:nvPr/>
        </p:nvCxnSpPr>
        <p:spPr>
          <a:xfrm flipH="1">
            <a:off x="3911261" y="4185626"/>
            <a:ext cx="196011" cy="425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98271" y="4599386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GB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571338" y="3906834"/>
            <a:ext cx="46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 smtClean="0"/>
              <a:t>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213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1" grpId="0" animBg="1"/>
      <p:bldP spid="52" grpId="0" animBg="1"/>
      <p:bldP spid="53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41" grpId="0" animBg="1"/>
      <p:bldP spid="45" grpId="0" animBg="1"/>
      <p:bldP spid="48" grpId="0" animBg="1"/>
      <p:bldP spid="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 animBg="1"/>
      <p:bldP spid="47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435280" cy="525658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he-IL" dirty="0" smtClean="0"/>
                  <a:t>עץ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dirty="0"/>
                  <a:t> הוא מבנה נתונים המאחסן את הנתונים לפי הירארכיה. כאשר הגישה מתבצעת ע"י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𝑟𝑜𝑜𝑡</m:t>
                    </m:r>
                  </m:oMath>
                </a14:m>
                <a:r>
                  <a:rPr lang="he-IL" dirty="0"/>
                  <a:t> שהוא שורש העץ, או ע"י מצביע לצומת אחר בעץ.</a:t>
                </a:r>
              </a:p>
              <a:p>
                <a:r>
                  <a:rPr lang="he-IL" dirty="0"/>
                  <a:t>לכל צומת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מאוחסנים הנתונים הבאים: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he-IL" dirty="0"/>
                  <a:t> - מצביע לצומת האב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he-IL" dirty="0"/>
                  <a:t> - המזהה של הצומת.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lang="he-IL" dirty="0"/>
                  <a:t> - המידע השמור בצומת.</a:t>
                </a:r>
              </a:p>
              <a:p>
                <a:pPr lvl="1"/>
                <a:r>
                  <a:rPr lang="he-IL" dirty="0"/>
                  <a:t>מצביעים לבנים של הצומת.</a:t>
                </a:r>
              </a:p>
              <a:p>
                <a:r>
                  <a:rPr lang="he-IL" i="1" dirty="0">
                    <a:latin typeface="Cambria Math" panose="02040503050406030204" pitchFamily="18" charset="0"/>
                  </a:rPr>
                  <a:t>עלה – צומת שאין לו בנים (כל בניו הם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he-IL" b="0" i="1" dirty="0">
                    <a:latin typeface="Cambria Math" panose="02040503050406030204" pitchFamily="18" charset="0"/>
                  </a:rPr>
                  <a:t>).</a:t>
                </a:r>
              </a:p>
              <a:p>
                <a:r>
                  <a:rPr lang="he-IL" i="1" dirty="0">
                    <a:latin typeface="Cambria Math" panose="02040503050406030204" pitchFamily="18" charset="0"/>
                  </a:rPr>
                  <a:t>צומת פנימי – כל צומת שאינו עלה.</a:t>
                </a:r>
                <a:endParaRPr lang="he-I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- העומק של צומת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מוגדר ככמות האבות הקדמונים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𝐷𝑒𝑝𝑡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- הגובה של צומת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מוגדר כמסלול הארוך ביותר מ-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לעלה שהוא צאצא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𝑙𝑒𝑎𝑓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𝑆𝑜𝑛𝑠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𝐻𝑒𝑖𝑔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435280" cy="5256584"/>
              </a:xfrm>
              <a:blipFill>
                <a:blip r:embed="rId3"/>
                <a:stretch>
                  <a:fillRect t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עצים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59632" y="1916832"/>
            <a:ext cx="1814494" cy="1656184"/>
            <a:chOff x="3581360" y="238047"/>
            <a:chExt cx="1206664" cy="995094"/>
          </a:xfrm>
        </p:grpSpPr>
        <p:sp>
          <p:nvSpPr>
            <p:cNvPr id="21" name="Oval 20"/>
            <p:cNvSpPr/>
            <p:nvPr/>
          </p:nvSpPr>
          <p:spPr>
            <a:xfrm>
              <a:off x="3581360" y="1089125"/>
              <a:ext cx="154360" cy="14401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3873156" y="530133"/>
              <a:ext cx="154360" cy="14401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3718796" y="809629"/>
              <a:ext cx="154360" cy="14401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4023752" y="809629"/>
              <a:ext cx="154360" cy="14401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4328708" y="809629"/>
              <a:ext cx="154360" cy="14401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4633664" y="809629"/>
              <a:ext cx="154360" cy="14401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4479304" y="523838"/>
              <a:ext cx="154360" cy="14401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4174348" y="238047"/>
              <a:ext cx="154360" cy="14401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9" name="Straight Connector 28"/>
            <p:cNvCxnSpPr>
              <a:stCxn id="22" idx="7"/>
              <a:endCxn id="28" idx="3"/>
            </p:cNvCxnSpPr>
            <p:nvPr/>
          </p:nvCxnSpPr>
          <p:spPr>
            <a:xfrm flipV="1">
              <a:off x="4004911" y="360972"/>
              <a:ext cx="192042" cy="1902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0"/>
              <a:endCxn id="22" idx="3"/>
            </p:cNvCxnSpPr>
            <p:nvPr/>
          </p:nvCxnSpPr>
          <p:spPr>
            <a:xfrm flipV="1">
              <a:off x="3795976" y="653058"/>
              <a:ext cx="99785" cy="156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5"/>
              <a:endCxn id="24" idx="0"/>
            </p:cNvCxnSpPr>
            <p:nvPr/>
          </p:nvCxnSpPr>
          <p:spPr>
            <a:xfrm>
              <a:off x="4004911" y="653058"/>
              <a:ext cx="96021" cy="156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5"/>
              <a:endCxn id="27" idx="1"/>
            </p:cNvCxnSpPr>
            <p:nvPr/>
          </p:nvCxnSpPr>
          <p:spPr>
            <a:xfrm>
              <a:off x="4306103" y="360972"/>
              <a:ext cx="195806" cy="1839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5"/>
              <a:endCxn id="26" idx="0"/>
            </p:cNvCxnSpPr>
            <p:nvPr/>
          </p:nvCxnSpPr>
          <p:spPr>
            <a:xfrm>
              <a:off x="4611059" y="646763"/>
              <a:ext cx="99785" cy="1628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7" idx="3"/>
              <a:endCxn id="25" idx="0"/>
            </p:cNvCxnSpPr>
            <p:nvPr/>
          </p:nvCxnSpPr>
          <p:spPr>
            <a:xfrm flipH="1">
              <a:off x="4405888" y="646763"/>
              <a:ext cx="96021" cy="1628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3" idx="3"/>
              <a:endCxn id="21" idx="0"/>
            </p:cNvCxnSpPr>
            <p:nvPr/>
          </p:nvCxnSpPr>
          <p:spPr>
            <a:xfrm flipH="1">
              <a:off x="3658540" y="932554"/>
              <a:ext cx="82861" cy="156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09728" indent="0">
                  <a:buNone/>
                </a:pPr>
                <a:r>
                  <a:rPr lang="he-IL" u="sng" dirty="0" smtClean="0"/>
                  <a:t>עץ בינארי</a:t>
                </a:r>
              </a:p>
              <a:p>
                <a:r>
                  <a:rPr lang="he-IL" dirty="0"/>
                  <a:t>עץ שבו לכל צומת 2 בנים </a:t>
                </a:r>
                <a:r>
                  <a:rPr lang="he-IL" u="sng" dirty="0"/>
                  <a:t>לכל היותר</a:t>
                </a:r>
                <a:r>
                  <a:rPr lang="he-IL" dirty="0"/>
                  <a:t>.</a:t>
                </a:r>
              </a:p>
              <a:p>
                <a:r>
                  <a:rPr lang="he-IL" dirty="0"/>
                  <a:t>נסמן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he-IL" dirty="0"/>
                  <a:t> הבן השמאלי,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הבן הימני.</a:t>
                </a:r>
              </a:p>
              <a:p>
                <a:r>
                  <a:rPr lang="he-IL" dirty="0"/>
                  <a:t>לעץ בינארי מלא בעל גובה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he-IL" dirty="0"/>
                  <a:t> יש: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צמתים.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he-IL" dirty="0"/>
                  <a:t> עלים.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he-IL" dirty="0"/>
                  <a:t> (מתקיים גם כשהרמה </a:t>
                </a:r>
                <a:r>
                  <a:rPr lang="he-IL" u="sng" dirty="0"/>
                  <a:t>האחרונה</a:t>
                </a:r>
                <a:r>
                  <a:rPr lang="he-IL" dirty="0"/>
                  <a:t> אינה מלאה</a:t>
                </a:r>
                <a:r>
                  <a:rPr lang="en-US" dirty="0"/>
                  <a:t>(</a:t>
                </a:r>
                <a:r>
                  <a:rPr lang="he-IL" dirty="0"/>
                  <a:t>.</a:t>
                </a:r>
                <a:endParaRPr lang="he-IL" u="sng" dirty="0"/>
              </a:p>
              <a:p>
                <a:pPr marL="109728" indent="0">
                  <a:buNone/>
                </a:pPr>
                <a:r>
                  <a:rPr lang="he-IL" u="sng" dirty="0"/>
                  <a:t>עץ </a:t>
                </a:r>
                <a:r>
                  <a:rPr lang="en-US" u="sng" dirty="0"/>
                  <a:t>k</a:t>
                </a:r>
                <a:r>
                  <a:rPr lang="he-IL" u="sng" dirty="0"/>
                  <a:t>-נארי</a:t>
                </a:r>
                <a:endParaRPr lang="he-IL" dirty="0"/>
              </a:p>
              <a:p>
                <a:r>
                  <a:rPr lang="he-IL" dirty="0"/>
                  <a:t>עץ שבו לכל צומת </a:t>
                </a:r>
                <a:r>
                  <a:rPr lang="en-US" dirty="0"/>
                  <a:t>k</a:t>
                </a:r>
                <a:r>
                  <a:rPr lang="he-IL" dirty="0"/>
                  <a:t> בנים </a:t>
                </a:r>
                <a:r>
                  <a:rPr lang="he-IL" u="sng" dirty="0"/>
                  <a:t>לכל היותר</a:t>
                </a:r>
                <a:r>
                  <a:rPr lang="he-IL" dirty="0"/>
                  <a:t>.</a:t>
                </a:r>
              </a:p>
              <a:p>
                <a:r>
                  <a:rPr lang="he-IL" dirty="0"/>
                  <a:t>ניתן להחזיק את המצביעים לבנים בכל מבנה נתונים שרוצים – בד"כ מערך בגודל </a:t>
                </a:r>
                <a:r>
                  <a:rPr lang="en-US" dirty="0"/>
                  <a:t>k</a:t>
                </a:r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61" b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עצים</a:t>
            </a:r>
          </a:p>
        </p:txBody>
      </p:sp>
    </p:spTree>
    <p:extLst>
      <p:ext uri="{BB962C8B-B14F-4D97-AF65-F5344CB8AC3E}">
        <p14:creationId xmlns:p14="http://schemas.microsoft.com/office/powerpoint/2010/main" val="284579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 smtClean="0"/>
                  <a:t>לכל צומת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מתקיים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לכל צומת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dirty="0"/>
                  <a:t> שנמצא בתת העץ ששורשו הוא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ולכל צומת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/>
                  <a:t> שנמצא בתת העץ ששורשו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המפתח המינימלי הוא הצומת השמאלי ביותר.</a:t>
                </a:r>
              </a:p>
              <a:p>
                <a:r>
                  <a:rPr lang="he-IL" dirty="0"/>
                  <a:t>המפתח המקסימלי הוא הצומת הימני ביותר.</a:t>
                </a:r>
              </a:p>
              <a:p>
                <a:pPr lvl="1"/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עץ חיפוש בינארי </a:t>
            </a:r>
            <a:r>
              <a:rPr lang="en-US" dirty="0"/>
              <a:t>BST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14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269812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he-IL" dirty="0"/>
                  <a:t>נתון עץ בינארי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dirty="0"/>
                  <a:t> בעל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צמתים.</a:t>
                </a:r>
              </a:p>
              <a:p>
                <a:pPr marL="109728" indent="0">
                  <a:buNone/>
                </a:pPr>
                <a:r>
                  <a:rPr lang="he-IL" dirty="0"/>
                  <a:t>נגדיר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𝑚𝑎𝑥𝑃𝑎𝑡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he-IL" dirty="0"/>
                  <a:t> המקסימום של סכום המפתחות במסלול משורש לעלה</a:t>
                </a:r>
                <a:r>
                  <a:rPr lang="en-US" dirty="0"/>
                  <a:t> </a:t>
                </a:r>
                <a:r>
                  <a:rPr lang="he-IL" dirty="0"/>
                  <a:t> כלשהו.</a:t>
                </a:r>
              </a:p>
              <a:p>
                <a:pPr marL="109728" indent="0">
                  <a:buNone/>
                </a:pPr>
                <a:r>
                  <a:rPr lang="he-IL" dirty="0"/>
                  <a:t>תאר אלגוריתם המוצא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𝑚𝑎𝑥𝑃𝑎𝑡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he-IL" dirty="0"/>
                  <a:t> בזמן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2698122"/>
              </a:xfrm>
              <a:blipFill>
                <a:blip r:embed="rId2"/>
                <a:stretch>
                  <a:fillRect l="-2000" t="-2032" r="-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1</a:t>
            </a:r>
          </a:p>
        </p:txBody>
      </p:sp>
      <p:sp>
        <p:nvSpPr>
          <p:cNvPr id="5" name="Oval 4"/>
          <p:cNvSpPr/>
          <p:nvPr/>
        </p:nvSpPr>
        <p:spPr>
          <a:xfrm>
            <a:off x="750864" y="5061515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3</a:t>
            </a:r>
            <a:endParaRPr lang="he-IL" sz="900" dirty="0"/>
          </a:p>
        </p:txBody>
      </p:sp>
      <p:sp>
        <p:nvSpPr>
          <p:cNvPr id="6" name="Oval 5"/>
          <p:cNvSpPr/>
          <p:nvPr/>
        </p:nvSpPr>
        <p:spPr>
          <a:xfrm>
            <a:off x="756255" y="4131157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2</a:t>
            </a:r>
            <a:endParaRPr lang="he-IL" sz="900" dirty="0"/>
          </a:p>
        </p:txBody>
      </p:sp>
      <p:sp>
        <p:nvSpPr>
          <p:cNvPr id="7" name="Oval 6"/>
          <p:cNvSpPr/>
          <p:nvPr/>
        </p:nvSpPr>
        <p:spPr>
          <a:xfrm>
            <a:off x="535180" y="4596336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20</a:t>
            </a:r>
            <a:endParaRPr lang="he-IL" sz="900" dirty="0"/>
          </a:p>
        </p:txBody>
      </p:sp>
      <p:sp>
        <p:nvSpPr>
          <p:cNvPr id="8" name="Oval 7"/>
          <p:cNvSpPr/>
          <p:nvPr/>
        </p:nvSpPr>
        <p:spPr>
          <a:xfrm>
            <a:off x="971940" y="4596336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12</a:t>
            </a:r>
            <a:endParaRPr lang="he-IL" sz="900" dirty="0"/>
          </a:p>
        </p:txBody>
      </p:sp>
      <p:sp>
        <p:nvSpPr>
          <p:cNvPr id="9" name="Oval 8"/>
          <p:cNvSpPr/>
          <p:nvPr/>
        </p:nvSpPr>
        <p:spPr>
          <a:xfrm>
            <a:off x="1187624" y="5061515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0</a:t>
            </a:r>
            <a:endParaRPr lang="he-IL" sz="900" dirty="0"/>
          </a:p>
        </p:txBody>
      </p:sp>
      <p:sp>
        <p:nvSpPr>
          <p:cNvPr id="11" name="Oval 10"/>
          <p:cNvSpPr/>
          <p:nvPr/>
        </p:nvSpPr>
        <p:spPr>
          <a:xfrm>
            <a:off x="1624384" y="4120680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4</a:t>
            </a:r>
            <a:endParaRPr lang="he-IL" sz="900" dirty="0"/>
          </a:p>
        </p:txBody>
      </p:sp>
      <p:sp>
        <p:nvSpPr>
          <p:cNvPr id="12" name="Oval 11"/>
          <p:cNvSpPr/>
          <p:nvPr/>
        </p:nvSpPr>
        <p:spPr>
          <a:xfrm>
            <a:off x="1187624" y="3645024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1</a:t>
            </a:r>
            <a:endParaRPr lang="he-IL" sz="900" dirty="0"/>
          </a:p>
        </p:txBody>
      </p:sp>
      <p:cxnSp>
        <p:nvCxnSpPr>
          <p:cNvPr id="13" name="Straight Connector 12"/>
          <p:cNvCxnSpPr>
            <a:stCxn id="6" idx="7"/>
            <a:endCxn id="12" idx="3"/>
          </p:cNvCxnSpPr>
          <p:nvPr/>
        </p:nvCxnSpPr>
        <p:spPr>
          <a:xfrm flipV="1">
            <a:off x="944955" y="3849614"/>
            <a:ext cx="275044" cy="316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  <a:endCxn id="6" idx="3"/>
          </p:cNvCxnSpPr>
          <p:nvPr/>
        </p:nvCxnSpPr>
        <p:spPr>
          <a:xfrm flipV="1">
            <a:off x="645717" y="4335747"/>
            <a:ext cx="142913" cy="26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8" idx="0"/>
          </p:cNvCxnSpPr>
          <p:nvPr/>
        </p:nvCxnSpPr>
        <p:spPr>
          <a:xfrm>
            <a:off x="944955" y="4335747"/>
            <a:ext cx="137522" cy="26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5"/>
            <a:endCxn id="11" idx="1"/>
          </p:cNvCxnSpPr>
          <p:nvPr/>
        </p:nvCxnSpPr>
        <p:spPr>
          <a:xfrm>
            <a:off x="1376325" y="3849614"/>
            <a:ext cx="280435" cy="306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9" idx="0"/>
          </p:cNvCxnSpPr>
          <p:nvPr/>
        </p:nvCxnSpPr>
        <p:spPr>
          <a:xfrm>
            <a:off x="1160639" y="4800927"/>
            <a:ext cx="137523" cy="260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5" idx="0"/>
          </p:cNvCxnSpPr>
          <p:nvPr/>
        </p:nvCxnSpPr>
        <p:spPr>
          <a:xfrm flipH="1">
            <a:off x="861402" y="4800927"/>
            <a:ext cx="142914" cy="260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9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3501008"/>
                <a:ext cx="8147248" cy="2506283"/>
              </a:xfrm>
            </p:spPr>
            <p:txBody>
              <a:bodyPr/>
              <a:lstStyle/>
              <a:p>
                <a:r>
                  <a:rPr lang="he-IL" dirty="0"/>
                  <a:t>נריץ את האלגוריתם ע"י הקריאה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𝑚𝑎𝑥𝑃𝑎𝑡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בכל צומת מתבצעות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dirty="0"/>
                  <a:t> פעולות, ולכן האלגוריתם ירוץ בזמן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3501008"/>
                <a:ext cx="8147248" cy="2506283"/>
              </a:xfrm>
              <a:blipFill rotWithShape="0">
                <a:blip r:embed="rId2"/>
                <a:stretch>
                  <a:fillRect t="-12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1 - פתרון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3528" y="1268760"/>
                <a:ext cx="560967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𝑚𝑎𝑥𝑃𝑎𝑡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𝑙𝑚𝑎𝑥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𝑚𝑎𝑥𝑃𝑎𝑡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𝑟𝑚𝑎𝑥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𝑚𝑎𝑥𝑃𝑎𝑡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𝑟𝑖𝑔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𝑙𝑚𝑎𝑥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𝑟𝑚𝑎𝑥</m:t>
                            </m:r>
                          </m:e>
                        </m:d>
                      </m:e>
                    </m:func>
                  </m:oMath>
                </a14:m>
                <a:endParaRPr lang="he-IL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5609673" cy="1938992"/>
              </a:xfrm>
              <a:prstGeom prst="rect">
                <a:avLst/>
              </a:prstGeom>
              <a:blipFill>
                <a:blip r:embed="rId3"/>
                <a:stretch>
                  <a:fillRect l="-1630" b="-6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779180" y="6213643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3</a:t>
            </a:r>
            <a:endParaRPr lang="he-IL" sz="900" dirty="0"/>
          </a:p>
        </p:txBody>
      </p:sp>
      <p:sp>
        <p:nvSpPr>
          <p:cNvPr id="6" name="Oval 5"/>
          <p:cNvSpPr/>
          <p:nvPr/>
        </p:nvSpPr>
        <p:spPr>
          <a:xfrm>
            <a:off x="2784571" y="5283285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2</a:t>
            </a:r>
            <a:endParaRPr lang="he-IL" sz="900" dirty="0"/>
          </a:p>
        </p:txBody>
      </p:sp>
      <p:sp>
        <p:nvSpPr>
          <p:cNvPr id="7" name="Oval 6"/>
          <p:cNvSpPr/>
          <p:nvPr/>
        </p:nvSpPr>
        <p:spPr>
          <a:xfrm>
            <a:off x="2563496" y="5748464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20</a:t>
            </a:r>
            <a:endParaRPr lang="he-IL" sz="900" dirty="0"/>
          </a:p>
        </p:txBody>
      </p:sp>
      <p:sp>
        <p:nvSpPr>
          <p:cNvPr id="8" name="Oval 7"/>
          <p:cNvSpPr/>
          <p:nvPr/>
        </p:nvSpPr>
        <p:spPr>
          <a:xfrm>
            <a:off x="3000256" y="5748464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12</a:t>
            </a:r>
            <a:endParaRPr lang="he-IL" sz="900" dirty="0"/>
          </a:p>
        </p:txBody>
      </p:sp>
      <p:sp>
        <p:nvSpPr>
          <p:cNvPr id="9" name="Oval 8"/>
          <p:cNvSpPr/>
          <p:nvPr/>
        </p:nvSpPr>
        <p:spPr>
          <a:xfrm>
            <a:off x="3215940" y="6213643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0</a:t>
            </a:r>
            <a:endParaRPr lang="he-IL" sz="900" dirty="0"/>
          </a:p>
        </p:txBody>
      </p:sp>
      <p:sp>
        <p:nvSpPr>
          <p:cNvPr id="10" name="Oval 9"/>
          <p:cNvSpPr/>
          <p:nvPr/>
        </p:nvSpPr>
        <p:spPr>
          <a:xfrm>
            <a:off x="3652700" y="5272808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4</a:t>
            </a:r>
            <a:endParaRPr lang="he-IL" sz="900" dirty="0"/>
          </a:p>
        </p:txBody>
      </p:sp>
      <p:sp>
        <p:nvSpPr>
          <p:cNvPr id="11" name="Oval 10"/>
          <p:cNvSpPr/>
          <p:nvPr/>
        </p:nvSpPr>
        <p:spPr>
          <a:xfrm>
            <a:off x="3215940" y="4797152"/>
            <a:ext cx="221075" cy="23969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1" anchor="ctr"/>
          <a:lstStyle/>
          <a:p>
            <a:pPr algn="ctr"/>
            <a:r>
              <a:rPr lang="en-US" sz="900" dirty="0"/>
              <a:t>1</a:t>
            </a:r>
            <a:endParaRPr lang="he-IL" sz="900" dirty="0"/>
          </a:p>
        </p:txBody>
      </p:sp>
      <p:cxnSp>
        <p:nvCxnSpPr>
          <p:cNvPr id="12" name="Straight Connector 11"/>
          <p:cNvCxnSpPr>
            <a:stCxn id="6" idx="7"/>
            <a:endCxn id="11" idx="3"/>
          </p:cNvCxnSpPr>
          <p:nvPr/>
        </p:nvCxnSpPr>
        <p:spPr>
          <a:xfrm flipV="1">
            <a:off x="2973271" y="5001742"/>
            <a:ext cx="275044" cy="316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6" idx="3"/>
          </p:cNvCxnSpPr>
          <p:nvPr/>
        </p:nvCxnSpPr>
        <p:spPr>
          <a:xfrm flipV="1">
            <a:off x="2674033" y="5487875"/>
            <a:ext cx="142913" cy="26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8" idx="0"/>
          </p:cNvCxnSpPr>
          <p:nvPr/>
        </p:nvCxnSpPr>
        <p:spPr>
          <a:xfrm>
            <a:off x="2973271" y="5487875"/>
            <a:ext cx="137522" cy="26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5"/>
            <a:endCxn id="10" idx="1"/>
          </p:cNvCxnSpPr>
          <p:nvPr/>
        </p:nvCxnSpPr>
        <p:spPr>
          <a:xfrm>
            <a:off x="3404641" y="5001742"/>
            <a:ext cx="280435" cy="306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0"/>
          </p:cNvCxnSpPr>
          <p:nvPr/>
        </p:nvCxnSpPr>
        <p:spPr>
          <a:xfrm>
            <a:off x="3188955" y="5953055"/>
            <a:ext cx="137523" cy="260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5" idx="0"/>
          </p:cNvCxnSpPr>
          <p:nvPr/>
        </p:nvCxnSpPr>
        <p:spPr>
          <a:xfrm flipH="1">
            <a:off x="2889718" y="5953055"/>
            <a:ext cx="142914" cy="260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300772" y="5953555"/>
                <a:ext cx="1657184" cy="3077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𝑚𝑎𝑥𝑃𝑎𝑡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72" y="5953555"/>
                <a:ext cx="165718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6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0" y="3490543"/>
                <a:ext cx="4464528" cy="2511974"/>
              </a:xfrm>
            </p:spPr>
            <p:txBody>
              <a:bodyPr>
                <a:noAutofit/>
              </a:bodyPr>
              <a:lstStyle/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𝐼𝑛𝑂𝑟𝑑𝑒𝑟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b="0" dirty="0"/>
              </a:p>
              <a:p>
                <a:pPr marL="109728" indent="0" algn="l" rtl="0">
                  <a:buNone/>
                </a:pPr>
                <a:r>
                  <a:rPr lang="en-US" sz="1600" dirty="0"/>
                  <a:t>     </a:t>
                </a:r>
                <a:r>
                  <a:rPr lang="en-US" sz="1600" dirty="0" err="1"/>
                  <a:t>Inorder</a:t>
                </a:r>
                <a:r>
                  <a:rPr lang="en-US" sz="1600" dirty="0"/>
                  <a:t> (Left, Root, Right)</a:t>
                </a:r>
                <a:endParaRPr lang="en-US" sz="1600" b="0" dirty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𝑃𝑟𝑒𝑂𝑟𝑑𝑒𝑟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b="0" dirty="0"/>
              </a:p>
              <a:p>
                <a:pPr marL="109728" indent="0" algn="l" rtl="0">
                  <a:buNone/>
                </a:pPr>
                <a:r>
                  <a:rPr lang="en-US" sz="1600" dirty="0"/>
                  <a:t>     Preorder (Root, Left, Right)</a:t>
                </a:r>
                <a:endParaRPr lang="en-US" sz="1600" b="0" dirty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𝑃𝑜𝑠𝑡𝑂𝑟𝑑𝑒𝑟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600" dirty="0"/>
              </a:p>
              <a:p>
                <a:pPr marL="109728" indent="0" algn="l" rtl="0">
                  <a:buNone/>
                </a:pPr>
                <a:r>
                  <a:rPr lang="en-US" sz="1600" dirty="0"/>
                  <a:t>     </a:t>
                </a:r>
                <a:r>
                  <a:rPr lang="en-US" sz="1600" dirty="0" err="1"/>
                  <a:t>Postorder</a:t>
                </a:r>
                <a:r>
                  <a:rPr lang="en-US" sz="1600" dirty="0"/>
                  <a:t> (Left, Right, Root)</a:t>
                </a:r>
                <a:endParaRPr lang="he-IL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3490543"/>
                <a:ext cx="4464528" cy="25119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סריקות על עצים חיפוש בינאריים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3528" y="1294412"/>
                <a:ext cx="3816424" cy="14773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𝐼𝑛𝑂𝑟𝑑𝑒𝑟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𝐼𝑛𝑂𝑟𝑑𝑒𝑟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𝑃𝑟𝑖𝑛𝑡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𝐼𝑛𝑂𝑟𝑑𝑒𝑟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94412"/>
                <a:ext cx="3816424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2883182"/>
                <a:ext cx="3816424" cy="14773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𝑃𝑟𝑒𝑂𝑟𝑑𝑒𝑟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𝑃𝑟𝑖𝑛𝑡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𝑃𝑟𝑒𝑂𝑟𝑑𝑒𝑟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𝑃𝑟𝑒𝑂𝑟𝑑𝑒𝑟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𝑟𝑖𝑔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83182"/>
                <a:ext cx="3816424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528" y="4471952"/>
                <a:ext cx="3816424" cy="14773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𝑃𝑜𝑠𝑡𝑂𝑟𝑑𝑒𝑟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𝑃𝑜𝑠𝑡𝑂𝑟𝑑𝑒𝑟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𝑃𝑜𝑠𝑡𝑂𝑟𝑑𝑒𝑟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𝑟𝑖𝑔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39750" indent="-5397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𝑃𝑟𝑖𝑛𝑡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71952"/>
                <a:ext cx="3816424" cy="1477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270108" y="1407792"/>
            <a:ext cx="3190324" cy="1608851"/>
            <a:chOff x="5189721" y="1407793"/>
            <a:chExt cx="2564925" cy="1191005"/>
          </a:xfrm>
        </p:grpSpPr>
        <p:sp>
          <p:nvSpPr>
            <p:cNvPr id="9" name="Oval 8"/>
            <p:cNvSpPr/>
            <p:nvPr/>
          </p:nvSpPr>
          <p:spPr>
            <a:xfrm>
              <a:off x="5560009" y="1893926"/>
              <a:ext cx="370288" cy="23969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1200" dirty="0"/>
                <a:t>3</a:t>
              </a:r>
              <a:endParaRPr lang="he-IL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89721" y="2359105"/>
              <a:ext cx="370288" cy="23969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1200" dirty="0"/>
                <a:t>2</a:t>
              </a:r>
              <a:endParaRPr lang="he-IL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921267" y="2359105"/>
              <a:ext cx="370288" cy="23969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1200" dirty="0"/>
                <a:t>5</a:t>
              </a:r>
              <a:endParaRPr lang="he-IL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384358" y="2359105"/>
              <a:ext cx="370288" cy="23969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1200" dirty="0"/>
                <a:t>8</a:t>
              </a:r>
              <a:endParaRPr lang="he-IL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014071" y="1883449"/>
              <a:ext cx="370288" cy="23969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1200" dirty="0"/>
                <a:t>7</a:t>
              </a:r>
              <a:endParaRPr lang="he-IL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282525" y="1407793"/>
              <a:ext cx="370288" cy="23969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1" anchor="ctr"/>
            <a:lstStyle/>
            <a:p>
              <a:pPr algn="ctr"/>
              <a:r>
                <a:rPr lang="en-US" sz="1200" dirty="0"/>
                <a:t>5</a:t>
              </a:r>
              <a:endParaRPr lang="he-IL" sz="1200" dirty="0"/>
            </a:p>
          </p:txBody>
        </p:sp>
        <p:cxnSp>
          <p:nvCxnSpPr>
            <p:cNvPr id="16" name="Straight Connector 15"/>
            <p:cNvCxnSpPr>
              <a:stCxn id="9" idx="7"/>
              <a:endCxn id="15" idx="3"/>
            </p:cNvCxnSpPr>
            <p:nvPr/>
          </p:nvCxnSpPr>
          <p:spPr>
            <a:xfrm flipV="1">
              <a:off x="5876070" y="1612383"/>
              <a:ext cx="460681" cy="3166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9" idx="3"/>
            </p:cNvCxnSpPr>
            <p:nvPr/>
          </p:nvCxnSpPr>
          <p:spPr>
            <a:xfrm flipV="1">
              <a:off x="5374865" y="2098516"/>
              <a:ext cx="239370" cy="260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5"/>
              <a:endCxn id="11" idx="0"/>
            </p:cNvCxnSpPr>
            <p:nvPr/>
          </p:nvCxnSpPr>
          <p:spPr>
            <a:xfrm>
              <a:off x="5876070" y="2098516"/>
              <a:ext cx="230341" cy="260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5"/>
              <a:endCxn id="14" idx="1"/>
            </p:cNvCxnSpPr>
            <p:nvPr/>
          </p:nvCxnSpPr>
          <p:spPr>
            <a:xfrm>
              <a:off x="6598587" y="1612383"/>
              <a:ext cx="469711" cy="3061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4" idx="5"/>
              <a:endCxn id="13" idx="0"/>
            </p:cNvCxnSpPr>
            <p:nvPr/>
          </p:nvCxnSpPr>
          <p:spPr>
            <a:xfrm>
              <a:off x="7330132" y="2088039"/>
              <a:ext cx="239370" cy="271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8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e-IL" dirty="0"/>
                  <a:t>נתונות הסריקות הבאות על עץ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𝑃𝑟𝑒𝑂𝑟𝑑𝑒𝑟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𝐼𝑛𝑂𝑟𝑑𝑒𝑟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 marL="109728" indent="0" algn="r">
                  <a:buNone/>
                </a:pPr>
                <a:r>
                  <a:rPr lang="he-IL" dirty="0"/>
                  <a:t>שחזר את העץ.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213" r="-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</a:t>
            </a:r>
          </a:p>
        </p:txBody>
      </p:sp>
    </p:spTree>
    <p:extLst>
      <p:ext uri="{BB962C8B-B14F-4D97-AF65-F5344CB8AC3E}">
        <p14:creationId xmlns:p14="http://schemas.microsoft.com/office/powerpoint/2010/main" val="61008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644008" y="1481328"/>
                <a:ext cx="4042792" cy="202112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he-IL" dirty="0"/>
                  <a:t>מתוך סריקת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𝑃𝑟𝑒𝑂𝑟𝑑𝑒𝑟</m:t>
                    </m:r>
                  </m:oMath>
                </a14:m>
                <a:r>
                  <a:rPr lang="he-IL" dirty="0"/>
                  <a:t> ניתן להגיד ש-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e-IL" dirty="0"/>
                  <a:t> הוא השורש.</a:t>
                </a:r>
              </a:p>
              <a:p>
                <a:r>
                  <a:rPr lang="he-IL" dirty="0"/>
                  <a:t>כעת ניתן לחלק את סריקת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𝐼𝑛𝑂𝑟𝑑𝑒𝑟</m:t>
                    </m:r>
                  </m:oMath>
                </a14:m>
                <a:r>
                  <a:rPr lang="he-IL" dirty="0"/>
                  <a:t> לשני תתי עצים באופן הבא: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באותו אופן ניתן לחלק את תתי עצים אלה וכך הלאה.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4008" y="1481328"/>
                <a:ext cx="4042792" cy="2021125"/>
              </a:xfrm>
              <a:blipFill rotWithShape="0">
                <a:blip r:embed="rId3"/>
                <a:stretch>
                  <a:fillRect l="-151" t="-4518" b="-48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2 - פתרון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9592" y="199807"/>
                <a:ext cx="3168352" cy="646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10972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𝑃𝑟𝑒𝑂𝑟𝑑𝑒𝑟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 marL="10972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𝐼𝑛𝑂𝑟𝑑𝑒𝑟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9807"/>
                <a:ext cx="316835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1835696" y="117035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170359"/>
                <a:ext cx="460574" cy="32378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97193" y="1716367"/>
                <a:ext cx="805477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" y="1716367"/>
                <a:ext cx="80547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607369" y="1713796"/>
                <a:ext cx="1332416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10972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69" y="1713796"/>
                <a:ext cx="133241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>
            <a:stCxn id="21" idx="3"/>
            <a:endCxn id="22" idx="0"/>
          </p:cNvCxnSpPr>
          <p:nvPr/>
        </p:nvCxnSpPr>
        <p:spPr>
          <a:xfrm flipH="1">
            <a:off x="799932" y="1446728"/>
            <a:ext cx="1103214" cy="269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5"/>
            <a:endCxn id="23" idx="0"/>
          </p:cNvCxnSpPr>
          <p:nvPr/>
        </p:nvCxnSpPr>
        <p:spPr>
          <a:xfrm>
            <a:off x="2228820" y="1446728"/>
            <a:ext cx="1044757" cy="26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732436" y="374157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36" y="3741578"/>
                <a:ext cx="460574" cy="323786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917337" y="374157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37" y="3741578"/>
                <a:ext cx="460574" cy="323786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823004" y="325938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004" y="3259383"/>
                <a:ext cx="460574" cy="323786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98084" y="4342268"/>
                <a:ext cx="588816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4" y="4342268"/>
                <a:ext cx="58881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03840" y="4340660"/>
                <a:ext cx="786497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40" y="4340660"/>
                <a:ext cx="78649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3638564" y="434066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64" y="4340660"/>
                <a:ext cx="460574" cy="323786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0" idx="3"/>
            <a:endCxn id="28" idx="0"/>
          </p:cNvCxnSpPr>
          <p:nvPr/>
        </p:nvCxnSpPr>
        <p:spPr>
          <a:xfrm flipH="1">
            <a:off x="962723" y="3535752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5"/>
            <a:endCxn id="29" idx="0"/>
          </p:cNvCxnSpPr>
          <p:nvPr/>
        </p:nvCxnSpPr>
        <p:spPr>
          <a:xfrm>
            <a:off x="2216128" y="3535752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3"/>
            <a:endCxn id="31" idx="0"/>
          </p:cNvCxnSpPr>
          <p:nvPr/>
        </p:nvCxnSpPr>
        <p:spPr>
          <a:xfrm flipH="1">
            <a:off x="592492" y="4017947"/>
            <a:ext cx="207394" cy="32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9" idx="5"/>
            <a:endCxn id="36" idx="0"/>
          </p:cNvCxnSpPr>
          <p:nvPr/>
        </p:nvCxnSpPr>
        <p:spPr>
          <a:xfrm>
            <a:off x="3310461" y="4017947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3"/>
            <a:endCxn id="32" idx="0"/>
          </p:cNvCxnSpPr>
          <p:nvPr/>
        </p:nvCxnSpPr>
        <p:spPr>
          <a:xfrm flipH="1">
            <a:off x="2297089" y="4017947"/>
            <a:ext cx="687698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5533133" y="457978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133" y="4579786"/>
                <a:ext cx="460574" cy="323786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7718034" y="457978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034" y="4579786"/>
                <a:ext cx="460574" cy="323786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6623701" y="409759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01" y="4097591"/>
                <a:ext cx="460574" cy="323786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/>
              <p:cNvSpPr/>
              <p:nvPr/>
            </p:nvSpPr>
            <p:spPr>
              <a:xfrm>
                <a:off x="8439261" y="517886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261" y="5178868"/>
                <a:ext cx="460574" cy="323786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stCxn id="53" idx="3"/>
            <a:endCxn id="51" idx="0"/>
          </p:cNvCxnSpPr>
          <p:nvPr/>
        </p:nvCxnSpPr>
        <p:spPr>
          <a:xfrm flipH="1">
            <a:off x="5763420" y="4373960"/>
            <a:ext cx="927731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2" idx="0"/>
          </p:cNvCxnSpPr>
          <p:nvPr/>
        </p:nvCxnSpPr>
        <p:spPr>
          <a:xfrm>
            <a:off x="7016825" y="4373960"/>
            <a:ext cx="931496" cy="205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>
          <a:xfrm>
            <a:off x="8111158" y="4856155"/>
            <a:ext cx="558390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5112962" y="517886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62" y="5178868"/>
                <a:ext cx="460574" cy="323786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455148" y="587399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148" y="5873992"/>
                <a:ext cx="460574" cy="32378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7070020" y="518363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20" y="5183636"/>
                <a:ext cx="460574" cy="323786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7566310" y="584578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10" y="5845787"/>
                <a:ext cx="460574" cy="323786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/>
              <p:cNvSpPr/>
              <p:nvPr/>
            </p:nvSpPr>
            <p:spPr>
              <a:xfrm>
                <a:off x="6630206" y="584578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06" y="5845787"/>
                <a:ext cx="460574" cy="323786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>
            <a:stCxn id="51" idx="3"/>
            <a:endCxn id="62" idx="0"/>
          </p:cNvCxnSpPr>
          <p:nvPr/>
        </p:nvCxnSpPr>
        <p:spPr>
          <a:xfrm flipH="1">
            <a:off x="5343249" y="4856155"/>
            <a:ext cx="257334" cy="32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3" idx="0"/>
          </p:cNvCxnSpPr>
          <p:nvPr/>
        </p:nvCxnSpPr>
        <p:spPr>
          <a:xfrm>
            <a:off x="5342507" y="5502721"/>
            <a:ext cx="342928" cy="371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3"/>
            <a:endCxn id="64" idx="0"/>
          </p:cNvCxnSpPr>
          <p:nvPr/>
        </p:nvCxnSpPr>
        <p:spPr>
          <a:xfrm flipH="1">
            <a:off x="7300307" y="4856155"/>
            <a:ext cx="485177" cy="32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4" idx="3"/>
            <a:endCxn id="66" idx="0"/>
          </p:cNvCxnSpPr>
          <p:nvPr/>
        </p:nvCxnSpPr>
        <p:spPr>
          <a:xfrm flipH="1">
            <a:off x="6860493" y="5460005"/>
            <a:ext cx="276977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4" idx="5"/>
            <a:endCxn id="65" idx="0"/>
          </p:cNvCxnSpPr>
          <p:nvPr/>
        </p:nvCxnSpPr>
        <p:spPr>
          <a:xfrm>
            <a:off x="7463144" y="5460005"/>
            <a:ext cx="333453" cy="38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own Arrow 76"/>
          <p:cNvSpPr/>
          <p:nvPr/>
        </p:nvSpPr>
        <p:spPr>
          <a:xfrm>
            <a:off x="1903146" y="2492896"/>
            <a:ext cx="3804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Down Arrow 77"/>
          <p:cNvSpPr/>
          <p:nvPr/>
        </p:nvSpPr>
        <p:spPr>
          <a:xfrm rot="17917927">
            <a:off x="4585372" y="4052629"/>
            <a:ext cx="3804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40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51" grpId="0" animBg="1"/>
      <p:bldP spid="52" grpId="0" animBg="1"/>
      <p:bldP spid="53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7" grpId="0" animBg="1"/>
      <p:bldP spid="7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3" id="{3CB72998-042A-468C-8D5D-1AF3D4C11F4D}" vid="{9D78D7A8-ADF0-402A-AC19-E4FF99D33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13917</TotalTime>
  <Words>960</Words>
  <Application>Microsoft Office PowerPoint</Application>
  <PresentationFormat>On-screen Show (4:3)</PresentationFormat>
  <Paragraphs>375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Theme3</vt:lpstr>
      <vt:lpstr>תרגול 7</vt:lpstr>
      <vt:lpstr>עצים</vt:lpstr>
      <vt:lpstr>עצים</vt:lpstr>
      <vt:lpstr>עץ חיפוש בינארי BST</vt:lpstr>
      <vt:lpstr>שאלה 1</vt:lpstr>
      <vt:lpstr>שאלה 1 - פתרון</vt:lpstr>
      <vt:lpstr>סריקות על עצים חיפוש בינאריים</vt:lpstr>
      <vt:lpstr>שאלה 2</vt:lpstr>
      <vt:lpstr>שאלה 2 - פתרון</vt:lpstr>
      <vt:lpstr>שאלה 3</vt:lpstr>
      <vt:lpstr>שאלה 3 - פתרון</vt:lpstr>
      <vt:lpstr>שאלה 4</vt:lpstr>
      <vt:lpstr>שאלה 4 – balance factor</vt:lpstr>
      <vt:lpstr>שאלה 4 – מחיקת האיבר 1</vt:lpstr>
      <vt:lpstr>שאלה 4 – מחיקת האיבר 1</vt:lpstr>
      <vt:lpstr>שאלה 4 – הכנסת האיבר 22</vt:lpstr>
      <vt:lpstr>שאלה 4 – הכנסת האיבר 22 (התיקון)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Roy</dc:creator>
  <cp:lastModifiedBy>Eyal</cp:lastModifiedBy>
  <cp:revision>412</cp:revision>
  <dcterms:created xsi:type="dcterms:W3CDTF">2010-02-28T08:02:43Z</dcterms:created>
  <dcterms:modified xsi:type="dcterms:W3CDTF">2019-12-24T07:16:16Z</dcterms:modified>
</cp:coreProperties>
</file>