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73" r:id="rId3"/>
    <p:sldId id="277" r:id="rId4"/>
    <p:sldId id="278" r:id="rId5"/>
    <p:sldId id="276" r:id="rId6"/>
    <p:sldId id="274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35" autoAdjust="0"/>
  </p:normalViewPr>
  <p:slideViewPr>
    <p:cSldViewPr>
      <p:cViewPr>
        <p:scale>
          <a:sx n="75" d="100"/>
          <a:sy n="75" d="100"/>
        </p:scale>
        <p:origin x="1094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4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3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9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0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8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2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2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1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 smtClean="0"/>
              <a:t>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המשך עצים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rmAutofit/>
          </a:bodyPr>
          <a:lstStyle/>
          <a:p>
            <a:r>
              <a:rPr lang="he-IL" dirty="0" smtClean="0"/>
              <a:t>יש לתכנן אלגוריתם אשר מקבל </a:t>
            </a:r>
            <a:r>
              <a:rPr lang="he-IL" smtClean="0"/>
              <a:t>עץ </a:t>
            </a:r>
            <a:r>
              <a:rPr lang="he-IL" smtClean="0"/>
              <a:t>חיפוש </a:t>
            </a:r>
            <a:r>
              <a:rPr lang="he-IL" smtClean="0"/>
              <a:t>בינרי </a:t>
            </a:r>
            <a:r>
              <a:rPr lang="he-IL" dirty="0" smtClean="0"/>
              <a:t>כללי (לא בהכרח מאוזן) ומוציא עץ</a:t>
            </a:r>
            <a:r>
              <a:rPr lang="he-IL" dirty="0"/>
              <a:t> </a:t>
            </a:r>
            <a:r>
              <a:rPr lang="he-IL" dirty="0" smtClean="0"/>
              <a:t>מאוזן</a:t>
            </a:r>
            <a:r>
              <a:rPr lang="he-IL" dirty="0" smtClean="0"/>
              <a:t> (תואם </a:t>
            </a:r>
            <a:r>
              <a:rPr lang="en-US" dirty="0" smtClean="0"/>
              <a:t>AVL</a:t>
            </a:r>
            <a:r>
              <a:rPr lang="he-IL" dirty="0" smtClean="0"/>
              <a:t>) </a:t>
            </a:r>
            <a:r>
              <a:rPr lang="he-IL" dirty="0" smtClean="0"/>
              <a:t>ב-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1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2401312" y="286732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12" y="2867329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4586213" y="286732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13" y="2867329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3491880" y="238513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385134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5307440" y="346641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40" y="3466411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23" idx="3"/>
            <a:endCxn id="21" idx="0"/>
          </p:cNvCxnSpPr>
          <p:nvPr/>
        </p:nvCxnSpPr>
        <p:spPr>
          <a:xfrm flipH="1">
            <a:off x="2631599" y="2661503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5"/>
            <a:endCxn id="22" idx="0"/>
          </p:cNvCxnSpPr>
          <p:nvPr/>
        </p:nvCxnSpPr>
        <p:spPr>
          <a:xfrm>
            <a:off x="3885004" y="2661503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5"/>
            <a:endCxn id="24" idx="0"/>
          </p:cNvCxnSpPr>
          <p:nvPr/>
        </p:nvCxnSpPr>
        <p:spPr>
          <a:xfrm>
            <a:off x="4979337" y="3143698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76468" y="5511121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78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3938199" y="347117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199" y="3471179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5768014" y="416153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104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14" y="4161535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/>
              <p:nvPr/>
            </p:nvSpPr>
            <p:spPr>
              <a:xfrm>
                <a:off x="3145696" y="410990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96" y="4109905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48" idx="3"/>
            <a:endCxn id="29" idx="0"/>
          </p:cNvCxnSpPr>
          <p:nvPr/>
        </p:nvCxnSpPr>
        <p:spPr>
          <a:xfrm flipH="1">
            <a:off x="4906755" y="5111114"/>
            <a:ext cx="248568" cy="40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3"/>
            <a:endCxn id="30" idx="0"/>
          </p:cNvCxnSpPr>
          <p:nvPr/>
        </p:nvCxnSpPr>
        <p:spPr>
          <a:xfrm flipH="1">
            <a:off x="4168486" y="3143698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5"/>
            <a:endCxn id="32" idx="0"/>
          </p:cNvCxnSpPr>
          <p:nvPr/>
        </p:nvCxnSpPr>
        <p:spPr>
          <a:xfrm>
            <a:off x="3143267" y="3742780"/>
            <a:ext cx="232716" cy="36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47977" y="3782975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2750143" y="346641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143" y="3466411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21" idx="5"/>
            <a:endCxn id="38" idx="0"/>
          </p:cNvCxnSpPr>
          <p:nvPr/>
        </p:nvCxnSpPr>
        <p:spPr>
          <a:xfrm>
            <a:off x="2794436" y="3143698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/>
              <p:cNvSpPr/>
              <p:nvPr/>
            </p:nvSpPr>
            <p:spPr>
              <a:xfrm>
                <a:off x="4562801" y="415431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01" y="4154313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>
            <a:stCxn id="30" idx="5"/>
            <a:endCxn id="40" idx="0"/>
          </p:cNvCxnSpPr>
          <p:nvPr/>
        </p:nvCxnSpPr>
        <p:spPr>
          <a:xfrm>
            <a:off x="4331323" y="3747548"/>
            <a:ext cx="461765" cy="406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>
              <a:xfrm>
                <a:off x="6215186" y="482087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105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86" y="4820870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6125422" y="4478099"/>
            <a:ext cx="320051" cy="342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5087873" y="483474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3" y="4834745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40" idx="5"/>
            <a:endCxn id="48" idx="0"/>
          </p:cNvCxnSpPr>
          <p:nvPr/>
        </p:nvCxnSpPr>
        <p:spPr>
          <a:xfrm>
            <a:off x="4955925" y="4430682"/>
            <a:ext cx="362235" cy="404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5"/>
            <a:endCxn id="59" idx="0"/>
          </p:cNvCxnSpPr>
          <p:nvPr/>
        </p:nvCxnSpPr>
        <p:spPr>
          <a:xfrm>
            <a:off x="5480997" y="5111114"/>
            <a:ext cx="256548" cy="37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507258" y="5482452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82</a:t>
            </a:r>
            <a:endParaRPr lang="he-IL" sz="1200" dirty="0"/>
          </a:p>
        </p:txBody>
      </p:sp>
      <p:cxnSp>
        <p:nvCxnSpPr>
          <p:cNvPr id="61" name="Straight Connector 60"/>
          <p:cNvCxnSpPr>
            <a:stCxn id="59" idx="5"/>
            <a:endCxn id="63" idx="0"/>
          </p:cNvCxnSpPr>
          <p:nvPr/>
        </p:nvCxnSpPr>
        <p:spPr>
          <a:xfrm>
            <a:off x="5900382" y="5758821"/>
            <a:ext cx="262505" cy="4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932600" y="6192806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86</a:t>
            </a:r>
            <a:endParaRPr lang="he-IL" sz="1200" dirty="0"/>
          </a:p>
        </p:txBody>
      </p:sp>
      <p:cxnSp>
        <p:nvCxnSpPr>
          <p:cNvPr id="65" name="Straight Connector 64"/>
          <p:cNvCxnSpPr>
            <a:stCxn id="38" idx="3"/>
            <a:endCxn id="69" idx="0"/>
          </p:cNvCxnSpPr>
          <p:nvPr/>
        </p:nvCxnSpPr>
        <p:spPr>
          <a:xfrm flipH="1">
            <a:off x="2603108" y="3742780"/>
            <a:ext cx="214485" cy="36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/>
              <p:nvPr/>
            </p:nvSpPr>
            <p:spPr>
              <a:xfrm>
                <a:off x="2372821" y="410990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21" y="4109905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0" grpId="0" animBg="1"/>
      <p:bldP spid="44" grpId="0" animBg="1"/>
      <p:bldP spid="48" grpId="0" animBg="1"/>
      <p:bldP spid="59" grpId="0" animBg="1"/>
      <p:bldP spid="63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rmAutofit fontScale="47500" lnSpcReduction="20000"/>
          </a:bodyPr>
          <a:lstStyle/>
          <a:p>
            <a:r>
              <a:rPr lang="he-IL" dirty="0" smtClean="0"/>
              <a:t>נסרוק את העץ ב </a:t>
            </a:r>
            <a:r>
              <a:rPr lang="en-US" dirty="0" smtClean="0"/>
              <a:t>in-order</a:t>
            </a:r>
            <a:r>
              <a:rPr lang="he-IL" dirty="0"/>
              <a:t> </a:t>
            </a:r>
            <a:r>
              <a:rPr lang="he-IL" dirty="0" smtClean="0"/>
              <a:t>ונשמור במערך. למעשה נקבל מערך ממוין. זמן ריצה 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נבחר בערך האמצעי בתור שורש. הדבר יחלק את המערך לשני תתי-מערכים ממויינים באורך זהה (עד כדי 1), אשר כל אחד יהווה תת-עץ של השורש שלנו (בהאתם לגודלו יחסית לשורש)</a:t>
            </a:r>
          </a:p>
          <a:p>
            <a:r>
              <a:rPr lang="he-IL" dirty="0" smtClean="0"/>
              <a:t>נמשיך בצורה רקורסיבית כל פעם ליצור תת-עץ סביב הערך המרכזי של כל תת-מערך. בכל שלב נייצר כך תת-עץ שיהיה בן של אחד הקדקדים מהשלב הקודם.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1</a:t>
            </a:r>
            <a:r>
              <a:rPr lang="he-IL" dirty="0" smtClean="0"/>
              <a:t> - פתרון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4"/>
              </p:ext>
            </p:extLst>
          </p:nvPr>
        </p:nvGraphicFramePr>
        <p:xfrm>
          <a:off x="805792" y="4509120"/>
          <a:ext cx="753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61">
                  <a:extLst>
                    <a:ext uri="{9D8B030D-6E8A-4147-A177-3AD203B41FA5}">
                      <a16:colId xmlns:a16="http://schemas.microsoft.com/office/drawing/2014/main" val="124288841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78684290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98302614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197512825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347595874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3138543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46077165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73685206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13270003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91197234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8592584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8914480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521783136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483846514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3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011"/>
                  </a:ext>
                </a:extLst>
              </a:tr>
            </a:tbl>
          </a:graphicData>
        </a:graphic>
      </p:graphicFrame>
      <p:sp>
        <p:nvSpPr>
          <p:cNvPr id="41" name="Arc 40"/>
          <p:cNvSpPr/>
          <p:nvPr/>
        </p:nvSpPr>
        <p:spPr>
          <a:xfrm>
            <a:off x="2555775" y="3573016"/>
            <a:ext cx="1944218" cy="1799393"/>
          </a:xfrm>
          <a:prstGeom prst="arc">
            <a:avLst>
              <a:gd name="adj1" fmla="val 10716525"/>
              <a:gd name="adj2" fmla="val 3250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/>
          <p:cNvSpPr/>
          <p:nvPr/>
        </p:nvSpPr>
        <p:spPr>
          <a:xfrm rot="10800000">
            <a:off x="2555776" y="4562492"/>
            <a:ext cx="1080120" cy="605500"/>
          </a:xfrm>
          <a:prstGeom prst="arc">
            <a:avLst>
              <a:gd name="adj1" fmla="val 10716525"/>
              <a:gd name="adj2" fmla="val 3250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 rot="10800000">
            <a:off x="5508105" y="4577210"/>
            <a:ext cx="1080120" cy="605500"/>
          </a:xfrm>
          <a:prstGeom prst="arc">
            <a:avLst>
              <a:gd name="adj1" fmla="val 10716525"/>
              <a:gd name="adj2" fmla="val 3250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c 45"/>
          <p:cNvSpPr/>
          <p:nvPr/>
        </p:nvSpPr>
        <p:spPr>
          <a:xfrm rot="10800000">
            <a:off x="6588225" y="4581128"/>
            <a:ext cx="1080120" cy="605500"/>
          </a:xfrm>
          <a:prstGeom prst="arc">
            <a:avLst>
              <a:gd name="adj1" fmla="val 10716525"/>
              <a:gd name="adj2" fmla="val 3250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 rot="10800000">
            <a:off x="1475654" y="4589292"/>
            <a:ext cx="1080120" cy="605500"/>
          </a:xfrm>
          <a:prstGeom prst="arc">
            <a:avLst>
              <a:gd name="adj1" fmla="val 10716525"/>
              <a:gd name="adj2" fmla="val 3250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/>
          <p:cNvSpPr/>
          <p:nvPr/>
        </p:nvSpPr>
        <p:spPr>
          <a:xfrm>
            <a:off x="1027584" y="4100913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c 53"/>
          <p:cNvSpPr/>
          <p:nvPr/>
        </p:nvSpPr>
        <p:spPr>
          <a:xfrm>
            <a:off x="4499992" y="3573016"/>
            <a:ext cx="2016223" cy="1782963"/>
          </a:xfrm>
          <a:prstGeom prst="arc">
            <a:avLst>
              <a:gd name="adj1" fmla="val 10716525"/>
              <a:gd name="adj2" fmla="val 3250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1550504" y="4094498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/>
          <p:cNvSpPr/>
          <p:nvPr/>
        </p:nvSpPr>
        <p:spPr>
          <a:xfrm>
            <a:off x="3055774" y="4094207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/>
          <p:cNvSpPr/>
          <p:nvPr/>
        </p:nvSpPr>
        <p:spPr>
          <a:xfrm>
            <a:off x="3576074" y="4094207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>
            <a:off x="5003599" y="4098498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c 63"/>
          <p:cNvSpPr/>
          <p:nvPr/>
        </p:nvSpPr>
        <p:spPr>
          <a:xfrm>
            <a:off x="5524940" y="4110137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>
            <a:off x="7088224" y="4081352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>
            <a:off x="7598114" y="4110137"/>
            <a:ext cx="508112" cy="829244"/>
          </a:xfrm>
          <a:prstGeom prst="arc">
            <a:avLst>
              <a:gd name="adj1" fmla="val 10716525"/>
              <a:gd name="adj2" fmla="val 325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4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rmAutofit/>
          </a:bodyPr>
          <a:lstStyle/>
          <a:p>
            <a:r>
              <a:rPr lang="he-IL" dirty="0" smtClean="0"/>
              <a:t>קיבלנו את העץ הבא: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1</a:t>
            </a:r>
            <a:r>
              <a:rPr lang="he-IL" dirty="0" smtClean="0"/>
              <a:t> – </a:t>
            </a:r>
            <a:r>
              <a:rPr lang="he-IL" dirty="0" smtClean="0"/>
              <a:t>אלגוריתם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4873523" y="303936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23" y="3039364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7274712" y="307089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2" y="3070898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6091744" y="222334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78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744" y="2223349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7995939" y="366998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104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39" y="3669980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23" idx="3"/>
            <a:endCxn id="21" idx="0"/>
          </p:cNvCxnSpPr>
          <p:nvPr/>
        </p:nvCxnSpPr>
        <p:spPr>
          <a:xfrm flipH="1">
            <a:off x="5103810" y="2499718"/>
            <a:ext cx="1055384" cy="53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5"/>
            <a:endCxn id="22" idx="0"/>
          </p:cNvCxnSpPr>
          <p:nvPr/>
        </p:nvCxnSpPr>
        <p:spPr>
          <a:xfrm>
            <a:off x="6484868" y="2499718"/>
            <a:ext cx="1020131" cy="57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5"/>
            <a:endCxn id="24" idx="0"/>
          </p:cNvCxnSpPr>
          <p:nvPr/>
        </p:nvCxnSpPr>
        <p:spPr>
          <a:xfrm>
            <a:off x="7667836" y="3347267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58138" y="365921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14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6626698" y="367474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698" y="3674748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8456513" y="436510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105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13" y="4365104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/>
              <p:nvPr/>
            </p:nvSpPr>
            <p:spPr>
              <a:xfrm>
                <a:off x="5834195" y="431347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5" y="4313474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21" idx="3"/>
            <a:endCxn id="29" idx="0"/>
          </p:cNvCxnSpPr>
          <p:nvPr/>
        </p:nvCxnSpPr>
        <p:spPr>
          <a:xfrm flipH="1">
            <a:off x="4488425" y="3315733"/>
            <a:ext cx="452548" cy="343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3"/>
            <a:endCxn id="30" idx="0"/>
          </p:cNvCxnSpPr>
          <p:nvPr/>
        </p:nvCxnSpPr>
        <p:spPr>
          <a:xfrm flipH="1">
            <a:off x="6856985" y="3347267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5"/>
            <a:endCxn id="32" idx="0"/>
          </p:cNvCxnSpPr>
          <p:nvPr/>
        </p:nvCxnSpPr>
        <p:spPr>
          <a:xfrm>
            <a:off x="5831766" y="3946349"/>
            <a:ext cx="232716" cy="36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5"/>
          </p:cNvCxnSpPr>
          <p:nvPr/>
        </p:nvCxnSpPr>
        <p:spPr>
          <a:xfrm>
            <a:off x="8389063" y="3946349"/>
            <a:ext cx="280866" cy="42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5433497" y="366590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97" y="3665902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21" idx="5"/>
            <a:endCxn id="38" idx="0"/>
          </p:cNvCxnSpPr>
          <p:nvPr/>
        </p:nvCxnSpPr>
        <p:spPr>
          <a:xfrm>
            <a:off x="5266647" y="3315733"/>
            <a:ext cx="397137" cy="35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/>
              <p:cNvSpPr/>
              <p:nvPr/>
            </p:nvSpPr>
            <p:spPr>
              <a:xfrm>
                <a:off x="6987753" y="431046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53" y="4310465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>
            <a:stCxn id="30" idx="5"/>
          </p:cNvCxnSpPr>
          <p:nvPr/>
        </p:nvCxnSpPr>
        <p:spPr>
          <a:xfrm>
            <a:off x="7019822" y="3951117"/>
            <a:ext cx="193085" cy="37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>
              <a:xfrm>
                <a:off x="7667836" y="436193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36" y="4361938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24" idx="3"/>
            <a:endCxn id="44" idx="0"/>
          </p:cNvCxnSpPr>
          <p:nvPr/>
        </p:nvCxnSpPr>
        <p:spPr>
          <a:xfrm flipH="1">
            <a:off x="7898123" y="3946349"/>
            <a:ext cx="165266" cy="415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6322031" y="431046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31" y="4310465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30" idx="3"/>
            <a:endCxn id="48" idx="0"/>
          </p:cNvCxnSpPr>
          <p:nvPr/>
        </p:nvCxnSpPr>
        <p:spPr>
          <a:xfrm flipH="1">
            <a:off x="6552318" y="3951117"/>
            <a:ext cx="141830" cy="35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5"/>
            <a:endCxn id="59" idx="0"/>
          </p:cNvCxnSpPr>
          <p:nvPr/>
        </p:nvCxnSpPr>
        <p:spPr>
          <a:xfrm>
            <a:off x="4651262" y="3935579"/>
            <a:ext cx="146046" cy="39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67021" y="433467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17</a:t>
            </a:r>
            <a:endParaRPr lang="he-IL" sz="1200" dirty="0"/>
          </a:p>
        </p:txBody>
      </p:sp>
      <p:cxnSp>
        <p:nvCxnSpPr>
          <p:cNvPr id="61" name="Straight Connector 60"/>
          <p:cNvCxnSpPr>
            <a:stCxn id="29" idx="3"/>
            <a:endCxn id="63" idx="0"/>
          </p:cNvCxnSpPr>
          <p:nvPr/>
        </p:nvCxnSpPr>
        <p:spPr>
          <a:xfrm flipH="1">
            <a:off x="4057758" y="3935579"/>
            <a:ext cx="267830" cy="39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27471" y="433467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13</a:t>
            </a:r>
            <a:endParaRPr lang="he-IL" sz="1200" dirty="0"/>
          </a:p>
        </p:txBody>
      </p:sp>
      <p:cxnSp>
        <p:nvCxnSpPr>
          <p:cNvPr id="65" name="Straight Connector 64"/>
          <p:cNvCxnSpPr>
            <a:stCxn id="38" idx="3"/>
            <a:endCxn id="69" idx="0"/>
          </p:cNvCxnSpPr>
          <p:nvPr/>
        </p:nvCxnSpPr>
        <p:spPr>
          <a:xfrm flipH="1">
            <a:off x="5291607" y="3946349"/>
            <a:ext cx="214485" cy="36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/>
              <p:nvPr/>
            </p:nvSpPr>
            <p:spPr>
              <a:xfrm>
                <a:off x="5061320" y="431347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20" y="4313474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5223"/>
              </p:ext>
            </p:extLst>
          </p:nvPr>
        </p:nvGraphicFramePr>
        <p:xfrm>
          <a:off x="887455" y="5299409"/>
          <a:ext cx="753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61">
                  <a:extLst>
                    <a:ext uri="{9D8B030D-6E8A-4147-A177-3AD203B41FA5}">
                      <a16:colId xmlns:a16="http://schemas.microsoft.com/office/drawing/2014/main" val="124288841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78684290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98302614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197512825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347595874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3138543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46077165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73685206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213270003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911972349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8592584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89144808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3521783136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483846514"/>
                    </a:ext>
                  </a:extLst>
                </a:gridCol>
                <a:gridCol w="502161">
                  <a:extLst>
                    <a:ext uri="{9D8B030D-6E8A-4147-A177-3AD203B41FA5}">
                      <a16:colId xmlns:a16="http://schemas.microsoft.com/office/drawing/2014/main" val="153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01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08556" y="1484024"/>
            <a:ext cx="361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CreateSubTree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A,s,e</a:t>
            </a:r>
            <a:r>
              <a:rPr lang="en-US" sz="1400" i="1" dirty="0" smtClean="0"/>
              <a:t>):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if(s&gt;=e) return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m=s+(e-s)/2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v=new node(A[m])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v.left</a:t>
            </a:r>
            <a:r>
              <a:rPr lang="en-US" sz="1400" i="1" dirty="0" smtClean="0"/>
              <a:t>=</a:t>
            </a:r>
            <a:r>
              <a:rPr lang="en-US" sz="1400" i="1" dirty="0" err="1" smtClean="0"/>
              <a:t>CreateSubTree</a:t>
            </a:r>
            <a:r>
              <a:rPr lang="en-US" sz="1400" i="1" dirty="0" smtClean="0"/>
              <a:t>(A,s,m-1)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v.right</a:t>
            </a:r>
            <a:r>
              <a:rPr lang="en-US" sz="1400" i="1" dirty="0" smtClean="0"/>
              <a:t>=</a:t>
            </a:r>
            <a:r>
              <a:rPr lang="en-US" sz="1400" i="1" dirty="0" err="1" smtClean="0"/>
              <a:t>CreateSubTree</a:t>
            </a:r>
            <a:r>
              <a:rPr lang="en-US" sz="1400" i="1" dirty="0" smtClean="0"/>
              <a:t>(A,m+1,e)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return v</a:t>
            </a:r>
          </a:p>
          <a:p>
            <a:endParaRPr lang="en-US" sz="1400" i="1" dirty="0"/>
          </a:p>
          <a:p>
            <a:r>
              <a:rPr lang="en-US" sz="1400" i="1" dirty="0" err="1" smtClean="0"/>
              <a:t>BalanceTree</a:t>
            </a:r>
            <a:r>
              <a:rPr lang="en-US" sz="1400" i="1" dirty="0" smtClean="0"/>
              <a:t>(T)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A=</a:t>
            </a:r>
            <a:r>
              <a:rPr lang="en-US" sz="1400" i="1" dirty="0" err="1" smtClean="0"/>
              <a:t>T.inOrderToArray</a:t>
            </a:r>
            <a:r>
              <a:rPr lang="en-US" sz="1400" i="1" dirty="0" smtClean="0"/>
              <a:t>()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T=new Tree()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T.root</a:t>
            </a:r>
            <a:r>
              <a:rPr lang="en-US" sz="1400" i="1" dirty="0" smtClean="0"/>
              <a:t>=</a:t>
            </a:r>
            <a:r>
              <a:rPr lang="en-US" sz="1400" i="1" dirty="0" err="1" smtClean="0"/>
              <a:t>CreateSubTree</a:t>
            </a:r>
            <a:r>
              <a:rPr lang="en-US" sz="1400" i="1" dirty="0" smtClean="0"/>
              <a:t>(A,0,len(A)-1)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27471" y="5981128"/>
            <a:ext cx="45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 smtClean="0">
                <a:solidFill>
                  <a:srgbClr val="C00000"/>
                </a:solidFill>
              </a:rPr>
              <a:t>מהו זמן הריצה של האלגוריתם?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0" grpId="0" animBg="1"/>
      <p:bldP spid="44" grpId="0" animBg="1"/>
      <p:bldP spid="48" grpId="0" animBg="1"/>
      <p:bldP spid="59" grpId="0" animBg="1"/>
      <p:bldP spid="63" grpId="0" animBg="1"/>
      <p:bldP spid="69" grpId="0" animBg="1"/>
      <p:bldP spid="50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23736"/>
          </a:xfrm>
        </p:spPr>
        <p:txBody>
          <a:bodyPr>
            <a:normAutofit/>
          </a:bodyPr>
          <a:lstStyle/>
          <a:p>
            <a:r>
              <a:rPr lang="he-IL" dirty="0" smtClean="0"/>
              <a:t>כיצד יראה עץ 2-3 </a:t>
            </a:r>
            <a:r>
              <a:rPr lang="he-IL" dirty="0" smtClean="0"/>
              <a:t>(בפורמט עץ </a:t>
            </a:r>
            <a:r>
              <a:rPr lang="en-US" dirty="0" smtClean="0"/>
              <a:t>B</a:t>
            </a:r>
            <a:r>
              <a:rPr lang="he-IL" dirty="0" smtClean="0"/>
              <a:t>) הבנוי </a:t>
            </a:r>
            <a:r>
              <a:rPr lang="he-IL" dirty="0" smtClean="0"/>
              <a:t>מהמילה </a:t>
            </a:r>
            <a:r>
              <a:rPr lang="en-US" dirty="0" smtClean="0"/>
              <a:t>ALGORITHMS</a:t>
            </a:r>
            <a:r>
              <a:rPr lang="he-IL" dirty="0" smtClean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2 א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4580373" y="488766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373" y="4887669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>
              <a:xfrm>
                <a:off x="6473962" y="488766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62" y="4887669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5508104" y="403427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034271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/>
              <p:cNvSpPr/>
              <p:nvPr/>
            </p:nvSpPr>
            <p:spPr>
              <a:xfrm>
                <a:off x="6473962" y="555757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62" y="5557575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4810660" y="4310640"/>
            <a:ext cx="764894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5901228" y="4310640"/>
            <a:ext cx="803021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6" idx="0"/>
          </p:cNvCxnSpPr>
          <p:nvPr/>
        </p:nvCxnSpPr>
        <p:spPr>
          <a:xfrm>
            <a:off x="6704249" y="5211455"/>
            <a:ext cx="0" cy="34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4088097" y="55581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97" y="5558157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5910980" y="55581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80" y="555815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318384" y="5164038"/>
            <a:ext cx="329439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6141267" y="5164038"/>
            <a:ext cx="400145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>
              <a:xfrm>
                <a:off x="4945360" y="55581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360" y="5558157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4973497" y="5164038"/>
            <a:ext cx="202150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7112814" y="555757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14" y="5557575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52" idx="5"/>
            <a:endCxn id="45" idx="0"/>
          </p:cNvCxnSpPr>
          <p:nvPr/>
        </p:nvCxnSpPr>
        <p:spPr>
          <a:xfrm>
            <a:off x="6867086" y="5164038"/>
            <a:ext cx="476015" cy="39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41339" y="2980387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פתרון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7077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2" grpId="0" animBg="1"/>
      <p:bldP spid="64" grpId="0" animBg="1"/>
      <p:bldP spid="41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108167"/>
          </a:xfrm>
        </p:spPr>
        <p:txBody>
          <a:bodyPr>
            <a:normAutofit/>
          </a:bodyPr>
          <a:lstStyle/>
          <a:p>
            <a:r>
              <a:rPr lang="he-IL" dirty="0" smtClean="0"/>
              <a:t>לעץ מסעיף א נתבקשתם להוריד את המפתח </a:t>
            </a:r>
            <a:r>
              <a:rPr lang="en-US" dirty="0" smtClean="0"/>
              <a:t>O</a:t>
            </a:r>
            <a:r>
              <a:rPr lang="he-IL" dirty="0" smtClean="0"/>
              <a:t>. כיצד יראה העץ לאחר הפעולה?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2 ב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4796397" y="428239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97" y="4282398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>
              <a:xfrm>
                <a:off x="6689986" y="428239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86" y="4282398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5724128" y="342900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/>
              <p:cNvSpPr/>
              <p:nvPr/>
            </p:nvSpPr>
            <p:spPr>
              <a:xfrm>
                <a:off x="6689986" y="495230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86" y="4952304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5026684" y="3705369"/>
            <a:ext cx="764894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6117252" y="3705369"/>
            <a:ext cx="803021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6" idx="0"/>
          </p:cNvCxnSpPr>
          <p:nvPr/>
        </p:nvCxnSpPr>
        <p:spPr>
          <a:xfrm>
            <a:off x="6920273" y="4606184"/>
            <a:ext cx="0" cy="34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4304121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21" y="4952886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127004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04" y="4952886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534408" y="4558767"/>
            <a:ext cx="329439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6357291" y="4558767"/>
            <a:ext cx="400145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>
              <a:xfrm>
                <a:off x="5161384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84" y="4952886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5189521" y="4558767"/>
            <a:ext cx="202150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7328838" y="495230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38" y="4952304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52" idx="5"/>
            <a:endCxn id="45" idx="0"/>
          </p:cNvCxnSpPr>
          <p:nvPr/>
        </p:nvCxnSpPr>
        <p:spPr>
          <a:xfrm>
            <a:off x="7083110" y="4558767"/>
            <a:ext cx="476015" cy="39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41339" y="2980387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פתרון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381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2" grpId="0" animBg="1"/>
      <p:bldP spid="64" grpId="0" animBg="1"/>
      <p:bldP spid="41" grpId="0" animBg="1"/>
      <p:bldP spid="45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108167"/>
          </a:xfrm>
        </p:spPr>
        <p:txBody>
          <a:bodyPr>
            <a:normAutofit/>
          </a:bodyPr>
          <a:lstStyle/>
          <a:p>
            <a:r>
              <a:rPr lang="he-IL" dirty="0" smtClean="0"/>
              <a:t>לעץ מסעיף ב נתבקשתם להוריד את המפתח </a:t>
            </a:r>
            <a:r>
              <a:rPr lang="en-US" dirty="0" smtClean="0"/>
              <a:t>I</a:t>
            </a:r>
            <a:r>
              <a:rPr lang="he-IL" dirty="0" smtClean="0"/>
              <a:t>. כיצד יראה העץ לאחר הפעולה?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2 </a:t>
            </a:r>
            <a:r>
              <a:rPr lang="he-IL" dirty="0"/>
              <a:t>ג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4796397" y="428239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97" y="4282398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>
              <a:xfrm>
                <a:off x="6689986" y="428239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986" y="4282398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5724128" y="342900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5026684" y="3705369"/>
            <a:ext cx="764894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6117252" y="3705369"/>
            <a:ext cx="803021" cy="57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4304121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21" y="4952886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6127004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04" y="4952886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534408" y="4558767"/>
            <a:ext cx="329439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6357291" y="4558767"/>
            <a:ext cx="400145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>
              <a:xfrm>
                <a:off x="5161384" y="49528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84" y="4952886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5189521" y="4558767"/>
            <a:ext cx="202150" cy="39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7328838" y="495230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38" y="4952304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52" idx="5"/>
            <a:endCxn id="45" idx="0"/>
          </p:cNvCxnSpPr>
          <p:nvPr/>
        </p:nvCxnSpPr>
        <p:spPr>
          <a:xfrm>
            <a:off x="7083110" y="4558767"/>
            <a:ext cx="476015" cy="39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41339" y="2980387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פתרון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6232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62" grpId="0" animBg="1"/>
      <p:bldP spid="64" grpId="0" animBg="1"/>
      <p:bldP spid="41" grpId="0" animBg="1"/>
      <p:bldP spid="4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5907"/>
          </a:xfrm>
        </p:spPr>
        <p:txBody>
          <a:bodyPr>
            <a:normAutofit fontScale="77500" lnSpcReduction="20000"/>
          </a:bodyPr>
          <a:lstStyle/>
          <a:p>
            <a:r>
              <a:rPr lang="he-IL" dirty="0" smtClean="0"/>
              <a:t>מייצרים </a:t>
            </a:r>
            <a:r>
              <a:rPr lang="en-US" dirty="0" smtClean="0"/>
              <a:t>B-Tree</a:t>
            </a:r>
            <a:r>
              <a:rPr lang="he-IL" dirty="0" smtClean="0"/>
              <a:t> מסדר גודל 4 (עד 3 ערכים בקדקוד) על ידי 10 הכנסות רצופות. מה המספר המקסימלי של פיצולים שיכולים להתרחש?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3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>
              <a:xfrm>
                <a:off x="6206211" y="56236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11" y="5623651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>
              <a:xfrm>
                <a:off x="7752488" y="562216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88" y="5622165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6854262" y="4745252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20</a:t>
            </a:r>
            <a:endParaRPr lang="he-IL" sz="1200" dirty="0"/>
          </a:p>
        </p:txBody>
      </p:sp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6436498" y="5021621"/>
            <a:ext cx="485214" cy="602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7247386" y="5021621"/>
            <a:ext cx="735389" cy="600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5549970" y="640766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70" y="6407663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/>
              <p:cNvSpPr/>
              <p:nvPr/>
            </p:nvSpPr>
            <p:spPr>
              <a:xfrm>
                <a:off x="7381631" y="639706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31" y="6397062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5780257" y="5900020"/>
            <a:ext cx="493404" cy="507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7611918" y="5898534"/>
            <a:ext cx="208020" cy="498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801562" y="6407663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15</a:t>
            </a:r>
            <a:endParaRPr lang="he-IL" sz="1200" dirty="0"/>
          </a:p>
        </p:txBody>
      </p:sp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6599335" y="5900020"/>
            <a:ext cx="432514" cy="507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8153565" y="639788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65" y="6397884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52" idx="5"/>
            <a:endCxn id="45" idx="0"/>
          </p:cNvCxnSpPr>
          <p:nvPr/>
        </p:nvCxnSpPr>
        <p:spPr>
          <a:xfrm>
            <a:off x="8145612" y="5898534"/>
            <a:ext cx="238240" cy="49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0460" y="1903460"/>
            <a:ext cx="1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פתרון</a:t>
            </a:r>
            <a:endParaRPr lang="en-GB" b="1" u="sng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11761" y="2402433"/>
            <a:ext cx="8229600" cy="6324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נייצר את העץ בצורה שתמקסם בכל שלב את מס הערכים בקדקד יחיד, וכל הכנסה נוספת תדרוש פיצול.</a:t>
            </a:r>
            <a:r>
              <a:rPr lang="en-US" dirty="0" smtClean="0"/>
              <a:t> </a:t>
            </a:r>
            <a:r>
              <a:rPr lang="he-IL" dirty="0" smtClean="0"/>
              <a:t>סה"כ 5 פיצולים:</a:t>
            </a:r>
            <a:endParaRPr lang="he-IL" dirty="0" smtClean="0"/>
          </a:p>
        </p:txBody>
      </p:sp>
      <p:sp>
        <p:nvSpPr>
          <p:cNvPr id="20" name="Oval 19"/>
          <p:cNvSpPr/>
          <p:nvPr/>
        </p:nvSpPr>
        <p:spPr>
          <a:xfrm>
            <a:off x="337943" y="3486975"/>
            <a:ext cx="1009187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10|20|30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1578691" y="399226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91" y="3992260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2149792" y="39886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92" y="3988651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1861774" y="348068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74" y="3480680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23" idx="3"/>
            <a:endCxn id="21" idx="0"/>
          </p:cNvCxnSpPr>
          <p:nvPr/>
        </p:nvCxnSpPr>
        <p:spPr>
          <a:xfrm flipH="1">
            <a:off x="1808978" y="3757049"/>
            <a:ext cx="120246" cy="23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5"/>
            <a:endCxn id="22" idx="0"/>
          </p:cNvCxnSpPr>
          <p:nvPr/>
        </p:nvCxnSpPr>
        <p:spPr>
          <a:xfrm>
            <a:off x="2254898" y="3757049"/>
            <a:ext cx="125181" cy="231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2703892" y="3999583"/>
                <a:ext cx="76489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92" y="3999583"/>
                <a:ext cx="76489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/>
              <p:cNvSpPr/>
              <p:nvPr/>
            </p:nvSpPr>
            <p:spPr>
              <a:xfrm>
                <a:off x="3646453" y="399769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53" y="3997690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3259222" y="342900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30</a:t>
            </a:r>
            <a:endParaRPr lang="he-IL" sz="1200" dirty="0"/>
          </a:p>
        </p:txBody>
      </p:sp>
      <p:cxnSp>
        <p:nvCxnSpPr>
          <p:cNvPr id="29" name="Straight Connector 28"/>
          <p:cNvCxnSpPr>
            <a:stCxn id="28" idx="3"/>
            <a:endCxn id="26" idx="0"/>
          </p:cNvCxnSpPr>
          <p:nvPr/>
        </p:nvCxnSpPr>
        <p:spPr>
          <a:xfrm flipH="1">
            <a:off x="3086339" y="3705369"/>
            <a:ext cx="240333" cy="29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5"/>
            <a:endCxn id="27" idx="0"/>
          </p:cNvCxnSpPr>
          <p:nvPr/>
        </p:nvCxnSpPr>
        <p:spPr>
          <a:xfrm>
            <a:off x="3652346" y="3705369"/>
            <a:ext cx="224394" cy="29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/>
              <p:nvPr/>
            </p:nvSpPr>
            <p:spPr>
              <a:xfrm>
                <a:off x="4530964" y="399892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64" y="3998928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5849525" y="4011878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40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5126122" y="342900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22" y="3429000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stCxn id="35" idx="3"/>
            <a:endCxn id="33" idx="0"/>
          </p:cNvCxnSpPr>
          <p:nvPr/>
        </p:nvCxnSpPr>
        <p:spPr>
          <a:xfrm flipH="1">
            <a:off x="4761251" y="3705369"/>
            <a:ext cx="432321" cy="293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5"/>
            <a:endCxn id="34" idx="0"/>
          </p:cNvCxnSpPr>
          <p:nvPr/>
        </p:nvCxnSpPr>
        <p:spPr>
          <a:xfrm>
            <a:off x="5519246" y="3705369"/>
            <a:ext cx="560566" cy="306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5129933" y="400794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933" y="4007948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35" idx="4"/>
            <a:endCxn id="38" idx="0"/>
          </p:cNvCxnSpPr>
          <p:nvPr/>
        </p:nvCxnSpPr>
        <p:spPr>
          <a:xfrm>
            <a:off x="5356409" y="3752786"/>
            <a:ext cx="3811" cy="25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>
              <a:xfrm>
                <a:off x="6598642" y="4007948"/>
                <a:ext cx="636103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42" y="4007948"/>
                <a:ext cx="636103" cy="32378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7978407" y="4024966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40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7291914" y="343163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14" y="3431634"/>
                <a:ext cx="460574" cy="3237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48" idx="3"/>
            <a:endCxn id="44" idx="0"/>
          </p:cNvCxnSpPr>
          <p:nvPr/>
        </p:nvCxnSpPr>
        <p:spPr>
          <a:xfrm flipH="1">
            <a:off x="6916694" y="3708003"/>
            <a:ext cx="442670" cy="299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5"/>
            <a:endCxn id="47" idx="0"/>
          </p:cNvCxnSpPr>
          <p:nvPr/>
        </p:nvCxnSpPr>
        <p:spPr>
          <a:xfrm>
            <a:off x="7685038" y="3708003"/>
            <a:ext cx="523656" cy="316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/>
              <p:cNvSpPr/>
              <p:nvPr/>
            </p:nvSpPr>
            <p:spPr>
              <a:xfrm>
                <a:off x="7301862" y="400794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62" y="4007948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>
            <a:stCxn id="48" idx="4"/>
            <a:endCxn id="54" idx="0"/>
          </p:cNvCxnSpPr>
          <p:nvPr/>
        </p:nvCxnSpPr>
        <p:spPr>
          <a:xfrm>
            <a:off x="7522201" y="3755420"/>
            <a:ext cx="9948" cy="252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/>
              <p:cNvSpPr/>
              <p:nvPr/>
            </p:nvSpPr>
            <p:spPr>
              <a:xfrm>
                <a:off x="344879" y="5633692"/>
                <a:ext cx="500806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9" y="5633692"/>
                <a:ext cx="500806" cy="32378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2198829" y="5633692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40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/>
              <p:cNvSpPr/>
              <p:nvPr/>
            </p:nvSpPr>
            <p:spPr>
              <a:xfrm>
                <a:off x="1148440" y="4755846"/>
                <a:ext cx="660538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40" y="4755846"/>
                <a:ext cx="660538" cy="32378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>
            <a:stCxn id="61" idx="3"/>
            <a:endCxn id="59" idx="0"/>
          </p:cNvCxnSpPr>
          <p:nvPr/>
        </p:nvCxnSpPr>
        <p:spPr>
          <a:xfrm flipH="1">
            <a:off x="595282" y="5032215"/>
            <a:ext cx="649892" cy="60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5"/>
            <a:endCxn id="60" idx="0"/>
          </p:cNvCxnSpPr>
          <p:nvPr/>
        </p:nvCxnSpPr>
        <p:spPr>
          <a:xfrm>
            <a:off x="1712244" y="5032215"/>
            <a:ext cx="716872" cy="60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/>
              <p:cNvSpPr/>
              <p:nvPr/>
            </p:nvSpPr>
            <p:spPr>
              <a:xfrm>
                <a:off x="924362" y="562553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62" y="5625536"/>
                <a:ext cx="460574" cy="32378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>
            <a:stCxn id="61" idx="4"/>
            <a:endCxn id="66" idx="0"/>
          </p:cNvCxnSpPr>
          <p:nvPr/>
        </p:nvCxnSpPr>
        <p:spPr>
          <a:xfrm flipH="1">
            <a:off x="1154649" y="5079632"/>
            <a:ext cx="324060" cy="54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/>
              <p:nvPr/>
            </p:nvSpPr>
            <p:spPr>
              <a:xfrm>
                <a:off x="1603062" y="563369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62" y="5633692"/>
                <a:ext cx="460574" cy="32378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61" idx="4"/>
            <a:endCxn id="69" idx="0"/>
          </p:cNvCxnSpPr>
          <p:nvPr/>
        </p:nvCxnSpPr>
        <p:spPr>
          <a:xfrm>
            <a:off x="1478709" y="5079632"/>
            <a:ext cx="354640" cy="55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/>
              <p:cNvSpPr/>
              <p:nvPr/>
            </p:nvSpPr>
            <p:spPr>
              <a:xfrm>
                <a:off x="3055189" y="5622876"/>
                <a:ext cx="636103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 smtClean="0"/>
                  <a:t>|7</a:t>
                </a:r>
                <a:endParaRPr lang="he-IL" sz="1200" dirty="0"/>
              </a:p>
            </p:txBody>
          </p:sp>
        </mc:Choice>
        <mc:Fallback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89" y="5622876"/>
                <a:ext cx="636103" cy="32378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5139102" y="5633692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dirty="0" smtClean="0"/>
              <a:t>40</a:t>
            </a:r>
            <a:endParaRPr lang="he-IL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/>
              <p:cNvSpPr/>
              <p:nvPr/>
            </p:nvSpPr>
            <p:spPr>
              <a:xfrm>
                <a:off x="3997187" y="4755846"/>
                <a:ext cx="656616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87" y="4755846"/>
                <a:ext cx="656616" cy="32378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>
            <a:stCxn id="74" idx="3"/>
            <a:endCxn id="71" idx="0"/>
          </p:cNvCxnSpPr>
          <p:nvPr/>
        </p:nvCxnSpPr>
        <p:spPr>
          <a:xfrm flipH="1">
            <a:off x="3373241" y="5032215"/>
            <a:ext cx="720105" cy="59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5"/>
            <a:endCxn id="73" idx="0"/>
          </p:cNvCxnSpPr>
          <p:nvPr/>
        </p:nvCxnSpPr>
        <p:spPr>
          <a:xfrm>
            <a:off x="4557644" y="5032215"/>
            <a:ext cx="811745" cy="60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/>
              <p:cNvSpPr/>
              <p:nvPr/>
            </p:nvSpPr>
            <p:spPr>
              <a:xfrm>
                <a:off x="3905802" y="562553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02" y="5625536"/>
                <a:ext cx="460574" cy="32378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 flipH="1">
            <a:off x="4136089" y="5079632"/>
            <a:ext cx="189406" cy="54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/>
              <p:cNvSpPr/>
              <p:nvPr/>
            </p:nvSpPr>
            <p:spPr>
              <a:xfrm>
                <a:off x="4502999" y="562216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99" y="5622165"/>
                <a:ext cx="460574" cy="32378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>
            <a:stCxn id="74" idx="4"/>
            <a:endCxn id="79" idx="0"/>
          </p:cNvCxnSpPr>
          <p:nvPr/>
        </p:nvCxnSpPr>
        <p:spPr>
          <a:xfrm>
            <a:off x="4325495" y="5079632"/>
            <a:ext cx="407791" cy="54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11"/>
              <p:cNvSpPr/>
              <p:nvPr/>
            </p:nvSpPr>
            <p:spPr>
              <a:xfrm>
                <a:off x="6206211" y="639706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11" y="6397062"/>
                <a:ext cx="460574" cy="32378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stCxn id="51" idx="4"/>
            <a:endCxn id="112" idx="0"/>
          </p:cNvCxnSpPr>
          <p:nvPr/>
        </p:nvCxnSpPr>
        <p:spPr>
          <a:xfrm>
            <a:off x="6436498" y="5947437"/>
            <a:ext cx="0" cy="44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ight Arrow 197"/>
          <p:cNvSpPr/>
          <p:nvPr/>
        </p:nvSpPr>
        <p:spPr>
          <a:xfrm>
            <a:off x="1073319" y="2988789"/>
            <a:ext cx="869708" cy="471853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GB" sz="1400" dirty="0"/>
          </a:p>
        </p:txBody>
      </p:sp>
      <p:sp>
        <p:nvSpPr>
          <p:cNvPr id="199" name="Right Arrow 198"/>
          <p:cNvSpPr/>
          <p:nvPr/>
        </p:nvSpPr>
        <p:spPr>
          <a:xfrm>
            <a:off x="2345121" y="2989865"/>
            <a:ext cx="869708" cy="471853"/>
          </a:xfrm>
          <a:prstGeom prst="rightArrow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25</a:t>
            </a:r>
            <a:endParaRPr lang="en-GB" sz="1400" dirty="0"/>
          </a:p>
        </p:txBody>
      </p:sp>
      <p:sp>
        <p:nvSpPr>
          <p:cNvPr id="200" name="Right Arrow 199"/>
          <p:cNvSpPr/>
          <p:nvPr/>
        </p:nvSpPr>
        <p:spPr>
          <a:xfrm>
            <a:off x="3988105" y="3005413"/>
            <a:ext cx="869708" cy="471853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GB" sz="1400" dirty="0"/>
          </a:p>
        </p:txBody>
      </p:sp>
      <p:sp>
        <p:nvSpPr>
          <p:cNvPr id="201" name="Right Arrow 200"/>
          <p:cNvSpPr/>
          <p:nvPr/>
        </p:nvSpPr>
        <p:spPr>
          <a:xfrm>
            <a:off x="5984554" y="3010103"/>
            <a:ext cx="869708" cy="471853"/>
          </a:xfrm>
          <a:prstGeom prst="rightArrow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GB" sz="1400" dirty="0"/>
          </a:p>
        </p:txBody>
      </p:sp>
      <p:sp>
        <p:nvSpPr>
          <p:cNvPr id="202" name="Right Arrow 201"/>
          <p:cNvSpPr/>
          <p:nvPr/>
        </p:nvSpPr>
        <p:spPr>
          <a:xfrm>
            <a:off x="160428" y="4454667"/>
            <a:ext cx="869708" cy="471853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203" name="Right Arrow 202"/>
          <p:cNvSpPr/>
          <p:nvPr/>
        </p:nvSpPr>
        <p:spPr>
          <a:xfrm>
            <a:off x="2460227" y="4452993"/>
            <a:ext cx="869708" cy="471853"/>
          </a:xfrm>
          <a:prstGeom prst="rightArrow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GB" sz="1400" dirty="0"/>
          </a:p>
        </p:txBody>
      </p:sp>
      <p:sp>
        <p:nvSpPr>
          <p:cNvPr id="204" name="Right Arrow 203"/>
          <p:cNvSpPr/>
          <p:nvPr/>
        </p:nvSpPr>
        <p:spPr>
          <a:xfrm>
            <a:off x="5210104" y="4452993"/>
            <a:ext cx="869708" cy="471853"/>
          </a:xfrm>
          <a:prstGeom prst="right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428043" y="5032399"/>
            <a:ext cx="107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splits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62" grpId="0" animBg="1"/>
      <p:bldP spid="64" grpId="0" animBg="1"/>
      <p:bldP spid="41" grpId="0" animBg="1"/>
      <p:bldP spid="45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8" grpId="0" animBg="1"/>
      <p:bldP spid="44" grpId="0" animBg="1"/>
      <p:bldP spid="47" grpId="0" animBg="1"/>
      <p:bldP spid="48" grpId="0" animBg="1"/>
      <p:bldP spid="54" grpId="0" animBg="1"/>
      <p:bldP spid="59" grpId="0" animBg="1"/>
      <p:bldP spid="60" grpId="0" animBg="1"/>
      <p:bldP spid="61" grpId="0" animBg="1"/>
      <p:bldP spid="66" grpId="0" animBg="1"/>
      <p:bldP spid="69" grpId="0" animBg="1"/>
      <p:bldP spid="71" grpId="0" animBg="1"/>
      <p:bldP spid="73" grpId="0" animBg="1"/>
      <p:bldP spid="74" grpId="0" animBg="1"/>
      <p:bldP spid="77" grpId="0" animBg="1"/>
      <p:bldP spid="79" grpId="0" animBg="1"/>
      <p:bldP spid="11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14272</TotalTime>
  <Words>487</Words>
  <Application>Microsoft Office PowerPoint</Application>
  <PresentationFormat>On-screen Show (4:3)</PresentationFormat>
  <Paragraphs>189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7</vt:lpstr>
      <vt:lpstr>שאלה 1</vt:lpstr>
      <vt:lpstr>שאלה 1 - פתרון</vt:lpstr>
      <vt:lpstr>שאלה 1 – אלגוריתם</vt:lpstr>
      <vt:lpstr>שאלה 2 א</vt:lpstr>
      <vt:lpstr>שאלה 2 ב</vt:lpstr>
      <vt:lpstr>שאלה 2 ג</vt:lpstr>
      <vt:lpstr>שאלה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432</cp:revision>
  <dcterms:created xsi:type="dcterms:W3CDTF">2010-02-28T08:02:43Z</dcterms:created>
  <dcterms:modified xsi:type="dcterms:W3CDTF">2019-12-24T13:13:26Z</dcterms:modified>
</cp:coreProperties>
</file>