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73" r:id="rId3"/>
    <p:sldId id="281" r:id="rId4"/>
    <p:sldId id="277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35" autoAdjust="0"/>
  </p:normalViewPr>
  <p:slideViewPr>
    <p:cSldViewPr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4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3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7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98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9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1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6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99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12/31/2019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 smtClean="0"/>
              <a:t>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Skiplist</a:t>
            </a:r>
            <a:endParaRPr lang="en-US" dirty="0"/>
          </a:p>
          <a:p>
            <a:r>
              <a:rPr lang="he-IL" dirty="0" smtClean="0"/>
              <a:t>זמני ריצה ממוצעים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he-IL" dirty="0" smtClean="0"/>
              <a:t>רשימה מקושרת הבנויה בשכבות.</a:t>
            </a:r>
            <a:endParaRPr lang="he-IL" dirty="0"/>
          </a:p>
          <a:p>
            <a:pPr lvl="1"/>
            <a:r>
              <a:rPr lang="he-IL" dirty="0" smtClean="0"/>
              <a:t>כל האיברים מוכנסים לשכבה הנמוכה</a:t>
            </a:r>
            <a:endParaRPr lang="he-IL" dirty="0"/>
          </a:p>
          <a:p>
            <a:pPr lvl="1"/>
            <a:r>
              <a:rPr lang="he-IL" dirty="0" smtClean="0"/>
              <a:t>כמחצית האיברים מוכנסים גם לשכבה השניה</a:t>
            </a:r>
          </a:p>
          <a:p>
            <a:pPr lvl="1"/>
            <a:r>
              <a:rPr lang="he-IL" dirty="0" smtClean="0"/>
              <a:t>כרבע מהאיברים מוכנסים לשכבה השלישית וכך הלאה</a:t>
            </a:r>
          </a:p>
          <a:p>
            <a:r>
              <a:rPr lang="he-IL" dirty="0" smtClean="0"/>
              <a:t>בממצוע </a:t>
            </a:r>
            <a:r>
              <a:rPr lang="en-US" dirty="0" err="1" smtClean="0"/>
              <a:t>logn</a:t>
            </a:r>
            <a:r>
              <a:rPr lang="he-IL" dirty="0" smtClean="0"/>
              <a:t> שכבות.</a:t>
            </a:r>
          </a:p>
          <a:p>
            <a:r>
              <a:rPr lang="he-IL" dirty="0" smtClean="0"/>
              <a:t>בכל שכבה האיברים מסודרים בצורה ממויינת.</a:t>
            </a:r>
          </a:p>
          <a:p>
            <a:r>
              <a:rPr lang="he-IL" dirty="0" smtClean="0"/>
              <a:t>חיפוש במבנה דורש זמן ממוצע של </a:t>
            </a:r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r>
              <a:rPr lang="he-IL" dirty="0" smtClean="0"/>
              <a:t>. (</a:t>
            </a:r>
            <a:r>
              <a:rPr lang="en-US" dirty="0" smtClean="0"/>
              <a:t>expected time</a:t>
            </a:r>
            <a:r>
              <a:rPr lang="he-IL" dirty="0" smtClean="0"/>
              <a:t>)</a:t>
            </a:r>
          </a:p>
          <a:p>
            <a:r>
              <a:rPr lang="he-IL" dirty="0" smtClean="0"/>
              <a:t>מצביעים לתחילתו וסופו של המבנה ב(</a:t>
            </a:r>
            <a:r>
              <a:rPr lang="he-IL" dirty="0"/>
              <a:t>∞ </a:t>
            </a:r>
            <a:r>
              <a:rPr lang="he-IL" dirty="0" smtClean="0"/>
              <a:t>±). נקראים לעיתים </a:t>
            </a:r>
            <a:r>
              <a:rPr lang="en-US" dirty="0" smtClean="0"/>
              <a:t>head</a:t>
            </a:r>
            <a:r>
              <a:rPr lang="he-IL" dirty="0" smtClean="0"/>
              <a:t> ו-</a:t>
            </a:r>
            <a:r>
              <a:rPr lang="en-US" dirty="0" smtClean="0"/>
              <a:t>nil</a:t>
            </a:r>
            <a:r>
              <a:rPr lang="he-IL" dirty="0"/>
              <a:t>.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רשימת דילוגים הסתברותית – </a:t>
            </a:r>
            <a:r>
              <a:rPr lang="en-US" dirty="0" err="1" smtClean="0"/>
              <a:t>Probabalistic</a:t>
            </a:r>
            <a:r>
              <a:rPr lang="en-US" dirty="0" smtClean="0"/>
              <a:t> </a:t>
            </a:r>
            <a:r>
              <a:rPr lang="en-US" dirty="0" err="1" smtClean="0"/>
              <a:t>Skiplist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79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r>
              <a:rPr lang="he-IL" dirty="0" smtClean="0"/>
              <a:t>בקבלת איבר </a:t>
            </a:r>
            <a:r>
              <a:rPr lang="en-US" dirty="0" smtClean="0"/>
              <a:t>X</a:t>
            </a:r>
            <a:r>
              <a:rPr lang="he-IL" dirty="0" smtClean="0"/>
              <a:t> מחפשים את מיקומו הממויין. </a:t>
            </a:r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he-IL" dirty="0" smtClean="0"/>
          </a:p>
          <a:p>
            <a:pPr lvl="1"/>
            <a:r>
              <a:rPr lang="he-IL" dirty="0" smtClean="0"/>
              <a:t>שומרים מצביעים לאיברים  דרכם עברנו בחיפוש</a:t>
            </a:r>
          </a:p>
          <a:p>
            <a:r>
              <a:rPr lang="he-IL" dirty="0" smtClean="0"/>
              <a:t>מכניסים את </a:t>
            </a:r>
            <a:r>
              <a:rPr lang="en-US" dirty="0" smtClean="0"/>
              <a:t>X</a:t>
            </a:r>
            <a:r>
              <a:rPr lang="he-IL" dirty="0" smtClean="0"/>
              <a:t> לשכבה הראשונה בין שני האיברים הסמוכים לו.</a:t>
            </a:r>
          </a:p>
          <a:p>
            <a:r>
              <a:rPr lang="he-IL" dirty="0" smtClean="0"/>
              <a:t>בהסתברות חצי מכניסים את האיבר לשכבה מעל בין שני איברים סמוכים בשכבה זו תוך שימוש במצביעים ששמרנו.</a:t>
            </a:r>
          </a:p>
          <a:p>
            <a:r>
              <a:rPr lang="he-IL" dirty="0" smtClean="0"/>
              <a:t>האלגוריתם מסתיים כאשר הגענו לשכבה העליונה או שהחלטנו לא לבצע הכנסה.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P. </a:t>
            </a:r>
            <a:r>
              <a:rPr lang="en-US" dirty="0" err="1" smtClean="0"/>
              <a:t>Skiplist</a:t>
            </a:r>
            <a:r>
              <a:rPr lang="he-IL" dirty="0"/>
              <a:t> </a:t>
            </a:r>
            <a:r>
              <a:rPr lang="he-IL" dirty="0" smtClean="0"/>
              <a:t>- הכנסה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89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1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5" y="2420888"/>
            <a:ext cx="7755971" cy="12735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93096"/>
            <a:ext cx="7893636" cy="1296144"/>
          </a:xfrm>
          <a:prstGeom prst="rect">
            <a:avLst/>
          </a:prstGeom>
        </p:spPr>
      </p:pic>
      <p:sp>
        <p:nvSpPr>
          <p:cNvPr id="22" name="Content Placeholder 1"/>
          <p:cNvSpPr txBox="1">
            <a:spLocks/>
          </p:cNvSpPr>
          <p:nvPr/>
        </p:nvSpPr>
        <p:spPr>
          <a:xfrm>
            <a:off x="457200" y="1481328"/>
            <a:ext cx="8229600" cy="1227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נתון ה-</a:t>
            </a:r>
            <a:r>
              <a:rPr lang="en-US" dirty="0" err="1" smtClean="0"/>
              <a:t>Skiplist</a:t>
            </a:r>
            <a:r>
              <a:rPr lang="he-IL" dirty="0"/>
              <a:t> </a:t>
            </a:r>
            <a:r>
              <a:rPr lang="he-IL" dirty="0" smtClean="0"/>
              <a:t>הבא. תאר את תהליך מציאת האיבר 10. מהו זמן הריצה (במספר השוואות) שנדרש?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446856" y="5729800"/>
            <a:ext cx="8229600" cy="1227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נדרשו 6 השוואות.</a:t>
            </a:r>
          </a:p>
        </p:txBody>
      </p:sp>
    </p:spTree>
    <p:extLst>
      <p:ext uri="{BB962C8B-B14F-4D97-AF65-F5344CB8AC3E}">
        <p14:creationId xmlns:p14="http://schemas.microsoft.com/office/powerpoint/2010/main" val="14971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2</a:t>
            </a:r>
            <a:endParaRPr lang="he-IL" dirty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57200" y="1481328"/>
            <a:ext cx="8229600" cy="122759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איזו בעיה עלולה להתעורר כאשר מבצעים מספר רב של פעולות הוצאה מ-</a:t>
            </a:r>
            <a:r>
              <a:rPr lang="en-US" dirty="0" err="1" smtClean="0"/>
              <a:t>Skiplist</a:t>
            </a:r>
            <a:r>
              <a:rPr lang="he-IL" dirty="0" smtClean="0"/>
              <a:t>?</a:t>
            </a:r>
          </a:p>
          <a:p>
            <a:r>
              <a:rPr lang="he-IL" dirty="0" smtClean="0"/>
              <a:t>הציעו פתרון לבעיה זו.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446856" y="3137512"/>
            <a:ext cx="8229600" cy="331582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כאשר מבצעים מספר רב של הוצאות, המבנה של ה-</a:t>
            </a:r>
            <a:r>
              <a:rPr lang="en-US" dirty="0" err="1" smtClean="0"/>
              <a:t>Skiplist</a:t>
            </a:r>
            <a:r>
              <a:rPr lang="he-IL" dirty="0" smtClean="0"/>
              <a:t> עלול להפגע. מספר האיברים בכל רמה כבר לא יתאים לחיפוש לוגורתמי, עד כדי </a:t>
            </a:r>
            <a:r>
              <a:rPr lang="en-US" dirty="0" smtClean="0"/>
              <a:t>worst case scenario</a:t>
            </a:r>
            <a:r>
              <a:rPr lang="he-IL" dirty="0" smtClean="0"/>
              <a:t> שהמבנה יהפוך לרשימה מקושרת.</a:t>
            </a:r>
          </a:p>
          <a:p>
            <a:r>
              <a:rPr lang="he-IL" dirty="0" smtClean="0"/>
              <a:t>קשה ב-</a:t>
            </a:r>
            <a:r>
              <a:rPr lang="en-US" dirty="0" err="1" smtClean="0"/>
              <a:t>Skiplist</a:t>
            </a:r>
            <a:r>
              <a:rPr lang="he-IL" dirty="0" smtClean="0"/>
              <a:t> לשמור כל הזמן על איזון רמות כאשר יש הרבה הוצאות.</a:t>
            </a:r>
          </a:p>
          <a:p>
            <a:r>
              <a:rPr lang="he-IL" dirty="0" smtClean="0"/>
              <a:t>פתרון אפשרי הינו לשמור מונה עבור גודל כל רמה, ולבצע מחיקה של רמות כאשר הם מתרוקנות או קרובות לריקות.</a:t>
            </a:r>
          </a:p>
          <a:p>
            <a:endParaRPr lang="he-I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76256" y="270892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u="sng" dirty="0" smtClean="0"/>
              <a:t>פתרון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28427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3</a:t>
            </a:r>
            <a:endParaRPr lang="he-IL" dirty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57200" y="1268760"/>
            <a:ext cx="8229600" cy="14401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הצע שינוי למבנה נתונים </a:t>
            </a:r>
            <a:r>
              <a:rPr lang="en-US" dirty="0" err="1" smtClean="0"/>
              <a:t>Skiplist</a:t>
            </a:r>
            <a:r>
              <a:rPr lang="he-IL" dirty="0" smtClean="0"/>
              <a:t> המכיל </a:t>
            </a:r>
            <a:r>
              <a:rPr lang="en-US" dirty="0" smtClean="0"/>
              <a:t>n</a:t>
            </a:r>
            <a:r>
              <a:rPr lang="he-IL" dirty="0" smtClean="0"/>
              <a:t> מספרים שלמים אשר יאפשר לגשת לאיבר </a:t>
            </a:r>
            <a:r>
              <a:rPr lang="en-US" dirty="0" smtClean="0"/>
              <a:t>j</a:t>
            </a:r>
            <a:r>
              <a:rPr lang="he-IL" dirty="0" smtClean="0"/>
              <a:t> בהינתן מצביע לאיבר </a:t>
            </a:r>
            <a:r>
              <a:rPr lang="en-US" dirty="0" err="1" smtClean="0"/>
              <a:t>i</a:t>
            </a:r>
            <a:r>
              <a:rPr lang="he-IL" dirty="0" smtClean="0"/>
              <a:t> בזמן ריצה של </a:t>
            </a:r>
            <a:r>
              <a:rPr lang="en-US" dirty="0" smtClean="0"/>
              <a:t>O(log||</a:t>
            </a:r>
            <a:r>
              <a:rPr lang="en-US" dirty="0" err="1" smtClean="0"/>
              <a:t>i</a:t>
            </a:r>
            <a:r>
              <a:rPr lang="en-US" dirty="0" smtClean="0"/>
              <a:t>-j||)</a:t>
            </a:r>
            <a:r>
              <a:rPr lang="he-IL" dirty="0" smtClean="0"/>
              <a:t> בממוצע. ||*|| מציין את המרחק בין האיברים בשכבה התחתונה.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6856" y="3137512"/>
            <a:ext cx="8229600" cy="33158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נבנה </a:t>
            </a:r>
            <a:r>
              <a:rPr lang="en-US" dirty="0" err="1" smtClean="0"/>
              <a:t>Skiplist</a:t>
            </a:r>
            <a:r>
              <a:rPr lang="he-IL" dirty="0" smtClean="0"/>
              <a:t> רגיל ונוסיף לכל איבר מצביע </a:t>
            </a:r>
            <a:r>
              <a:rPr lang="en-US" dirty="0" smtClean="0"/>
              <a:t>“up”</a:t>
            </a:r>
            <a:r>
              <a:rPr lang="he-IL" dirty="0" smtClean="0"/>
              <a:t> ל"אביו" (האיבר הקודם לו ברמה אחת מעל). בנוסף, נחזיק רמה עליונה ריקה.</a:t>
            </a:r>
          </a:p>
          <a:p>
            <a:r>
              <a:rPr lang="he-IL" dirty="0" smtClean="0"/>
              <a:t>כאשר מבקשים את האיבר </a:t>
            </a:r>
            <a:r>
              <a:rPr lang="en-US" dirty="0" smtClean="0"/>
              <a:t>j</a:t>
            </a:r>
            <a:r>
              <a:rPr lang="he-IL" dirty="0"/>
              <a:t> </a:t>
            </a:r>
            <a:r>
              <a:rPr lang="he-IL" dirty="0" smtClean="0"/>
              <a:t>בהנתן מצביע לאיבר </a:t>
            </a:r>
            <a:r>
              <a:rPr lang="en-US" dirty="0" err="1" smtClean="0"/>
              <a:t>i</a:t>
            </a:r>
            <a:r>
              <a:rPr lang="he-IL" dirty="0" smtClean="0"/>
              <a:t>, אנו נעלה בעזרת מצביעים עד לרמה שבה האיבר הנוכחי קטן (או שווה) מ-</a:t>
            </a:r>
            <a:r>
              <a:rPr lang="en-US" dirty="0" smtClean="0"/>
              <a:t>j</a:t>
            </a:r>
            <a:r>
              <a:rPr lang="he-IL" dirty="0" smtClean="0"/>
              <a:t>, והאיבר הבא גדול (או שווה) מ-</a:t>
            </a:r>
            <a:r>
              <a:rPr lang="en-US" dirty="0" smtClean="0"/>
              <a:t>j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בתוך מקטע זה נבצע חיפוש רגיל של </a:t>
            </a:r>
            <a:r>
              <a:rPr lang="en-US" dirty="0" err="1" smtClean="0"/>
              <a:t>Skiplist</a:t>
            </a:r>
            <a:r>
              <a:rPr lang="he-IL" dirty="0" smtClean="0"/>
              <a:t>.</a:t>
            </a:r>
          </a:p>
          <a:p>
            <a:endParaRPr lang="he-I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256490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u="sng" dirty="0" smtClean="0"/>
              <a:t>פתרון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19173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uiExpand="1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3 - ניתוח</a:t>
            </a:r>
            <a:endParaRPr lang="he-IL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6856" y="4649680"/>
            <a:ext cx="8229600" cy="1443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בממוצע, המקטע בו אנו נחפש יהיה גדול פי 2 מ</a:t>
            </a:r>
            <a:r>
              <a:rPr lang="en-US" dirty="0" smtClean="0"/>
              <a:t>||</a:t>
            </a:r>
            <a:r>
              <a:rPr lang="en-US" dirty="0" err="1" smtClean="0"/>
              <a:t>i</a:t>
            </a:r>
            <a:r>
              <a:rPr lang="en-US" dirty="0" smtClean="0"/>
              <a:t>-j||</a:t>
            </a:r>
            <a:r>
              <a:rPr lang="he-IL" dirty="0" smtClean="0"/>
              <a:t>. לכן, זמן הריצה של עליית רמות וירידת רמות יהיה: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O(2log2||</a:t>
            </a:r>
            <a:r>
              <a:rPr lang="en-US" dirty="0" err="1" smtClean="0"/>
              <a:t>i</a:t>
            </a:r>
            <a:r>
              <a:rPr lang="en-US" dirty="0" smtClean="0"/>
              <a:t>-j||) = O(log||</a:t>
            </a:r>
            <a:r>
              <a:rPr lang="en-US" dirty="0" err="1" smtClean="0"/>
              <a:t>i</a:t>
            </a:r>
            <a:r>
              <a:rPr lang="en-US" dirty="0" smtClean="0"/>
              <a:t>-j||)</a:t>
            </a:r>
            <a:endParaRPr lang="he-IL" dirty="0" smtClean="0"/>
          </a:p>
          <a:p>
            <a:endParaRPr lang="he-IL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754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778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794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23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31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810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818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826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834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47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8424" y="3933056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754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762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778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6794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23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2818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4826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8424" y="3284984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7544" y="2636912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87624" y="2636912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27784" y="2636912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28184" y="2636912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35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88424" y="2636912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7544" y="1988840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88424" y="1988840"/>
            <a:ext cx="36004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552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552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3955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25963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59632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99792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9979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0019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300192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02027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60432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460432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460432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55576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55576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5557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47565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475656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915816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91581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35597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51621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516216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23629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676456" y="350100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8676456" y="285293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676456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6" idx="3"/>
            <a:endCxn id="57" idx="1"/>
          </p:cNvCxnSpPr>
          <p:nvPr/>
        </p:nvCxnSpPr>
        <p:spPr>
          <a:xfrm>
            <a:off x="827584" y="2096852"/>
            <a:ext cx="7560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4" idx="3"/>
            <a:endCxn id="35" idx="1"/>
          </p:cNvCxnSpPr>
          <p:nvPr/>
        </p:nvCxnSpPr>
        <p:spPr>
          <a:xfrm>
            <a:off x="827584" y="27449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3"/>
            <a:endCxn id="37" idx="1"/>
          </p:cNvCxnSpPr>
          <p:nvPr/>
        </p:nvCxnSpPr>
        <p:spPr>
          <a:xfrm>
            <a:off x="1547664" y="274492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7" idx="3"/>
            <a:endCxn id="42" idx="1"/>
          </p:cNvCxnSpPr>
          <p:nvPr/>
        </p:nvCxnSpPr>
        <p:spPr>
          <a:xfrm>
            <a:off x="2987824" y="2744924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2" idx="3"/>
            <a:endCxn id="45" idx="1"/>
          </p:cNvCxnSpPr>
          <p:nvPr/>
        </p:nvCxnSpPr>
        <p:spPr>
          <a:xfrm>
            <a:off x="6588224" y="2744924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1" idx="3"/>
            <a:endCxn id="23" idx="1"/>
          </p:cNvCxnSpPr>
          <p:nvPr/>
        </p:nvCxnSpPr>
        <p:spPr>
          <a:xfrm>
            <a:off x="827584" y="33929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" idx="3"/>
            <a:endCxn id="7" idx="1"/>
          </p:cNvCxnSpPr>
          <p:nvPr/>
        </p:nvCxnSpPr>
        <p:spPr>
          <a:xfrm>
            <a:off x="82758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3" idx="3"/>
            <a:endCxn id="25" idx="1"/>
          </p:cNvCxnSpPr>
          <p:nvPr/>
        </p:nvCxnSpPr>
        <p:spPr>
          <a:xfrm>
            <a:off x="1547664" y="33929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" idx="3"/>
            <a:endCxn id="10" idx="1"/>
          </p:cNvCxnSpPr>
          <p:nvPr/>
        </p:nvCxnSpPr>
        <p:spPr>
          <a:xfrm>
            <a:off x="154766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" idx="3"/>
            <a:endCxn id="11" idx="1"/>
          </p:cNvCxnSpPr>
          <p:nvPr/>
        </p:nvCxnSpPr>
        <p:spPr>
          <a:xfrm>
            <a:off x="226774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2" idx="1"/>
          </p:cNvCxnSpPr>
          <p:nvPr/>
        </p:nvCxnSpPr>
        <p:spPr>
          <a:xfrm>
            <a:off x="298782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5" idx="3"/>
            <a:endCxn id="27" idx="1"/>
          </p:cNvCxnSpPr>
          <p:nvPr/>
        </p:nvCxnSpPr>
        <p:spPr>
          <a:xfrm>
            <a:off x="2987824" y="33929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7" idx="3"/>
            <a:endCxn id="30" idx="1"/>
          </p:cNvCxnSpPr>
          <p:nvPr/>
        </p:nvCxnSpPr>
        <p:spPr>
          <a:xfrm>
            <a:off x="4427984" y="3392996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0" idx="3"/>
            <a:endCxn id="31" idx="1"/>
          </p:cNvCxnSpPr>
          <p:nvPr/>
        </p:nvCxnSpPr>
        <p:spPr>
          <a:xfrm>
            <a:off x="6588224" y="33929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3"/>
            <a:endCxn id="33" idx="1"/>
          </p:cNvCxnSpPr>
          <p:nvPr/>
        </p:nvCxnSpPr>
        <p:spPr>
          <a:xfrm>
            <a:off x="7308304" y="33929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2" idx="3"/>
            <a:endCxn id="13" idx="1"/>
          </p:cNvCxnSpPr>
          <p:nvPr/>
        </p:nvCxnSpPr>
        <p:spPr>
          <a:xfrm>
            <a:off x="370790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3" idx="3"/>
            <a:endCxn id="14" idx="1"/>
          </p:cNvCxnSpPr>
          <p:nvPr/>
        </p:nvCxnSpPr>
        <p:spPr>
          <a:xfrm>
            <a:off x="442798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4" idx="3"/>
            <a:endCxn id="15" idx="1"/>
          </p:cNvCxnSpPr>
          <p:nvPr/>
        </p:nvCxnSpPr>
        <p:spPr>
          <a:xfrm>
            <a:off x="514806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5" idx="3"/>
            <a:endCxn id="16" idx="1"/>
          </p:cNvCxnSpPr>
          <p:nvPr/>
        </p:nvCxnSpPr>
        <p:spPr>
          <a:xfrm>
            <a:off x="586814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6" idx="3"/>
            <a:endCxn id="17" idx="1"/>
          </p:cNvCxnSpPr>
          <p:nvPr/>
        </p:nvCxnSpPr>
        <p:spPr>
          <a:xfrm>
            <a:off x="658822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7" idx="3"/>
            <a:endCxn id="18" idx="1"/>
          </p:cNvCxnSpPr>
          <p:nvPr/>
        </p:nvCxnSpPr>
        <p:spPr>
          <a:xfrm>
            <a:off x="730830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5" idx="0"/>
            <a:endCxn id="46" idx="3"/>
          </p:cNvCxnSpPr>
          <p:nvPr/>
        </p:nvCxnSpPr>
        <p:spPr>
          <a:xfrm flipH="1" flipV="1">
            <a:off x="827584" y="2096852"/>
            <a:ext cx="54006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" idx="0"/>
            <a:endCxn id="23" idx="3"/>
          </p:cNvCxnSpPr>
          <p:nvPr/>
        </p:nvCxnSpPr>
        <p:spPr>
          <a:xfrm flipH="1" flipV="1">
            <a:off x="1547664" y="3392996"/>
            <a:ext cx="54006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" idx="0"/>
            <a:endCxn id="25" idx="3"/>
          </p:cNvCxnSpPr>
          <p:nvPr/>
        </p:nvCxnSpPr>
        <p:spPr>
          <a:xfrm flipH="1" flipV="1">
            <a:off x="2987824" y="3392996"/>
            <a:ext cx="54006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7" idx="0"/>
            <a:endCxn id="37" idx="3"/>
          </p:cNvCxnSpPr>
          <p:nvPr/>
        </p:nvCxnSpPr>
        <p:spPr>
          <a:xfrm flipH="1" flipV="1">
            <a:off x="2987824" y="2744924"/>
            <a:ext cx="126014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" idx="0"/>
            <a:endCxn id="27" idx="3"/>
          </p:cNvCxnSpPr>
          <p:nvPr/>
        </p:nvCxnSpPr>
        <p:spPr>
          <a:xfrm flipH="1" flipV="1">
            <a:off x="4427984" y="3392996"/>
            <a:ext cx="54006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" idx="0"/>
            <a:endCxn id="27" idx="3"/>
          </p:cNvCxnSpPr>
          <p:nvPr/>
        </p:nvCxnSpPr>
        <p:spPr>
          <a:xfrm flipH="1" flipV="1">
            <a:off x="4427984" y="3392996"/>
            <a:ext cx="126014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2" idx="0"/>
            <a:endCxn id="46" idx="3"/>
          </p:cNvCxnSpPr>
          <p:nvPr/>
        </p:nvCxnSpPr>
        <p:spPr>
          <a:xfrm flipH="1" flipV="1">
            <a:off x="827584" y="2096852"/>
            <a:ext cx="558062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37" idx="0"/>
            <a:endCxn id="46" idx="3"/>
          </p:cNvCxnSpPr>
          <p:nvPr/>
        </p:nvCxnSpPr>
        <p:spPr>
          <a:xfrm flipH="1" flipV="1">
            <a:off x="827584" y="2096852"/>
            <a:ext cx="198022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1" idx="0"/>
            <a:endCxn id="42" idx="3"/>
          </p:cNvCxnSpPr>
          <p:nvPr/>
        </p:nvCxnSpPr>
        <p:spPr>
          <a:xfrm flipH="1" flipV="1">
            <a:off x="6588224" y="2744924"/>
            <a:ext cx="54006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8" idx="0"/>
            <a:endCxn id="31" idx="3"/>
          </p:cNvCxnSpPr>
          <p:nvPr/>
        </p:nvCxnSpPr>
        <p:spPr>
          <a:xfrm flipH="1" flipV="1">
            <a:off x="7308304" y="3392996"/>
            <a:ext cx="540060" cy="5400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8" idx="3"/>
            <a:endCxn id="19" idx="1"/>
          </p:cNvCxnSpPr>
          <p:nvPr/>
        </p:nvCxnSpPr>
        <p:spPr>
          <a:xfrm>
            <a:off x="8028384" y="40410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6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8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0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42" grpId="0" animBg="1"/>
      <p:bldP spid="45" grpId="0" animBg="1"/>
      <p:bldP spid="4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שאלה 4 – ממוצע משוערך (</a:t>
            </a:r>
            <a:r>
              <a:rPr lang="en-US" dirty="0" smtClean="0"/>
              <a:t>amortized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57200" y="1481328"/>
            <a:ext cx="8229600" cy="176358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מוגדרות שתי פעולות על רשימה מקושרת:</a:t>
            </a:r>
          </a:p>
          <a:p>
            <a:pPr lvl="1"/>
            <a:r>
              <a:rPr lang="en-US" dirty="0" smtClean="0"/>
              <a:t>Add(x)</a:t>
            </a:r>
            <a:r>
              <a:rPr lang="he-IL" dirty="0" smtClean="0"/>
              <a:t> – הוספת איבר לראש הרשימה.</a:t>
            </a:r>
          </a:p>
          <a:p>
            <a:pPr lvl="1"/>
            <a:r>
              <a:rPr lang="en-US" dirty="0" smtClean="0"/>
              <a:t>Remove(k)</a:t>
            </a:r>
            <a:r>
              <a:rPr lang="he-IL" dirty="0" smtClean="0"/>
              <a:t> – הוצאת </a:t>
            </a:r>
            <a:r>
              <a:rPr lang="en-US" dirty="0" smtClean="0"/>
              <a:t>k</a:t>
            </a:r>
            <a:r>
              <a:rPr lang="he-IL" dirty="0" smtClean="0"/>
              <a:t> האיברים הראשונים מהרשימה.</a:t>
            </a:r>
          </a:p>
          <a:p>
            <a:r>
              <a:rPr lang="he-IL" dirty="0" smtClean="0"/>
              <a:t>נתון שבנקודת זמן מסויימת בוצעו </a:t>
            </a:r>
            <a:r>
              <a:rPr lang="en-US" dirty="0" smtClean="0"/>
              <a:t>n</a:t>
            </a:r>
            <a:r>
              <a:rPr lang="he-IL" dirty="0" smtClean="0"/>
              <a:t> פעולות </a:t>
            </a:r>
            <a:r>
              <a:rPr lang="en-US" dirty="0" smtClean="0"/>
              <a:t>add</a:t>
            </a:r>
            <a:r>
              <a:rPr lang="he-IL" dirty="0" smtClean="0"/>
              <a:t> ו-</a:t>
            </a:r>
            <a:r>
              <a:rPr lang="en-US" dirty="0" smtClean="0"/>
              <a:t>m</a:t>
            </a:r>
            <a:r>
              <a:rPr lang="he-IL" dirty="0" smtClean="0"/>
              <a:t> פעולות </a:t>
            </a:r>
            <a:r>
              <a:rPr lang="en-US" dirty="0" smtClean="0"/>
              <a:t>remove</a:t>
            </a:r>
            <a:r>
              <a:rPr lang="he-IL" dirty="0" smtClean="0"/>
              <a:t>. </a:t>
            </a:r>
            <a:r>
              <a:rPr lang="en-US" dirty="0" smtClean="0"/>
              <a:t>m&lt;n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הראו שסיבוכיות כל פעולה היא </a:t>
            </a:r>
            <a:r>
              <a:rPr lang="en-US" dirty="0" smtClean="0"/>
              <a:t>O(1)</a:t>
            </a:r>
            <a:r>
              <a:rPr lang="en-US" dirty="0"/>
              <a:t> </a:t>
            </a:r>
            <a:r>
              <a:rPr lang="en-US" dirty="0" smtClean="0"/>
              <a:t>amortized</a:t>
            </a:r>
            <a:r>
              <a:rPr lang="he-IL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/>
              <p:cNvSpPr txBox="1">
                <a:spLocks/>
              </p:cNvSpPr>
              <p:nvPr/>
            </p:nvSpPr>
            <p:spPr>
              <a:xfrm>
                <a:off x="446856" y="3645024"/>
                <a:ext cx="8229600" cy="2664296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365760" indent="-256032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he-IL" dirty="0" smtClean="0"/>
                  <a:t>הסיבוכיות של </a:t>
                </a:r>
                <a:r>
                  <a:rPr lang="en-US" dirty="0" smtClean="0"/>
                  <a:t>add</a:t>
                </a:r>
                <a:r>
                  <a:rPr lang="he-IL" dirty="0" smtClean="0"/>
                  <a:t> הינה </a:t>
                </a:r>
                <a:r>
                  <a:rPr lang="en-US" dirty="0" smtClean="0"/>
                  <a:t>O(1)</a:t>
                </a:r>
                <a:r>
                  <a:rPr lang="he-IL" dirty="0" smtClean="0"/>
                  <a:t>. מבוצעות </a:t>
                </a:r>
                <a:r>
                  <a:rPr lang="en-US" dirty="0" smtClean="0"/>
                  <a:t>n</a:t>
                </a:r>
                <a:r>
                  <a:rPr lang="he-IL" dirty="0" smtClean="0"/>
                  <a:t> פעולות כאלה, לכן סה"כ הסיבוכיות </a:t>
                </a:r>
                <a:r>
                  <a:rPr lang="en-US" dirty="0" smtClean="0"/>
                  <a:t>O(n)</a:t>
                </a:r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הסיבוכיות של </a:t>
                </a:r>
                <a:r>
                  <a:rPr lang="en-US" dirty="0" smtClean="0"/>
                  <a:t>remove</a:t>
                </a:r>
                <a:r>
                  <a:rPr lang="he-IL" dirty="0" smtClean="0"/>
                  <a:t> הינה </a:t>
                </a:r>
                <a:r>
                  <a:rPr lang="en-US" dirty="0" smtClean="0"/>
                  <a:t>O(k)</a:t>
                </a:r>
                <a:r>
                  <a:rPr lang="he-IL" dirty="0" smtClean="0"/>
                  <a:t>. נגדיר את הסיבוכיות של הפעולה ה-</a:t>
                </a:r>
                <a:r>
                  <a:rPr lang="en-US" dirty="0" err="1" smtClean="0"/>
                  <a:t>i</a:t>
                </a:r>
                <a:r>
                  <a:rPr lang="he-IL" dirty="0" smtClean="0"/>
                  <a:t>ית להיות </a:t>
                </a:r>
                <a:r>
                  <a:rPr lang="en-US" dirty="0" smtClean="0"/>
                  <a:t>O(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</a:t>
                </a:r>
                <a:r>
                  <a:rPr lang="he-IL" dirty="0" smtClean="0"/>
                  <a:t>. סך סיבוכיות </a:t>
                </a:r>
                <a:r>
                  <a:rPr lang="en-US" dirty="0" smtClean="0"/>
                  <a:t>m</a:t>
                </a:r>
                <a:r>
                  <a:rPr lang="he-IL" dirty="0" smtClean="0"/>
                  <a:t> פעולות: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he-IL" dirty="0" smtClean="0"/>
                  <a:t>זמן ממוצע על הפעולות: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he-I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he-IL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 xmlns="">
          <p:sp>
            <p:nvSpPr>
              <p:cNvPr id="2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6" y="3645024"/>
                <a:ext cx="8229600" cy="2664296"/>
              </a:xfrm>
              <a:prstGeom prst="rect">
                <a:avLst/>
              </a:prstGeom>
              <a:blipFill>
                <a:blip r:embed="rId3"/>
                <a:stretch>
                  <a:fillRect l="-222" t="-3890" b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76256" y="324491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u="sng" dirty="0" smtClean="0"/>
              <a:t>פתרון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30303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שאלה 5 – חזרה לתורים ומחסניות</a:t>
            </a:r>
            <a:endParaRPr lang="he-IL" dirty="0"/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57200" y="1268760"/>
            <a:ext cx="8229600" cy="93610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נתבקשתם לממש מבנה נתונים של תור תוך שימוש במבני נתונים של מחסניות בלבד. על המבנה לעמוד בסיבוכיות </a:t>
            </a:r>
            <a:r>
              <a:rPr lang="en-US" dirty="0" smtClean="0"/>
              <a:t>amortized O(1)</a:t>
            </a:r>
            <a:r>
              <a:rPr lang="he-IL" dirty="0" smtClean="0"/>
              <a:t> עבור </a:t>
            </a:r>
            <a:r>
              <a:rPr lang="en-US" dirty="0" smtClean="0"/>
              <a:t>n</a:t>
            </a:r>
            <a:r>
              <a:rPr lang="he-IL" dirty="0" smtClean="0"/>
              <a:t> פעולות הכנסה ו-</a:t>
            </a:r>
            <a:r>
              <a:rPr lang="en-US" dirty="0" smtClean="0"/>
              <a:t>n</a:t>
            </a:r>
            <a:r>
              <a:rPr lang="he-IL" dirty="0" smtClean="0"/>
              <a:t> פעולות הוצאה (בסדר כלשהו).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1"/>
              <p:cNvSpPr txBox="1">
                <a:spLocks/>
              </p:cNvSpPr>
              <p:nvPr/>
            </p:nvSpPr>
            <p:spPr>
              <a:xfrm>
                <a:off x="446856" y="2748990"/>
                <a:ext cx="8229600" cy="3992378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365760" indent="-256032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he-IL" dirty="0" smtClean="0"/>
                  <a:t>נחזיק 2 מחסניות. אחת תהיה מחסנית ההכנסה לתור (</a:t>
                </a:r>
                <a:r>
                  <a:rPr lang="en-US" dirty="0" smtClean="0"/>
                  <a:t>A</a:t>
                </a:r>
                <a:r>
                  <a:rPr lang="he-IL" dirty="0" smtClean="0"/>
                  <a:t>), והשניה תהיה מחסנית ההוצאה מהתור (</a:t>
                </a:r>
                <a:r>
                  <a:rPr lang="en-US" dirty="0" smtClean="0"/>
                  <a:t>B</a:t>
                </a:r>
                <a:r>
                  <a:rPr lang="he-IL" dirty="0" smtClean="0"/>
                  <a:t>).</a:t>
                </a:r>
              </a:p>
              <a:p>
                <a:r>
                  <a:rPr lang="he-IL" dirty="0" smtClean="0"/>
                  <a:t>כאשר מתבצעת פעולת </a:t>
                </a:r>
                <a:r>
                  <a:rPr lang="en-US" dirty="0" err="1" smtClean="0"/>
                  <a:t>enqueue</a:t>
                </a:r>
                <a:r>
                  <a:rPr lang="he-IL" dirty="0" smtClean="0"/>
                  <a:t> נכניס את האיבר למחסנית </a:t>
                </a:r>
                <a:r>
                  <a:rPr lang="en-US" dirty="0" smtClean="0"/>
                  <a:t>A</a:t>
                </a:r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כאשר מתבצעת פעולת </a:t>
                </a:r>
                <a:r>
                  <a:rPr lang="en-US" dirty="0" err="1" smtClean="0"/>
                  <a:t>dequeue</a:t>
                </a:r>
                <a:r>
                  <a:rPr lang="he-IL" dirty="0" smtClean="0"/>
                  <a:t>, נבדוק אם מחסנית </a:t>
                </a:r>
                <a:r>
                  <a:rPr lang="en-US" dirty="0" smtClean="0"/>
                  <a:t>B</a:t>
                </a:r>
                <a:r>
                  <a:rPr lang="he-IL" dirty="0" smtClean="0"/>
                  <a:t> ריקה. אם, נעביר את כל האיברים אחד אחד מ-</a:t>
                </a:r>
                <a:r>
                  <a:rPr lang="en-US" dirty="0" smtClean="0"/>
                  <a:t>A</a:t>
                </a:r>
                <a:r>
                  <a:rPr lang="he-IL" dirty="0" smtClean="0"/>
                  <a:t> ל-</a:t>
                </a:r>
                <a:r>
                  <a:rPr lang="en-US" dirty="0" smtClean="0"/>
                  <a:t>B</a:t>
                </a:r>
                <a:r>
                  <a:rPr lang="he-IL" dirty="0" smtClean="0"/>
                  <a:t>, ואז נבצע </a:t>
                </a:r>
                <a:r>
                  <a:rPr lang="en-US" dirty="0" smtClean="0"/>
                  <a:t>Pop</a:t>
                </a:r>
                <a:r>
                  <a:rPr lang="he-IL" dirty="0" smtClean="0"/>
                  <a:t> מ-</a:t>
                </a:r>
                <a:r>
                  <a:rPr lang="en-US" dirty="0" smtClean="0"/>
                  <a:t>B</a:t>
                </a:r>
                <a:r>
                  <a:rPr lang="he-IL" dirty="0" smtClean="0"/>
                  <a:t> (זה יהיה ראש התור). כל עוד יש עוד איברים ב-</a:t>
                </a:r>
                <a:r>
                  <a:rPr lang="en-US" dirty="0" smtClean="0"/>
                  <a:t>B</a:t>
                </a:r>
                <a:r>
                  <a:rPr lang="he-IL" dirty="0" smtClean="0"/>
                  <a:t> ניתן להוציאם לפי הסדר. ברגע שתתרוקן, נבצע שוב העברה מ-</a:t>
                </a:r>
                <a:r>
                  <a:rPr lang="en-US" dirty="0" smtClean="0"/>
                  <a:t>A</a:t>
                </a:r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עלות פעולת העברה מ-</a:t>
                </a:r>
                <a:r>
                  <a:rPr lang="en-US" dirty="0" smtClean="0"/>
                  <a:t>A</a:t>
                </a:r>
                <a:r>
                  <a:rPr lang="he-IL" dirty="0" smtClean="0"/>
                  <a:t> ל-</a:t>
                </a:r>
                <a:r>
                  <a:rPr lang="en-US" dirty="0" smtClean="0"/>
                  <a:t>B</a:t>
                </a:r>
                <a:r>
                  <a:rPr lang="he-IL" dirty="0" smtClean="0"/>
                  <a:t> הינה </a:t>
                </a:r>
                <a:r>
                  <a:rPr lang="en-US" dirty="0" smtClean="0"/>
                  <a:t>O(m)</a:t>
                </a:r>
                <a:r>
                  <a:rPr lang="he-IL" dirty="0" smtClean="0"/>
                  <a:t> כאשר </a:t>
                </a:r>
                <a:r>
                  <a:rPr lang="en-US" dirty="0" smtClean="0"/>
                  <a:t>m</a:t>
                </a:r>
                <a:r>
                  <a:rPr lang="he-IL" dirty="0" smtClean="0"/>
                  <a:t> זו כמות האיברים ב-</a:t>
                </a:r>
                <a:r>
                  <a:rPr lang="en-US" dirty="0" smtClean="0"/>
                  <a:t>A</a:t>
                </a:r>
                <a:r>
                  <a:rPr lang="he-IL" dirty="0" smtClean="0"/>
                  <a:t>. מכיוון שלכל היותר נצטרך להעביר </a:t>
                </a:r>
                <a:r>
                  <a:rPr lang="en-US" dirty="0" smtClean="0"/>
                  <a:t>n</a:t>
                </a:r>
                <a:r>
                  <a:rPr lang="he-IL" dirty="0" smtClean="0"/>
                  <a:t> איברים מ-</a:t>
                </a:r>
                <a:r>
                  <a:rPr lang="en-US" dirty="0" smtClean="0"/>
                  <a:t>A</a:t>
                </a:r>
                <a:r>
                  <a:rPr lang="he-IL" dirty="0" smtClean="0"/>
                  <a:t> ל-</a:t>
                </a:r>
                <a:r>
                  <a:rPr lang="en-US" dirty="0" smtClean="0"/>
                  <a:t>B</a:t>
                </a:r>
                <a:r>
                  <a:rPr lang="he-IL" dirty="0" smtClean="0"/>
                  <a:t>, סה"כ הסיבוכיות לפעולה זו היא </a:t>
                </a:r>
                <a:r>
                  <a:rPr lang="en-US" dirty="0" smtClean="0"/>
                  <a:t>O(n)</a:t>
                </a:r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כל פעולת הכנסה/הוצאה אחרת תדרוש </a:t>
                </a:r>
                <a:r>
                  <a:rPr lang="en-US" dirty="0" smtClean="0"/>
                  <a:t>O(1)</a:t>
                </a:r>
                <a:r>
                  <a:rPr lang="he-IL" dirty="0" smtClean="0"/>
                  <a:t> זמן. סה"כ סיבוכיות כלל ההכנסות/הוצאות </a:t>
                </a:r>
                <a:r>
                  <a:rPr lang="en-US" dirty="0" smtClean="0"/>
                  <a:t>O(n)</a:t>
                </a:r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עבור </a:t>
                </a:r>
                <a:r>
                  <a:rPr lang="en-US" dirty="0" smtClean="0"/>
                  <a:t>n</a:t>
                </a:r>
                <a:r>
                  <a:rPr lang="he-IL" dirty="0" smtClean="0"/>
                  <a:t> פעולות הוצאה והכנסה: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2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6" y="2748990"/>
                <a:ext cx="8229600" cy="3992378"/>
              </a:xfrm>
              <a:prstGeom prst="rect">
                <a:avLst/>
              </a:prstGeom>
              <a:blipFill>
                <a:blip r:embed="rId3"/>
                <a:stretch>
                  <a:fillRect t="-2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76256" y="220486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u="sng" dirty="0" smtClean="0"/>
              <a:t>פתרון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11044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14479</TotalTime>
  <Words>798</Words>
  <Application>Microsoft Office PowerPoint</Application>
  <PresentationFormat>On-screen Show (4:3)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9</vt:lpstr>
      <vt:lpstr>רשימת דילוגים הסתברותית – Probabalistic Skiplist</vt:lpstr>
      <vt:lpstr>P. Skiplist - הכנסה</vt:lpstr>
      <vt:lpstr>שאלה 1</vt:lpstr>
      <vt:lpstr>שאלה 2</vt:lpstr>
      <vt:lpstr>שאלה 3</vt:lpstr>
      <vt:lpstr>שאלה 3 - ניתוח</vt:lpstr>
      <vt:lpstr>שאלה 4 – ממוצע משוערך (amortized)</vt:lpstr>
      <vt:lpstr>שאלה 5 – חזרה לתורים ומחסניות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Roy</dc:creator>
  <cp:lastModifiedBy>Eyal</cp:lastModifiedBy>
  <cp:revision>451</cp:revision>
  <dcterms:created xsi:type="dcterms:W3CDTF">2010-02-28T08:02:43Z</dcterms:created>
  <dcterms:modified xsi:type="dcterms:W3CDTF">2019-12-31T14:42:08Z</dcterms:modified>
</cp:coreProperties>
</file>