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0"/>
  </p:notesMasterIdLst>
  <p:handoutMasterIdLst>
    <p:handoutMasterId r:id="rId81"/>
  </p:handoutMasterIdLst>
  <p:sldIdLst>
    <p:sldId id="259" r:id="rId2"/>
    <p:sldId id="333" r:id="rId3"/>
    <p:sldId id="261" r:id="rId4"/>
    <p:sldId id="312" r:id="rId5"/>
    <p:sldId id="310" r:id="rId6"/>
    <p:sldId id="311" r:id="rId7"/>
    <p:sldId id="313" r:id="rId8"/>
    <p:sldId id="314" r:id="rId9"/>
    <p:sldId id="316" r:id="rId10"/>
    <p:sldId id="317" r:id="rId11"/>
    <p:sldId id="318" r:id="rId12"/>
    <p:sldId id="288" r:id="rId13"/>
    <p:sldId id="289" r:id="rId14"/>
    <p:sldId id="378" r:id="rId15"/>
    <p:sldId id="290" r:id="rId16"/>
    <p:sldId id="291" r:id="rId17"/>
    <p:sldId id="292" r:id="rId18"/>
    <p:sldId id="293" r:id="rId19"/>
    <p:sldId id="348" r:id="rId20"/>
    <p:sldId id="294" r:id="rId21"/>
    <p:sldId id="370" r:id="rId22"/>
    <p:sldId id="295" r:id="rId23"/>
    <p:sldId id="296" r:id="rId24"/>
    <p:sldId id="298" r:id="rId25"/>
    <p:sldId id="299" r:id="rId26"/>
    <p:sldId id="300" r:id="rId27"/>
    <p:sldId id="301" r:id="rId28"/>
    <p:sldId id="297" r:id="rId29"/>
    <p:sldId id="302" r:id="rId30"/>
    <p:sldId id="303" r:id="rId31"/>
    <p:sldId id="304" r:id="rId32"/>
    <p:sldId id="379" r:id="rId33"/>
    <p:sldId id="380" r:id="rId34"/>
    <p:sldId id="381" r:id="rId35"/>
    <p:sldId id="382" r:id="rId36"/>
    <p:sldId id="383" r:id="rId37"/>
    <p:sldId id="384" r:id="rId38"/>
    <p:sldId id="385" r:id="rId39"/>
    <p:sldId id="351" r:id="rId40"/>
    <p:sldId id="352" r:id="rId41"/>
    <p:sldId id="353" r:id="rId42"/>
    <p:sldId id="354" r:id="rId43"/>
    <p:sldId id="355" r:id="rId44"/>
    <p:sldId id="356" r:id="rId45"/>
    <p:sldId id="357" r:id="rId46"/>
    <p:sldId id="358" r:id="rId47"/>
    <p:sldId id="401" r:id="rId48"/>
    <p:sldId id="359" r:id="rId49"/>
    <p:sldId id="360" r:id="rId50"/>
    <p:sldId id="361" r:id="rId51"/>
    <p:sldId id="362" r:id="rId52"/>
    <p:sldId id="363" r:id="rId53"/>
    <p:sldId id="364" r:id="rId54"/>
    <p:sldId id="392" r:id="rId55"/>
    <p:sldId id="306" r:id="rId56"/>
    <p:sldId id="393" r:id="rId57"/>
    <p:sldId id="394" r:id="rId58"/>
    <p:sldId id="395" r:id="rId59"/>
    <p:sldId id="396" r:id="rId60"/>
    <p:sldId id="397" r:id="rId61"/>
    <p:sldId id="398" r:id="rId62"/>
    <p:sldId id="399" r:id="rId63"/>
    <p:sldId id="400" r:id="rId64"/>
    <p:sldId id="307" r:id="rId65"/>
    <p:sldId id="308" r:id="rId66"/>
    <p:sldId id="386" r:id="rId67"/>
    <p:sldId id="372" r:id="rId68"/>
    <p:sldId id="387" r:id="rId69"/>
    <p:sldId id="374" r:id="rId70"/>
    <p:sldId id="375" r:id="rId71"/>
    <p:sldId id="388" r:id="rId72"/>
    <p:sldId id="389" r:id="rId73"/>
    <p:sldId id="390" r:id="rId74"/>
    <p:sldId id="391" r:id="rId75"/>
    <p:sldId id="373" r:id="rId76"/>
    <p:sldId id="376" r:id="rId77"/>
    <p:sldId id="377" r:id="rId78"/>
    <p:sldId id="277"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333"/>
            <p14:sldId id="261"/>
            <p14:sldId id="312"/>
            <p14:sldId id="310"/>
            <p14:sldId id="311"/>
            <p14:sldId id="313"/>
            <p14:sldId id="314"/>
            <p14:sldId id="316"/>
            <p14:sldId id="317"/>
            <p14:sldId id="318"/>
            <p14:sldId id="288"/>
            <p14:sldId id="289"/>
            <p14:sldId id="378"/>
          </p14:sldIdLst>
        </p14:section>
        <p14:section name="General Switch Architecture" id="{AE58DB3A-C748-402C-9327-D7DA24741BCB}">
          <p14:sldIdLst>
            <p14:sldId id="290"/>
            <p14:sldId id="291"/>
            <p14:sldId id="292"/>
            <p14:sldId id="293"/>
            <p14:sldId id="348"/>
          </p14:sldIdLst>
        </p14:section>
        <p14:section name="Switching Fabric" id="{7C76EEA0-3B2B-4F78-B20C-EE4912AB9491}">
          <p14:sldIdLst>
            <p14:sldId id="294"/>
            <p14:sldId id="370"/>
            <p14:sldId id="295"/>
            <p14:sldId id="296"/>
            <p14:sldId id="298"/>
            <p14:sldId id="299"/>
            <p14:sldId id="300"/>
            <p14:sldId id="301"/>
            <p14:sldId id="297"/>
            <p14:sldId id="302"/>
            <p14:sldId id="303"/>
            <p14:sldId id="304"/>
            <p14:sldId id="379"/>
            <p14:sldId id="380"/>
            <p14:sldId id="381"/>
            <p14:sldId id="382"/>
            <p14:sldId id="383"/>
            <p14:sldId id="384"/>
            <p14:sldId id="385"/>
            <p14:sldId id="351"/>
            <p14:sldId id="352"/>
            <p14:sldId id="353"/>
            <p14:sldId id="354"/>
            <p14:sldId id="355"/>
            <p14:sldId id="356"/>
            <p14:sldId id="357"/>
            <p14:sldId id="358"/>
            <p14:sldId id="401"/>
            <p14:sldId id="359"/>
            <p14:sldId id="360"/>
            <p14:sldId id="361"/>
            <p14:sldId id="362"/>
            <p14:sldId id="363"/>
            <p14:sldId id="364"/>
            <p14:sldId id="392"/>
            <p14:sldId id="306"/>
            <p14:sldId id="393"/>
            <p14:sldId id="394"/>
            <p14:sldId id="395"/>
            <p14:sldId id="396"/>
            <p14:sldId id="397"/>
            <p14:sldId id="398"/>
            <p14:sldId id="399"/>
            <p14:sldId id="400"/>
            <p14:sldId id="307"/>
            <p14:sldId id="308"/>
            <p14:sldId id="386"/>
            <p14:sldId id="372"/>
            <p14:sldId id="387"/>
            <p14:sldId id="374"/>
            <p14:sldId id="375"/>
            <p14:sldId id="388"/>
            <p14:sldId id="389"/>
            <p14:sldId id="390"/>
            <p14:sldId id="391"/>
            <p14:sldId id="373"/>
            <p14:sldId id="376"/>
            <p14:sldId id="377"/>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78815" autoAdjust="0"/>
  </p:normalViewPr>
  <p:slideViewPr>
    <p:cSldViewPr>
      <p:cViewPr varScale="1">
        <p:scale>
          <a:sx n="68" d="100"/>
          <a:sy n="68" d="100"/>
        </p:scale>
        <p:origin x="2154" y="72"/>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675516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3651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extLst>
      <p:ext uri="{BB962C8B-B14F-4D97-AF65-F5344CB8AC3E}">
        <p14:creationId xmlns:p14="http://schemas.microsoft.com/office/powerpoint/2010/main" val="257136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basic hunt groups can cause reordering of packets</a:t>
            </a:r>
          </a:p>
          <a:p>
            <a:r>
              <a:rPr lang="en-US" dirty="0"/>
              <a:t>sent to different links, a small modification allows packets from one input to be sent to only</a:t>
            </a:r>
          </a:p>
          <a:p>
            <a:r>
              <a:rPr lang="en-US" dirty="0"/>
              <a:t>one output port in a hunt group via a simple deterministic hash. This modification avoids</a:t>
            </a:r>
          </a:p>
          <a:p>
            <a:r>
              <a:rPr lang="en-US" dirty="0"/>
              <a:t>reordering, at the cost of reduced parallelism</a:t>
            </a:r>
          </a:p>
        </p:txBody>
      </p:sp>
      <p:sp>
        <p:nvSpPr>
          <p:cNvPr id="4" name="Slide Number Placeholder 3"/>
          <p:cNvSpPr>
            <a:spLocks noGrp="1"/>
          </p:cNvSpPr>
          <p:nvPr>
            <p:ph type="sldNum" sz="quarter" idx="10"/>
          </p:nvPr>
        </p:nvSpPr>
        <p:spPr/>
        <p:txBody>
          <a:bodyPr/>
          <a:lstStyle/>
          <a:p>
            <a:fld id="{75693FD4-8F83-4EF7-AC3F-0DC0388986B0}" type="slidenum">
              <a:rPr lang="en-US" smtClean="0"/>
              <a:pPr/>
              <a:t>43</a:t>
            </a:fld>
            <a:endParaRPr lang="en-US" dirty="0"/>
          </a:p>
        </p:txBody>
      </p:sp>
    </p:spTree>
    <p:extLst>
      <p:ext uri="{BB962C8B-B14F-4D97-AF65-F5344CB8AC3E}">
        <p14:creationId xmlns:p14="http://schemas.microsoft.com/office/powerpoint/2010/main" val="78276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Resolving output-port contention is insufficient because there is also input port contention. </a:t>
            </a:r>
          </a:p>
          <a:p>
            <a:r>
              <a:rPr lang="en-US" dirty="0"/>
              <a:t>Two output ports can randomly grant to the same input port, which must</a:t>
            </a:r>
          </a:p>
          <a:p>
            <a:r>
              <a:rPr lang="en-US" dirty="0"/>
              <a:t>choose exactly one to send a cell to.</a:t>
            </a:r>
          </a:p>
        </p:txBody>
      </p:sp>
      <p:sp>
        <p:nvSpPr>
          <p:cNvPr id="4" name="Slide Number Placeholder 3"/>
          <p:cNvSpPr>
            <a:spLocks noGrp="1"/>
          </p:cNvSpPr>
          <p:nvPr>
            <p:ph type="sldNum" sz="quarter" idx="10"/>
          </p:nvPr>
        </p:nvSpPr>
        <p:spPr/>
        <p:txBody>
          <a:bodyPr/>
          <a:lstStyle/>
          <a:p>
            <a:fld id="{75693FD4-8F83-4EF7-AC3F-0DC0388986B0}" type="slidenum">
              <a:rPr lang="en-US" smtClean="0"/>
              <a:pPr/>
              <a:t>46</a:t>
            </a:fld>
            <a:endParaRPr lang="en-US" dirty="0"/>
          </a:p>
        </p:txBody>
      </p:sp>
    </p:spTree>
    <p:extLst>
      <p:ext uri="{BB962C8B-B14F-4D97-AF65-F5344CB8AC3E}">
        <p14:creationId xmlns:p14="http://schemas.microsoft.com/office/powerpoint/2010/main" val="1251718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iteration starts with only inputs unmatched on</a:t>
            </a:r>
          </a:p>
          <a:p>
            <a:r>
              <a:rPr lang="en-US" dirty="0"/>
              <a:t>previous iterations (</a:t>
            </a:r>
            <a:r>
              <a:rPr lang="en-US" dirty="0" err="1"/>
              <a:t>i.e</a:t>
            </a:r>
            <a:r>
              <a:rPr lang="en-US" dirty="0"/>
              <a:t>, B) requesting and only to hitherto unmatched outputs. Thus </a:t>
            </a:r>
            <a:r>
              <a:rPr lang="en-US" i="1" dirty="0"/>
              <a:t>B</a:t>
            </a:r>
            <a:r>
              <a:rPr lang="en-US" dirty="0"/>
              <a:t> requests</a:t>
            </a:r>
          </a:p>
          <a:p>
            <a:r>
              <a:rPr lang="en-US" dirty="0"/>
              <a:t>to 2 and 3 (and not to 1, though </a:t>
            </a:r>
            <a:r>
              <a:rPr lang="en-US" i="1" dirty="0"/>
              <a:t>B</a:t>
            </a:r>
            <a:r>
              <a:rPr lang="en-US" dirty="0"/>
              <a:t> has a cell destined for 1 as well). Both 2 and 3 grant </a:t>
            </a:r>
            <a:r>
              <a:rPr lang="en-US" i="1" dirty="0"/>
              <a:t>B</a:t>
            </a:r>
            <a:r>
              <a:rPr lang="en-US" dirty="0"/>
              <a:t>, and</a:t>
            </a:r>
          </a:p>
          <a:p>
            <a:r>
              <a:rPr lang="en-US" i="1" dirty="0"/>
              <a:t>B </a:t>
            </a:r>
            <a:r>
              <a:rPr lang="en-US" dirty="0"/>
              <a:t>chooses 2 (the lowest one that is greater than or equal to its accept pointer of 1). One might</a:t>
            </a:r>
          </a:p>
          <a:p>
            <a:r>
              <a:rPr lang="en-US" dirty="0"/>
              <a:t>think that </a:t>
            </a:r>
            <a:r>
              <a:rPr lang="en-US" i="1" dirty="0"/>
              <a:t>B</a:t>
            </a:r>
            <a:r>
              <a:rPr lang="en-US" dirty="0"/>
              <a:t> should increment its accept pointer to 3 (1 plus the last accepted, which was 2).</a:t>
            </a:r>
          </a:p>
          <a:p>
            <a:r>
              <a:rPr lang="en-US" dirty="0"/>
              <a:t>However, to avoid starvation </a:t>
            </a:r>
            <a:r>
              <a:rPr lang="en-US" dirty="0" err="1"/>
              <a:t>iSLIP</a:t>
            </a:r>
            <a:r>
              <a:rPr lang="en-US" dirty="0"/>
              <a:t> does not increment pointers on iterations other than the</a:t>
            </a:r>
          </a:p>
          <a:p>
            <a:r>
              <a:rPr lang="en-US" dirty="0"/>
              <a:t>first, for reasons that will be explained.</a:t>
            </a:r>
          </a:p>
          <a:p>
            <a:r>
              <a:rPr lang="en-US" dirty="0"/>
              <a:t>Thus even after </a:t>
            </a:r>
            <a:r>
              <a:rPr lang="en-US" i="1" dirty="0"/>
              <a:t>B</a:t>
            </a:r>
            <a:r>
              <a:rPr lang="en-US" dirty="0"/>
              <a:t> is connected to 2 2’s grant pointer remains at </a:t>
            </a:r>
            <a:r>
              <a:rPr lang="en-US" i="1" dirty="0"/>
              <a:t>A</a:t>
            </a:r>
            <a:r>
              <a:rPr lang="en-US" dirty="0"/>
              <a:t> and 2’s accept pointer</a:t>
            </a:r>
          </a:p>
          <a:p>
            <a:r>
              <a:rPr lang="en-US" dirty="0"/>
              <a:t>remains at 1. Since this is the final iteration, all matched pairs, including pairs, such as </a:t>
            </a:r>
            <a:r>
              <a:rPr lang="en-US" i="1" dirty="0"/>
              <a:t>A</a:t>
            </a:r>
            <a:r>
              <a:rPr lang="en-US" dirty="0"/>
              <a:t>,1,</a:t>
            </a:r>
          </a:p>
          <a:p>
            <a:r>
              <a:rPr lang="en-US" dirty="0"/>
              <a:t>matched in prior iterations, are all connected and data transfer (solid lines) occurs.</a:t>
            </a:r>
          </a:p>
        </p:txBody>
      </p:sp>
      <p:sp>
        <p:nvSpPr>
          <p:cNvPr id="4" name="Slide Number Placeholder 3"/>
          <p:cNvSpPr>
            <a:spLocks noGrp="1"/>
          </p:cNvSpPr>
          <p:nvPr>
            <p:ph type="sldNum" sz="quarter" idx="10"/>
          </p:nvPr>
        </p:nvSpPr>
        <p:spPr/>
        <p:txBody>
          <a:bodyPr/>
          <a:lstStyle/>
          <a:p>
            <a:fld id="{75693FD4-8F83-4EF7-AC3F-0DC0388986B0}" type="slidenum">
              <a:rPr lang="en-US" smtClean="0"/>
              <a:pPr/>
              <a:t>50</a:t>
            </a:fld>
            <a:endParaRPr lang="en-US" dirty="0"/>
          </a:p>
        </p:txBody>
      </p:sp>
    </p:spTree>
    <p:extLst>
      <p:ext uri="{BB962C8B-B14F-4D97-AF65-F5344CB8AC3E}">
        <p14:creationId xmlns:p14="http://schemas.microsoft.com/office/powerpoint/2010/main" val="349580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unlike unicast scheduling, the grant pointer for multicast is not incremented to</a:t>
            </a:r>
          </a:p>
          <a:p>
            <a:r>
              <a:rPr lang="en-US" dirty="0"/>
              <a:t>1 past </a:t>
            </a:r>
            <a:r>
              <a:rPr lang="en-US" i="1" dirty="0"/>
              <a:t>I</a:t>
            </a:r>
            <a:r>
              <a:rPr lang="en-US" dirty="0"/>
              <a:t> until </a:t>
            </a:r>
            <a:r>
              <a:rPr lang="en-US" i="1" dirty="0"/>
              <a:t>I</a:t>
            </a:r>
            <a:r>
              <a:rPr lang="en-US" dirty="0"/>
              <a:t> completes its </a:t>
            </a:r>
            <a:r>
              <a:rPr lang="en-US" b="1" dirty="0" err="1"/>
              <a:t>fanout</a:t>
            </a:r>
            <a:r>
              <a:rPr lang="en-US" dirty="0"/>
              <a:t>. </a:t>
            </a:r>
          </a:p>
          <a:p>
            <a:endParaRPr lang="en-US" dirty="0"/>
          </a:p>
          <a:p>
            <a:r>
              <a:rPr lang="en-US" dirty="0"/>
              <a:t>How should an</a:t>
            </a:r>
            <a:r>
              <a:rPr lang="en-US" baseline="0" dirty="0"/>
              <a:t> </a:t>
            </a:r>
            <a:r>
              <a:rPr lang="en-US" dirty="0"/>
              <a:t>output port balance between multicast and unicast packets? ESLIP does so by giving multicast</a:t>
            </a:r>
          </a:p>
          <a:p>
            <a:r>
              <a:rPr lang="en-US" dirty="0"/>
              <a:t>and unicast traffic higher priority in alternate cell slots.</a:t>
            </a:r>
          </a:p>
        </p:txBody>
      </p:sp>
      <p:sp>
        <p:nvSpPr>
          <p:cNvPr id="4" name="Slide Number Placeholder 3"/>
          <p:cNvSpPr>
            <a:spLocks noGrp="1"/>
          </p:cNvSpPr>
          <p:nvPr>
            <p:ph type="sldNum" sz="quarter" idx="10"/>
          </p:nvPr>
        </p:nvSpPr>
        <p:spPr/>
        <p:txBody>
          <a:bodyPr/>
          <a:lstStyle/>
          <a:p>
            <a:fld id="{75693FD4-8F83-4EF7-AC3F-0DC0388986B0}" type="slidenum">
              <a:rPr lang="en-US" smtClean="0"/>
              <a:pPr/>
              <a:t>53</a:t>
            </a:fld>
            <a:endParaRPr lang="en-US" dirty="0"/>
          </a:p>
        </p:txBody>
      </p:sp>
    </p:spTree>
    <p:extLst>
      <p:ext uri="{BB962C8B-B14F-4D97-AF65-F5344CB8AC3E}">
        <p14:creationId xmlns:p14="http://schemas.microsoft.com/office/powerpoint/2010/main" val="3234730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ingress stage crossbar switch has </a:t>
            </a:r>
            <a:r>
              <a:rPr lang="en-US" i="1" dirty="0"/>
              <a:t>m</a:t>
            </a:r>
            <a:r>
              <a:rPr lang="en-US" dirty="0"/>
              <a:t> outlets, and there are </a:t>
            </a:r>
            <a:r>
              <a:rPr lang="en-US" i="1" dirty="0"/>
              <a:t>m</a:t>
            </a:r>
            <a:r>
              <a:rPr lang="en-US" dirty="0"/>
              <a:t> middle stage crossbar switches. There is exactly one connection between each ingress stage switch and each middle stage switch. There are </a:t>
            </a:r>
            <a:r>
              <a:rPr lang="en-US" i="1" dirty="0"/>
              <a:t>r</a:t>
            </a:r>
            <a:r>
              <a:rPr lang="en-US" dirty="0"/>
              <a:t> egress stage switches, each with </a:t>
            </a:r>
            <a:r>
              <a:rPr lang="en-US" i="1" dirty="0"/>
              <a:t>m</a:t>
            </a:r>
            <a:r>
              <a:rPr lang="en-US" dirty="0"/>
              <a:t> inputs and </a:t>
            </a:r>
            <a:r>
              <a:rPr lang="en-US" i="1" dirty="0"/>
              <a:t>n</a:t>
            </a:r>
            <a:r>
              <a:rPr lang="en-US" dirty="0"/>
              <a:t> outputs. Each middle stage switch is connected exactly once to each egress stage switch. Thus, the ingress stage has r switches, each of which has n inputs and m outputs. The middle stage has m switches, each of which has r inputs and r outputs. The egress stage has r switches, each of which has m inputs and n outputs.</a:t>
            </a:r>
          </a:p>
        </p:txBody>
      </p:sp>
      <p:sp>
        <p:nvSpPr>
          <p:cNvPr id="4" name="Slide Number Placeholder 3"/>
          <p:cNvSpPr>
            <a:spLocks noGrp="1"/>
          </p:cNvSpPr>
          <p:nvPr>
            <p:ph type="sldNum" sz="quarter" idx="10"/>
          </p:nvPr>
        </p:nvSpPr>
        <p:spPr/>
        <p:txBody>
          <a:bodyPr/>
          <a:lstStyle/>
          <a:p>
            <a:fld id="{75693FD4-8F83-4EF7-AC3F-0DC0388986B0}" type="slidenum">
              <a:rPr lang="en-US" smtClean="0"/>
              <a:pPr/>
              <a:t>55</a:t>
            </a:fld>
            <a:endParaRPr lang="en-US" dirty="0"/>
          </a:p>
        </p:txBody>
      </p:sp>
    </p:spTree>
    <p:extLst>
      <p:ext uri="{BB962C8B-B14F-4D97-AF65-F5344CB8AC3E}">
        <p14:creationId xmlns:p14="http://schemas.microsoft.com/office/powerpoint/2010/main" val="916250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58</a:t>
            </a:fld>
            <a:endParaRPr lang="en-US" dirty="0"/>
          </a:p>
        </p:txBody>
      </p:sp>
    </p:spTree>
    <p:extLst>
      <p:ext uri="{BB962C8B-B14F-4D97-AF65-F5344CB8AC3E}">
        <p14:creationId xmlns:p14="http://schemas.microsoft.com/office/powerpoint/2010/main" val="3672579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
            </a:r>
            <a:r>
              <a:rPr lang="en-US" baseline="-25000" dirty="0"/>
              <a:t>I</a:t>
            </a:r>
            <a:r>
              <a:rPr lang="en-US" dirty="0"/>
              <a:t>(</a:t>
            </a:r>
            <a:r>
              <a:rPr lang="en-US" dirty="0" err="1"/>
              <a:t>i,r</a:t>
            </a:r>
            <a:r>
              <a:rPr lang="en-US" dirty="0"/>
              <a:t>) – r-</a:t>
            </a:r>
            <a:r>
              <a:rPr lang="en-US" dirty="0" err="1"/>
              <a:t>th</a:t>
            </a:r>
            <a:r>
              <a:rPr lang="en-US" dirty="0"/>
              <a:t> outgoing link of IM(</a:t>
            </a:r>
            <a:r>
              <a:rPr lang="en-US" dirty="0" err="1"/>
              <a:t>i</a:t>
            </a:r>
            <a:r>
              <a:rPr lang="en-US" dirty="0"/>
              <a:t>)</a:t>
            </a:r>
          </a:p>
          <a:p>
            <a:r>
              <a:rPr lang="en-US" dirty="0"/>
              <a:t>L</a:t>
            </a:r>
            <a:r>
              <a:rPr lang="en-US" baseline="-25000" dirty="0"/>
              <a:t>C</a:t>
            </a:r>
            <a:r>
              <a:rPr lang="en-US" dirty="0"/>
              <a:t>(</a:t>
            </a:r>
            <a:r>
              <a:rPr lang="en-US" dirty="0" err="1"/>
              <a:t>r,j</a:t>
            </a:r>
            <a:r>
              <a:rPr lang="en-US" dirty="0"/>
              <a:t>) – j-</a:t>
            </a:r>
            <a:r>
              <a:rPr lang="en-US" dirty="0" err="1"/>
              <a:t>th</a:t>
            </a:r>
            <a:r>
              <a:rPr lang="en-US" dirty="0"/>
              <a:t> outgoing link of CM(r)</a:t>
            </a:r>
          </a:p>
        </p:txBody>
      </p:sp>
      <p:sp>
        <p:nvSpPr>
          <p:cNvPr id="4" name="Slide Number Placeholder 3"/>
          <p:cNvSpPr>
            <a:spLocks noGrp="1"/>
          </p:cNvSpPr>
          <p:nvPr>
            <p:ph type="sldNum" sz="quarter" idx="10"/>
          </p:nvPr>
        </p:nvSpPr>
        <p:spPr/>
        <p:txBody>
          <a:bodyPr/>
          <a:lstStyle/>
          <a:p>
            <a:fld id="{75693FD4-8F83-4EF7-AC3F-0DC0388986B0}" type="slidenum">
              <a:rPr lang="en-US" smtClean="0"/>
              <a:pPr/>
              <a:t>61</a:t>
            </a:fld>
            <a:endParaRPr lang="en-US" dirty="0"/>
          </a:p>
        </p:txBody>
      </p:sp>
    </p:spTree>
    <p:extLst>
      <p:ext uri="{BB962C8B-B14F-4D97-AF65-F5344CB8AC3E}">
        <p14:creationId xmlns:p14="http://schemas.microsoft.com/office/powerpoint/2010/main" val="2205602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62</a:t>
            </a:fld>
            <a:endParaRPr lang="en-US" dirty="0"/>
          </a:p>
        </p:txBody>
      </p:sp>
    </p:spTree>
    <p:extLst>
      <p:ext uri="{BB962C8B-B14F-4D97-AF65-F5344CB8AC3E}">
        <p14:creationId xmlns:p14="http://schemas.microsoft.com/office/powerpoint/2010/main" val="4065658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76</a:t>
            </a:fld>
            <a:endParaRPr lang="en-US" dirty="0"/>
          </a:p>
        </p:txBody>
      </p:sp>
    </p:spTree>
    <p:extLst>
      <p:ext uri="{BB962C8B-B14F-4D97-AF65-F5344CB8AC3E}">
        <p14:creationId xmlns:p14="http://schemas.microsoft.com/office/powerpoint/2010/main" val="31439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0963" name="Rectangle 25"/>
          <p:cNvSpPr>
            <a:spLocks noGrp="1" noChangeArrowheads="1"/>
          </p:cNvSpPr>
          <p:nvPr>
            <p:ph type="ftr" sz="quarter" idx="4"/>
          </p:nvPr>
        </p:nvSpPr>
        <p:spPr>
          <a:noFill/>
        </p:spPr>
        <p:txBody>
          <a:bodyPr/>
          <a:lstStyle/>
          <a:p>
            <a:r>
              <a:rPr lang="en-US" dirty="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77</a:t>
            </a:fld>
            <a:endParaRPr lang="en-US" dirty="0"/>
          </a:p>
        </p:txBody>
      </p:sp>
      <p:sp>
        <p:nvSpPr>
          <p:cNvPr id="40965" name="Rectangle 2"/>
          <p:cNvSpPr>
            <a:spLocks noGrp="1" noRot="1" noChangeAspect="1" noChangeArrowheads="1" noTextEdit="1"/>
          </p:cNvSpPr>
          <p:nvPr>
            <p:ph type="sldImg"/>
          </p:nvPr>
        </p:nvSpPr>
        <p:spPr>
          <a:xfrm>
            <a:off x="1157288" y="449263"/>
            <a:ext cx="4541837"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a:p>
        </p:txBody>
      </p:sp>
    </p:spTree>
    <p:extLst>
      <p:ext uri="{BB962C8B-B14F-4D97-AF65-F5344CB8AC3E}">
        <p14:creationId xmlns:p14="http://schemas.microsoft.com/office/powerpoint/2010/main" val="19313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extLst>
      <p:ext uri="{BB962C8B-B14F-4D97-AF65-F5344CB8AC3E}">
        <p14:creationId xmlns:p14="http://schemas.microsoft.com/office/powerpoint/2010/main" val="3662822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1987" name="Rectangle 25"/>
          <p:cNvSpPr>
            <a:spLocks noGrp="1" noChangeArrowheads="1"/>
          </p:cNvSpPr>
          <p:nvPr>
            <p:ph type="ftr" sz="quarter" idx="4"/>
          </p:nvPr>
        </p:nvSpPr>
        <p:spPr>
          <a:noFill/>
        </p:spPr>
        <p:txBody>
          <a:bodyPr/>
          <a:lstStyle/>
          <a:p>
            <a:r>
              <a:rPr lang="en-US" dirty="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78</a:t>
            </a:fld>
            <a:endParaRPr lang="en-US" dirty="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a:p>
        </p:txBody>
      </p:sp>
    </p:spTree>
    <p:extLst>
      <p:ext uri="{BB962C8B-B14F-4D97-AF65-F5344CB8AC3E}">
        <p14:creationId xmlns:p14="http://schemas.microsoft.com/office/powerpoint/2010/main" val="185742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120478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אמינות, זמינות ועמידות לתקלות</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extLst>
      <p:ext uri="{BB962C8B-B14F-4D97-AF65-F5344CB8AC3E}">
        <p14:creationId xmlns:p14="http://schemas.microsoft.com/office/powerpoint/2010/main" val="3265699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האצה</a:t>
            </a:r>
            <a:endParaRPr lang="en-US" dirty="0"/>
          </a:p>
          <a:p>
            <a:r>
              <a:rPr lang="he-IL" dirty="0"/>
              <a:t>תפוקה</a:t>
            </a:r>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11</a:t>
            </a:fld>
            <a:endParaRPr lang="en-US" dirty="0"/>
          </a:p>
        </p:txBody>
      </p:sp>
    </p:spTree>
    <p:extLst>
      <p:ext uri="{BB962C8B-B14F-4D97-AF65-F5344CB8AC3E}">
        <p14:creationId xmlns:p14="http://schemas.microsoft.com/office/powerpoint/2010/main" val="3230579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cut-through switch can quickly decide whether it needs to examine a larger portion of the packet </a:t>
            </a:r>
          </a:p>
          <a:p>
            <a:r>
              <a:rPr lang="en-US" dirty="0"/>
              <a:t>headers. It can parse past the first 14 bytes (the SMAC, DMAC, and </a:t>
            </a:r>
            <a:r>
              <a:rPr lang="en-US" dirty="0" err="1"/>
              <a:t>EtherType</a:t>
            </a:r>
            <a:r>
              <a:rPr lang="en-US" dirty="0"/>
              <a:t>) and handle, for </a:t>
            </a:r>
          </a:p>
          <a:p>
            <a:r>
              <a:rPr lang="en-US" dirty="0"/>
              <a:t>example, 40 additional bytes in order to perform more sophisticated functions relative to IPv4 </a:t>
            </a:r>
          </a:p>
          <a:p>
            <a:r>
              <a:rPr lang="en-US" dirty="0"/>
              <a:t>Layer 3 and 4 headers. At 10 </a:t>
            </a:r>
            <a:r>
              <a:rPr lang="en-US" dirty="0" err="1"/>
              <a:t>Gbps</a:t>
            </a:r>
            <a:r>
              <a:rPr lang="en-US" dirty="0"/>
              <a:t>, it may take approximately an </a:t>
            </a:r>
            <a:r>
              <a:rPr lang="en-US" b="1" dirty="0"/>
              <a:t>additional 100 nanoseconds </a:t>
            </a:r>
            <a:r>
              <a:rPr lang="en-US" dirty="0"/>
              <a:t>to </a:t>
            </a:r>
          </a:p>
          <a:p>
            <a:r>
              <a:rPr lang="en-US" dirty="0"/>
              <a:t>receive the 40 bytes of the IPv4 and transport headers. </a:t>
            </a:r>
          </a:p>
        </p:txBody>
      </p:sp>
      <p:sp>
        <p:nvSpPr>
          <p:cNvPr id="4" name="Slide Number Placeholder 3"/>
          <p:cNvSpPr>
            <a:spLocks noGrp="1"/>
          </p:cNvSpPr>
          <p:nvPr>
            <p:ph type="sldNum" sz="quarter" idx="10"/>
          </p:nvPr>
        </p:nvSpPr>
        <p:spPr/>
        <p:txBody>
          <a:bodyPr/>
          <a:lstStyle/>
          <a:p>
            <a:fld id="{75693FD4-8F83-4EF7-AC3F-0DC0388986B0}" type="slidenum">
              <a:rPr lang="en-US" smtClean="0"/>
              <a:pPr/>
              <a:t>19</a:t>
            </a:fld>
            <a:endParaRPr lang="en-US" dirty="0"/>
          </a:p>
        </p:txBody>
      </p:sp>
    </p:spTree>
    <p:extLst>
      <p:ext uri="{BB962C8B-B14F-4D97-AF65-F5344CB8AC3E}">
        <p14:creationId xmlns:p14="http://schemas.microsoft.com/office/powerpoint/2010/main" val="336280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20</a:t>
            </a:fld>
            <a:endParaRPr lang="en-US" dirty="0"/>
          </a:p>
        </p:txBody>
      </p:sp>
    </p:spTree>
    <p:extLst>
      <p:ext uri="{BB962C8B-B14F-4D97-AF65-F5344CB8AC3E}">
        <p14:creationId xmlns:p14="http://schemas.microsoft.com/office/powerpoint/2010/main" val="379544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proved that with the speedup of four, the CIOQ switch can achieve the 99% throughput </a:t>
            </a:r>
          </a:p>
        </p:txBody>
      </p:sp>
      <p:sp>
        <p:nvSpPr>
          <p:cNvPr id="4" name="Slide Number Placeholder 3"/>
          <p:cNvSpPr>
            <a:spLocks noGrp="1"/>
          </p:cNvSpPr>
          <p:nvPr>
            <p:ph type="sldNum" sz="quarter" idx="10"/>
          </p:nvPr>
        </p:nvSpPr>
        <p:spPr/>
        <p:txBody>
          <a:bodyPr/>
          <a:lstStyle/>
          <a:p>
            <a:fld id="{75693FD4-8F83-4EF7-AC3F-0DC0388986B0}" type="slidenum">
              <a:rPr lang="en-US" smtClean="0"/>
              <a:pPr/>
              <a:t>37</a:t>
            </a:fld>
            <a:endParaRPr lang="en-US" dirty="0"/>
          </a:p>
        </p:txBody>
      </p:sp>
    </p:spTree>
    <p:extLst>
      <p:ext uri="{BB962C8B-B14F-4D97-AF65-F5344CB8AC3E}">
        <p14:creationId xmlns:p14="http://schemas.microsoft.com/office/powerpoint/2010/main" val="2018274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38</a:t>
            </a:fld>
            <a:endParaRPr lang="en-US" dirty="0"/>
          </a:p>
        </p:txBody>
      </p:sp>
    </p:spTree>
    <p:extLst>
      <p:ext uri="{BB962C8B-B14F-4D97-AF65-F5344CB8AC3E}">
        <p14:creationId xmlns:p14="http://schemas.microsoft.com/office/powerpoint/2010/main" val="1916706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3/21/2022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3/21/2022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hyperlink" Target="http://www.cisco.com/en/US/prod/collateral/switches/ps9441/ps9670/ps11215/white_paper_c11-622479.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17.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8.vml"/><Relationship Id="rId5" Type="http://schemas.openxmlformats.org/officeDocument/2006/relationships/image" Target="../media/image20.emf"/><Relationship Id="rId4" Type="http://schemas.openxmlformats.org/officeDocument/2006/relationships/oleObject" Target="../embeddings/oleObject9.bin"/></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9.vml"/><Relationship Id="rId4" Type="http://schemas.openxmlformats.org/officeDocument/2006/relationships/image" Target="../media/image2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23.emf"/></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1.vml"/><Relationship Id="rId5" Type="http://schemas.openxmlformats.org/officeDocument/2006/relationships/image" Target="../media/image25.emf"/><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2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15.vml"/><Relationship Id="rId5" Type="http://schemas.openxmlformats.org/officeDocument/2006/relationships/image" Target="../media/image32.emf"/><Relationship Id="rId4"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6.vml"/><Relationship Id="rId4" Type="http://schemas.openxmlformats.org/officeDocument/2006/relationships/image" Target="../media/image33.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17.vml"/><Relationship Id="rId5" Type="http://schemas.openxmlformats.org/officeDocument/2006/relationships/image" Target="../media/image34.emf"/><Relationship Id="rId4" Type="http://schemas.openxmlformats.org/officeDocument/2006/relationships/oleObject" Target="../embeddings/oleObject1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vmlDrawing" Target="../drawings/vmlDrawing18.vml"/><Relationship Id="rId5" Type="http://schemas.openxmlformats.org/officeDocument/2006/relationships/image" Target="../media/image39.emf"/><Relationship Id="rId4" Type="http://schemas.openxmlformats.org/officeDocument/2006/relationships/oleObject" Target="../embeddings/oleObject19.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xml"/><Relationship Id="rId1" Type="http://schemas.openxmlformats.org/officeDocument/2006/relationships/vmlDrawing" Target="../drawings/vmlDrawing19.vml"/><Relationship Id="rId4" Type="http://schemas.openxmlformats.org/officeDocument/2006/relationships/image" Target="../media/image41.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42.emf"/><Relationship Id="rId5" Type="http://schemas.openxmlformats.org/officeDocument/2006/relationships/oleObject" Target="../embeddings/oleObject22.bin"/><Relationship Id="rId4" Type="http://schemas.openxmlformats.org/officeDocument/2006/relationships/image" Target="../media/image10.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4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43.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23.vml"/><Relationship Id="rId4" Type="http://schemas.openxmlformats.org/officeDocument/2006/relationships/image" Target="../media/image44.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45.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xml"/><Relationship Id="rId1" Type="http://schemas.openxmlformats.org/officeDocument/2006/relationships/vmlDrawing" Target="../drawings/vmlDrawing25.vml"/><Relationship Id="rId4" Type="http://schemas.openxmlformats.org/officeDocument/2006/relationships/image" Target="../media/image46.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26.vml"/><Relationship Id="rId4" Type="http://schemas.openxmlformats.org/officeDocument/2006/relationships/image" Target="../media/image47.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27.vml"/><Relationship Id="rId4" Type="http://schemas.openxmlformats.org/officeDocument/2006/relationships/image" Target="../media/image48.emf"/></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hyperlink" Target="http://ieeexplore.ieee.org/xpl/login.jsp?tp=&amp;arnumber=497904&amp;url=http://ieeexplore.ieee.org/iel2/3539/10628/00497904.pdf?arnumber%3D497904" TargetMode="Externa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eeweb.poly.edu/labs/hsnetworking/docs/public/concurrent.pdf" TargetMode="External"/><Relationship Id="rId5" Type="http://schemas.openxmlformats.org/officeDocument/2006/relationships/notesSlide" Target="../notesSlides/notesSlide19.xml"/><Relationship Id="rId4"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590800" y="1484784"/>
            <a:ext cx="6180224" cy="2271241"/>
          </a:xfrm>
        </p:spPr>
        <p:txBody>
          <a:bodyPr/>
          <a:lstStyle/>
          <a:p>
            <a:r>
              <a:rPr lang="en-US" dirty="0"/>
              <a:t>High Speed Networks</a:t>
            </a:r>
            <a:br>
              <a:rPr lang="en-US" dirty="0"/>
            </a:br>
            <a:r>
              <a:rPr lang="en-US" dirty="0"/>
              <a:t>Switches and Switching Algorithms</a:t>
            </a:r>
          </a:p>
        </p:txBody>
      </p:sp>
      <p:sp>
        <p:nvSpPr>
          <p:cNvPr id="3" name="Subtitle 2"/>
          <p:cNvSpPr>
            <a:spLocks noGrp="1"/>
          </p:cNvSpPr>
          <p:nvPr>
            <p:ph type="subTitle" idx="1"/>
            <p:custDataLst>
              <p:tags r:id="rId3"/>
            </p:custDataLst>
          </p:nvPr>
        </p:nvSpPr>
        <p:spPr/>
        <p:txBody>
          <a:bodyPr>
            <a:normAutofit fontScale="85000" lnSpcReduction="20000"/>
          </a:bodyPr>
          <a:lstStyle/>
          <a:p>
            <a:pPr algn="l"/>
            <a:r>
              <a:rPr lang="en-US" sz="2400" dirty="0"/>
              <a:t>Robert </a:t>
            </a:r>
            <a:r>
              <a:rPr lang="en-US" sz="2400" dirty="0" err="1"/>
              <a:t>Iakobashvili</a:t>
            </a:r>
            <a:r>
              <a:rPr lang="en-US" sz="2400" dirty="0"/>
              <a:t>,</a:t>
            </a:r>
          </a:p>
          <a:p>
            <a:pPr algn="l"/>
            <a:r>
              <a:rPr lang="en-US" sz="2400" dirty="0"/>
              <a:t>Author: </a:t>
            </a:r>
            <a:r>
              <a:rPr lang="en-US" sz="2400" dirty="0" err="1"/>
              <a:t>Akiva</a:t>
            </a:r>
            <a:r>
              <a:rPr lang="en-US" sz="2400" dirty="0"/>
              <a:t> </a:t>
            </a:r>
            <a:r>
              <a:rPr lang="en-US" sz="2400" dirty="0" err="1"/>
              <a:t>Sadovski</a:t>
            </a:r>
            <a:r>
              <a:rPr lang="en-US" sz="2400" dirty="0"/>
              <a:t> from Broadcom</a:t>
            </a:r>
          </a:p>
          <a:p>
            <a:pPr algn="l"/>
            <a:r>
              <a:rPr lang="en-US" sz="2400"/>
              <a:t>Spring 2022</a:t>
            </a:r>
            <a:endParaRPr lang="en-US" sz="2400" dirty="0"/>
          </a:p>
        </p:txBody>
      </p:sp>
    </p:spTree>
    <p:custDataLst>
      <p:tags r:id="rId1"/>
    </p:custData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Reliability, Availability, Fault Tolerance</a:t>
            </a:r>
          </a:p>
        </p:txBody>
      </p:sp>
      <p:sp>
        <p:nvSpPr>
          <p:cNvPr id="3" name="Content Placeholder 2"/>
          <p:cNvSpPr>
            <a:spLocks noGrp="1"/>
          </p:cNvSpPr>
          <p:nvPr>
            <p:ph idx="1"/>
          </p:nvPr>
        </p:nvSpPr>
        <p:spPr>
          <a:xfrm>
            <a:off x="762000" y="1412633"/>
            <a:ext cx="8077200" cy="4968696"/>
          </a:xfrm>
        </p:spPr>
        <p:txBody>
          <a:bodyPr>
            <a:normAutofit fontScale="77500" lnSpcReduction="20000"/>
          </a:bodyPr>
          <a:lstStyle/>
          <a:p>
            <a:r>
              <a:rPr lang="en-US" i="1" dirty="0">
                <a:solidFill>
                  <a:srgbClr val="FF0000"/>
                </a:solidFill>
              </a:rPr>
              <a:t>Reliability</a:t>
            </a:r>
            <a:r>
              <a:rPr lang="en-US" dirty="0">
                <a:solidFill>
                  <a:srgbClr val="FF0000"/>
                </a:solidFill>
              </a:rPr>
              <a:t> </a:t>
            </a:r>
            <a:r>
              <a:rPr lang="en-US" dirty="0"/>
              <a:t>defines probability that a system does not fail within a given time interval provided that it functions correctly at the start of the interval. </a:t>
            </a:r>
          </a:p>
          <a:p>
            <a:r>
              <a:rPr lang="en-US" i="1" dirty="0">
                <a:solidFill>
                  <a:srgbClr val="FF0000"/>
                </a:solidFill>
              </a:rPr>
              <a:t>Availability</a:t>
            </a:r>
            <a:r>
              <a:rPr lang="en-US" dirty="0">
                <a:solidFill>
                  <a:srgbClr val="FF0000"/>
                </a:solidFill>
              </a:rPr>
              <a:t> </a:t>
            </a:r>
            <a:r>
              <a:rPr lang="en-US" dirty="0"/>
              <a:t>defines probability that a system will function at a given time instant</a:t>
            </a:r>
          </a:p>
          <a:p>
            <a:r>
              <a:rPr lang="en-US" i="1" dirty="0">
                <a:solidFill>
                  <a:srgbClr val="FF0000"/>
                </a:solidFill>
              </a:rPr>
              <a:t>Fault tolerance </a:t>
            </a:r>
            <a:r>
              <a:rPr lang="en-US" dirty="0"/>
              <a:t>is the capability of a system to continue its intended function in spite of having a fault(s) </a:t>
            </a:r>
          </a:p>
          <a:p>
            <a:r>
              <a:rPr lang="en-US" u="sng" dirty="0"/>
              <a:t>Reliability measures</a:t>
            </a:r>
            <a:r>
              <a:rPr lang="en-US" dirty="0"/>
              <a:t>: </a:t>
            </a:r>
          </a:p>
          <a:p>
            <a:pPr lvl="1"/>
            <a:r>
              <a:rPr lang="en-US" dirty="0"/>
              <a:t>MTTF (Mean Time To Failure)</a:t>
            </a:r>
          </a:p>
          <a:p>
            <a:pPr lvl="1"/>
            <a:r>
              <a:rPr lang="en-US" dirty="0"/>
              <a:t>MTTR (Mean Time To Repair)</a:t>
            </a:r>
          </a:p>
          <a:p>
            <a:pPr lvl="1"/>
            <a:r>
              <a:rPr lang="en-US" dirty="0"/>
              <a:t>MTBF (Mean Time Between Failures)</a:t>
            </a:r>
            <a:endParaRPr lang="he-IL" dirty="0"/>
          </a:p>
          <a:p>
            <a:pPr marL="0" indent="0">
              <a:buNone/>
            </a:pPr>
            <a:endParaRPr lang="he-IL" dirty="0"/>
          </a:p>
          <a:p>
            <a:pPr marL="0" indent="0">
              <a:buNone/>
            </a:pPr>
            <a:r>
              <a:rPr lang="en-US" dirty="0"/>
              <a:t>Reliability and fault tolerance are system measures that have an impact on all functions of a switching system</a:t>
            </a:r>
          </a:p>
        </p:txBody>
      </p:sp>
    </p:spTree>
    <p:extLst>
      <p:ext uri="{BB962C8B-B14F-4D97-AF65-F5344CB8AC3E}">
        <p14:creationId xmlns:p14="http://schemas.microsoft.com/office/powerpoint/2010/main" val="3459165106"/>
      </p:ext>
    </p:extLst>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Throughput and speedup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The </a:t>
                </a:r>
                <a:r>
                  <a:rPr lang="en-US" i="1" dirty="0">
                    <a:solidFill>
                      <a:srgbClr val="FF0000"/>
                    </a:solidFill>
                  </a:rPr>
                  <a:t>throughput </a:t>
                </a:r>
                <a:r>
                  <a:rPr lang="en-US" dirty="0"/>
                  <a:t>of the switch fabric is defined as the ratio of the:</a:t>
                </a:r>
              </a:p>
              <a:p>
                <a:pPr lvl="1"/>
                <a:r>
                  <a:rPr lang="en-US" dirty="0"/>
                  <a:t>Average aggregate output rate to</a:t>
                </a:r>
              </a:p>
              <a:p>
                <a:pPr lvl="1"/>
                <a:r>
                  <a:rPr lang="en-US" dirty="0"/>
                  <a:t>Average aggregate input rate</a:t>
                </a:r>
              </a:p>
              <a:p>
                <a:pPr marL="457200" lvl="1" indent="0">
                  <a:buNone/>
                </a:pPr>
                <a:endParaRPr lang="en-US" dirty="0"/>
              </a:p>
              <a:p>
                <a:pPr marL="0" indent="0">
                  <a:buNone/>
                </a:pP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𝑇</m:t>
                      </m:r>
                      <m:r>
                        <a:rPr lang="en-US" sz="2800" b="0" i="1" smtClean="0">
                          <a:latin typeface="Cambria Math" panose="02040503050406030204" pitchFamily="18" charset="0"/>
                        </a:rPr>
                        <m:t>h</m:t>
                      </m:r>
                      <m:r>
                        <a:rPr lang="en-US" sz="2800" b="0" i="1" smtClean="0">
                          <a:latin typeface="Cambria Math" panose="02040503050406030204" pitchFamily="18" charset="0"/>
                        </a:rPr>
                        <m:t>𝑟𝑜𝑢𝑔</m:t>
                      </m:r>
                      <m:r>
                        <a:rPr lang="en-US" sz="2800" b="0" i="1" smtClean="0">
                          <a:latin typeface="Cambria Math" panose="02040503050406030204" pitchFamily="18" charset="0"/>
                        </a:rPr>
                        <m:t>h</m:t>
                      </m:r>
                      <m:r>
                        <a:rPr lang="en-US" sz="2800" b="0" i="1" smtClean="0">
                          <a:latin typeface="Cambria Math" panose="02040503050406030204" pitchFamily="18" charset="0"/>
                        </a:rPr>
                        <m:t>𝑝𝑢𝑡</m:t>
                      </m:r>
                      <m:r>
                        <a:rPr lang="en-US" sz="2800" b="0" i="1" smtClean="0">
                          <a:latin typeface="Cambria Math" panose="02040503050406030204" pitchFamily="18" charset="0"/>
                        </a:rPr>
                        <m:t>=</m:t>
                      </m:r>
                      <m:r>
                        <a:rPr lang="en-US" sz="2800" b="0" i="1" smtClean="0">
                          <a:latin typeface="Cambria Math" panose="02040503050406030204" pitchFamily="18" charset="0"/>
                        </a:rPr>
                        <m:t>𝐴𝑣𝑔</m:t>
                      </m:r>
                      <m:r>
                        <a:rPr lang="en-US" sz="2800" b="0" i="1" smtClean="0">
                          <a:latin typeface="Cambria Math" panose="02040503050406030204" pitchFamily="18" charset="0"/>
                        </a:rPr>
                        <m:t>(</m:t>
                      </m:r>
                      <m:r>
                        <a:rPr lang="en-US" sz="2800" b="0" i="1" smtClean="0">
                          <a:latin typeface="Cambria Math" panose="02040503050406030204" pitchFamily="18" charset="0"/>
                        </a:rPr>
                        <m:t>𝑂𝑢𝑡𝑅𝑎𝑡𝑒</m:t>
                      </m:r>
                      <m:r>
                        <a:rPr lang="en-US" sz="2800" b="0" i="1" smtClean="0">
                          <a:latin typeface="Cambria Math" panose="02040503050406030204" pitchFamily="18" charset="0"/>
                        </a:rPr>
                        <m:t>)/</m:t>
                      </m:r>
                      <m:r>
                        <a:rPr lang="en-US" sz="2800" b="0" i="1" smtClean="0">
                          <a:latin typeface="Cambria Math" panose="02040503050406030204" pitchFamily="18" charset="0"/>
                        </a:rPr>
                        <m:t>𝐴𝑣𝑔</m:t>
                      </m:r>
                      <m:r>
                        <a:rPr lang="en-US" sz="2800" b="0" i="1" smtClean="0">
                          <a:latin typeface="Cambria Math" panose="02040503050406030204" pitchFamily="18" charset="0"/>
                        </a:rPr>
                        <m:t>(</m:t>
                      </m:r>
                      <m:r>
                        <a:rPr lang="en-US" sz="2800" b="0" i="1" smtClean="0">
                          <a:latin typeface="Cambria Math" panose="02040503050406030204" pitchFamily="18" charset="0"/>
                        </a:rPr>
                        <m:t>𝐼𝑛𝑅𝑎𝑡𝑒</m:t>
                      </m:r>
                      <m:r>
                        <a:rPr lang="en-US" sz="2800" b="0" i="1" smtClean="0">
                          <a:latin typeface="Cambria Math" panose="02040503050406030204" pitchFamily="18" charset="0"/>
                        </a:rPr>
                        <m:t>)</m:t>
                      </m:r>
                    </m:oMath>
                  </m:oMathPara>
                </a14:m>
                <a:endParaRPr lang="en-US" dirty="0"/>
              </a:p>
              <a:p>
                <a:endParaRPr lang="en-US" dirty="0"/>
              </a:p>
              <a:p>
                <a:r>
                  <a:rPr lang="en-US" dirty="0"/>
                  <a:t>A </a:t>
                </a:r>
                <a:r>
                  <a:rPr lang="en-US" i="1" dirty="0">
                    <a:solidFill>
                      <a:srgbClr val="FF0000"/>
                    </a:solidFill>
                  </a:rPr>
                  <a:t>speedup</a:t>
                </a:r>
                <a:r>
                  <a:rPr lang="en-US" dirty="0">
                    <a:solidFill>
                      <a:srgbClr val="FF0000"/>
                    </a:solidFill>
                  </a:rPr>
                  <a:t> </a:t>
                </a:r>
                <a:r>
                  <a:rPr lang="en-US" dirty="0"/>
                  <a:t>of </a:t>
                </a:r>
                <a:r>
                  <a:rPr lang="en-US" i="1" dirty="0"/>
                  <a:t>k</a:t>
                </a:r>
                <a:r>
                  <a:rPr lang="he-IL" dirty="0"/>
                  <a:t> </a:t>
                </a:r>
                <a:r>
                  <a:rPr lang="en-US" dirty="0"/>
                  <a:t>means that the internal forwarding rate of the switch fabric is </a:t>
                </a:r>
                <a:r>
                  <a:rPr lang="en-US" i="1" dirty="0"/>
                  <a:t>k</a:t>
                </a:r>
                <a:r>
                  <a:rPr lang="en-US" dirty="0"/>
                  <a:t> times the input line rate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09" t="-3688" r="-1585"/>
                </a:stretch>
              </a:blipFill>
            </p:spPr>
            <p:txBody>
              <a:bodyPr/>
              <a:lstStyle/>
              <a:p>
                <a:r>
                  <a:rPr lang="en-US">
                    <a:noFill/>
                  </a:rPr>
                  <a:t> </a:t>
                </a:r>
              </a:p>
            </p:txBody>
          </p:sp>
        </mc:Fallback>
      </mc:AlternateContent>
    </p:spTree>
    <p:extLst>
      <p:ext uri="{BB962C8B-B14F-4D97-AF65-F5344CB8AC3E}">
        <p14:creationId xmlns:p14="http://schemas.microsoft.com/office/powerpoint/2010/main" val="2321943315"/>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dirty="0"/>
              <a:t>Blocking in packet switch</a:t>
            </a:r>
            <a:endParaRPr lang="en-US" dirty="0"/>
          </a:p>
        </p:txBody>
      </p:sp>
      <p:sp>
        <p:nvSpPr>
          <p:cNvPr id="3" name="Content Placeholder 2"/>
          <p:cNvSpPr>
            <a:spLocks noGrp="1"/>
          </p:cNvSpPr>
          <p:nvPr>
            <p:ph idx="1"/>
          </p:nvPr>
        </p:nvSpPr>
        <p:spPr/>
        <p:txBody>
          <a:bodyPr>
            <a:normAutofit lnSpcReduction="10000"/>
          </a:bodyPr>
          <a:lstStyle/>
          <a:p>
            <a:r>
              <a:rPr lang="en-US" altLang="he-IL" dirty="0"/>
              <a:t>Can have both internal and output blocking</a:t>
            </a:r>
          </a:p>
          <a:p>
            <a:r>
              <a:rPr lang="en-US" altLang="he-IL" dirty="0">
                <a:solidFill>
                  <a:srgbClr val="FF0000"/>
                </a:solidFill>
              </a:rPr>
              <a:t>Internal</a:t>
            </a:r>
          </a:p>
          <a:p>
            <a:pPr lvl="1"/>
            <a:r>
              <a:rPr lang="en-US" altLang="he-IL" dirty="0"/>
              <a:t>no path to output</a:t>
            </a:r>
          </a:p>
          <a:p>
            <a:pPr lvl="1"/>
            <a:r>
              <a:rPr lang="en-US" altLang="he-IL" dirty="0"/>
              <a:t>Example: </a:t>
            </a:r>
            <a:r>
              <a:rPr lang="en-US" altLang="he-IL" b="1" dirty="0"/>
              <a:t>head of line blocking</a:t>
            </a:r>
            <a:endParaRPr lang="en-US" altLang="he-IL" dirty="0"/>
          </a:p>
          <a:p>
            <a:r>
              <a:rPr lang="en-US" altLang="he-IL" dirty="0">
                <a:solidFill>
                  <a:srgbClr val="FF0000"/>
                </a:solidFill>
              </a:rPr>
              <a:t>Output</a:t>
            </a:r>
          </a:p>
          <a:p>
            <a:pPr lvl="1"/>
            <a:r>
              <a:rPr lang="en-US" altLang="he-IL" dirty="0"/>
              <a:t>output link busy</a:t>
            </a:r>
          </a:p>
          <a:p>
            <a:r>
              <a:rPr lang="en-US" dirty="0"/>
              <a:t>Output blocking is also called the output contention</a:t>
            </a:r>
          </a:p>
        </p:txBody>
      </p:sp>
    </p:spTree>
    <p:extLst>
      <p:ext uri="{BB962C8B-B14F-4D97-AF65-F5344CB8AC3E}">
        <p14:creationId xmlns:p14="http://schemas.microsoft.com/office/powerpoint/2010/main" val="539308400"/>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dirty="0"/>
              <a:t>Dealing with the blocking</a:t>
            </a:r>
            <a:endParaRPr lang="en-US" dirty="0"/>
          </a:p>
        </p:txBody>
      </p:sp>
      <p:sp>
        <p:nvSpPr>
          <p:cNvPr id="3" name="Content Placeholder 2"/>
          <p:cNvSpPr>
            <a:spLocks noGrp="1"/>
          </p:cNvSpPr>
          <p:nvPr>
            <p:ph idx="1"/>
          </p:nvPr>
        </p:nvSpPr>
        <p:spPr/>
        <p:txBody>
          <a:bodyPr>
            <a:normAutofit fontScale="92500" lnSpcReduction="20000"/>
          </a:bodyPr>
          <a:lstStyle/>
          <a:p>
            <a:r>
              <a:rPr lang="en-US" altLang="he-IL" dirty="0"/>
              <a:t>Overprovisioning</a:t>
            </a:r>
          </a:p>
          <a:p>
            <a:pPr lvl="1"/>
            <a:r>
              <a:rPr lang="en-US" altLang="he-IL" dirty="0"/>
              <a:t>internal links much faster than inputs</a:t>
            </a:r>
          </a:p>
          <a:p>
            <a:r>
              <a:rPr lang="en-US" altLang="he-IL" dirty="0"/>
              <a:t>Buffers: if packet is blocked, the switch must either buffer or drop it 	</a:t>
            </a:r>
          </a:p>
          <a:p>
            <a:pPr lvl="1"/>
            <a:r>
              <a:rPr lang="en-US" altLang="he-IL" dirty="0"/>
              <a:t>at input, switch fabric itself or at the output</a:t>
            </a:r>
          </a:p>
          <a:p>
            <a:r>
              <a:rPr lang="en-US" altLang="he-IL" dirty="0"/>
              <a:t>Backpressure</a:t>
            </a:r>
          </a:p>
          <a:p>
            <a:pPr lvl="1"/>
            <a:r>
              <a:rPr lang="en-US" altLang="he-IL" dirty="0"/>
              <a:t>if switch fabric doesn’t have buffers, prevent packet from entering until path is available</a:t>
            </a:r>
          </a:p>
          <a:p>
            <a:r>
              <a:rPr lang="en-US" altLang="he-IL" dirty="0"/>
              <a:t>Parallel switch fabrics	</a:t>
            </a:r>
          </a:p>
          <a:p>
            <a:pPr lvl="1"/>
            <a:r>
              <a:rPr lang="en-US" altLang="he-IL" dirty="0"/>
              <a:t>increases effective switching capacity</a:t>
            </a:r>
          </a:p>
          <a:p>
            <a:pPr marL="0" indent="0">
              <a:buNone/>
            </a:pPr>
            <a:endParaRPr lang="en-US" dirty="0"/>
          </a:p>
        </p:txBody>
      </p:sp>
    </p:spTree>
    <p:extLst>
      <p:ext uri="{BB962C8B-B14F-4D97-AF65-F5344CB8AC3E}">
        <p14:creationId xmlns:p14="http://schemas.microsoft.com/office/powerpoint/2010/main" val="3594473137"/>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the scalability</a:t>
            </a:r>
          </a:p>
        </p:txBody>
      </p:sp>
      <p:sp>
        <p:nvSpPr>
          <p:cNvPr id="3" name="Content Placeholder 2"/>
          <p:cNvSpPr>
            <a:spLocks noGrp="1"/>
          </p:cNvSpPr>
          <p:nvPr>
            <p:ph idx="1"/>
          </p:nvPr>
        </p:nvSpPr>
        <p:spPr>
          <a:xfrm>
            <a:off x="772953" y="1412632"/>
            <a:ext cx="8077200" cy="2120619"/>
          </a:xfrm>
        </p:spPr>
        <p:txBody>
          <a:bodyPr>
            <a:normAutofit fontScale="92500" lnSpcReduction="20000"/>
          </a:bodyPr>
          <a:lstStyle/>
          <a:p>
            <a:r>
              <a:rPr lang="en-US" dirty="0"/>
              <a:t>A large scale switch is built with multiple switch modules interconnected in different structures</a:t>
            </a:r>
          </a:p>
          <a:p>
            <a:r>
              <a:rPr lang="en-US" dirty="0"/>
              <a:t>They are partitioned into:</a:t>
            </a:r>
          </a:p>
          <a:p>
            <a:pPr lvl="1"/>
            <a:r>
              <a:rPr lang="en-US" dirty="0"/>
              <a:t>Single stage</a:t>
            </a:r>
          </a:p>
          <a:p>
            <a:pPr lvl="1"/>
            <a:r>
              <a:rPr lang="en-US" dirty="0"/>
              <a:t>Multistage</a:t>
            </a:r>
          </a:p>
        </p:txBody>
      </p:sp>
      <p:graphicFrame>
        <p:nvGraphicFramePr>
          <p:cNvPr id="4" name="Object 3"/>
          <p:cNvGraphicFramePr>
            <a:graphicFrameLocks noChangeAspect="1"/>
          </p:cNvGraphicFramePr>
          <p:nvPr>
            <p:extLst>
              <p:ext uri="{D42A27DB-BD31-4B8C-83A1-F6EECF244321}">
                <p14:modId xmlns:p14="http://schemas.microsoft.com/office/powerpoint/2010/main" val="3236232122"/>
              </p:ext>
            </p:extLst>
          </p:nvPr>
        </p:nvGraphicFramePr>
        <p:xfrm>
          <a:off x="790398" y="3499276"/>
          <a:ext cx="3803080" cy="3249097"/>
        </p:xfrm>
        <a:graphic>
          <a:graphicData uri="http://schemas.openxmlformats.org/presentationml/2006/ole">
            <mc:AlternateContent xmlns:mc="http://schemas.openxmlformats.org/markup-compatibility/2006">
              <mc:Choice xmlns:v="urn:schemas-microsoft-com:vml" Requires="v">
                <p:oleObj spid="_x0000_s25676" name="Visio" r:id="rId3" imgW="7748582" imgH="6619415" progId="Visio.Drawing.11">
                  <p:embed/>
                </p:oleObj>
              </mc:Choice>
              <mc:Fallback>
                <p:oleObj name="Visio" r:id="rId3" imgW="7748582" imgH="6619415" progId="Visio.Drawing.11">
                  <p:embed/>
                  <p:pic>
                    <p:nvPicPr>
                      <p:cNvPr id="0" name=""/>
                      <p:cNvPicPr/>
                      <p:nvPr/>
                    </p:nvPicPr>
                    <p:blipFill>
                      <a:blip r:embed="rId4"/>
                      <a:stretch>
                        <a:fillRect/>
                      </a:stretch>
                    </p:blipFill>
                    <p:spPr>
                      <a:xfrm>
                        <a:off x="790398" y="3499276"/>
                        <a:ext cx="3803080" cy="324909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70432451"/>
              </p:ext>
            </p:extLst>
          </p:nvPr>
        </p:nvGraphicFramePr>
        <p:xfrm>
          <a:off x="5222255" y="3499276"/>
          <a:ext cx="3616945" cy="2860068"/>
        </p:xfrm>
        <a:graphic>
          <a:graphicData uri="http://schemas.openxmlformats.org/presentationml/2006/ole">
            <mc:AlternateContent xmlns:mc="http://schemas.openxmlformats.org/markup-compatibility/2006">
              <mc:Choice xmlns:v="urn:schemas-microsoft-com:vml" Requires="v">
                <p:oleObj spid="_x0000_s25677" name="Visio" r:id="rId5" imgW="5074770" imgH="4012850" progId="Visio.Drawing.11">
                  <p:embed/>
                </p:oleObj>
              </mc:Choice>
              <mc:Fallback>
                <p:oleObj name="Visio" r:id="rId5" imgW="5074770" imgH="4012850" progId="Visio.Drawing.11">
                  <p:embed/>
                  <p:pic>
                    <p:nvPicPr>
                      <p:cNvPr id="0" name=""/>
                      <p:cNvPicPr/>
                      <p:nvPr/>
                    </p:nvPicPr>
                    <p:blipFill>
                      <a:blip r:embed="rId6"/>
                      <a:stretch>
                        <a:fillRect/>
                      </a:stretch>
                    </p:blipFill>
                    <p:spPr>
                      <a:xfrm>
                        <a:off x="5222255" y="3499276"/>
                        <a:ext cx="3616945" cy="2860068"/>
                      </a:xfrm>
                      <a:prstGeom prst="rect">
                        <a:avLst/>
                      </a:prstGeom>
                    </p:spPr>
                  </p:pic>
                </p:oleObj>
              </mc:Fallback>
            </mc:AlternateContent>
          </a:graphicData>
        </a:graphic>
      </p:graphicFrame>
    </p:spTree>
    <p:extLst>
      <p:ext uri="{BB962C8B-B14F-4D97-AF65-F5344CB8AC3E}">
        <p14:creationId xmlns:p14="http://schemas.microsoft.com/office/powerpoint/2010/main" val="2781476564"/>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dirty="0"/>
              <a:t>First generation switch</a:t>
            </a:r>
            <a:endParaRPr lang="en-US" dirty="0"/>
          </a:p>
        </p:txBody>
      </p:sp>
      <p:sp>
        <p:nvSpPr>
          <p:cNvPr id="4" name="Rectangle 3"/>
          <p:cNvSpPr txBox="1">
            <a:spLocks noChangeArrowheads="1"/>
          </p:cNvSpPr>
          <p:nvPr/>
        </p:nvSpPr>
        <p:spPr>
          <a:xfrm>
            <a:off x="838200" y="4038600"/>
            <a:ext cx="7772400" cy="1981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he-IL" dirty="0"/>
              <a:t>Most Ethernet switches and cheap packet routers</a:t>
            </a:r>
          </a:p>
          <a:p>
            <a:r>
              <a:rPr lang="en-US" altLang="he-IL" dirty="0"/>
              <a:t>Bottleneck can be CPU, host-adaptor or I/O bus</a:t>
            </a:r>
          </a:p>
        </p:txBody>
      </p:sp>
      <p:sp>
        <p:nvSpPr>
          <p:cNvPr id="5" name="Rectangle 4"/>
          <p:cNvSpPr>
            <a:spLocks noChangeArrowheads="1"/>
          </p:cNvSpPr>
          <p:nvPr/>
        </p:nvSpPr>
        <p:spPr bwMode="auto">
          <a:xfrm>
            <a:off x="3048000" y="1752600"/>
            <a:ext cx="2438400" cy="990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5"/>
          <p:cNvSpPr txBox="1">
            <a:spLocks noChangeArrowheads="1"/>
          </p:cNvSpPr>
          <p:nvPr/>
        </p:nvSpPr>
        <p:spPr bwMode="auto">
          <a:xfrm>
            <a:off x="5470525" y="1763713"/>
            <a:ext cx="944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computer</a:t>
            </a:r>
          </a:p>
        </p:txBody>
      </p:sp>
      <p:sp>
        <p:nvSpPr>
          <p:cNvPr id="7" name="Text Box 6"/>
          <p:cNvSpPr txBox="1">
            <a:spLocks noChangeArrowheads="1"/>
          </p:cNvSpPr>
          <p:nvPr/>
        </p:nvSpPr>
        <p:spPr bwMode="auto">
          <a:xfrm>
            <a:off x="5470525" y="2373313"/>
            <a:ext cx="1587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queues in memory</a:t>
            </a:r>
          </a:p>
        </p:txBody>
      </p:sp>
      <p:sp>
        <p:nvSpPr>
          <p:cNvPr id="8" name="Text Box 7"/>
          <p:cNvSpPr txBox="1">
            <a:spLocks noChangeArrowheads="1"/>
          </p:cNvSpPr>
          <p:nvPr/>
        </p:nvSpPr>
        <p:spPr bwMode="auto">
          <a:xfrm>
            <a:off x="4038600" y="1828800"/>
            <a:ext cx="631825" cy="3175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CPU</a:t>
            </a:r>
          </a:p>
        </p:txBody>
      </p:sp>
      <p:grpSp>
        <p:nvGrpSpPr>
          <p:cNvPr id="9" name="Group 8"/>
          <p:cNvGrpSpPr>
            <a:grpSpLocks/>
          </p:cNvGrpSpPr>
          <p:nvPr/>
        </p:nvGrpSpPr>
        <p:grpSpPr bwMode="auto">
          <a:xfrm>
            <a:off x="2895600" y="2286000"/>
            <a:ext cx="846138" cy="1371600"/>
            <a:chOff x="1824" y="1440"/>
            <a:chExt cx="533" cy="864"/>
          </a:xfrm>
        </p:grpSpPr>
        <p:sp>
          <p:nvSpPr>
            <p:cNvPr id="10" name="Rectangle 9"/>
            <p:cNvSpPr>
              <a:spLocks noChangeArrowheads="1"/>
            </p:cNvSpPr>
            <p:nvPr/>
          </p:nvSpPr>
          <p:spPr bwMode="auto">
            <a:xfrm>
              <a:off x="1872" y="1920"/>
              <a:ext cx="384" cy="24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0"/>
            <p:cNvSpPr txBox="1">
              <a:spLocks noChangeArrowheads="1"/>
            </p:cNvSpPr>
            <p:nvPr/>
          </p:nvSpPr>
          <p:spPr bwMode="auto">
            <a:xfrm>
              <a:off x="1824" y="2112"/>
              <a:ext cx="5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linecard</a:t>
              </a:r>
            </a:p>
          </p:txBody>
        </p:sp>
        <p:grpSp>
          <p:nvGrpSpPr>
            <p:cNvPr id="12" name="Group 11"/>
            <p:cNvGrpSpPr>
              <a:grpSpLocks/>
            </p:cNvGrpSpPr>
            <p:nvPr/>
          </p:nvGrpSpPr>
          <p:grpSpPr bwMode="auto">
            <a:xfrm>
              <a:off x="1968" y="1440"/>
              <a:ext cx="144" cy="192"/>
              <a:chOff x="1968" y="1440"/>
              <a:chExt cx="144" cy="192"/>
            </a:xfrm>
          </p:grpSpPr>
          <p:sp>
            <p:nvSpPr>
              <p:cNvPr id="22" name="Line 12"/>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3"/>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4"/>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5"/>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6"/>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7"/>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8"/>
            <p:cNvGrpSpPr>
              <a:grpSpLocks/>
            </p:cNvGrpSpPr>
            <p:nvPr/>
          </p:nvGrpSpPr>
          <p:grpSpPr bwMode="auto">
            <a:xfrm flipV="1">
              <a:off x="2160" y="1440"/>
              <a:ext cx="144" cy="192"/>
              <a:chOff x="1968" y="1440"/>
              <a:chExt cx="144" cy="192"/>
            </a:xfrm>
          </p:grpSpPr>
          <p:sp>
            <p:nvSpPr>
              <p:cNvPr id="16" name="Line 19"/>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20"/>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1"/>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2"/>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3"/>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4"/>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Line 25"/>
            <p:cNvSpPr>
              <a:spLocks noChangeShapeType="1"/>
            </p:cNvSpPr>
            <p:nvPr/>
          </p:nvSpPr>
          <p:spPr bwMode="auto">
            <a:xfrm flipV="1">
              <a:off x="2016" y="1632"/>
              <a:ext cx="0" cy="28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26"/>
            <p:cNvSpPr>
              <a:spLocks noChangeShapeType="1"/>
            </p:cNvSpPr>
            <p:nvPr/>
          </p:nvSpPr>
          <p:spPr bwMode="auto">
            <a:xfrm>
              <a:off x="2208" y="172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8" name="Group 27"/>
          <p:cNvGrpSpPr>
            <a:grpSpLocks/>
          </p:cNvGrpSpPr>
          <p:nvPr/>
        </p:nvGrpSpPr>
        <p:grpSpPr bwMode="auto">
          <a:xfrm>
            <a:off x="3810000" y="2286000"/>
            <a:ext cx="846138" cy="1371600"/>
            <a:chOff x="1824" y="1440"/>
            <a:chExt cx="533" cy="864"/>
          </a:xfrm>
        </p:grpSpPr>
        <p:sp>
          <p:nvSpPr>
            <p:cNvPr id="29" name="Rectangle 28"/>
            <p:cNvSpPr>
              <a:spLocks noChangeArrowheads="1"/>
            </p:cNvSpPr>
            <p:nvPr/>
          </p:nvSpPr>
          <p:spPr bwMode="auto">
            <a:xfrm>
              <a:off x="1872" y="1920"/>
              <a:ext cx="384" cy="24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9"/>
            <p:cNvSpPr txBox="1">
              <a:spLocks noChangeArrowheads="1"/>
            </p:cNvSpPr>
            <p:nvPr/>
          </p:nvSpPr>
          <p:spPr bwMode="auto">
            <a:xfrm>
              <a:off x="1824" y="2112"/>
              <a:ext cx="53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linecard</a:t>
              </a:r>
            </a:p>
          </p:txBody>
        </p:sp>
        <p:grpSp>
          <p:nvGrpSpPr>
            <p:cNvPr id="31" name="Group 30"/>
            <p:cNvGrpSpPr>
              <a:grpSpLocks/>
            </p:cNvGrpSpPr>
            <p:nvPr/>
          </p:nvGrpSpPr>
          <p:grpSpPr bwMode="auto">
            <a:xfrm>
              <a:off x="1968" y="1440"/>
              <a:ext cx="144" cy="192"/>
              <a:chOff x="1968" y="1440"/>
              <a:chExt cx="144" cy="192"/>
            </a:xfrm>
          </p:grpSpPr>
          <p:sp>
            <p:nvSpPr>
              <p:cNvPr id="41" name="Line 31"/>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32"/>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3"/>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4"/>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5"/>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6"/>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37"/>
            <p:cNvGrpSpPr>
              <a:grpSpLocks/>
            </p:cNvGrpSpPr>
            <p:nvPr/>
          </p:nvGrpSpPr>
          <p:grpSpPr bwMode="auto">
            <a:xfrm flipV="1">
              <a:off x="2160" y="1440"/>
              <a:ext cx="144" cy="192"/>
              <a:chOff x="1968" y="1440"/>
              <a:chExt cx="144" cy="192"/>
            </a:xfrm>
          </p:grpSpPr>
          <p:sp>
            <p:nvSpPr>
              <p:cNvPr id="35" name="Line 38"/>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9"/>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40"/>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41"/>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42"/>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43"/>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Line 44"/>
            <p:cNvSpPr>
              <a:spLocks noChangeShapeType="1"/>
            </p:cNvSpPr>
            <p:nvPr/>
          </p:nvSpPr>
          <p:spPr bwMode="auto">
            <a:xfrm flipV="1">
              <a:off x="2016" y="1632"/>
              <a:ext cx="0" cy="28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45"/>
            <p:cNvSpPr>
              <a:spLocks noChangeShapeType="1"/>
            </p:cNvSpPr>
            <p:nvPr/>
          </p:nvSpPr>
          <p:spPr bwMode="auto">
            <a:xfrm>
              <a:off x="2208" y="1728"/>
              <a:ext cx="0" cy="192"/>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7" name="Rectangle 46"/>
          <p:cNvSpPr>
            <a:spLocks noChangeArrowheads="1"/>
          </p:cNvSpPr>
          <p:nvPr/>
        </p:nvSpPr>
        <p:spPr bwMode="auto">
          <a:xfrm>
            <a:off x="4724400" y="3048000"/>
            <a:ext cx="609600" cy="3810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47"/>
          <p:cNvSpPr txBox="1">
            <a:spLocks noChangeArrowheads="1"/>
          </p:cNvSpPr>
          <p:nvPr/>
        </p:nvSpPr>
        <p:spPr bwMode="auto">
          <a:xfrm>
            <a:off x="4648200" y="3352800"/>
            <a:ext cx="84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linecard</a:t>
            </a:r>
          </a:p>
        </p:txBody>
      </p:sp>
      <p:grpSp>
        <p:nvGrpSpPr>
          <p:cNvPr id="49" name="Group 48"/>
          <p:cNvGrpSpPr>
            <a:grpSpLocks/>
          </p:cNvGrpSpPr>
          <p:nvPr/>
        </p:nvGrpSpPr>
        <p:grpSpPr bwMode="auto">
          <a:xfrm>
            <a:off x="4876800" y="2286000"/>
            <a:ext cx="533400" cy="304800"/>
            <a:chOff x="3072" y="1440"/>
            <a:chExt cx="336" cy="192"/>
          </a:xfrm>
        </p:grpSpPr>
        <p:grpSp>
          <p:nvGrpSpPr>
            <p:cNvPr id="50" name="Group 49"/>
            <p:cNvGrpSpPr>
              <a:grpSpLocks/>
            </p:cNvGrpSpPr>
            <p:nvPr/>
          </p:nvGrpSpPr>
          <p:grpSpPr bwMode="auto">
            <a:xfrm>
              <a:off x="3072" y="1440"/>
              <a:ext cx="144" cy="192"/>
              <a:chOff x="1968" y="1440"/>
              <a:chExt cx="144" cy="192"/>
            </a:xfrm>
          </p:grpSpPr>
          <p:sp>
            <p:nvSpPr>
              <p:cNvPr id="58" name="Line 50"/>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51"/>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52"/>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53"/>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54"/>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5"/>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56"/>
            <p:cNvGrpSpPr>
              <a:grpSpLocks/>
            </p:cNvGrpSpPr>
            <p:nvPr/>
          </p:nvGrpSpPr>
          <p:grpSpPr bwMode="auto">
            <a:xfrm flipV="1">
              <a:off x="3264" y="1440"/>
              <a:ext cx="144" cy="192"/>
              <a:chOff x="1968" y="1440"/>
              <a:chExt cx="144" cy="192"/>
            </a:xfrm>
          </p:grpSpPr>
          <p:sp>
            <p:nvSpPr>
              <p:cNvPr id="52" name="Line 57"/>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58"/>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9"/>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60"/>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61"/>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62"/>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4" name="Line 63"/>
          <p:cNvSpPr>
            <a:spLocks noChangeShapeType="1"/>
          </p:cNvSpPr>
          <p:nvPr/>
        </p:nvSpPr>
        <p:spPr bwMode="auto">
          <a:xfrm flipV="1">
            <a:off x="4953000" y="2590800"/>
            <a:ext cx="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64"/>
          <p:cNvSpPr>
            <a:spLocks noChangeShapeType="1"/>
          </p:cNvSpPr>
          <p:nvPr/>
        </p:nvSpPr>
        <p:spPr bwMode="auto">
          <a:xfrm>
            <a:off x="5257800" y="2743200"/>
            <a:ext cx="0" cy="304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Freeform 65"/>
          <p:cNvSpPr>
            <a:spLocks/>
          </p:cNvSpPr>
          <p:nvPr/>
        </p:nvSpPr>
        <p:spPr bwMode="auto">
          <a:xfrm>
            <a:off x="3200400" y="2209800"/>
            <a:ext cx="2057400" cy="76200"/>
          </a:xfrm>
          <a:custGeom>
            <a:avLst/>
            <a:gdLst>
              <a:gd name="T0" fmla="*/ 0 w 1296"/>
              <a:gd name="T1" fmla="*/ 76200 h 48"/>
              <a:gd name="T2" fmla="*/ 1143000 w 1296"/>
              <a:gd name="T3" fmla="*/ 0 h 48"/>
              <a:gd name="T4" fmla="*/ 2057400 w 1296"/>
              <a:gd name="T5" fmla="*/ 76200 h 48"/>
              <a:gd name="T6" fmla="*/ 0 60000 65536"/>
              <a:gd name="T7" fmla="*/ 0 60000 65536"/>
              <a:gd name="T8" fmla="*/ 0 60000 65536"/>
            </a:gdLst>
            <a:ahLst/>
            <a:cxnLst>
              <a:cxn ang="T6">
                <a:pos x="T0" y="T1"/>
              </a:cxn>
              <a:cxn ang="T7">
                <a:pos x="T2" y="T3"/>
              </a:cxn>
              <a:cxn ang="T8">
                <a:pos x="T4" y="T5"/>
              </a:cxn>
            </a:cxnLst>
            <a:rect l="0" t="0" r="r" b="b"/>
            <a:pathLst>
              <a:path w="1296" h="48">
                <a:moveTo>
                  <a:pt x="0" y="48"/>
                </a:moveTo>
                <a:cubicBezTo>
                  <a:pt x="252" y="24"/>
                  <a:pt x="504" y="0"/>
                  <a:pt x="720" y="0"/>
                </a:cubicBezTo>
                <a:cubicBezTo>
                  <a:pt x="936" y="0"/>
                  <a:pt x="1116" y="24"/>
                  <a:pt x="1296" y="48"/>
                </a:cubicBezTo>
              </a:path>
            </a:pathLst>
          </a:custGeom>
          <a:noFill/>
          <a:ln w="1270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34711690"/>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dirty="0"/>
              <a:t>Second generation switch</a:t>
            </a:r>
            <a:endParaRPr lang="en-US" dirty="0"/>
          </a:p>
        </p:txBody>
      </p:sp>
      <p:sp>
        <p:nvSpPr>
          <p:cNvPr id="4" name="Rectangle 3"/>
          <p:cNvSpPr txBox="1">
            <a:spLocks noChangeArrowheads="1"/>
          </p:cNvSpPr>
          <p:nvPr/>
        </p:nvSpPr>
        <p:spPr>
          <a:xfrm>
            <a:off x="990600" y="3962400"/>
            <a:ext cx="77724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he-IL"/>
              <a:t>Port mapping intelligence in line cards</a:t>
            </a:r>
          </a:p>
          <a:p>
            <a:r>
              <a:rPr lang="en-US" altLang="he-IL"/>
              <a:t>Bottleneck is the bus (or ring)</a:t>
            </a:r>
          </a:p>
          <a:p>
            <a:endParaRPr lang="en-US" altLang="he-IL" dirty="0"/>
          </a:p>
        </p:txBody>
      </p:sp>
      <p:sp>
        <p:nvSpPr>
          <p:cNvPr id="5" name="Line 4"/>
          <p:cNvSpPr>
            <a:spLocks noChangeShapeType="1"/>
          </p:cNvSpPr>
          <p:nvPr/>
        </p:nvSpPr>
        <p:spPr bwMode="auto">
          <a:xfrm>
            <a:off x="3199606" y="2362200"/>
            <a:ext cx="32004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5"/>
          <p:cNvSpPr txBox="1">
            <a:spLocks noChangeArrowheads="1"/>
          </p:cNvSpPr>
          <p:nvPr/>
        </p:nvSpPr>
        <p:spPr bwMode="auto">
          <a:xfrm>
            <a:off x="6461125" y="2220913"/>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bus</a:t>
            </a:r>
          </a:p>
        </p:txBody>
      </p:sp>
      <p:grpSp>
        <p:nvGrpSpPr>
          <p:cNvPr id="7" name="Group 6"/>
          <p:cNvGrpSpPr>
            <a:grpSpLocks/>
          </p:cNvGrpSpPr>
          <p:nvPr/>
        </p:nvGrpSpPr>
        <p:grpSpPr bwMode="auto">
          <a:xfrm>
            <a:off x="3276600" y="2819400"/>
            <a:ext cx="533400" cy="304800"/>
            <a:chOff x="3072" y="1440"/>
            <a:chExt cx="336" cy="192"/>
          </a:xfrm>
        </p:grpSpPr>
        <p:grpSp>
          <p:nvGrpSpPr>
            <p:cNvPr id="8" name="Group 7"/>
            <p:cNvGrpSpPr>
              <a:grpSpLocks/>
            </p:cNvGrpSpPr>
            <p:nvPr/>
          </p:nvGrpSpPr>
          <p:grpSpPr bwMode="auto">
            <a:xfrm>
              <a:off x="3072" y="1440"/>
              <a:ext cx="144" cy="192"/>
              <a:chOff x="1968" y="1440"/>
              <a:chExt cx="144" cy="192"/>
            </a:xfrm>
          </p:grpSpPr>
          <p:sp>
            <p:nvSpPr>
              <p:cNvPr id="16" name="Line 8"/>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9"/>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0"/>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1"/>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2"/>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3"/>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 name="Group 14"/>
            <p:cNvGrpSpPr>
              <a:grpSpLocks/>
            </p:cNvGrpSpPr>
            <p:nvPr/>
          </p:nvGrpSpPr>
          <p:grpSpPr bwMode="auto">
            <a:xfrm flipV="1">
              <a:off x="3264" y="1440"/>
              <a:ext cx="144" cy="192"/>
              <a:chOff x="1968" y="1440"/>
              <a:chExt cx="144" cy="192"/>
            </a:xfrm>
          </p:grpSpPr>
          <p:sp>
            <p:nvSpPr>
              <p:cNvPr id="10" name="Line 15"/>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6"/>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7"/>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8"/>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9"/>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20"/>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2" name="Rectangle 21"/>
          <p:cNvSpPr>
            <a:spLocks noChangeArrowheads="1"/>
          </p:cNvSpPr>
          <p:nvPr/>
        </p:nvSpPr>
        <p:spPr bwMode="auto">
          <a:xfrm>
            <a:off x="3124200" y="2667000"/>
            <a:ext cx="914400" cy="609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3581400" y="2362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flipV="1">
            <a:off x="3429000" y="3124200"/>
            <a:ext cx="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p:cNvSpPr>
            <a:spLocks noChangeShapeType="1"/>
          </p:cNvSpPr>
          <p:nvPr/>
        </p:nvSpPr>
        <p:spPr bwMode="auto">
          <a:xfrm>
            <a:off x="3733800" y="3124200"/>
            <a:ext cx="0" cy="457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5"/>
          <p:cNvSpPr>
            <a:spLocks noChangeArrowheads="1"/>
          </p:cNvSpPr>
          <p:nvPr/>
        </p:nvSpPr>
        <p:spPr bwMode="auto">
          <a:xfrm>
            <a:off x="4343400" y="1600200"/>
            <a:ext cx="8382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6"/>
          <p:cNvSpPr txBox="1">
            <a:spLocks noChangeArrowheads="1"/>
          </p:cNvSpPr>
          <p:nvPr/>
        </p:nvSpPr>
        <p:spPr bwMode="auto">
          <a:xfrm>
            <a:off x="4327525" y="1687513"/>
            <a:ext cx="9445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computer</a:t>
            </a:r>
          </a:p>
        </p:txBody>
      </p:sp>
      <p:sp>
        <p:nvSpPr>
          <p:cNvPr id="28" name="Text Box 27"/>
          <p:cNvSpPr txBox="1">
            <a:spLocks noChangeArrowheads="1"/>
          </p:cNvSpPr>
          <p:nvPr/>
        </p:nvSpPr>
        <p:spPr bwMode="auto">
          <a:xfrm>
            <a:off x="1295400" y="2667000"/>
            <a:ext cx="17160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front end processors</a:t>
            </a:r>
          </a:p>
          <a:p>
            <a:r>
              <a:rPr lang="en-US" altLang="he-IL" sz="1400">
                <a:latin typeface="Times New Roman" pitchFamily="18" charset="0"/>
              </a:rPr>
              <a:t>or line cards</a:t>
            </a:r>
          </a:p>
        </p:txBody>
      </p:sp>
      <p:grpSp>
        <p:nvGrpSpPr>
          <p:cNvPr id="29" name="Group 28"/>
          <p:cNvGrpSpPr>
            <a:grpSpLocks/>
          </p:cNvGrpSpPr>
          <p:nvPr/>
        </p:nvGrpSpPr>
        <p:grpSpPr bwMode="auto">
          <a:xfrm>
            <a:off x="4267200" y="2362200"/>
            <a:ext cx="914400" cy="1219200"/>
            <a:chOff x="3408" y="1488"/>
            <a:chExt cx="576" cy="768"/>
          </a:xfrm>
        </p:grpSpPr>
        <p:grpSp>
          <p:nvGrpSpPr>
            <p:cNvPr id="30" name="Group 29"/>
            <p:cNvGrpSpPr>
              <a:grpSpLocks/>
            </p:cNvGrpSpPr>
            <p:nvPr/>
          </p:nvGrpSpPr>
          <p:grpSpPr bwMode="auto">
            <a:xfrm>
              <a:off x="3504" y="1776"/>
              <a:ext cx="336" cy="192"/>
              <a:chOff x="3072" y="1440"/>
              <a:chExt cx="336" cy="192"/>
            </a:xfrm>
          </p:grpSpPr>
          <p:grpSp>
            <p:nvGrpSpPr>
              <p:cNvPr id="35" name="Group 30"/>
              <p:cNvGrpSpPr>
                <a:grpSpLocks/>
              </p:cNvGrpSpPr>
              <p:nvPr/>
            </p:nvGrpSpPr>
            <p:grpSpPr bwMode="auto">
              <a:xfrm>
                <a:off x="3072" y="1440"/>
                <a:ext cx="144" cy="192"/>
                <a:chOff x="1968" y="1440"/>
                <a:chExt cx="144" cy="192"/>
              </a:xfrm>
            </p:grpSpPr>
            <p:sp>
              <p:nvSpPr>
                <p:cNvPr id="43" name="Line 31"/>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2"/>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3"/>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4"/>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35"/>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36"/>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37"/>
              <p:cNvGrpSpPr>
                <a:grpSpLocks/>
              </p:cNvGrpSpPr>
              <p:nvPr/>
            </p:nvGrpSpPr>
            <p:grpSpPr bwMode="auto">
              <a:xfrm flipV="1">
                <a:off x="3264" y="1440"/>
                <a:ext cx="144" cy="192"/>
                <a:chOff x="1968" y="1440"/>
                <a:chExt cx="144" cy="192"/>
              </a:xfrm>
            </p:grpSpPr>
            <p:sp>
              <p:nvSpPr>
                <p:cNvPr id="37" name="Line 38"/>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9"/>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40"/>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41"/>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42"/>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3"/>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1" name="Rectangle 44"/>
            <p:cNvSpPr>
              <a:spLocks noChangeArrowheads="1"/>
            </p:cNvSpPr>
            <p:nvPr/>
          </p:nvSpPr>
          <p:spPr bwMode="auto">
            <a:xfrm>
              <a:off x="3408" y="1680"/>
              <a:ext cx="576"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5"/>
            <p:cNvSpPr>
              <a:spLocks noChangeShapeType="1"/>
            </p:cNvSpPr>
            <p:nvPr/>
          </p:nvSpPr>
          <p:spPr bwMode="auto">
            <a:xfrm>
              <a:off x="3696" y="148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46"/>
            <p:cNvSpPr>
              <a:spLocks noChangeShapeType="1"/>
            </p:cNvSpPr>
            <p:nvPr/>
          </p:nvSpPr>
          <p:spPr bwMode="auto">
            <a:xfrm flipV="1">
              <a:off x="3600" y="1968"/>
              <a:ext cx="0" cy="28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47"/>
            <p:cNvSpPr>
              <a:spLocks noChangeShapeType="1"/>
            </p:cNvSpPr>
            <p:nvPr/>
          </p:nvSpPr>
          <p:spPr bwMode="auto">
            <a:xfrm>
              <a:off x="3792" y="1968"/>
              <a:ext cx="0" cy="288"/>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48"/>
          <p:cNvGrpSpPr>
            <a:grpSpLocks/>
          </p:cNvGrpSpPr>
          <p:nvPr/>
        </p:nvGrpSpPr>
        <p:grpSpPr bwMode="auto">
          <a:xfrm>
            <a:off x="5546725" y="2373313"/>
            <a:ext cx="914400" cy="1219200"/>
            <a:chOff x="3408" y="1488"/>
            <a:chExt cx="576" cy="768"/>
          </a:xfrm>
        </p:grpSpPr>
        <p:grpSp>
          <p:nvGrpSpPr>
            <p:cNvPr id="50" name="Group 49"/>
            <p:cNvGrpSpPr>
              <a:grpSpLocks/>
            </p:cNvGrpSpPr>
            <p:nvPr/>
          </p:nvGrpSpPr>
          <p:grpSpPr bwMode="auto">
            <a:xfrm>
              <a:off x="3504" y="1776"/>
              <a:ext cx="336" cy="192"/>
              <a:chOff x="3072" y="1440"/>
              <a:chExt cx="336" cy="192"/>
            </a:xfrm>
          </p:grpSpPr>
          <p:grpSp>
            <p:nvGrpSpPr>
              <p:cNvPr id="55" name="Group 50"/>
              <p:cNvGrpSpPr>
                <a:grpSpLocks/>
              </p:cNvGrpSpPr>
              <p:nvPr/>
            </p:nvGrpSpPr>
            <p:grpSpPr bwMode="auto">
              <a:xfrm>
                <a:off x="3072" y="1440"/>
                <a:ext cx="144" cy="192"/>
                <a:chOff x="1968" y="1440"/>
                <a:chExt cx="144" cy="192"/>
              </a:xfrm>
            </p:grpSpPr>
            <p:sp>
              <p:nvSpPr>
                <p:cNvPr id="63" name="Line 51"/>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2"/>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53"/>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54"/>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5"/>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6"/>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6" name="Group 57"/>
              <p:cNvGrpSpPr>
                <a:grpSpLocks/>
              </p:cNvGrpSpPr>
              <p:nvPr/>
            </p:nvGrpSpPr>
            <p:grpSpPr bwMode="auto">
              <a:xfrm flipV="1">
                <a:off x="3264" y="1440"/>
                <a:ext cx="144" cy="192"/>
                <a:chOff x="1968" y="1440"/>
                <a:chExt cx="144" cy="192"/>
              </a:xfrm>
            </p:grpSpPr>
            <p:sp>
              <p:nvSpPr>
                <p:cNvPr id="57" name="Line 58"/>
                <p:cNvSpPr>
                  <a:spLocks noChangeShapeType="1"/>
                </p:cNvSpPr>
                <p:nvPr/>
              </p:nvSpPr>
              <p:spPr bwMode="auto">
                <a:xfrm flipV="1">
                  <a:off x="1968"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59"/>
                <p:cNvSpPr>
                  <a:spLocks noChangeShapeType="1"/>
                </p:cNvSpPr>
                <p:nvPr/>
              </p:nvSpPr>
              <p:spPr bwMode="auto">
                <a:xfrm flipH="1">
                  <a:off x="1968" y="1440"/>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60"/>
                <p:cNvSpPr>
                  <a:spLocks noChangeShapeType="1"/>
                </p:cNvSpPr>
                <p:nvPr/>
              </p:nvSpPr>
              <p:spPr bwMode="auto">
                <a:xfrm>
                  <a:off x="2112" y="1440"/>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61"/>
                <p:cNvSpPr>
                  <a:spLocks noChangeShapeType="1"/>
                </p:cNvSpPr>
                <p:nvPr/>
              </p:nvSpPr>
              <p:spPr bwMode="auto">
                <a:xfrm flipH="1">
                  <a:off x="1968" y="1488"/>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62"/>
                <p:cNvSpPr>
                  <a:spLocks noChangeShapeType="1"/>
                </p:cNvSpPr>
                <p:nvPr/>
              </p:nvSpPr>
              <p:spPr bwMode="auto">
                <a:xfrm flipH="1">
                  <a:off x="1968" y="1536"/>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63"/>
                <p:cNvSpPr>
                  <a:spLocks noChangeShapeType="1"/>
                </p:cNvSpPr>
                <p:nvPr/>
              </p:nvSpPr>
              <p:spPr bwMode="auto">
                <a:xfrm flipH="1">
                  <a:off x="1968" y="1584"/>
                  <a:ext cx="14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1" name="Rectangle 64"/>
            <p:cNvSpPr>
              <a:spLocks noChangeArrowheads="1"/>
            </p:cNvSpPr>
            <p:nvPr/>
          </p:nvSpPr>
          <p:spPr bwMode="auto">
            <a:xfrm>
              <a:off x="3408" y="1680"/>
              <a:ext cx="576" cy="38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65"/>
            <p:cNvSpPr>
              <a:spLocks noChangeShapeType="1"/>
            </p:cNvSpPr>
            <p:nvPr/>
          </p:nvSpPr>
          <p:spPr bwMode="auto">
            <a:xfrm>
              <a:off x="3696" y="1488"/>
              <a:ext cx="0"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66"/>
            <p:cNvSpPr>
              <a:spLocks noChangeShapeType="1"/>
            </p:cNvSpPr>
            <p:nvPr/>
          </p:nvSpPr>
          <p:spPr bwMode="auto">
            <a:xfrm flipV="1">
              <a:off x="3600" y="1968"/>
              <a:ext cx="0" cy="288"/>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67"/>
            <p:cNvSpPr>
              <a:spLocks noChangeShapeType="1"/>
            </p:cNvSpPr>
            <p:nvPr/>
          </p:nvSpPr>
          <p:spPr bwMode="auto">
            <a:xfrm>
              <a:off x="3792" y="1968"/>
              <a:ext cx="0" cy="288"/>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 name="Line 68"/>
          <p:cNvSpPr>
            <a:spLocks noChangeShapeType="1"/>
          </p:cNvSpPr>
          <p:nvPr/>
        </p:nvSpPr>
        <p:spPr bwMode="auto">
          <a:xfrm>
            <a:off x="4800600" y="20574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Freeform 69"/>
          <p:cNvSpPr>
            <a:spLocks/>
          </p:cNvSpPr>
          <p:nvPr/>
        </p:nvSpPr>
        <p:spPr bwMode="auto">
          <a:xfrm>
            <a:off x="3429000" y="2413000"/>
            <a:ext cx="2590800" cy="482600"/>
          </a:xfrm>
          <a:custGeom>
            <a:avLst/>
            <a:gdLst>
              <a:gd name="T0" fmla="*/ 0 w 1632"/>
              <a:gd name="T1" fmla="*/ 330200 h 304"/>
              <a:gd name="T2" fmla="*/ 1295400 w 1632"/>
              <a:gd name="T3" fmla="*/ 25400 h 304"/>
              <a:gd name="T4" fmla="*/ 2590800 w 1632"/>
              <a:gd name="T5" fmla="*/ 482600 h 304"/>
              <a:gd name="T6" fmla="*/ 0 60000 65536"/>
              <a:gd name="T7" fmla="*/ 0 60000 65536"/>
              <a:gd name="T8" fmla="*/ 0 60000 65536"/>
            </a:gdLst>
            <a:ahLst/>
            <a:cxnLst>
              <a:cxn ang="T6">
                <a:pos x="T0" y="T1"/>
              </a:cxn>
              <a:cxn ang="T7">
                <a:pos x="T2" y="T3"/>
              </a:cxn>
              <a:cxn ang="T8">
                <a:pos x="T4" y="T5"/>
              </a:cxn>
            </a:cxnLst>
            <a:rect l="0" t="0" r="r" b="b"/>
            <a:pathLst>
              <a:path w="1632" h="304">
                <a:moveTo>
                  <a:pt x="0" y="208"/>
                </a:moveTo>
                <a:cubicBezTo>
                  <a:pt x="272" y="104"/>
                  <a:pt x="544" y="0"/>
                  <a:pt x="816" y="16"/>
                </a:cubicBezTo>
                <a:cubicBezTo>
                  <a:pt x="1088" y="32"/>
                  <a:pt x="1360" y="168"/>
                  <a:pt x="1632" y="304"/>
                </a:cubicBezTo>
              </a:path>
            </a:pathLst>
          </a:custGeom>
          <a:noFill/>
          <a:ln w="127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09232432"/>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dirty="0"/>
              <a:t>Third generation switches</a:t>
            </a:r>
            <a:endParaRPr lang="en-US" dirty="0"/>
          </a:p>
        </p:txBody>
      </p:sp>
      <p:sp>
        <p:nvSpPr>
          <p:cNvPr id="34" name="Rectangle 3"/>
          <p:cNvSpPr txBox="1">
            <a:spLocks noChangeArrowheads="1"/>
          </p:cNvSpPr>
          <p:nvPr/>
        </p:nvSpPr>
        <p:spPr>
          <a:xfrm>
            <a:off x="533400" y="1600200"/>
            <a:ext cx="77724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he-IL"/>
              <a:t>Third generation switch provides parallel paths (fabric)</a:t>
            </a:r>
          </a:p>
          <a:p>
            <a:endParaRPr lang="en-US" altLang="en-US" dirty="0"/>
          </a:p>
        </p:txBody>
      </p:sp>
      <p:sp>
        <p:nvSpPr>
          <p:cNvPr id="35" name="Rectangle 4"/>
          <p:cNvSpPr>
            <a:spLocks noChangeArrowheads="1"/>
          </p:cNvSpPr>
          <p:nvPr/>
        </p:nvSpPr>
        <p:spPr bwMode="auto">
          <a:xfrm>
            <a:off x="3733800" y="2971800"/>
            <a:ext cx="609600" cy="1600200"/>
          </a:xfrm>
          <a:prstGeom prst="rect">
            <a:avLst/>
          </a:prstGeom>
          <a:solidFill>
            <a:srgbClr val="66FF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5"/>
          <p:cNvSpPr>
            <a:spLocks noChangeArrowheads="1"/>
          </p:cNvSpPr>
          <p:nvPr/>
        </p:nvSpPr>
        <p:spPr bwMode="auto">
          <a:xfrm>
            <a:off x="3609975" y="5257800"/>
            <a:ext cx="885825" cy="457200"/>
          </a:xfrm>
          <a:prstGeom prst="rect">
            <a:avLst/>
          </a:prstGeom>
          <a:solidFill>
            <a:srgbClr val="CC99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6"/>
          <p:cNvSpPr>
            <a:spLocks noChangeShapeType="1"/>
          </p:cNvSpPr>
          <p:nvPr/>
        </p:nvSpPr>
        <p:spPr bwMode="auto">
          <a:xfrm>
            <a:off x="4470400" y="5473700"/>
            <a:ext cx="330200" cy="127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7"/>
          <p:cNvSpPr>
            <a:spLocks noChangeShapeType="1"/>
          </p:cNvSpPr>
          <p:nvPr/>
        </p:nvSpPr>
        <p:spPr bwMode="auto">
          <a:xfrm flipV="1">
            <a:off x="4800600" y="4267200"/>
            <a:ext cx="0" cy="1219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8"/>
          <p:cNvSpPr>
            <a:spLocks noChangeShapeType="1"/>
          </p:cNvSpPr>
          <p:nvPr/>
        </p:nvSpPr>
        <p:spPr bwMode="auto">
          <a:xfrm flipH="1">
            <a:off x="3352800" y="5486400"/>
            <a:ext cx="26828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9"/>
          <p:cNvSpPr>
            <a:spLocks noChangeShapeType="1"/>
          </p:cNvSpPr>
          <p:nvPr/>
        </p:nvSpPr>
        <p:spPr bwMode="auto">
          <a:xfrm flipV="1">
            <a:off x="3352800" y="4343400"/>
            <a:ext cx="0" cy="1143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10"/>
          <p:cNvSpPr txBox="1">
            <a:spLocks noChangeArrowheads="1"/>
          </p:cNvSpPr>
          <p:nvPr/>
        </p:nvSpPr>
        <p:spPr bwMode="auto">
          <a:xfrm>
            <a:off x="3717925" y="3211513"/>
            <a:ext cx="687388"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b="1">
                <a:solidFill>
                  <a:srgbClr val="FF0000"/>
                </a:solidFill>
                <a:latin typeface="Times New Roman" pitchFamily="18" charset="0"/>
              </a:rPr>
              <a:t>NxN</a:t>
            </a:r>
          </a:p>
          <a:p>
            <a:r>
              <a:rPr lang="en-US" altLang="he-IL" sz="1400" b="1">
                <a:solidFill>
                  <a:srgbClr val="FF0000"/>
                </a:solidFill>
                <a:latin typeface="Times New Roman" pitchFamily="18" charset="0"/>
              </a:rPr>
              <a:t>packet</a:t>
            </a:r>
          </a:p>
          <a:p>
            <a:r>
              <a:rPr lang="en-US" altLang="he-IL" sz="1400" b="1">
                <a:solidFill>
                  <a:srgbClr val="FF0000"/>
                </a:solidFill>
                <a:latin typeface="Times New Roman" pitchFamily="18" charset="0"/>
              </a:rPr>
              <a:t>switch</a:t>
            </a:r>
          </a:p>
          <a:p>
            <a:r>
              <a:rPr lang="en-US" altLang="he-IL" sz="1400" b="1">
                <a:solidFill>
                  <a:srgbClr val="FF0000"/>
                </a:solidFill>
                <a:latin typeface="Times New Roman" pitchFamily="18" charset="0"/>
              </a:rPr>
              <a:t>fabric</a:t>
            </a:r>
          </a:p>
        </p:txBody>
      </p:sp>
      <p:sp>
        <p:nvSpPr>
          <p:cNvPr id="42" name="Text Box 11"/>
          <p:cNvSpPr txBox="1">
            <a:spLocks noChangeArrowheads="1"/>
          </p:cNvSpPr>
          <p:nvPr/>
        </p:nvSpPr>
        <p:spPr bwMode="auto">
          <a:xfrm>
            <a:off x="4556125" y="2895600"/>
            <a:ext cx="552450" cy="317500"/>
          </a:xfrm>
          <a:prstGeom prst="rect">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OLC</a:t>
            </a:r>
          </a:p>
        </p:txBody>
      </p:sp>
      <p:sp>
        <p:nvSpPr>
          <p:cNvPr id="43" name="Text Box 12"/>
          <p:cNvSpPr txBox="1">
            <a:spLocks noChangeArrowheads="1"/>
          </p:cNvSpPr>
          <p:nvPr/>
        </p:nvSpPr>
        <p:spPr bwMode="auto">
          <a:xfrm>
            <a:off x="4572000" y="3417888"/>
            <a:ext cx="552450" cy="317500"/>
          </a:xfrm>
          <a:prstGeom prst="rect">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OLC</a:t>
            </a:r>
          </a:p>
        </p:txBody>
      </p:sp>
      <p:sp>
        <p:nvSpPr>
          <p:cNvPr id="44" name="Text Box 13"/>
          <p:cNvSpPr txBox="1">
            <a:spLocks noChangeArrowheads="1"/>
          </p:cNvSpPr>
          <p:nvPr/>
        </p:nvSpPr>
        <p:spPr bwMode="auto">
          <a:xfrm>
            <a:off x="4572000" y="3951288"/>
            <a:ext cx="552450" cy="317500"/>
          </a:xfrm>
          <a:prstGeom prst="rect">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OLC</a:t>
            </a:r>
          </a:p>
        </p:txBody>
      </p:sp>
      <p:sp>
        <p:nvSpPr>
          <p:cNvPr id="45" name="Line 14"/>
          <p:cNvSpPr>
            <a:spLocks noChangeShapeType="1"/>
          </p:cNvSpPr>
          <p:nvPr/>
        </p:nvSpPr>
        <p:spPr bwMode="auto">
          <a:xfrm>
            <a:off x="5181600" y="3048000"/>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a:off x="5143500" y="3594100"/>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5092700" y="4114800"/>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7"/>
          <p:cNvSpPr>
            <a:spLocks noChangeShapeType="1"/>
          </p:cNvSpPr>
          <p:nvPr/>
        </p:nvSpPr>
        <p:spPr bwMode="auto">
          <a:xfrm>
            <a:off x="4343400" y="3036888"/>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8"/>
          <p:cNvSpPr>
            <a:spLocks noChangeShapeType="1"/>
          </p:cNvSpPr>
          <p:nvPr/>
        </p:nvSpPr>
        <p:spPr bwMode="auto">
          <a:xfrm>
            <a:off x="4343400" y="3570288"/>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19"/>
          <p:cNvSpPr>
            <a:spLocks noChangeShapeType="1"/>
          </p:cNvSpPr>
          <p:nvPr/>
        </p:nvSpPr>
        <p:spPr bwMode="auto">
          <a:xfrm>
            <a:off x="4343400" y="4103688"/>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AutoShape 20"/>
          <p:cNvSpPr>
            <a:spLocks noChangeArrowheads="1"/>
          </p:cNvSpPr>
          <p:nvPr/>
        </p:nvSpPr>
        <p:spPr bwMode="auto">
          <a:xfrm>
            <a:off x="1600200" y="3352800"/>
            <a:ext cx="990600" cy="609600"/>
          </a:xfrm>
          <a:prstGeom prst="rightArrow">
            <a:avLst>
              <a:gd name="adj1" fmla="val 50000"/>
              <a:gd name="adj2" fmla="val 40625"/>
            </a:avLst>
          </a:prstGeom>
          <a:solidFill>
            <a:srgbClr val="FF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21"/>
          <p:cNvSpPr txBox="1">
            <a:spLocks noChangeArrowheads="1"/>
          </p:cNvSpPr>
          <p:nvPr/>
        </p:nvSpPr>
        <p:spPr bwMode="auto">
          <a:xfrm>
            <a:off x="1828800" y="3505200"/>
            <a:ext cx="460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en-US" sz="1400">
                <a:latin typeface="Times New Roman" pitchFamily="18" charset="0"/>
              </a:rPr>
              <a:t>IN</a:t>
            </a:r>
            <a:endParaRPr lang="en-US" altLang="he-IL" sz="1400">
              <a:latin typeface="Times New Roman" pitchFamily="18" charset="0"/>
            </a:endParaRPr>
          </a:p>
        </p:txBody>
      </p:sp>
      <p:sp>
        <p:nvSpPr>
          <p:cNvPr id="53" name="Text Box 23"/>
          <p:cNvSpPr txBox="1">
            <a:spLocks noChangeArrowheads="1"/>
          </p:cNvSpPr>
          <p:nvPr/>
        </p:nvSpPr>
        <p:spPr bwMode="auto">
          <a:xfrm>
            <a:off x="2930525" y="3035300"/>
            <a:ext cx="482600" cy="317500"/>
          </a:xfrm>
          <a:prstGeom prst="rect">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ILC</a:t>
            </a:r>
          </a:p>
        </p:txBody>
      </p:sp>
      <p:sp>
        <p:nvSpPr>
          <p:cNvPr id="54" name="Text Box 24"/>
          <p:cNvSpPr txBox="1">
            <a:spLocks noChangeArrowheads="1"/>
          </p:cNvSpPr>
          <p:nvPr/>
        </p:nvSpPr>
        <p:spPr bwMode="auto">
          <a:xfrm>
            <a:off x="2946400" y="3557588"/>
            <a:ext cx="482600" cy="317500"/>
          </a:xfrm>
          <a:prstGeom prst="rect">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ILC</a:t>
            </a:r>
          </a:p>
        </p:txBody>
      </p:sp>
      <p:sp>
        <p:nvSpPr>
          <p:cNvPr id="55" name="Text Box 25"/>
          <p:cNvSpPr txBox="1">
            <a:spLocks noChangeArrowheads="1"/>
          </p:cNvSpPr>
          <p:nvPr/>
        </p:nvSpPr>
        <p:spPr bwMode="auto">
          <a:xfrm>
            <a:off x="2946400" y="4090988"/>
            <a:ext cx="482600" cy="317500"/>
          </a:xfrm>
          <a:prstGeom prst="rect">
            <a:avLst/>
          </a:prstGeom>
          <a:solidFill>
            <a:srgbClr val="99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he-IL" sz="1400">
                <a:latin typeface="Times New Roman" pitchFamily="18" charset="0"/>
              </a:rPr>
              <a:t>ILC</a:t>
            </a:r>
          </a:p>
        </p:txBody>
      </p:sp>
      <p:sp>
        <p:nvSpPr>
          <p:cNvPr id="56" name="Line 26"/>
          <p:cNvSpPr>
            <a:spLocks noChangeShapeType="1"/>
          </p:cNvSpPr>
          <p:nvPr/>
        </p:nvSpPr>
        <p:spPr bwMode="auto">
          <a:xfrm>
            <a:off x="3367088" y="3176588"/>
            <a:ext cx="3413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7"/>
          <p:cNvSpPr>
            <a:spLocks noChangeShapeType="1"/>
          </p:cNvSpPr>
          <p:nvPr/>
        </p:nvSpPr>
        <p:spPr bwMode="auto">
          <a:xfrm>
            <a:off x="3405188" y="3709988"/>
            <a:ext cx="3794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8"/>
          <p:cNvSpPr>
            <a:spLocks noChangeShapeType="1"/>
          </p:cNvSpPr>
          <p:nvPr/>
        </p:nvSpPr>
        <p:spPr bwMode="auto">
          <a:xfrm>
            <a:off x="3443288" y="4270375"/>
            <a:ext cx="3032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9"/>
          <p:cNvSpPr>
            <a:spLocks noChangeShapeType="1"/>
          </p:cNvSpPr>
          <p:nvPr/>
        </p:nvSpPr>
        <p:spPr bwMode="auto">
          <a:xfrm>
            <a:off x="2717800" y="3176588"/>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30"/>
          <p:cNvSpPr>
            <a:spLocks noChangeShapeType="1"/>
          </p:cNvSpPr>
          <p:nvPr/>
        </p:nvSpPr>
        <p:spPr bwMode="auto">
          <a:xfrm>
            <a:off x="2717800" y="3709988"/>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31"/>
          <p:cNvSpPr>
            <a:spLocks noChangeShapeType="1"/>
          </p:cNvSpPr>
          <p:nvPr/>
        </p:nvSpPr>
        <p:spPr bwMode="auto">
          <a:xfrm>
            <a:off x="2717800" y="4243388"/>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32"/>
          <p:cNvSpPr>
            <a:spLocks noChangeArrowheads="1"/>
          </p:cNvSpPr>
          <p:nvPr/>
        </p:nvSpPr>
        <p:spPr bwMode="auto">
          <a:xfrm>
            <a:off x="5807075" y="3189288"/>
            <a:ext cx="990600" cy="609600"/>
          </a:xfrm>
          <a:prstGeom prst="rightArrow">
            <a:avLst>
              <a:gd name="adj1" fmla="val 50000"/>
              <a:gd name="adj2" fmla="val 40625"/>
            </a:avLst>
          </a:prstGeom>
          <a:solidFill>
            <a:srgbClr val="FF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Text Box 33"/>
          <p:cNvSpPr txBox="1">
            <a:spLocks noChangeArrowheads="1"/>
          </p:cNvSpPr>
          <p:nvPr/>
        </p:nvSpPr>
        <p:spPr bwMode="auto">
          <a:xfrm>
            <a:off x="6019800" y="3352800"/>
            <a:ext cx="549275" cy="3048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ltLang="en-US" sz="1400">
                <a:latin typeface="Times New Roman" pitchFamily="18" charset="0"/>
              </a:rPr>
              <a:t>OUT</a:t>
            </a:r>
            <a:endParaRPr lang="en-US" altLang="he-IL" sz="1400">
              <a:latin typeface="Times New Roman" pitchFamily="18" charset="0"/>
            </a:endParaRPr>
          </a:p>
        </p:txBody>
      </p:sp>
      <p:sp>
        <p:nvSpPr>
          <p:cNvPr id="64" name="Text Box 34"/>
          <p:cNvSpPr txBox="1">
            <a:spLocks noChangeArrowheads="1"/>
          </p:cNvSpPr>
          <p:nvPr/>
        </p:nvSpPr>
        <p:spPr bwMode="auto">
          <a:xfrm>
            <a:off x="3570288" y="5273675"/>
            <a:ext cx="1089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spcBef>
                <a:spcPct val="50000"/>
              </a:spcBef>
            </a:pPr>
            <a:r>
              <a:rPr lang="en-US"/>
              <a:t>control</a:t>
            </a:r>
          </a:p>
        </p:txBody>
      </p:sp>
    </p:spTree>
    <p:extLst>
      <p:ext uri="{BB962C8B-B14F-4D97-AF65-F5344CB8AC3E}">
        <p14:creationId xmlns:p14="http://schemas.microsoft.com/office/powerpoint/2010/main" val="3217966216"/>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Third generation switches: the features</a:t>
            </a:r>
          </a:p>
        </p:txBody>
      </p:sp>
      <p:sp>
        <p:nvSpPr>
          <p:cNvPr id="3" name="Content Placeholder 2"/>
          <p:cNvSpPr>
            <a:spLocks noGrp="1"/>
          </p:cNvSpPr>
          <p:nvPr>
            <p:ph idx="1"/>
          </p:nvPr>
        </p:nvSpPr>
        <p:spPr>
          <a:xfrm>
            <a:off x="762000" y="1596413"/>
            <a:ext cx="8077200" cy="3272747"/>
          </a:xfrm>
        </p:spPr>
        <p:txBody>
          <a:bodyPr/>
          <a:lstStyle/>
          <a:p>
            <a:pPr lvl="1"/>
            <a:r>
              <a:rPr lang="en-US" altLang="he-IL" dirty="0"/>
              <a:t>self-routing fabric</a:t>
            </a:r>
          </a:p>
          <a:p>
            <a:pPr lvl="1"/>
            <a:r>
              <a:rPr lang="en-US" altLang="he-IL" dirty="0"/>
              <a:t>output buffer is a point of contention</a:t>
            </a:r>
          </a:p>
          <a:p>
            <a:pPr lvl="2"/>
            <a:r>
              <a:rPr lang="en-US" altLang="he-IL" dirty="0"/>
              <a:t>unless we </a:t>
            </a:r>
            <a:r>
              <a:rPr lang="en-US" altLang="he-IL" i="1" dirty="0"/>
              <a:t>arbitrate </a:t>
            </a:r>
            <a:r>
              <a:rPr lang="en-US" altLang="he-IL" dirty="0"/>
              <a:t>access to fabric</a:t>
            </a:r>
          </a:p>
          <a:p>
            <a:pPr lvl="1"/>
            <a:r>
              <a:rPr lang="en-US" altLang="he-IL" dirty="0"/>
              <a:t>potential for unlimited scaling </a:t>
            </a:r>
          </a:p>
          <a:p>
            <a:pPr lvl="2"/>
            <a:r>
              <a:rPr lang="en-US" altLang="he-IL" dirty="0"/>
              <a:t>as long as we can resolve contention for output buffer</a:t>
            </a:r>
          </a:p>
          <a:p>
            <a:pPr marL="0" indent="0">
              <a:buNone/>
            </a:pPr>
            <a:endParaRPr lang="en-US" dirty="0"/>
          </a:p>
        </p:txBody>
      </p:sp>
    </p:spTree>
    <p:extLst>
      <p:ext uri="{BB962C8B-B14F-4D97-AF65-F5344CB8AC3E}">
        <p14:creationId xmlns:p14="http://schemas.microsoft.com/office/powerpoint/2010/main" val="3420815088"/>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Store-and-forward and cut-through Layer 2 switches </a:t>
            </a:r>
          </a:p>
        </p:txBody>
      </p:sp>
      <p:sp>
        <p:nvSpPr>
          <p:cNvPr id="3" name="Content Placeholder 2"/>
          <p:cNvSpPr>
            <a:spLocks noGrp="1"/>
          </p:cNvSpPr>
          <p:nvPr>
            <p:ph idx="1"/>
          </p:nvPr>
        </p:nvSpPr>
        <p:spPr>
          <a:xfrm>
            <a:off x="762000" y="1412777"/>
            <a:ext cx="8077200" cy="2736304"/>
          </a:xfrm>
        </p:spPr>
        <p:txBody>
          <a:bodyPr>
            <a:normAutofit fontScale="47500" lnSpcReduction="20000"/>
          </a:bodyPr>
          <a:lstStyle/>
          <a:p>
            <a:r>
              <a:rPr lang="en-US" dirty="0"/>
              <a:t>Both base their forwarding decisions on the destination MAC address of data packets;</a:t>
            </a:r>
          </a:p>
          <a:p>
            <a:r>
              <a:rPr lang="en-US" dirty="0"/>
              <a:t>Store-and-forward</a:t>
            </a:r>
          </a:p>
          <a:p>
            <a:pPr lvl="1"/>
            <a:r>
              <a:rPr lang="en-US" dirty="0"/>
              <a:t>makes a forwarding decision on a data packet after it has received the whole frame and checked its integrity</a:t>
            </a:r>
          </a:p>
          <a:p>
            <a:pPr lvl="1"/>
            <a:r>
              <a:rPr lang="en-US" dirty="0"/>
              <a:t>Ingress buffering: flexibility to  support any mix of Ethernet speeds, starting with 10 Mbps</a:t>
            </a:r>
          </a:p>
          <a:p>
            <a:pPr lvl="1"/>
            <a:r>
              <a:rPr lang="en-US" dirty="0"/>
              <a:t>Access Control Lists</a:t>
            </a:r>
          </a:p>
          <a:p>
            <a:r>
              <a:rPr lang="en-US" dirty="0"/>
              <a:t>Cut-through</a:t>
            </a:r>
          </a:p>
          <a:p>
            <a:pPr lvl="1"/>
            <a:r>
              <a:rPr lang="en-US" dirty="0"/>
              <a:t>a cut-through switch can make a forwarding decision as soon as it has looked up the DMAC address of the data packet</a:t>
            </a:r>
          </a:p>
          <a:p>
            <a:pPr lvl="1"/>
            <a:r>
              <a:rPr lang="en-US" dirty="0"/>
              <a:t>A cut-through switch may parse an incoming packet until it has collected enough information from the frame content to make more sophisticated forwarding decision</a:t>
            </a:r>
          </a:p>
        </p:txBody>
      </p:sp>
      <p:pic>
        <p:nvPicPr>
          <p:cNvPr id="1638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91680" y="4264870"/>
            <a:ext cx="5467325" cy="2570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733366"/>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Ethernet Switch/Router architecture overview</a:t>
            </a:r>
          </a:p>
        </p:txBody>
      </p:sp>
      <p:pic>
        <p:nvPicPr>
          <p:cNvPr id="3" name="Picture 2"/>
          <p:cNvPicPr>
            <a:picLocks noChangeAspect="1"/>
          </p:cNvPicPr>
          <p:nvPr/>
        </p:nvPicPr>
        <p:blipFill>
          <a:blip r:embed="rId2"/>
          <a:stretch>
            <a:fillRect/>
          </a:stretch>
        </p:blipFill>
        <p:spPr>
          <a:xfrm>
            <a:off x="971600" y="1422081"/>
            <a:ext cx="5210572" cy="3416513"/>
          </a:xfrm>
          <a:prstGeom prst="rect">
            <a:avLst/>
          </a:prstGeom>
        </p:spPr>
      </p:pic>
      <p:pic>
        <p:nvPicPr>
          <p:cNvPr id="4" name="Picture 3"/>
          <p:cNvPicPr>
            <a:picLocks noChangeAspect="1"/>
          </p:cNvPicPr>
          <p:nvPr/>
        </p:nvPicPr>
        <p:blipFill>
          <a:blip r:embed="rId3"/>
          <a:stretch>
            <a:fillRect/>
          </a:stretch>
        </p:blipFill>
        <p:spPr>
          <a:xfrm>
            <a:off x="971600" y="4848043"/>
            <a:ext cx="6410325" cy="1019175"/>
          </a:xfrm>
          <a:prstGeom prst="rect">
            <a:avLst/>
          </a:prstGeom>
        </p:spPr>
      </p:pic>
      <p:sp>
        <p:nvSpPr>
          <p:cNvPr id="6" name="Content Placeholder 2"/>
          <p:cNvSpPr>
            <a:spLocks noGrp="1"/>
          </p:cNvSpPr>
          <p:nvPr>
            <p:ph idx="1"/>
          </p:nvPr>
        </p:nvSpPr>
        <p:spPr>
          <a:xfrm>
            <a:off x="762000" y="6021288"/>
            <a:ext cx="8077200" cy="320419"/>
          </a:xfrm>
        </p:spPr>
        <p:txBody>
          <a:bodyPr>
            <a:normAutofit fontScale="55000" lnSpcReduction="20000"/>
          </a:bodyPr>
          <a:lstStyle/>
          <a:p>
            <a:pPr marL="0" indent="0">
              <a:buNone/>
            </a:pPr>
            <a:r>
              <a:rPr lang="en-US" dirty="0"/>
              <a:t>Source: </a:t>
            </a:r>
            <a:r>
              <a:rPr lang="en-US" dirty="0">
                <a:hlinkClick r:id="rId4"/>
              </a:rPr>
              <a:t>Cisco Nexus 5548P Switch Architecture </a:t>
            </a:r>
            <a:r>
              <a:rPr lang="en-US" dirty="0"/>
              <a:t>  © 2010 Cisco </a:t>
            </a:r>
          </a:p>
        </p:txBody>
      </p:sp>
    </p:spTree>
    <p:extLst>
      <p:ext uri="{BB962C8B-B14F-4D97-AF65-F5344CB8AC3E}">
        <p14:creationId xmlns:p14="http://schemas.microsoft.com/office/powerpoint/2010/main" val="779541808"/>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3048000"/>
            <a:ext cx="6143600" cy="1362075"/>
          </a:xfrm>
        </p:spPr>
        <p:txBody>
          <a:bodyPr>
            <a:normAutofit/>
          </a:bodyPr>
          <a:lstStyle/>
          <a:p>
            <a:r>
              <a:rPr lang="en-US" sz="5400" dirty="0"/>
              <a:t>Switching Fabric</a:t>
            </a:r>
          </a:p>
        </p:txBody>
      </p:sp>
    </p:spTree>
    <p:extLst>
      <p:ext uri="{BB962C8B-B14F-4D97-AF65-F5344CB8AC3E}">
        <p14:creationId xmlns:p14="http://schemas.microsoft.com/office/powerpoint/2010/main" val="12990305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Place of Switching Fabric</a:t>
            </a:r>
          </a:p>
        </p:txBody>
      </p:sp>
      <p:graphicFrame>
        <p:nvGraphicFramePr>
          <p:cNvPr id="4" name="Object 3"/>
          <p:cNvGraphicFramePr>
            <a:graphicFrameLocks noChangeAspect="1"/>
          </p:cNvGraphicFramePr>
          <p:nvPr/>
        </p:nvGraphicFramePr>
        <p:xfrm>
          <a:off x="900113" y="1371600"/>
          <a:ext cx="7947025" cy="4476750"/>
        </p:xfrm>
        <a:graphic>
          <a:graphicData uri="http://schemas.openxmlformats.org/presentationml/2006/ole">
            <mc:AlternateContent xmlns:mc="http://schemas.openxmlformats.org/markup-compatibility/2006">
              <mc:Choice xmlns:v="urn:schemas-microsoft-com:vml" Requires="v">
                <p:oleObj spid="_x0000_s20537" name="Visio" r:id="rId3" imgW="8548745" imgH="4816844" progId="Visio.Drawing.11">
                  <p:embed/>
                </p:oleObj>
              </mc:Choice>
              <mc:Fallback>
                <p:oleObj name="Visio" r:id="rId3" imgW="8548745" imgH="4816844" progId="Visio.Drawing.11">
                  <p:embed/>
                  <p:pic>
                    <p:nvPicPr>
                      <p:cNvPr id="0" name=""/>
                      <p:cNvPicPr/>
                      <p:nvPr/>
                    </p:nvPicPr>
                    <p:blipFill>
                      <a:blip r:embed="rId4"/>
                      <a:stretch>
                        <a:fillRect/>
                      </a:stretch>
                    </p:blipFill>
                    <p:spPr>
                      <a:xfrm>
                        <a:off x="900113" y="1371600"/>
                        <a:ext cx="7947025" cy="4476750"/>
                      </a:xfrm>
                      <a:prstGeom prst="rect">
                        <a:avLst/>
                      </a:prstGeom>
                    </p:spPr>
                  </p:pic>
                </p:oleObj>
              </mc:Fallback>
            </mc:AlternateContent>
          </a:graphicData>
        </a:graphic>
      </p:graphicFrame>
    </p:spTree>
    <p:extLst>
      <p:ext uri="{BB962C8B-B14F-4D97-AF65-F5344CB8AC3E}">
        <p14:creationId xmlns:p14="http://schemas.microsoft.com/office/powerpoint/2010/main" val="3207410359"/>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Space Switching: an abstract model </a:t>
            </a:r>
          </a:p>
        </p:txBody>
      </p:sp>
      <p:sp>
        <p:nvSpPr>
          <p:cNvPr id="4" name="Rectangle 3"/>
          <p:cNvSpPr>
            <a:spLocks noChangeArrowheads="1"/>
          </p:cNvSpPr>
          <p:nvPr/>
        </p:nvSpPr>
        <p:spPr bwMode="auto">
          <a:xfrm>
            <a:off x="2033874" y="1638300"/>
            <a:ext cx="3962400" cy="2438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4"/>
          <p:cNvSpPr>
            <a:spLocks noChangeShapeType="1"/>
          </p:cNvSpPr>
          <p:nvPr/>
        </p:nvSpPr>
        <p:spPr bwMode="auto">
          <a:xfrm>
            <a:off x="1271874" y="19431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p:cNvSpPr>
            <a:spLocks noChangeShapeType="1"/>
          </p:cNvSpPr>
          <p:nvPr/>
        </p:nvSpPr>
        <p:spPr bwMode="auto">
          <a:xfrm>
            <a:off x="1271874" y="24003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1271874" y="27813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7"/>
          <p:cNvSpPr>
            <a:spLocks noChangeShapeType="1"/>
          </p:cNvSpPr>
          <p:nvPr/>
        </p:nvSpPr>
        <p:spPr bwMode="auto">
          <a:xfrm>
            <a:off x="1271874" y="33147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p:cNvSpPr>
            <a:spLocks noChangeShapeType="1"/>
          </p:cNvSpPr>
          <p:nvPr/>
        </p:nvSpPr>
        <p:spPr bwMode="auto">
          <a:xfrm>
            <a:off x="1271874" y="38481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p:cNvSpPr>
            <a:spLocks noChangeShapeType="1"/>
          </p:cNvSpPr>
          <p:nvPr/>
        </p:nvSpPr>
        <p:spPr bwMode="auto">
          <a:xfrm>
            <a:off x="5996274" y="19431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p:cNvSpPr>
            <a:spLocks noChangeShapeType="1"/>
          </p:cNvSpPr>
          <p:nvPr/>
        </p:nvSpPr>
        <p:spPr bwMode="auto">
          <a:xfrm>
            <a:off x="5996274" y="24003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p:cNvSpPr>
            <a:spLocks noChangeShapeType="1"/>
          </p:cNvSpPr>
          <p:nvPr/>
        </p:nvSpPr>
        <p:spPr bwMode="auto">
          <a:xfrm>
            <a:off x="5996274" y="27813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2"/>
          <p:cNvSpPr>
            <a:spLocks noChangeShapeType="1"/>
          </p:cNvSpPr>
          <p:nvPr/>
        </p:nvSpPr>
        <p:spPr bwMode="auto">
          <a:xfrm>
            <a:off x="5996274" y="33147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3"/>
          <p:cNvSpPr>
            <a:spLocks noChangeShapeType="1"/>
          </p:cNvSpPr>
          <p:nvPr/>
        </p:nvSpPr>
        <p:spPr bwMode="auto">
          <a:xfrm>
            <a:off x="5996274" y="3848100"/>
            <a:ext cx="762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4"/>
          <p:cNvSpPr>
            <a:spLocks noChangeShapeType="1"/>
          </p:cNvSpPr>
          <p:nvPr/>
        </p:nvSpPr>
        <p:spPr bwMode="auto">
          <a:xfrm>
            <a:off x="2033874" y="1943100"/>
            <a:ext cx="3962400" cy="1905000"/>
          </a:xfrm>
          <a:prstGeom prst="line">
            <a:avLst/>
          </a:prstGeom>
          <a:noFill/>
          <a:ln w="12700">
            <a:solidFill>
              <a:schemeClr val="tx1"/>
            </a:solidFill>
            <a:prstDash val="dash"/>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5"/>
          <p:cNvSpPr>
            <a:spLocks noChangeShapeType="1"/>
          </p:cNvSpPr>
          <p:nvPr/>
        </p:nvSpPr>
        <p:spPr bwMode="auto">
          <a:xfrm flipV="1">
            <a:off x="2033874" y="2476500"/>
            <a:ext cx="3886200" cy="838200"/>
          </a:xfrm>
          <a:prstGeom prst="line">
            <a:avLst/>
          </a:prstGeom>
          <a:noFill/>
          <a:ln w="12700">
            <a:solidFill>
              <a:schemeClr val="tx1"/>
            </a:solidFill>
            <a:prstDash val="dash"/>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6"/>
          <p:cNvSpPr>
            <a:spLocks noChangeShapeType="1"/>
          </p:cNvSpPr>
          <p:nvPr/>
        </p:nvSpPr>
        <p:spPr bwMode="auto">
          <a:xfrm>
            <a:off x="2033874" y="2781300"/>
            <a:ext cx="3962400" cy="533400"/>
          </a:xfrm>
          <a:prstGeom prst="line">
            <a:avLst/>
          </a:prstGeom>
          <a:noFill/>
          <a:ln w="12700">
            <a:solidFill>
              <a:schemeClr val="tx1"/>
            </a:solidFill>
            <a:prstDash val="dash"/>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788911133"/>
      </p:ext>
    </p:extLst>
  </p:cSld>
  <p:clrMapOvr>
    <a:masterClrMapping/>
  </p:clrMapOvr>
  <p:transition spd="slow">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Multiplexors and </a:t>
            </a:r>
            <a:r>
              <a:rPr lang="en-US" dirty="0" err="1"/>
              <a:t>demultiplexors</a:t>
            </a:r>
            <a:r>
              <a:rPr lang="en-US" dirty="0"/>
              <a:t> - 1</a:t>
            </a:r>
          </a:p>
        </p:txBody>
      </p:sp>
      <p:sp>
        <p:nvSpPr>
          <p:cNvPr id="3" name="Content Placeholder 2"/>
          <p:cNvSpPr>
            <a:spLocks noGrp="1"/>
          </p:cNvSpPr>
          <p:nvPr>
            <p:ph idx="1"/>
          </p:nvPr>
        </p:nvSpPr>
        <p:spPr>
          <a:xfrm>
            <a:off x="1043608" y="1596413"/>
            <a:ext cx="7795592" cy="3416763"/>
          </a:xfrm>
        </p:spPr>
        <p:txBody>
          <a:bodyPr>
            <a:normAutofit/>
          </a:bodyPr>
          <a:lstStyle/>
          <a:p>
            <a:r>
              <a:rPr lang="en-US" dirty="0">
                <a:solidFill>
                  <a:srgbClr val="FF0000"/>
                </a:solidFill>
              </a:rPr>
              <a:t>Multiplexor:</a:t>
            </a:r>
            <a:r>
              <a:rPr lang="en-US" dirty="0"/>
              <a:t> aggregates sessions </a:t>
            </a:r>
          </a:p>
          <a:p>
            <a:pPr lvl="1"/>
            <a:r>
              <a:rPr lang="en-US" dirty="0"/>
              <a:t>N input lines</a:t>
            </a:r>
          </a:p>
          <a:p>
            <a:pPr lvl="1"/>
            <a:r>
              <a:rPr lang="en-US" dirty="0"/>
              <a:t>Output runs N times as fast as input</a:t>
            </a:r>
          </a:p>
          <a:p>
            <a:r>
              <a:rPr lang="en-US" sz="2400" b="1" dirty="0" err="1">
                <a:solidFill>
                  <a:srgbClr val="FF0000"/>
                </a:solidFill>
              </a:rPr>
              <a:t>Demultiplexor</a:t>
            </a:r>
            <a:r>
              <a:rPr lang="en-US" sz="2400" b="1" dirty="0">
                <a:solidFill>
                  <a:srgbClr val="FF0000"/>
                </a:solidFill>
              </a:rPr>
              <a:t>:</a:t>
            </a:r>
            <a:r>
              <a:rPr lang="en-US" sz="2400" dirty="0"/>
              <a:t> distributes sessions</a:t>
            </a:r>
          </a:p>
          <a:p>
            <a:pPr lvl="1"/>
            <a:r>
              <a:rPr lang="en-US" dirty="0"/>
              <a:t>one input line and N outputs that run N times slower</a:t>
            </a:r>
          </a:p>
        </p:txBody>
      </p:sp>
    </p:spTree>
    <p:extLst>
      <p:ext uri="{BB962C8B-B14F-4D97-AF65-F5344CB8AC3E}">
        <p14:creationId xmlns:p14="http://schemas.microsoft.com/office/powerpoint/2010/main" val="4211819749"/>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Multiplexors and </a:t>
            </a:r>
            <a:r>
              <a:rPr lang="en-US" dirty="0" err="1"/>
              <a:t>demultiplexors</a:t>
            </a:r>
            <a:r>
              <a:rPr lang="en-US" dirty="0"/>
              <a:t> - 2</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81100"/>
            <a:ext cx="7631410" cy="5541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382945"/>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Multiplexors and </a:t>
            </a:r>
            <a:r>
              <a:rPr lang="en-US" dirty="0" err="1"/>
              <a:t>demultiplexors</a:t>
            </a:r>
            <a:r>
              <a:rPr lang="en-US" dirty="0"/>
              <a:t> - 3</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96751"/>
            <a:ext cx="5433392" cy="535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591017"/>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division </a:t>
            </a:r>
            <a:r>
              <a:rPr lang="en-US" dirty="0">
                <a:cs typeface="Aharoni" pitchFamily="2" charset="-79"/>
              </a:rPr>
              <a:t>s</a:t>
            </a:r>
            <a:r>
              <a:rPr lang="en-US" dirty="0"/>
              <a:t>witching</a:t>
            </a:r>
          </a:p>
        </p:txBody>
      </p:sp>
      <p:sp>
        <p:nvSpPr>
          <p:cNvPr id="3" name="Content Placeholder 2"/>
          <p:cNvSpPr>
            <a:spLocks noGrp="1"/>
          </p:cNvSpPr>
          <p:nvPr>
            <p:ph idx="1"/>
          </p:nvPr>
        </p:nvSpPr>
        <p:spPr>
          <a:xfrm>
            <a:off x="762000" y="1596413"/>
            <a:ext cx="8077200" cy="2264635"/>
          </a:xfrm>
        </p:spPr>
        <p:txBody>
          <a:bodyPr/>
          <a:lstStyle/>
          <a:p>
            <a:r>
              <a:rPr lang="en-US" dirty="0">
                <a:solidFill>
                  <a:srgbClr val="FF0000"/>
                </a:solidFill>
              </a:rPr>
              <a:t>Key idea</a:t>
            </a:r>
            <a:r>
              <a:rPr lang="en-US" dirty="0">
                <a:solidFill>
                  <a:srgbClr val="008000"/>
                </a:solidFill>
              </a:rPr>
              <a:t>:</a:t>
            </a:r>
            <a:r>
              <a:rPr lang="en-US" dirty="0"/>
              <a:t> when </a:t>
            </a:r>
            <a:r>
              <a:rPr lang="en-US" dirty="0" err="1"/>
              <a:t>demultiplexing</a:t>
            </a:r>
            <a:r>
              <a:rPr lang="en-US" dirty="0"/>
              <a:t>, position in frame determines an output link</a:t>
            </a:r>
          </a:p>
          <a:p>
            <a:r>
              <a:rPr lang="en-US" dirty="0">
                <a:cs typeface="Aharoni" pitchFamily="2" charset="-79"/>
              </a:rPr>
              <a:t>Time</a:t>
            </a:r>
            <a:r>
              <a:rPr lang="en-US" dirty="0"/>
              <a:t> division switching interchanges sample position within a frame </a:t>
            </a:r>
          </a:p>
          <a:p>
            <a:pPr marL="0" indent="0">
              <a:buNone/>
            </a:pPr>
            <a:endParaRPr lang="en-US" dirty="0"/>
          </a:p>
        </p:txBody>
      </p:sp>
    </p:spTree>
    <p:extLst>
      <p:ext uri="{BB962C8B-B14F-4D97-AF65-F5344CB8AC3E}">
        <p14:creationId xmlns:p14="http://schemas.microsoft.com/office/powerpoint/2010/main" val="1255476443"/>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Slot Interchange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24744"/>
            <a:ext cx="7719074" cy="560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986860"/>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38267"/>
            <a:ext cx="7127354" cy="517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964244"/>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Time Division Switching Pros and Cons</a:t>
            </a:r>
          </a:p>
        </p:txBody>
      </p:sp>
      <p:sp>
        <p:nvSpPr>
          <p:cNvPr id="3" name="Content Placeholder 2"/>
          <p:cNvSpPr>
            <a:spLocks noGrp="1"/>
          </p:cNvSpPr>
          <p:nvPr>
            <p:ph idx="1"/>
          </p:nvPr>
        </p:nvSpPr>
        <p:spPr>
          <a:xfrm>
            <a:off x="762000" y="1596413"/>
            <a:ext cx="8077200" cy="3488771"/>
          </a:xfrm>
        </p:spPr>
        <p:txBody>
          <a:bodyPr/>
          <a:lstStyle/>
          <a:p>
            <a:r>
              <a:rPr lang="en-US" sz="2400" dirty="0"/>
              <a:t>Pros</a:t>
            </a:r>
          </a:p>
          <a:p>
            <a:pPr lvl="1"/>
            <a:r>
              <a:rPr lang="en-US" sz="2000" dirty="0"/>
              <a:t>Simple to build.</a:t>
            </a:r>
          </a:p>
          <a:p>
            <a:pPr lvl="1"/>
            <a:r>
              <a:rPr lang="en-US" sz="2000" dirty="0"/>
              <a:t>Multicast: easy </a:t>
            </a:r>
            <a:r>
              <a:rPr lang="en-US" sz="2000" dirty="0">
                <a:solidFill>
                  <a:srgbClr val="FF0000"/>
                </a:solidFill>
              </a:rPr>
              <a:t>(why?)</a:t>
            </a:r>
          </a:p>
          <a:p>
            <a:r>
              <a:rPr lang="en-US" sz="2400" dirty="0"/>
              <a:t>Cons</a:t>
            </a:r>
          </a:p>
          <a:p>
            <a:pPr lvl="1"/>
            <a:r>
              <a:rPr lang="en-US" sz="2000" dirty="0"/>
              <a:t>Limit is the time taken to read and write to memory</a:t>
            </a:r>
          </a:p>
          <a:p>
            <a:pPr lvl="1"/>
            <a:r>
              <a:rPr lang="en-US" sz="2000" dirty="0"/>
              <a:t>For 120,000 telephone circuits</a:t>
            </a:r>
          </a:p>
          <a:p>
            <a:pPr lvl="2"/>
            <a:r>
              <a:rPr lang="en-US" sz="1600" dirty="0"/>
              <a:t>Each circuit  reads and writes memory once every 125 </a:t>
            </a:r>
            <a:r>
              <a:rPr lang="en-US" sz="1600" dirty="0" err="1"/>
              <a:t>ms</a:t>
            </a:r>
            <a:endParaRPr lang="en-US" sz="1600" dirty="0"/>
          </a:p>
          <a:p>
            <a:pPr lvl="2"/>
            <a:r>
              <a:rPr lang="en-US" sz="1600" dirty="0"/>
              <a:t>Number of operations per second : 120,000 x 8000 x2 </a:t>
            </a:r>
          </a:p>
          <a:p>
            <a:pPr lvl="2"/>
            <a:r>
              <a:rPr lang="en-US" sz="1600" dirty="0"/>
              <a:t>each operation takes around 0.5 ns =&gt; impossible with current technology</a:t>
            </a:r>
          </a:p>
          <a:p>
            <a:endParaRPr lang="en-US" dirty="0"/>
          </a:p>
        </p:txBody>
      </p:sp>
    </p:spTree>
    <p:extLst>
      <p:ext uri="{BB962C8B-B14F-4D97-AF65-F5344CB8AC3E}">
        <p14:creationId xmlns:p14="http://schemas.microsoft.com/office/powerpoint/2010/main" val="3408358468"/>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he-IL" dirty="0"/>
              <a:t>Requirements</a:t>
            </a:r>
            <a:endParaRPr lang="en-US" dirty="0"/>
          </a:p>
        </p:txBody>
      </p:sp>
      <p:sp>
        <p:nvSpPr>
          <p:cNvPr id="5" name="Content Placeholder 4"/>
          <p:cNvSpPr>
            <a:spLocks noGrp="1"/>
          </p:cNvSpPr>
          <p:nvPr>
            <p:ph idx="1"/>
            <p:custDataLst>
              <p:tags r:id="rId3"/>
            </p:custDataLst>
          </p:nvPr>
        </p:nvSpPr>
        <p:spPr/>
        <p:txBody>
          <a:bodyPr>
            <a:normAutofit lnSpcReduction="10000"/>
          </a:bodyPr>
          <a:lstStyle/>
          <a:p>
            <a:pPr>
              <a:lnSpc>
                <a:spcPct val="90000"/>
              </a:lnSpc>
            </a:pPr>
            <a:r>
              <a:rPr lang="en-US" altLang="he-IL" sz="2400" u="sng" dirty="0"/>
              <a:t>Capacity</a:t>
            </a:r>
            <a:r>
              <a:rPr lang="en-US" altLang="he-IL" sz="2400" dirty="0"/>
              <a:t> of switch is the maximum rate at which it can move information, assuming all data paths are simultaneously active</a:t>
            </a:r>
          </a:p>
          <a:p>
            <a:pPr>
              <a:lnSpc>
                <a:spcPct val="90000"/>
              </a:lnSpc>
            </a:pPr>
            <a:r>
              <a:rPr lang="en-US" altLang="he-IL" sz="2400" dirty="0"/>
              <a:t>Primary goal: </a:t>
            </a:r>
            <a:r>
              <a:rPr lang="en-US" altLang="he-IL" sz="2400" dirty="0">
                <a:solidFill>
                  <a:srgbClr val="FF0000"/>
                </a:solidFill>
              </a:rPr>
              <a:t>maximize capacity </a:t>
            </a:r>
            <a:r>
              <a:rPr lang="en-US" altLang="he-IL" sz="2400" dirty="0"/>
              <a:t>– work at wire speed at all ports</a:t>
            </a:r>
          </a:p>
          <a:p>
            <a:pPr lvl="1">
              <a:lnSpc>
                <a:spcPct val="90000"/>
              </a:lnSpc>
            </a:pPr>
            <a:r>
              <a:rPr lang="en-US" altLang="he-IL" sz="2000" dirty="0"/>
              <a:t>subject to cost and reliability constraints</a:t>
            </a:r>
          </a:p>
          <a:p>
            <a:pPr>
              <a:lnSpc>
                <a:spcPct val="90000"/>
              </a:lnSpc>
            </a:pPr>
            <a:r>
              <a:rPr lang="en-US" altLang="he-IL" sz="2400" dirty="0"/>
              <a:t>Circuit switch must reject call if can’t find a path for samples from input to output</a:t>
            </a:r>
          </a:p>
          <a:p>
            <a:pPr lvl="1">
              <a:lnSpc>
                <a:spcPct val="90000"/>
              </a:lnSpc>
            </a:pPr>
            <a:r>
              <a:rPr lang="en-US" altLang="he-IL" sz="2000" dirty="0"/>
              <a:t>goal: minimize call blocking</a:t>
            </a:r>
          </a:p>
          <a:p>
            <a:pPr>
              <a:lnSpc>
                <a:spcPct val="90000"/>
              </a:lnSpc>
            </a:pPr>
            <a:r>
              <a:rPr lang="en-US" altLang="he-IL" sz="2400" dirty="0"/>
              <a:t>Packet switch must reject a packet if it can’t find a buffer to store it awaiting access to output trunk</a:t>
            </a:r>
          </a:p>
          <a:p>
            <a:pPr lvl="1">
              <a:lnSpc>
                <a:spcPct val="90000"/>
              </a:lnSpc>
            </a:pPr>
            <a:r>
              <a:rPr lang="en-US" altLang="he-IL" sz="2000" dirty="0"/>
              <a:t>goal: minimize packet loss</a:t>
            </a:r>
          </a:p>
          <a:p>
            <a:pPr>
              <a:lnSpc>
                <a:spcPct val="90000"/>
              </a:lnSpc>
            </a:pPr>
            <a:r>
              <a:rPr lang="en-US" altLang="he-IL" sz="2400" dirty="0" err="1"/>
              <a:t>Subgoal</a:t>
            </a:r>
            <a:r>
              <a:rPr lang="en-US" altLang="he-IL" sz="2400" dirty="0"/>
              <a:t>: Don’t reorder packets</a:t>
            </a:r>
          </a:p>
          <a:p>
            <a:endParaRPr lang="en-US" dirty="0"/>
          </a:p>
        </p:txBody>
      </p:sp>
    </p:spTree>
    <p:custDataLst>
      <p:tags r:id="rId1"/>
    </p:custDataLst>
  </p:cSld>
  <p:clrMapOvr>
    <a:masterClrMapping/>
  </p:clrMapOvr>
  <p:transition spd="slow">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division switching</a:t>
            </a:r>
          </a:p>
        </p:txBody>
      </p:sp>
      <p:sp>
        <p:nvSpPr>
          <p:cNvPr id="3" name="Content Placeholder 2"/>
          <p:cNvSpPr>
            <a:spLocks noGrp="1"/>
          </p:cNvSpPr>
          <p:nvPr>
            <p:ph idx="1"/>
          </p:nvPr>
        </p:nvSpPr>
        <p:spPr>
          <a:xfrm>
            <a:off x="762000" y="1596413"/>
            <a:ext cx="4170040" cy="4297363"/>
          </a:xfrm>
        </p:spPr>
        <p:txBody>
          <a:bodyPr>
            <a:normAutofit fontScale="92500" lnSpcReduction="10000"/>
          </a:bodyPr>
          <a:lstStyle/>
          <a:p>
            <a:r>
              <a:rPr lang="en-US" dirty="0"/>
              <a:t>Each sample takes a different path through the switch, depending on its destination</a:t>
            </a:r>
          </a:p>
          <a:p>
            <a:r>
              <a:rPr lang="en-US" b="1" dirty="0">
                <a:solidFill>
                  <a:srgbClr val="FF0000"/>
                </a:solidFill>
              </a:rPr>
              <a:t>Crossbar:</a:t>
            </a:r>
            <a:r>
              <a:rPr lang="en-US" dirty="0"/>
              <a:t> Simplest possible space-division switch</a:t>
            </a:r>
          </a:p>
          <a:p>
            <a:r>
              <a:rPr lang="en-US" b="1" dirty="0" err="1">
                <a:solidFill>
                  <a:srgbClr val="FF0000"/>
                </a:solidFill>
              </a:rPr>
              <a:t>Crosspoints</a:t>
            </a:r>
            <a:r>
              <a:rPr lang="en-US" dirty="0">
                <a:solidFill>
                  <a:srgbClr val="FF0000"/>
                </a:solidFill>
              </a:rPr>
              <a:t> </a:t>
            </a:r>
            <a:r>
              <a:rPr lang="en-US" dirty="0"/>
              <a:t>can be turned on or off</a:t>
            </a:r>
          </a:p>
          <a:p>
            <a:endParaRPr lang="en-US" dirty="0"/>
          </a:p>
        </p:txBody>
      </p:sp>
      <p:grpSp>
        <p:nvGrpSpPr>
          <p:cNvPr id="4" name="Group 3"/>
          <p:cNvGrpSpPr>
            <a:grpSpLocks/>
          </p:cNvGrpSpPr>
          <p:nvPr/>
        </p:nvGrpSpPr>
        <p:grpSpPr bwMode="auto">
          <a:xfrm>
            <a:off x="5775325" y="2948940"/>
            <a:ext cx="3368675" cy="2514600"/>
            <a:chOff x="720" y="1680"/>
            <a:chExt cx="3380" cy="1920"/>
          </a:xfrm>
        </p:grpSpPr>
        <p:sp>
          <p:nvSpPr>
            <p:cNvPr id="5" name="Line 4"/>
            <p:cNvSpPr>
              <a:spLocks noChangeShapeType="1"/>
            </p:cNvSpPr>
            <p:nvPr/>
          </p:nvSpPr>
          <p:spPr bwMode="auto">
            <a:xfrm>
              <a:off x="1200" y="1776"/>
              <a:ext cx="273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p:cNvSpPr>
              <a:spLocks noChangeShapeType="1"/>
            </p:cNvSpPr>
            <p:nvPr/>
          </p:nvSpPr>
          <p:spPr bwMode="auto">
            <a:xfrm>
              <a:off x="1200" y="2112"/>
              <a:ext cx="273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1200" y="2400"/>
              <a:ext cx="273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7"/>
            <p:cNvSpPr>
              <a:spLocks noChangeShapeType="1"/>
            </p:cNvSpPr>
            <p:nvPr/>
          </p:nvSpPr>
          <p:spPr bwMode="auto">
            <a:xfrm>
              <a:off x="1200" y="2784"/>
              <a:ext cx="273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p:cNvSpPr>
              <a:spLocks noChangeShapeType="1"/>
            </p:cNvSpPr>
            <p:nvPr/>
          </p:nvSpPr>
          <p:spPr bwMode="auto">
            <a:xfrm>
              <a:off x="3936" y="1776"/>
              <a:ext cx="0" cy="1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p:cNvSpPr>
              <a:spLocks noChangeShapeType="1"/>
            </p:cNvSpPr>
            <p:nvPr/>
          </p:nvSpPr>
          <p:spPr bwMode="auto">
            <a:xfrm>
              <a:off x="1968" y="1776"/>
              <a:ext cx="0" cy="1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p:cNvSpPr>
              <a:spLocks noChangeShapeType="1"/>
            </p:cNvSpPr>
            <p:nvPr/>
          </p:nvSpPr>
          <p:spPr bwMode="auto">
            <a:xfrm>
              <a:off x="2592" y="1776"/>
              <a:ext cx="0" cy="1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p:cNvSpPr>
              <a:spLocks noChangeShapeType="1"/>
            </p:cNvSpPr>
            <p:nvPr/>
          </p:nvSpPr>
          <p:spPr bwMode="auto">
            <a:xfrm>
              <a:off x="3264" y="1776"/>
              <a:ext cx="0" cy="1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Rectangle 12"/>
            <p:cNvSpPr>
              <a:spLocks noChangeArrowheads="1"/>
            </p:cNvSpPr>
            <p:nvPr/>
          </p:nvSpPr>
          <p:spPr bwMode="auto">
            <a:xfrm>
              <a:off x="720" y="168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1</a:t>
              </a:r>
            </a:p>
          </p:txBody>
        </p:sp>
        <p:sp>
          <p:nvSpPr>
            <p:cNvPr id="14" name="Rectangle 13"/>
            <p:cNvSpPr>
              <a:spLocks noChangeArrowheads="1"/>
            </p:cNvSpPr>
            <p:nvPr/>
          </p:nvSpPr>
          <p:spPr bwMode="auto">
            <a:xfrm>
              <a:off x="720" y="196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400" b="1">
                  <a:latin typeface="Times New Roman" pitchFamily="18" charset="0"/>
                </a:rPr>
                <a:t>2</a:t>
              </a:r>
            </a:p>
          </p:txBody>
        </p:sp>
        <p:sp>
          <p:nvSpPr>
            <p:cNvPr id="15" name="Rectangle 14"/>
            <p:cNvSpPr>
              <a:spLocks noChangeArrowheads="1"/>
            </p:cNvSpPr>
            <p:nvPr/>
          </p:nvSpPr>
          <p:spPr bwMode="auto">
            <a:xfrm>
              <a:off x="720" y="225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3</a:t>
              </a:r>
            </a:p>
          </p:txBody>
        </p:sp>
        <p:sp>
          <p:nvSpPr>
            <p:cNvPr id="16" name="Rectangle 15"/>
            <p:cNvSpPr>
              <a:spLocks noChangeArrowheads="1"/>
            </p:cNvSpPr>
            <p:nvPr/>
          </p:nvSpPr>
          <p:spPr bwMode="auto">
            <a:xfrm>
              <a:off x="720" y="26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4</a:t>
              </a:r>
            </a:p>
          </p:txBody>
        </p:sp>
        <p:sp>
          <p:nvSpPr>
            <p:cNvPr id="17" name="Rectangle 16"/>
            <p:cNvSpPr>
              <a:spLocks noChangeArrowheads="1"/>
            </p:cNvSpPr>
            <p:nvPr/>
          </p:nvSpPr>
          <p:spPr bwMode="auto">
            <a:xfrm>
              <a:off x="1824" y="33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1</a:t>
              </a:r>
            </a:p>
          </p:txBody>
        </p:sp>
        <p:sp>
          <p:nvSpPr>
            <p:cNvPr id="18" name="Rectangle 17"/>
            <p:cNvSpPr>
              <a:spLocks noChangeArrowheads="1"/>
            </p:cNvSpPr>
            <p:nvPr/>
          </p:nvSpPr>
          <p:spPr bwMode="auto">
            <a:xfrm>
              <a:off x="2448" y="33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2</a:t>
              </a:r>
            </a:p>
          </p:txBody>
        </p:sp>
        <p:sp>
          <p:nvSpPr>
            <p:cNvPr id="19" name="Rectangle 18"/>
            <p:cNvSpPr>
              <a:spLocks noChangeArrowheads="1"/>
            </p:cNvSpPr>
            <p:nvPr/>
          </p:nvSpPr>
          <p:spPr bwMode="auto">
            <a:xfrm>
              <a:off x="3168" y="33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3</a:t>
              </a:r>
            </a:p>
          </p:txBody>
        </p:sp>
        <p:sp>
          <p:nvSpPr>
            <p:cNvPr id="20" name="Rectangle 19"/>
            <p:cNvSpPr>
              <a:spLocks noChangeArrowheads="1"/>
            </p:cNvSpPr>
            <p:nvPr/>
          </p:nvSpPr>
          <p:spPr bwMode="auto">
            <a:xfrm>
              <a:off x="3792" y="326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4</a:t>
              </a:r>
            </a:p>
          </p:txBody>
        </p:sp>
      </p:grpSp>
      <p:sp>
        <p:nvSpPr>
          <p:cNvPr id="21" name="Oval 20"/>
          <p:cNvSpPr>
            <a:spLocks noChangeArrowheads="1"/>
          </p:cNvSpPr>
          <p:nvPr/>
        </p:nvSpPr>
        <p:spPr bwMode="auto">
          <a:xfrm>
            <a:off x="7521454" y="2948622"/>
            <a:ext cx="191357" cy="25146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21"/>
          <p:cNvSpPr>
            <a:spLocks noChangeArrowheads="1"/>
          </p:cNvSpPr>
          <p:nvPr/>
        </p:nvSpPr>
        <p:spPr bwMode="auto">
          <a:xfrm>
            <a:off x="8859428" y="3428488"/>
            <a:ext cx="191357" cy="25146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2"/>
          <p:cNvSpPr>
            <a:spLocks noChangeArrowheads="1"/>
          </p:cNvSpPr>
          <p:nvPr/>
        </p:nvSpPr>
        <p:spPr bwMode="auto">
          <a:xfrm>
            <a:off x="6875626" y="3783956"/>
            <a:ext cx="191357" cy="25146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3"/>
          <p:cNvSpPr>
            <a:spLocks noChangeArrowheads="1"/>
          </p:cNvSpPr>
          <p:nvPr/>
        </p:nvSpPr>
        <p:spPr bwMode="auto">
          <a:xfrm>
            <a:off x="8241230" y="4269105"/>
            <a:ext cx="191357" cy="25146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4"/>
          <p:cNvSpPr>
            <a:spLocks noChangeArrowheads="1"/>
          </p:cNvSpPr>
          <p:nvPr/>
        </p:nvSpPr>
        <p:spPr bwMode="auto">
          <a:xfrm>
            <a:off x="5442638" y="1809750"/>
            <a:ext cx="2550426"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2400" i="1">
                <a:latin typeface="Times New Roman" pitchFamily="18" charset="0"/>
              </a:rPr>
              <a:t>sessions: (1,2) (2,4) (3,1) (4,3)</a:t>
            </a:r>
          </a:p>
        </p:txBody>
      </p:sp>
      <p:sp>
        <p:nvSpPr>
          <p:cNvPr id="26" name="Text Box 25"/>
          <p:cNvSpPr txBox="1">
            <a:spLocks noChangeArrowheads="1"/>
          </p:cNvSpPr>
          <p:nvPr/>
        </p:nvSpPr>
        <p:spPr bwMode="auto">
          <a:xfrm rot="10800000" flipH="1">
            <a:off x="5004048" y="3074352"/>
            <a:ext cx="615553"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2800" dirty="0"/>
              <a:t>inputs</a:t>
            </a:r>
          </a:p>
        </p:txBody>
      </p:sp>
      <p:sp>
        <p:nvSpPr>
          <p:cNvPr id="27" name="Text Box 26"/>
          <p:cNvSpPr txBox="1">
            <a:spLocks noChangeArrowheads="1"/>
          </p:cNvSpPr>
          <p:nvPr/>
        </p:nvSpPr>
        <p:spPr bwMode="auto">
          <a:xfrm>
            <a:off x="7165545" y="5589240"/>
            <a:ext cx="14160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sz="2800" dirty="0"/>
              <a:t>output</a:t>
            </a:r>
          </a:p>
        </p:txBody>
      </p:sp>
    </p:spTree>
    <p:extLst>
      <p:ext uri="{BB962C8B-B14F-4D97-AF65-F5344CB8AC3E}">
        <p14:creationId xmlns:p14="http://schemas.microsoft.com/office/powerpoint/2010/main" val="847562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utoUpdateAnimBg="0"/>
      <p:bldP spid="26"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Time-Space: Example</a:t>
            </a:r>
          </a:p>
        </p:txBody>
      </p:sp>
      <p:grpSp>
        <p:nvGrpSpPr>
          <p:cNvPr id="21" name="Group 3"/>
          <p:cNvGrpSpPr>
            <a:grpSpLocks/>
          </p:cNvGrpSpPr>
          <p:nvPr/>
        </p:nvGrpSpPr>
        <p:grpSpPr bwMode="auto">
          <a:xfrm>
            <a:off x="1006475" y="2209800"/>
            <a:ext cx="4251325" cy="1447800"/>
            <a:chOff x="634" y="1392"/>
            <a:chExt cx="2678" cy="912"/>
          </a:xfrm>
        </p:grpSpPr>
        <p:sp>
          <p:nvSpPr>
            <p:cNvPr id="22" name="Line 4"/>
            <p:cNvSpPr>
              <a:spLocks noChangeShapeType="1"/>
            </p:cNvSpPr>
            <p:nvPr/>
          </p:nvSpPr>
          <p:spPr bwMode="auto">
            <a:xfrm>
              <a:off x="2496" y="1440"/>
              <a:ext cx="81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5"/>
            <p:cNvSpPr>
              <a:spLocks noChangeShapeType="1"/>
            </p:cNvSpPr>
            <p:nvPr/>
          </p:nvSpPr>
          <p:spPr bwMode="auto">
            <a:xfrm>
              <a:off x="2496" y="1920"/>
              <a:ext cx="81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6"/>
            <p:cNvSpPr>
              <a:spLocks noChangeShapeType="1"/>
            </p:cNvSpPr>
            <p:nvPr/>
          </p:nvSpPr>
          <p:spPr bwMode="auto">
            <a:xfrm>
              <a:off x="3312" y="1440"/>
              <a:ext cx="0" cy="7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Line 7"/>
            <p:cNvSpPr>
              <a:spLocks noChangeShapeType="1"/>
            </p:cNvSpPr>
            <p:nvPr/>
          </p:nvSpPr>
          <p:spPr bwMode="auto">
            <a:xfrm>
              <a:off x="2880" y="1440"/>
              <a:ext cx="0" cy="76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Rectangle 8"/>
            <p:cNvSpPr>
              <a:spLocks noChangeArrowheads="1"/>
            </p:cNvSpPr>
            <p:nvPr/>
          </p:nvSpPr>
          <p:spPr bwMode="auto">
            <a:xfrm>
              <a:off x="672" y="1392"/>
              <a:ext cx="508" cy="29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dirty="0">
                  <a:latin typeface="Times New Roman" pitchFamily="18" charset="0"/>
                </a:rPr>
                <a:t>2  1</a:t>
              </a:r>
            </a:p>
          </p:txBody>
        </p:sp>
        <p:sp>
          <p:nvSpPr>
            <p:cNvPr id="27" name="Rectangle 9"/>
            <p:cNvSpPr>
              <a:spLocks noChangeArrowheads="1"/>
            </p:cNvSpPr>
            <p:nvPr/>
          </p:nvSpPr>
          <p:spPr bwMode="auto">
            <a:xfrm>
              <a:off x="634" y="1894"/>
              <a:ext cx="508" cy="29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4  3</a:t>
              </a:r>
            </a:p>
          </p:txBody>
        </p:sp>
        <p:sp>
          <p:nvSpPr>
            <p:cNvPr id="28" name="AutoShape 10"/>
            <p:cNvSpPr>
              <a:spLocks noChangeArrowheads="1"/>
            </p:cNvSpPr>
            <p:nvPr/>
          </p:nvSpPr>
          <p:spPr bwMode="auto">
            <a:xfrm>
              <a:off x="1344" y="1392"/>
              <a:ext cx="432" cy="912"/>
            </a:xfrm>
            <a:prstGeom prst="rightArrow">
              <a:avLst>
                <a:gd name="adj1" fmla="val 50000"/>
                <a:gd name="adj2" fmla="val 25009"/>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11"/>
            <p:cNvSpPr>
              <a:spLocks noChangeArrowheads="1"/>
            </p:cNvSpPr>
            <p:nvPr/>
          </p:nvSpPr>
          <p:spPr bwMode="auto">
            <a:xfrm>
              <a:off x="1344" y="1728"/>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i="1">
                  <a:latin typeface="Times New Roman" pitchFamily="18" charset="0"/>
                </a:rPr>
                <a:t>TSI</a:t>
              </a:r>
            </a:p>
          </p:txBody>
        </p:sp>
      </p:grpSp>
      <p:grpSp>
        <p:nvGrpSpPr>
          <p:cNvPr id="30" name="Group 12"/>
          <p:cNvGrpSpPr>
            <a:grpSpLocks/>
          </p:cNvGrpSpPr>
          <p:nvPr/>
        </p:nvGrpSpPr>
        <p:grpSpPr bwMode="auto">
          <a:xfrm>
            <a:off x="3124200" y="2098675"/>
            <a:ext cx="2254250" cy="2317750"/>
            <a:chOff x="1968" y="1322"/>
            <a:chExt cx="1420" cy="1460"/>
          </a:xfrm>
        </p:grpSpPr>
        <p:sp>
          <p:nvSpPr>
            <p:cNvPr id="31" name="Rectangle 13"/>
            <p:cNvSpPr>
              <a:spLocks noChangeArrowheads="1"/>
            </p:cNvSpPr>
            <p:nvPr/>
          </p:nvSpPr>
          <p:spPr bwMode="auto">
            <a:xfrm>
              <a:off x="2006" y="1322"/>
              <a:ext cx="508" cy="29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2  1</a:t>
              </a:r>
            </a:p>
          </p:txBody>
        </p:sp>
        <p:sp>
          <p:nvSpPr>
            <p:cNvPr id="32" name="Rectangle 14"/>
            <p:cNvSpPr>
              <a:spLocks noChangeArrowheads="1"/>
            </p:cNvSpPr>
            <p:nvPr/>
          </p:nvSpPr>
          <p:spPr bwMode="auto">
            <a:xfrm>
              <a:off x="1968" y="1824"/>
              <a:ext cx="508" cy="29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3  4</a:t>
              </a:r>
            </a:p>
          </p:txBody>
        </p:sp>
        <p:sp>
          <p:nvSpPr>
            <p:cNvPr id="33" name="Rectangle 15"/>
            <p:cNvSpPr>
              <a:spLocks noChangeArrowheads="1"/>
            </p:cNvSpPr>
            <p:nvPr/>
          </p:nvSpPr>
          <p:spPr bwMode="auto">
            <a:xfrm>
              <a:off x="2726" y="2234"/>
              <a:ext cx="220" cy="52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3</a:t>
              </a:r>
            </a:p>
            <a:p>
              <a:r>
                <a:rPr lang="en-US" sz="2400" b="1">
                  <a:latin typeface="Times New Roman" pitchFamily="18" charset="0"/>
                </a:rPr>
                <a:t>1</a:t>
              </a:r>
            </a:p>
          </p:txBody>
        </p:sp>
        <p:sp>
          <p:nvSpPr>
            <p:cNvPr id="34" name="Rectangle 16"/>
            <p:cNvSpPr>
              <a:spLocks noChangeArrowheads="1"/>
            </p:cNvSpPr>
            <p:nvPr/>
          </p:nvSpPr>
          <p:spPr bwMode="auto">
            <a:xfrm>
              <a:off x="3168" y="2256"/>
              <a:ext cx="220" cy="52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2</a:t>
              </a:r>
            </a:p>
            <a:p>
              <a:r>
                <a:rPr lang="en-US" sz="2400" b="1">
                  <a:latin typeface="Times New Roman" pitchFamily="18" charset="0"/>
                </a:rPr>
                <a:t>4</a:t>
              </a:r>
            </a:p>
          </p:txBody>
        </p:sp>
      </p:grpSp>
      <p:sp>
        <p:nvSpPr>
          <p:cNvPr id="35" name="Rectangle 17"/>
          <p:cNvSpPr>
            <a:spLocks noChangeArrowheads="1"/>
          </p:cNvSpPr>
          <p:nvPr/>
        </p:nvSpPr>
        <p:spPr bwMode="auto">
          <a:xfrm>
            <a:off x="820738" y="5608638"/>
            <a:ext cx="469679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Internal speed = double link speed</a:t>
            </a:r>
          </a:p>
        </p:txBody>
      </p:sp>
      <p:grpSp>
        <p:nvGrpSpPr>
          <p:cNvPr id="36" name="Group 23"/>
          <p:cNvGrpSpPr>
            <a:grpSpLocks/>
          </p:cNvGrpSpPr>
          <p:nvPr/>
        </p:nvGrpSpPr>
        <p:grpSpPr bwMode="auto">
          <a:xfrm>
            <a:off x="4419600" y="1752600"/>
            <a:ext cx="3654425" cy="1447800"/>
            <a:chOff x="2784" y="1104"/>
            <a:chExt cx="2302" cy="912"/>
          </a:xfrm>
        </p:grpSpPr>
        <p:sp>
          <p:nvSpPr>
            <p:cNvPr id="37" name="Oval 24"/>
            <p:cNvSpPr>
              <a:spLocks noChangeArrowheads="1"/>
            </p:cNvSpPr>
            <p:nvPr/>
          </p:nvSpPr>
          <p:spPr bwMode="auto">
            <a:xfrm>
              <a:off x="3196" y="1366"/>
              <a:ext cx="192" cy="192"/>
            </a:xfrm>
            <a:prstGeom prst="ellipse">
              <a:avLst/>
            </a:prstGeom>
            <a:solidFill>
              <a:srgbClr val="00B05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5"/>
            <p:cNvSpPr>
              <a:spLocks noChangeArrowheads="1"/>
            </p:cNvSpPr>
            <p:nvPr/>
          </p:nvSpPr>
          <p:spPr bwMode="auto">
            <a:xfrm>
              <a:off x="2784" y="1824"/>
              <a:ext cx="192" cy="192"/>
            </a:xfrm>
            <a:prstGeom prst="ellipse">
              <a:avLst/>
            </a:prstGeom>
            <a:solidFill>
              <a:srgbClr val="00B05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26"/>
            <p:cNvSpPr>
              <a:spLocks noChangeArrowheads="1"/>
            </p:cNvSpPr>
            <p:nvPr/>
          </p:nvSpPr>
          <p:spPr bwMode="auto">
            <a:xfrm>
              <a:off x="3984" y="1152"/>
              <a:ext cx="192" cy="192"/>
            </a:xfrm>
            <a:prstGeom prst="ellipse">
              <a:avLst/>
            </a:prstGeom>
            <a:solidFill>
              <a:srgbClr val="00B05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Rectangle 27"/>
            <p:cNvSpPr>
              <a:spLocks noChangeArrowheads="1"/>
            </p:cNvSpPr>
            <p:nvPr/>
          </p:nvSpPr>
          <p:spPr bwMode="auto">
            <a:xfrm>
              <a:off x="4368" y="1104"/>
              <a:ext cx="7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Times New Roman" pitchFamily="18" charset="0"/>
                </a:rPr>
                <a:t>time 2</a:t>
              </a:r>
            </a:p>
          </p:txBody>
        </p:sp>
      </p:grpSp>
      <p:sp>
        <p:nvSpPr>
          <p:cNvPr id="41" name="AutoShape 30"/>
          <p:cNvSpPr>
            <a:spLocks noChangeArrowheads="1"/>
          </p:cNvSpPr>
          <p:nvPr/>
        </p:nvSpPr>
        <p:spPr bwMode="auto">
          <a:xfrm>
            <a:off x="4322763" y="4641850"/>
            <a:ext cx="1270000" cy="6223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31"/>
          <p:cNvSpPr txBox="1">
            <a:spLocks noChangeArrowheads="1"/>
          </p:cNvSpPr>
          <p:nvPr/>
        </p:nvSpPr>
        <p:spPr bwMode="auto">
          <a:xfrm>
            <a:off x="4630738" y="4743450"/>
            <a:ext cx="6238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r>
              <a:rPr lang="en-US"/>
              <a:t>TSI</a:t>
            </a:r>
          </a:p>
        </p:txBody>
      </p:sp>
      <p:grpSp>
        <p:nvGrpSpPr>
          <p:cNvPr id="43" name="Group 18"/>
          <p:cNvGrpSpPr>
            <a:grpSpLocks/>
          </p:cNvGrpSpPr>
          <p:nvPr/>
        </p:nvGrpSpPr>
        <p:grpSpPr bwMode="auto">
          <a:xfrm>
            <a:off x="4389438" y="1108075"/>
            <a:ext cx="3668713" cy="2092325"/>
            <a:chOff x="2765" y="698"/>
            <a:chExt cx="2311" cy="1318"/>
          </a:xfrm>
        </p:grpSpPr>
        <p:sp>
          <p:nvSpPr>
            <p:cNvPr id="44" name="Oval 19"/>
            <p:cNvSpPr>
              <a:spLocks noChangeArrowheads="1"/>
            </p:cNvSpPr>
            <p:nvPr/>
          </p:nvSpPr>
          <p:spPr bwMode="auto">
            <a:xfrm>
              <a:off x="2765" y="1344"/>
              <a:ext cx="192" cy="192"/>
            </a:xfrm>
            <a:prstGeom prst="ellipse">
              <a:avLst/>
            </a:prstGeom>
            <a:solidFill>
              <a:srgbClr val="66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20"/>
            <p:cNvSpPr>
              <a:spLocks noChangeArrowheads="1"/>
            </p:cNvSpPr>
            <p:nvPr/>
          </p:nvSpPr>
          <p:spPr bwMode="auto">
            <a:xfrm>
              <a:off x="3188" y="1824"/>
              <a:ext cx="192" cy="192"/>
            </a:xfrm>
            <a:prstGeom prst="ellipse">
              <a:avLst/>
            </a:prstGeom>
            <a:solidFill>
              <a:srgbClr val="66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21"/>
            <p:cNvSpPr>
              <a:spLocks noChangeArrowheads="1"/>
            </p:cNvSpPr>
            <p:nvPr/>
          </p:nvSpPr>
          <p:spPr bwMode="auto">
            <a:xfrm>
              <a:off x="3984" y="768"/>
              <a:ext cx="192" cy="192"/>
            </a:xfrm>
            <a:prstGeom prst="ellipse">
              <a:avLst/>
            </a:prstGeom>
            <a:solidFill>
              <a:srgbClr val="6600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Rectangle 22"/>
            <p:cNvSpPr>
              <a:spLocks noChangeArrowheads="1"/>
            </p:cNvSpPr>
            <p:nvPr/>
          </p:nvSpPr>
          <p:spPr bwMode="auto">
            <a:xfrm>
              <a:off x="4358" y="698"/>
              <a:ext cx="7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dirty="0">
                  <a:latin typeface="Times New Roman" pitchFamily="18" charset="0"/>
                </a:rPr>
                <a:t>time 1</a:t>
              </a:r>
            </a:p>
          </p:txBody>
        </p:sp>
      </p:grpSp>
    </p:spTree>
    <p:extLst>
      <p:ext uri="{BB962C8B-B14F-4D97-AF65-F5344CB8AC3E}">
        <p14:creationId xmlns:p14="http://schemas.microsoft.com/office/powerpoint/2010/main" val="279869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Buffering strategy </a:t>
            </a:r>
            <a:r>
              <a:rPr lang="en-US"/>
              <a:t>in Switching </a:t>
            </a:r>
            <a:r>
              <a:rPr lang="en-US" dirty="0"/>
              <a:t>Fabrics</a:t>
            </a:r>
          </a:p>
        </p:txBody>
      </p:sp>
      <p:sp>
        <p:nvSpPr>
          <p:cNvPr id="3" name="Content Placeholder 2"/>
          <p:cNvSpPr>
            <a:spLocks noGrp="1"/>
          </p:cNvSpPr>
          <p:nvPr>
            <p:ph idx="1"/>
          </p:nvPr>
        </p:nvSpPr>
        <p:spPr>
          <a:xfrm>
            <a:off x="762000" y="1596413"/>
            <a:ext cx="8077200" cy="5000939"/>
          </a:xfrm>
        </p:spPr>
        <p:txBody>
          <a:bodyPr>
            <a:normAutofit/>
          </a:bodyPr>
          <a:lstStyle/>
          <a:p>
            <a:r>
              <a:rPr lang="en-US" dirty="0"/>
              <a:t>Buffers are required to temporary store packets or cells to lose the congestion</a:t>
            </a:r>
          </a:p>
          <a:p>
            <a:r>
              <a:rPr lang="en-US" dirty="0"/>
              <a:t>Buffering strategies:</a:t>
            </a:r>
          </a:p>
          <a:p>
            <a:pPr lvl="1"/>
            <a:r>
              <a:rPr lang="en-US" dirty="0"/>
              <a:t>Shared Memory Queuing</a:t>
            </a:r>
          </a:p>
          <a:p>
            <a:pPr lvl="1"/>
            <a:r>
              <a:rPr lang="en-US" dirty="0"/>
              <a:t>Output Queuing (OQ)</a:t>
            </a:r>
          </a:p>
          <a:p>
            <a:pPr lvl="1"/>
            <a:r>
              <a:rPr lang="en-US" dirty="0"/>
              <a:t>Input Queuing</a:t>
            </a:r>
          </a:p>
          <a:p>
            <a:pPr lvl="1"/>
            <a:r>
              <a:rPr lang="en-US" dirty="0"/>
              <a:t>Virtual Output Queuing (VOQ)</a:t>
            </a:r>
          </a:p>
          <a:p>
            <a:pPr lvl="1"/>
            <a:r>
              <a:rPr lang="en-US" dirty="0"/>
              <a:t>Combined Input and Output Queuing (CIOQ)</a:t>
            </a:r>
          </a:p>
          <a:p>
            <a:pPr lvl="1"/>
            <a:r>
              <a:rPr lang="en-US" dirty="0" err="1"/>
              <a:t>Crosspoint</a:t>
            </a:r>
            <a:r>
              <a:rPr lang="en-US" dirty="0"/>
              <a:t> Queuing</a:t>
            </a:r>
          </a:p>
        </p:txBody>
      </p:sp>
    </p:spTree>
    <p:extLst>
      <p:ext uri="{BB962C8B-B14F-4D97-AF65-F5344CB8AC3E}">
        <p14:creationId xmlns:p14="http://schemas.microsoft.com/office/powerpoint/2010/main" val="1915918940"/>
      </p:ext>
    </p:extLst>
  </p:cSld>
  <p:clrMapOvr>
    <a:masterClrMapping/>
  </p:clrMapOvr>
  <p:transition spd="slow">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Shared-Memory Queuing</a:t>
            </a:r>
          </a:p>
        </p:txBody>
      </p:sp>
      <p:sp>
        <p:nvSpPr>
          <p:cNvPr id="3" name="Content Placeholder 2"/>
          <p:cNvSpPr>
            <a:spLocks noGrp="1"/>
          </p:cNvSpPr>
          <p:nvPr>
            <p:ph idx="1"/>
          </p:nvPr>
        </p:nvSpPr>
        <p:spPr>
          <a:xfrm>
            <a:off x="5428456" y="1596413"/>
            <a:ext cx="3410744" cy="4653912"/>
          </a:xfrm>
        </p:spPr>
        <p:txBody>
          <a:bodyPr>
            <a:normAutofit fontScale="85000" lnSpcReduction="20000"/>
          </a:bodyPr>
          <a:lstStyle/>
          <a:p>
            <a:r>
              <a:rPr lang="en-US" dirty="0"/>
              <a:t>The memory unit is used to store cells for all output ports</a:t>
            </a:r>
          </a:p>
          <a:p>
            <a:r>
              <a:rPr lang="en-US" dirty="0"/>
              <a:t>The memory contains N output queues, one per output port</a:t>
            </a:r>
          </a:p>
          <a:p>
            <a:r>
              <a:rPr lang="en-US" dirty="0"/>
              <a:t>Each queue stores the cells destined for the corresponding output</a:t>
            </a:r>
          </a:p>
        </p:txBody>
      </p:sp>
      <p:graphicFrame>
        <p:nvGraphicFramePr>
          <p:cNvPr id="6" name="Object 5"/>
          <p:cNvGraphicFramePr>
            <a:graphicFrameLocks noChangeAspect="1"/>
          </p:cNvGraphicFramePr>
          <p:nvPr>
            <p:extLst>
              <p:ext uri="{D42A27DB-BD31-4B8C-83A1-F6EECF244321}">
                <p14:modId xmlns:p14="http://schemas.microsoft.com/office/powerpoint/2010/main" val="2063658167"/>
              </p:ext>
            </p:extLst>
          </p:nvPr>
        </p:nvGraphicFramePr>
        <p:xfrm>
          <a:off x="762000" y="1596413"/>
          <a:ext cx="4666456" cy="4653912"/>
        </p:xfrm>
        <a:graphic>
          <a:graphicData uri="http://schemas.openxmlformats.org/presentationml/2006/ole">
            <mc:AlternateContent xmlns:mc="http://schemas.openxmlformats.org/markup-compatibility/2006">
              <mc:Choice xmlns:v="urn:schemas-microsoft-com:vml" Requires="v">
                <p:oleObj spid="_x0000_s26664" name="Visio" r:id="rId3" imgW="4724437" imgH="4711577" progId="Visio.Drawing.11">
                  <p:embed/>
                </p:oleObj>
              </mc:Choice>
              <mc:Fallback>
                <p:oleObj name="Visio" r:id="rId3" imgW="4724437" imgH="4711577" progId="Visio.Drawing.11">
                  <p:embed/>
                  <p:pic>
                    <p:nvPicPr>
                      <p:cNvPr id="0" name=""/>
                      <p:cNvPicPr/>
                      <p:nvPr/>
                    </p:nvPicPr>
                    <p:blipFill>
                      <a:blip r:embed="rId4"/>
                      <a:stretch>
                        <a:fillRect/>
                      </a:stretch>
                    </p:blipFill>
                    <p:spPr>
                      <a:xfrm>
                        <a:off x="762000" y="1596413"/>
                        <a:ext cx="4666456" cy="4653912"/>
                      </a:xfrm>
                      <a:prstGeom prst="rect">
                        <a:avLst/>
                      </a:prstGeom>
                    </p:spPr>
                  </p:pic>
                </p:oleObj>
              </mc:Fallback>
            </mc:AlternateContent>
          </a:graphicData>
        </a:graphic>
      </p:graphicFrame>
    </p:spTree>
    <p:extLst>
      <p:ext uri="{BB962C8B-B14F-4D97-AF65-F5344CB8AC3E}">
        <p14:creationId xmlns:p14="http://schemas.microsoft.com/office/powerpoint/2010/main" val="3904385830"/>
      </p:ext>
    </p:ext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Queuing</a:t>
            </a:r>
          </a:p>
        </p:txBody>
      </p:sp>
      <p:sp>
        <p:nvSpPr>
          <p:cNvPr id="3" name="Content Placeholder 2"/>
          <p:cNvSpPr>
            <a:spLocks noGrp="1"/>
          </p:cNvSpPr>
          <p:nvPr>
            <p:ph idx="1"/>
          </p:nvPr>
        </p:nvSpPr>
        <p:spPr>
          <a:xfrm>
            <a:off x="5580112" y="1052737"/>
            <a:ext cx="3259088" cy="5688632"/>
          </a:xfrm>
        </p:spPr>
        <p:txBody>
          <a:bodyPr>
            <a:normAutofit fontScale="85000" lnSpcReduction="10000"/>
          </a:bodyPr>
          <a:lstStyle/>
          <a:p>
            <a:r>
              <a:rPr lang="en-US" dirty="0"/>
              <a:t>Cells are immediately forwarded to the destined output ports once they arrive at the inputs</a:t>
            </a:r>
          </a:p>
          <a:p>
            <a:r>
              <a:rPr lang="en-US" dirty="0"/>
              <a:t>Buffers are needed at the output ports</a:t>
            </a:r>
          </a:p>
          <a:p>
            <a:r>
              <a:rPr lang="en-US" dirty="0"/>
              <a:t>Benefit: better </a:t>
            </a:r>
            <a:r>
              <a:rPr lang="en-US" dirty="0" err="1"/>
              <a:t>QoS</a:t>
            </a:r>
            <a:endParaRPr lang="en-US" dirty="0"/>
          </a:p>
          <a:p>
            <a:r>
              <a:rPr lang="en-US" dirty="0"/>
              <a:t>Drawbacks:</a:t>
            </a:r>
          </a:p>
          <a:p>
            <a:pPr lvl="1"/>
            <a:r>
              <a:rPr lang="en-US" dirty="0"/>
              <a:t>Memory speed constrains</a:t>
            </a:r>
          </a:p>
          <a:p>
            <a:pPr lvl="1"/>
            <a:r>
              <a:rPr lang="en-US" dirty="0"/>
              <a:t>Switch side limitations</a:t>
            </a:r>
          </a:p>
        </p:txBody>
      </p:sp>
      <p:graphicFrame>
        <p:nvGraphicFramePr>
          <p:cNvPr id="4" name="Object 3"/>
          <p:cNvGraphicFramePr>
            <a:graphicFrameLocks noChangeAspect="1"/>
          </p:cNvGraphicFramePr>
          <p:nvPr>
            <p:extLst>
              <p:ext uri="{D42A27DB-BD31-4B8C-83A1-F6EECF244321}">
                <p14:modId xmlns:p14="http://schemas.microsoft.com/office/powerpoint/2010/main" val="2415424871"/>
              </p:ext>
            </p:extLst>
          </p:nvPr>
        </p:nvGraphicFramePr>
        <p:xfrm>
          <a:off x="-36512" y="1777986"/>
          <a:ext cx="5616624" cy="4238133"/>
        </p:xfrm>
        <a:graphic>
          <a:graphicData uri="http://schemas.openxmlformats.org/presentationml/2006/ole">
            <mc:AlternateContent xmlns:mc="http://schemas.openxmlformats.org/markup-compatibility/2006">
              <mc:Choice xmlns:v="urn:schemas-microsoft-com:vml" Requires="v">
                <p:oleObj spid="_x0000_s27686" name="Visio" r:id="rId3" imgW="6308513" imgH="4711577" progId="Visio.Drawing.11">
                  <p:embed/>
                </p:oleObj>
              </mc:Choice>
              <mc:Fallback>
                <p:oleObj name="Visio" r:id="rId3" imgW="6308513" imgH="4711577" progId="Visio.Drawing.11">
                  <p:embed/>
                  <p:pic>
                    <p:nvPicPr>
                      <p:cNvPr id="0" name=""/>
                      <p:cNvPicPr/>
                      <p:nvPr/>
                    </p:nvPicPr>
                    <p:blipFill>
                      <a:blip r:embed="rId4"/>
                      <a:stretch>
                        <a:fillRect/>
                      </a:stretch>
                    </p:blipFill>
                    <p:spPr>
                      <a:xfrm>
                        <a:off x="-36512" y="1777986"/>
                        <a:ext cx="5616624" cy="4238133"/>
                      </a:xfrm>
                      <a:prstGeom prst="rect">
                        <a:avLst/>
                      </a:prstGeom>
                    </p:spPr>
                  </p:pic>
                </p:oleObj>
              </mc:Fallback>
            </mc:AlternateContent>
          </a:graphicData>
        </a:graphic>
      </p:graphicFrame>
    </p:spTree>
    <p:extLst>
      <p:ext uri="{BB962C8B-B14F-4D97-AF65-F5344CB8AC3E}">
        <p14:creationId xmlns:p14="http://schemas.microsoft.com/office/powerpoint/2010/main" val="2531417922"/>
      </p:ext>
    </p:ext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Queuing</a:t>
            </a:r>
          </a:p>
        </p:txBody>
      </p:sp>
      <p:sp>
        <p:nvSpPr>
          <p:cNvPr id="3" name="Content Placeholder 2"/>
          <p:cNvSpPr>
            <a:spLocks noGrp="1"/>
          </p:cNvSpPr>
          <p:nvPr>
            <p:ph idx="1"/>
          </p:nvPr>
        </p:nvSpPr>
        <p:spPr>
          <a:xfrm>
            <a:off x="5436096" y="1596413"/>
            <a:ext cx="3403104" cy="5000939"/>
          </a:xfrm>
        </p:spPr>
        <p:txBody>
          <a:bodyPr>
            <a:normAutofit/>
          </a:bodyPr>
          <a:lstStyle/>
          <a:p>
            <a:r>
              <a:rPr lang="en-US" dirty="0"/>
              <a:t>One FIFO per input port</a:t>
            </a:r>
          </a:p>
          <a:p>
            <a:r>
              <a:rPr lang="en-US" dirty="0"/>
              <a:t>Only one cell heading to an output port can be forwarded per time slot</a:t>
            </a:r>
          </a:p>
          <a:p>
            <a:r>
              <a:rPr lang="en-US" dirty="0"/>
              <a:t>Head of Line (</a:t>
            </a:r>
            <a:r>
              <a:rPr lang="en-US" dirty="0" err="1"/>
              <a:t>HoL</a:t>
            </a:r>
            <a:r>
              <a:rPr lang="en-US" dirty="0"/>
              <a:t>) blocking</a:t>
            </a:r>
          </a:p>
        </p:txBody>
      </p:sp>
      <p:graphicFrame>
        <p:nvGraphicFramePr>
          <p:cNvPr id="4" name="Object 3"/>
          <p:cNvGraphicFramePr>
            <a:graphicFrameLocks noChangeAspect="1"/>
          </p:cNvGraphicFramePr>
          <p:nvPr>
            <p:extLst>
              <p:ext uri="{D42A27DB-BD31-4B8C-83A1-F6EECF244321}">
                <p14:modId xmlns:p14="http://schemas.microsoft.com/office/powerpoint/2010/main" val="950823309"/>
              </p:ext>
            </p:extLst>
          </p:nvPr>
        </p:nvGraphicFramePr>
        <p:xfrm>
          <a:off x="28398" y="1598828"/>
          <a:ext cx="5407698" cy="4042006"/>
        </p:xfrm>
        <a:graphic>
          <a:graphicData uri="http://schemas.openxmlformats.org/presentationml/2006/ole">
            <mc:AlternateContent xmlns:mc="http://schemas.openxmlformats.org/markup-compatibility/2006">
              <mc:Choice xmlns:v="urn:schemas-microsoft-com:vml" Requires="v">
                <p:oleObj spid="_x0000_s28710" name="Visio" r:id="rId3" imgW="6272301" imgH="4711577" progId="Visio.Drawing.11">
                  <p:embed/>
                </p:oleObj>
              </mc:Choice>
              <mc:Fallback>
                <p:oleObj name="Visio" r:id="rId3" imgW="6272301" imgH="4711577" progId="Visio.Drawing.11">
                  <p:embed/>
                  <p:pic>
                    <p:nvPicPr>
                      <p:cNvPr id="0" name=""/>
                      <p:cNvPicPr/>
                      <p:nvPr/>
                    </p:nvPicPr>
                    <p:blipFill>
                      <a:blip r:embed="rId4"/>
                      <a:stretch>
                        <a:fillRect/>
                      </a:stretch>
                    </p:blipFill>
                    <p:spPr>
                      <a:xfrm>
                        <a:off x="28398" y="1598828"/>
                        <a:ext cx="5407698" cy="4042006"/>
                      </a:xfrm>
                      <a:prstGeom prst="rect">
                        <a:avLst/>
                      </a:prstGeom>
                    </p:spPr>
                  </p:pic>
                </p:oleObj>
              </mc:Fallback>
            </mc:AlternateContent>
          </a:graphicData>
        </a:graphic>
      </p:graphicFrame>
    </p:spTree>
    <p:extLst>
      <p:ext uri="{BB962C8B-B14F-4D97-AF65-F5344CB8AC3E}">
        <p14:creationId xmlns:p14="http://schemas.microsoft.com/office/powerpoint/2010/main" val="3229174575"/>
      </p:ext>
    </p:ext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Output Queuing</a:t>
            </a:r>
          </a:p>
        </p:txBody>
      </p:sp>
      <p:sp>
        <p:nvSpPr>
          <p:cNvPr id="3" name="Content Placeholder 2"/>
          <p:cNvSpPr>
            <a:spLocks noGrp="1"/>
          </p:cNvSpPr>
          <p:nvPr>
            <p:ph idx="1"/>
          </p:nvPr>
        </p:nvSpPr>
        <p:spPr>
          <a:xfrm>
            <a:off x="5364088" y="1596413"/>
            <a:ext cx="3475112" cy="5072947"/>
          </a:xfrm>
        </p:spPr>
        <p:txBody>
          <a:bodyPr>
            <a:normAutofit fontScale="92500" lnSpcReduction="10000"/>
          </a:bodyPr>
          <a:lstStyle/>
          <a:p>
            <a:r>
              <a:rPr lang="en-US" dirty="0"/>
              <a:t>Cells are buffered at input ports</a:t>
            </a:r>
          </a:p>
          <a:p>
            <a:r>
              <a:rPr lang="en-US" dirty="0"/>
              <a:t>The input buffer is divided into N logical queues (VOQs) storing the cells destined to the associated output port</a:t>
            </a:r>
          </a:p>
          <a:p>
            <a:r>
              <a:rPr lang="en-US" dirty="0"/>
              <a:t>Eliminates </a:t>
            </a:r>
            <a:r>
              <a:rPr lang="en-US" dirty="0" err="1"/>
              <a:t>HoL</a:t>
            </a:r>
            <a:r>
              <a:rPr lang="en-US" dirty="0"/>
              <a:t> blocking</a:t>
            </a:r>
          </a:p>
        </p:txBody>
      </p:sp>
      <p:graphicFrame>
        <p:nvGraphicFramePr>
          <p:cNvPr id="4" name="Object 3"/>
          <p:cNvGraphicFramePr>
            <a:graphicFrameLocks noChangeAspect="1"/>
          </p:cNvGraphicFramePr>
          <p:nvPr>
            <p:extLst>
              <p:ext uri="{D42A27DB-BD31-4B8C-83A1-F6EECF244321}">
                <p14:modId xmlns:p14="http://schemas.microsoft.com/office/powerpoint/2010/main" val="2809398667"/>
              </p:ext>
            </p:extLst>
          </p:nvPr>
        </p:nvGraphicFramePr>
        <p:xfrm>
          <a:off x="179512" y="1412632"/>
          <a:ext cx="5405537" cy="4045605"/>
        </p:xfrm>
        <a:graphic>
          <a:graphicData uri="http://schemas.openxmlformats.org/presentationml/2006/ole">
            <mc:AlternateContent xmlns:mc="http://schemas.openxmlformats.org/markup-compatibility/2006">
              <mc:Choice xmlns:v="urn:schemas-microsoft-com:vml" Requires="v">
                <p:oleObj spid="_x0000_s29733" name="Visio" r:id="rId3" imgW="6776325" imgH="5071452" progId="Visio.Drawing.11">
                  <p:embed/>
                </p:oleObj>
              </mc:Choice>
              <mc:Fallback>
                <p:oleObj name="Visio" r:id="rId3" imgW="6776325" imgH="5071452" progId="Visio.Drawing.11">
                  <p:embed/>
                  <p:pic>
                    <p:nvPicPr>
                      <p:cNvPr id="0" name=""/>
                      <p:cNvPicPr/>
                      <p:nvPr/>
                    </p:nvPicPr>
                    <p:blipFill>
                      <a:blip r:embed="rId4"/>
                      <a:stretch>
                        <a:fillRect/>
                      </a:stretch>
                    </p:blipFill>
                    <p:spPr>
                      <a:xfrm>
                        <a:off x="179512" y="1412632"/>
                        <a:ext cx="5405537" cy="4045605"/>
                      </a:xfrm>
                      <a:prstGeom prst="rect">
                        <a:avLst/>
                      </a:prstGeom>
                    </p:spPr>
                  </p:pic>
                </p:oleObj>
              </mc:Fallback>
            </mc:AlternateContent>
          </a:graphicData>
        </a:graphic>
      </p:graphicFrame>
    </p:spTree>
    <p:extLst>
      <p:ext uri="{BB962C8B-B14F-4D97-AF65-F5344CB8AC3E}">
        <p14:creationId xmlns:p14="http://schemas.microsoft.com/office/powerpoint/2010/main" val="3833662639"/>
      </p:ext>
    </p:ext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Combined Input and Output Queuing</a:t>
            </a:r>
          </a:p>
        </p:txBody>
      </p:sp>
      <p:sp>
        <p:nvSpPr>
          <p:cNvPr id="3" name="Content Placeholder 2"/>
          <p:cNvSpPr>
            <a:spLocks noGrp="1"/>
          </p:cNvSpPr>
          <p:nvPr>
            <p:ph idx="1"/>
          </p:nvPr>
        </p:nvSpPr>
        <p:spPr>
          <a:xfrm>
            <a:off x="899592" y="1596413"/>
            <a:ext cx="7939608" cy="1760579"/>
          </a:xfrm>
        </p:spPr>
        <p:txBody>
          <a:bodyPr>
            <a:normAutofit fontScale="92500"/>
          </a:bodyPr>
          <a:lstStyle/>
          <a:p>
            <a:r>
              <a:rPr lang="en-US" dirty="0"/>
              <a:t>Switch fabric operates faster than the line rate</a:t>
            </a:r>
          </a:p>
          <a:p>
            <a:r>
              <a:rPr lang="en-US" dirty="0"/>
              <a:t>Each output can receive more than one cell in each timeslot</a:t>
            </a:r>
          </a:p>
        </p:txBody>
      </p:sp>
      <p:graphicFrame>
        <p:nvGraphicFramePr>
          <p:cNvPr id="4" name="Object 3"/>
          <p:cNvGraphicFramePr>
            <a:graphicFrameLocks noChangeAspect="1"/>
          </p:cNvGraphicFramePr>
          <p:nvPr>
            <p:extLst>
              <p:ext uri="{D42A27DB-BD31-4B8C-83A1-F6EECF244321}">
                <p14:modId xmlns:p14="http://schemas.microsoft.com/office/powerpoint/2010/main" val="3499200951"/>
              </p:ext>
            </p:extLst>
          </p:nvPr>
        </p:nvGraphicFramePr>
        <p:xfrm>
          <a:off x="1837035" y="3277516"/>
          <a:ext cx="5927130" cy="3580484"/>
        </p:xfrm>
        <a:graphic>
          <a:graphicData uri="http://schemas.openxmlformats.org/presentationml/2006/ole">
            <mc:AlternateContent xmlns:mc="http://schemas.openxmlformats.org/markup-compatibility/2006">
              <mc:Choice xmlns:v="urn:schemas-microsoft-com:vml" Requires="v">
                <p:oleObj spid="_x0000_s30757" name="Visio" r:id="rId4" imgW="8396613" imgH="5071452" progId="Visio.Drawing.11">
                  <p:embed/>
                </p:oleObj>
              </mc:Choice>
              <mc:Fallback>
                <p:oleObj name="Visio" r:id="rId4" imgW="8396613" imgH="5071452" progId="Visio.Drawing.11">
                  <p:embed/>
                  <p:pic>
                    <p:nvPicPr>
                      <p:cNvPr id="0" name=""/>
                      <p:cNvPicPr/>
                      <p:nvPr/>
                    </p:nvPicPr>
                    <p:blipFill>
                      <a:blip r:embed="rId5"/>
                      <a:stretch>
                        <a:fillRect/>
                      </a:stretch>
                    </p:blipFill>
                    <p:spPr>
                      <a:xfrm>
                        <a:off x="1837035" y="3277516"/>
                        <a:ext cx="5927130" cy="3580484"/>
                      </a:xfrm>
                      <a:prstGeom prst="rect">
                        <a:avLst/>
                      </a:prstGeom>
                    </p:spPr>
                  </p:pic>
                </p:oleObj>
              </mc:Fallback>
            </mc:AlternateContent>
          </a:graphicData>
        </a:graphic>
      </p:graphicFrame>
    </p:spTree>
    <p:extLst>
      <p:ext uri="{BB962C8B-B14F-4D97-AF65-F5344CB8AC3E}">
        <p14:creationId xmlns:p14="http://schemas.microsoft.com/office/powerpoint/2010/main" val="3366468955"/>
      </p:ext>
    </p:extLst>
  </p:cSld>
  <p:clrMapOvr>
    <a:masterClrMapping/>
  </p:clrMapOvr>
  <p:transition spd="slow">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Crosspoint</a:t>
            </a:r>
            <a:r>
              <a:rPr lang="en-US" dirty="0"/>
              <a:t> Queuing</a:t>
            </a:r>
          </a:p>
        </p:txBody>
      </p:sp>
      <p:sp>
        <p:nvSpPr>
          <p:cNvPr id="3" name="Content Placeholder 2"/>
          <p:cNvSpPr>
            <a:spLocks noGrp="1"/>
          </p:cNvSpPr>
          <p:nvPr>
            <p:ph idx="1"/>
          </p:nvPr>
        </p:nvSpPr>
        <p:spPr>
          <a:xfrm>
            <a:off x="6084168" y="1556792"/>
            <a:ext cx="2755032" cy="3600399"/>
          </a:xfrm>
        </p:spPr>
        <p:txBody>
          <a:bodyPr>
            <a:normAutofit fontScale="85000" lnSpcReduction="10000"/>
          </a:bodyPr>
          <a:lstStyle/>
          <a:p>
            <a:r>
              <a:rPr lang="en-US" dirty="0"/>
              <a:t>A buffer can be placed at each crossbar</a:t>
            </a:r>
          </a:p>
          <a:p>
            <a:r>
              <a:rPr lang="en-US" u="sng" dirty="0"/>
              <a:t>Pros</a:t>
            </a:r>
            <a:r>
              <a:rPr lang="en-US" dirty="0"/>
              <a:t>: no </a:t>
            </a:r>
            <a:r>
              <a:rPr lang="en-US" dirty="0" err="1"/>
              <a:t>HoL</a:t>
            </a:r>
            <a:r>
              <a:rPr lang="en-US" dirty="0"/>
              <a:t> blocking</a:t>
            </a:r>
          </a:p>
          <a:p>
            <a:r>
              <a:rPr lang="en-US" u="sng" dirty="0"/>
              <a:t>Cons</a:t>
            </a:r>
            <a:r>
              <a:rPr lang="en-US" dirty="0"/>
              <a:t>: no buffers sharing, N</a:t>
            </a:r>
            <a:r>
              <a:rPr lang="en-US" baseline="30000" dirty="0"/>
              <a:t>2</a:t>
            </a:r>
            <a:r>
              <a:rPr lang="en-US" dirty="0"/>
              <a:t> discrete buffers</a:t>
            </a:r>
          </a:p>
        </p:txBody>
      </p:sp>
      <p:pic>
        <p:nvPicPr>
          <p:cNvPr id="66" name="Picture 65"/>
          <p:cNvPicPr>
            <a:picLocks noChangeAspect="1"/>
          </p:cNvPicPr>
          <p:nvPr/>
        </p:nvPicPr>
        <p:blipFill>
          <a:blip r:embed="rId3"/>
          <a:stretch>
            <a:fillRect/>
          </a:stretch>
        </p:blipFill>
        <p:spPr>
          <a:xfrm>
            <a:off x="749198" y="1556792"/>
            <a:ext cx="4989632" cy="4192016"/>
          </a:xfrm>
          <a:prstGeom prst="rect">
            <a:avLst/>
          </a:prstGeom>
        </p:spPr>
      </p:pic>
      <p:sp>
        <p:nvSpPr>
          <p:cNvPr id="67" name="TextBox 66"/>
          <p:cNvSpPr txBox="1"/>
          <p:nvPr/>
        </p:nvSpPr>
        <p:spPr>
          <a:xfrm>
            <a:off x="323529" y="5892968"/>
            <a:ext cx="8515672" cy="923330"/>
          </a:xfrm>
          <a:prstGeom prst="rect">
            <a:avLst/>
          </a:prstGeom>
          <a:noFill/>
        </p:spPr>
        <p:txBody>
          <a:bodyPr wrap="square" rtlCol="0">
            <a:spAutoFit/>
          </a:bodyPr>
          <a:lstStyle/>
          <a:p>
            <a:r>
              <a:rPr lang="en-US" dirty="0"/>
              <a:t>Source: INFOCOM 2009, IEEE</a:t>
            </a:r>
          </a:p>
          <a:p>
            <a:r>
              <a:rPr lang="en-US" dirty="0"/>
              <a:t> Kanizo, Y. ; Dept. of </a:t>
            </a:r>
            <a:r>
              <a:rPr lang="en-US" dirty="0" err="1"/>
              <a:t>Comput</a:t>
            </a:r>
            <a:r>
              <a:rPr lang="en-US" dirty="0"/>
              <a:t>. Sci., </a:t>
            </a:r>
            <a:r>
              <a:rPr lang="en-US" dirty="0" err="1"/>
              <a:t>Technion</a:t>
            </a:r>
            <a:r>
              <a:rPr lang="en-US" dirty="0"/>
              <a:t> - Israel Inst. of Technol., </a:t>
            </a:r>
            <a:r>
              <a:rPr lang="en-US"/>
              <a:t>Haifa </a:t>
            </a:r>
            <a:r>
              <a:rPr lang="en-US" dirty="0"/>
              <a:t> </a:t>
            </a:r>
            <a:br>
              <a:rPr lang="en-US" dirty="0"/>
            </a:br>
            <a:endParaRPr lang="en-US" dirty="0"/>
          </a:p>
        </p:txBody>
      </p:sp>
    </p:spTree>
    <p:extLst>
      <p:ext uri="{BB962C8B-B14F-4D97-AF65-F5344CB8AC3E}">
        <p14:creationId xmlns:p14="http://schemas.microsoft.com/office/powerpoint/2010/main" val="1057660915"/>
      </p:ext>
    </p:extLst>
  </p:cSld>
  <p:clrMapOvr>
    <a:masterClrMapping/>
  </p:clrMapOvr>
  <p:transition spd="slow">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 Ticket - definition </a:t>
            </a:r>
          </a:p>
        </p:txBody>
      </p:sp>
      <p:sp>
        <p:nvSpPr>
          <p:cNvPr id="3" name="Content Placeholder 2"/>
          <p:cNvSpPr>
            <a:spLocks noGrp="1"/>
          </p:cNvSpPr>
          <p:nvPr>
            <p:ph idx="1"/>
          </p:nvPr>
        </p:nvSpPr>
        <p:spPr>
          <a:xfrm>
            <a:off x="971600" y="4437112"/>
            <a:ext cx="7867600" cy="2304256"/>
          </a:xfrm>
        </p:spPr>
        <p:txBody>
          <a:bodyPr>
            <a:normAutofit fontScale="85000" lnSpcReduction="10000"/>
          </a:bodyPr>
          <a:lstStyle/>
          <a:p>
            <a:r>
              <a:rPr lang="en-US" dirty="0"/>
              <a:t>Each output line card S maintains a distributed queue for all input line cards R waiting to send to S</a:t>
            </a:r>
          </a:p>
          <a:p>
            <a:r>
              <a:rPr lang="en-US" dirty="0"/>
              <a:t>The queue for S is actually stored at the input line card itself (instead of being at S) using a simple ticket number mechanism</a:t>
            </a:r>
          </a:p>
        </p:txBody>
      </p:sp>
      <p:graphicFrame>
        <p:nvGraphicFramePr>
          <p:cNvPr id="4" name="Object 3"/>
          <p:cNvGraphicFramePr>
            <a:graphicFrameLocks noChangeAspect="1"/>
          </p:cNvGraphicFramePr>
          <p:nvPr>
            <p:extLst>
              <p:ext uri="{D42A27DB-BD31-4B8C-83A1-F6EECF244321}">
                <p14:modId xmlns:p14="http://schemas.microsoft.com/office/powerpoint/2010/main" val="4042904295"/>
              </p:ext>
            </p:extLst>
          </p:nvPr>
        </p:nvGraphicFramePr>
        <p:xfrm>
          <a:off x="1907704" y="1196752"/>
          <a:ext cx="5511800" cy="2627313"/>
        </p:xfrm>
        <a:graphic>
          <a:graphicData uri="http://schemas.openxmlformats.org/presentationml/2006/ole">
            <mc:AlternateContent xmlns:mc="http://schemas.openxmlformats.org/markup-compatibility/2006">
              <mc:Choice xmlns:v="urn:schemas-microsoft-com:vml" Requires="v">
                <p:oleObj spid="_x0000_s12358" name="Visio" r:id="rId3" imgW="5512111" imgH="2626587" progId="Visio.Drawing.11">
                  <p:embed/>
                </p:oleObj>
              </mc:Choice>
              <mc:Fallback>
                <p:oleObj name="Visio" r:id="rId3" imgW="5512111" imgH="2626587" progId="Visio.Drawing.11">
                  <p:embed/>
                  <p:pic>
                    <p:nvPicPr>
                      <p:cNvPr id="0" name=""/>
                      <p:cNvPicPr/>
                      <p:nvPr/>
                    </p:nvPicPr>
                    <p:blipFill>
                      <a:blip r:embed="rId4"/>
                      <a:stretch>
                        <a:fillRect/>
                      </a:stretch>
                    </p:blipFill>
                    <p:spPr>
                      <a:xfrm>
                        <a:off x="1907704" y="1196752"/>
                        <a:ext cx="5511800" cy="2627313"/>
                      </a:xfrm>
                      <a:prstGeom prst="rect">
                        <a:avLst/>
                      </a:prstGeom>
                    </p:spPr>
                  </p:pic>
                </p:oleObj>
              </mc:Fallback>
            </mc:AlternateContent>
          </a:graphicData>
        </a:graphic>
      </p:graphicFrame>
    </p:spTree>
    <p:extLst>
      <p:ext uri="{BB962C8B-B14F-4D97-AF65-F5344CB8AC3E}">
        <p14:creationId xmlns:p14="http://schemas.microsoft.com/office/powerpoint/2010/main" val="1653946257"/>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a:t>
            </a:r>
          </a:p>
        </p:txBody>
      </p:sp>
      <p:sp>
        <p:nvSpPr>
          <p:cNvPr id="3" name="Content Placeholder 2"/>
          <p:cNvSpPr>
            <a:spLocks noGrp="1"/>
          </p:cNvSpPr>
          <p:nvPr>
            <p:ph idx="1"/>
          </p:nvPr>
        </p:nvSpPr>
        <p:spPr/>
        <p:txBody>
          <a:bodyPr>
            <a:normAutofit/>
          </a:bodyPr>
          <a:lstStyle/>
          <a:p>
            <a:r>
              <a:rPr lang="en-US" sz="3600" dirty="0"/>
              <a:t>Accessibility</a:t>
            </a:r>
          </a:p>
          <a:p>
            <a:r>
              <a:rPr lang="en-US" sz="3600" dirty="0"/>
              <a:t>Blocking</a:t>
            </a:r>
          </a:p>
          <a:p>
            <a:r>
              <a:rPr lang="en-US" sz="3600" dirty="0"/>
              <a:t>Complexity</a:t>
            </a:r>
          </a:p>
          <a:p>
            <a:r>
              <a:rPr lang="en-US" sz="3600" dirty="0"/>
              <a:t>Scalability</a:t>
            </a:r>
          </a:p>
          <a:p>
            <a:r>
              <a:rPr lang="en-US" sz="3600" dirty="0"/>
              <a:t>Reliability</a:t>
            </a:r>
          </a:p>
          <a:p>
            <a:r>
              <a:rPr lang="en-US" sz="3600" dirty="0"/>
              <a:t>Throughput</a:t>
            </a:r>
          </a:p>
        </p:txBody>
      </p:sp>
    </p:spTree>
    <p:extLst>
      <p:ext uri="{BB962C8B-B14F-4D97-AF65-F5344CB8AC3E}">
        <p14:creationId xmlns:p14="http://schemas.microsoft.com/office/powerpoint/2010/main" val="1879845686"/>
      </p:ext>
    </p:extLst>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Take a Ticket – operation guidelines</a:t>
            </a:r>
          </a:p>
        </p:txBody>
      </p:sp>
      <p:sp>
        <p:nvSpPr>
          <p:cNvPr id="3" name="Content Placeholder 2"/>
          <p:cNvSpPr>
            <a:spLocks noGrp="1"/>
          </p:cNvSpPr>
          <p:nvPr>
            <p:ph idx="1"/>
          </p:nvPr>
        </p:nvSpPr>
        <p:spPr>
          <a:xfrm>
            <a:off x="625004" y="3933056"/>
            <a:ext cx="8077200" cy="2924944"/>
          </a:xfrm>
        </p:spPr>
        <p:txBody>
          <a:bodyPr>
            <a:normAutofit fontScale="55000" lnSpcReduction="20000"/>
          </a:bodyPr>
          <a:lstStyle/>
          <a:p>
            <a:r>
              <a:rPr lang="en-US" dirty="0"/>
              <a:t>Line card R wants to send a packet to line card S</a:t>
            </a:r>
            <a:r>
              <a:rPr lang="en-US" i="1" dirty="0"/>
              <a:t>:</a:t>
            </a:r>
          </a:p>
          <a:p>
            <a:pPr lvl="1"/>
            <a:r>
              <a:rPr lang="en-US" sz="3200" i="1" dirty="0"/>
              <a:t>makes a request over a separate control bus to S </a:t>
            </a:r>
          </a:p>
          <a:p>
            <a:pPr lvl="1"/>
            <a:r>
              <a:rPr lang="en-US" sz="3200" i="1" dirty="0"/>
              <a:t>S provides a queue number back to R over the control bus</a:t>
            </a:r>
          </a:p>
          <a:p>
            <a:pPr lvl="1"/>
            <a:r>
              <a:rPr lang="en-US" sz="3200" i="1" dirty="0"/>
              <a:t>The queue number is the number of R’s position in the output queue for S</a:t>
            </a:r>
          </a:p>
          <a:p>
            <a:pPr lvl="1"/>
            <a:r>
              <a:rPr lang="en-US" sz="3200" i="1" dirty="0"/>
              <a:t>R then monitors the control bus; whenever S finishes accepting a new packet, S sends the current queue number it is serving on the control bus</a:t>
            </a:r>
          </a:p>
          <a:p>
            <a:pPr lvl="1"/>
            <a:r>
              <a:rPr lang="en-US" sz="3200" i="1" dirty="0"/>
              <a:t>R notices that its number is being “served,” – R places its packet on the input data bus for R. At the same time, S ensures that the R–S </a:t>
            </a:r>
            <a:r>
              <a:rPr lang="en-US" sz="3200" i="1" dirty="0" err="1"/>
              <a:t>crosspoint</a:t>
            </a:r>
            <a:r>
              <a:rPr lang="en-US" sz="3200" i="1" dirty="0"/>
              <a:t> is turned on</a:t>
            </a:r>
          </a:p>
        </p:txBody>
      </p:sp>
      <p:graphicFrame>
        <p:nvGraphicFramePr>
          <p:cNvPr id="4" name="Object 3"/>
          <p:cNvGraphicFramePr>
            <a:graphicFrameLocks noChangeAspect="1"/>
          </p:cNvGraphicFramePr>
          <p:nvPr>
            <p:extLst>
              <p:ext uri="{D42A27DB-BD31-4B8C-83A1-F6EECF244321}">
                <p14:modId xmlns:p14="http://schemas.microsoft.com/office/powerpoint/2010/main" val="112172012"/>
              </p:ext>
            </p:extLst>
          </p:nvPr>
        </p:nvGraphicFramePr>
        <p:xfrm>
          <a:off x="1907704" y="1145802"/>
          <a:ext cx="5511800" cy="2627313"/>
        </p:xfrm>
        <a:graphic>
          <a:graphicData uri="http://schemas.openxmlformats.org/presentationml/2006/ole">
            <mc:AlternateContent xmlns:mc="http://schemas.openxmlformats.org/markup-compatibility/2006">
              <mc:Choice xmlns:v="urn:schemas-microsoft-com:vml" Requires="v">
                <p:oleObj spid="_x0000_s13382" name="Visio" r:id="rId3" imgW="5512264" imgH="2626745" progId="Visio.Drawing.11">
                  <p:embed/>
                </p:oleObj>
              </mc:Choice>
              <mc:Fallback>
                <p:oleObj name="Visio" r:id="rId3" imgW="5512264" imgH="2626745" progId="Visio.Drawing.11">
                  <p:embed/>
                  <p:pic>
                    <p:nvPicPr>
                      <p:cNvPr id="0" name=""/>
                      <p:cNvPicPr/>
                      <p:nvPr/>
                    </p:nvPicPr>
                    <p:blipFill>
                      <a:blip r:embed="rId4"/>
                      <a:stretch>
                        <a:fillRect/>
                      </a:stretch>
                    </p:blipFill>
                    <p:spPr>
                      <a:xfrm>
                        <a:off x="1907704" y="1145802"/>
                        <a:ext cx="5511800" cy="2627313"/>
                      </a:xfrm>
                      <a:prstGeom prst="rect">
                        <a:avLst/>
                      </a:prstGeom>
                    </p:spPr>
                  </p:pic>
                </p:oleObj>
              </mc:Fallback>
            </mc:AlternateContent>
          </a:graphicData>
        </a:graphic>
      </p:graphicFrame>
    </p:spTree>
    <p:extLst>
      <p:ext uri="{BB962C8B-B14F-4D97-AF65-F5344CB8AC3E}">
        <p14:creationId xmlns:p14="http://schemas.microsoft.com/office/powerpoint/2010/main" val="1883222052"/>
      </p:ext>
    </p:extLst>
  </p:cSld>
  <p:clrMapOvr>
    <a:masterClrMapping/>
  </p:clrMapOvr>
  <p:transition spd="slow">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 Ticket – operation example</a:t>
            </a:r>
          </a:p>
        </p:txBody>
      </p:sp>
      <p:pic>
        <p:nvPicPr>
          <p:cNvPr id="4" name="Picture 3"/>
          <p:cNvPicPr>
            <a:picLocks noChangeAspect="1"/>
          </p:cNvPicPr>
          <p:nvPr/>
        </p:nvPicPr>
        <p:blipFill>
          <a:blip r:embed="rId2"/>
          <a:stretch>
            <a:fillRect/>
          </a:stretch>
        </p:blipFill>
        <p:spPr>
          <a:xfrm>
            <a:off x="1588988" y="1628800"/>
            <a:ext cx="6423223" cy="4248028"/>
          </a:xfrm>
          <a:prstGeom prst="rect">
            <a:avLst/>
          </a:prstGeom>
        </p:spPr>
      </p:pic>
    </p:spTree>
    <p:extLst>
      <p:ext uri="{BB962C8B-B14F-4D97-AF65-F5344CB8AC3E}">
        <p14:creationId xmlns:p14="http://schemas.microsoft.com/office/powerpoint/2010/main" val="1021090809"/>
      </p:ext>
    </p:extLst>
  </p:cSld>
  <p:clrMapOvr>
    <a:masterClrMapping/>
  </p:clrMapOvr>
  <p:transition spd="slow">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 Ticket – pros and cons</a:t>
            </a:r>
          </a:p>
        </p:txBody>
      </p:sp>
      <p:sp>
        <p:nvSpPr>
          <p:cNvPr id="3" name="Content Placeholder 2"/>
          <p:cNvSpPr>
            <a:spLocks noGrp="1"/>
          </p:cNvSpPr>
          <p:nvPr>
            <p:ph idx="1"/>
          </p:nvPr>
        </p:nvSpPr>
        <p:spPr/>
        <p:txBody>
          <a:bodyPr>
            <a:normAutofit lnSpcReduction="10000"/>
          </a:bodyPr>
          <a:lstStyle/>
          <a:p>
            <a:r>
              <a:rPr lang="en-US" dirty="0"/>
              <a:t>Pros</a:t>
            </a:r>
          </a:p>
          <a:p>
            <a:pPr lvl="1"/>
            <a:r>
              <a:rPr lang="en-US" dirty="0"/>
              <a:t>Scales well in control state, requiring only two (log2N)-bit counters at each output port to store the current ticket number being served and the highest ticket number dispensed</a:t>
            </a:r>
          </a:p>
          <a:p>
            <a:pPr lvl="1"/>
            <a:r>
              <a:rPr lang="en-US" dirty="0"/>
              <a:t>Able to handle variable-size packets directly</a:t>
            </a:r>
          </a:p>
          <a:p>
            <a:r>
              <a:rPr lang="en-US" dirty="0"/>
              <a:t>Cons</a:t>
            </a:r>
          </a:p>
          <a:p>
            <a:pPr lvl="1"/>
            <a:r>
              <a:rPr lang="en-US" dirty="0"/>
              <a:t>Head Of Line blocking</a:t>
            </a:r>
          </a:p>
          <a:p>
            <a:pPr lvl="1"/>
            <a:r>
              <a:rPr lang="en-US" dirty="0"/>
              <a:t>Cannot handle multicast</a:t>
            </a:r>
          </a:p>
        </p:txBody>
      </p:sp>
    </p:spTree>
    <p:extLst>
      <p:ext uri="{BB962C8B-B14F-4D97-AF65-F5344CB8AC3E}">
        <p14:creationId xmlns:p14="http://schemas.microsoft.com/office/powerpoint/2010/main" val="948048"/>
      </p:ext>
    </p:extLst>
  </p:cSld>
  <p:clrMapOvr>
    <a:masterClrMapping/>
  </p:clrMapOvr>
  <p:transition spd="slow">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 Ticket – Hunt Group</a:t>
            </a:r>
          </a:p>
        </p:txBody>
      </p:sp>
      <p:sp>
        <p:nvSpPr>
          <p:cNvPr id="3" name="Content Placeholder 2"/>
          <p:cNvSpPr>
            <a:spLocks noGrp="1"/>
          </p:cNvSpPr>
          <p:nvPr>
            <p:ph idx="1"/>
          </p:nvPr>
        </p:nvSpPr>
        <p:spPr>
          <a:xfrm>
            <a:off x="762000" y="4077072"/>
            <a:ext cx="8077200" cy="1816704"/>
          </a:xfrm>
        </p:spPr>
        <p:txBody>
          <a:bodyPr>
            <a:normAutofit fontScale="77500" lnSpcReduction="20000"/>
          </a:bodyPr>
          <a:lstStyle/>
          <a:p>
            <a:r>
              <a:rPr lang="en-US" dirty="0"/>
              <a:t>Any set of line cards (not just physically contiguous line cards) can be aggregated to form an effectively higher-bandwidth link called a </a:t>
            </a:r>
            <a:r>
              <a:rPr lang="en-US" dirty="0">
                <a:solidFill>
                  <a:srgbClr val="FF0000"/>
                </a:solidFill>
              </a:rPr>
              <a:t>hunt group</a:t>
            </a:r>
            <a:endParaRPr lang="en-US" dirty="0"/>
          </a:p>
          <a:p>
            <a:r>
              <a:rPr lang="en-US" dirty="0"/>
              <a:t>The next packet destined to the group is served by the first free output port in the hunt group</a:t>
            </a:r>
          </a:p>
        </p:txBody>
      </p:sp>
      <p:graphicFrame>
        <p:nvGraphicFramePr>
          <p:cNvPr id="5" name="Object 4"/>
          <p:cNvGraphicFramePr>
            <a:graphicFrameLocks noChangeAspect="1"/>
          </p:cNvGraphicFramePr>
          <p:nvPr>
            <p:extLst>
              <p:ext uri="{D42A27DB-BD31-4B8C-83A1-F6EECF244321}">
                <p14:modId xmlns:p14="http://schemas.microsoft.com/office/powerpoint/2010/main" val="2651665810"/>
              </p:ext>
            </p:extLst>
          </p:nvPr>
        </p:nvGraphicFramePr>
        <p:xfrm>
          <a:off x="1907704" y="1145802"/>
          <a:ext cx="5511800" cy="2627313"/>
        </p:xfrm>
        <a:graphic>
          <a:graphicData uri="http://schemas.openxmlformats.org/presentationml/2006/ole">
            <mc:AlternateContent xmlns:mc="http://schemas.openxmlformats.org/markup-compatibility/2006">
              <mc:Choice xmlns:v="urn:schemas-microsoft-com:vml" Requires="v">
                <p:oleObj spid="_x0000_s14404" name="Visio" r:id="rId4" imgW="5512111" imgH="2626587" progId="Visio.Drawing.11">
                  <p:embed/>
                </p:oleObj>
              </mc:Choice>
              <mc:Fallback>
                <p:oleObj name="Visio" r:id="rId4" imgW="5512111" imgH="2626587" progId="Visio.Drawing.11">
                  <p:embed/>
                  <p:pic>
                    <p:nvPicPr>
                      <p:cNvPr id="0" name=""/>
                      <p:cNvPicPr/>
                      <p:nvPr/>
                    </p:nvPicPr>
                    <p:blipFill>
                      <a:blip r:embed="rId5"/>
                      <a:stretch>
                        <a:fillRect/>
                      </a:stretch>
                    </p:blipFill>
                    <p:spPr>
                      <a:xfrm>
                        <a:off x="1907704" y="1145802"/>
                        <a:ext cx="5511800" cy="2627313"/>
                      </a:xfrm>
                      <a:prstGeom prst="rect">
                        <a:avLst/>
                      </a:prstGeom>
                    </p:spPr>
                  </p:pic>
                </p:oleObj>
              </mc:Fallback>
            </mc:AlternateContent>
          </a:graphicData>
        </a:graphic>
      </p:graphicFrame>
    </p:spTree>
    <p:extLst>
      <p:ext uri="{BB962C8B-B14F-4D97-AF65-F5344CB8AC3E}">
        <p14:creationId xmlns:p14="http://schemas.microsoft.com/office/powerpoint/2010/main" val="850530550"/>
      </p:ext>
    </p:extLst>
  </p:cSld>
  <p:clrMapOvr>
    <a:masterClrMapping/>
  </p:clrMapOvr>
  <p:transition spd="slow">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of Line blocking avoidance</a:t>
            </a:r>
          </a:p>
        </p:txBody>
      </p:sp>
      <p:sp>
        <p:nvSpPr>
          <p:cNvPr id="3" name="Content Placeholder 2"/>
          <p:cNvSpPr>
            <a:spLocks noGrp="1"/>
          </p:cNvSpPr>
          <p:nvPr>
            <p:ph idx="1"/>
          </p:nvPr>
        </p:nvSpPr>
        <p:spPr>
          <a:xfrm>
            <a:off x="741970" y="4365104"/>
            <a:ext cx="7939608" cy="2492896"/>
          </a:xfrm>
        </p:spPr>
        <p:txBody>
          <a:bodyPr>
            <a:normAutofit fontScale="77500" lnSpcReduction="20000"/>
          </a:bodyPr>
          <a:lstStyle/>
          <a:p>
            <a:r>
              <a:rPr lang="en-US" dirty="0"/>
              <a:t>Allowing an input port to schedule not just the head of its input queue, but also other cells, which can make progress when the head is blocked</a:t>
            </a:r>
          </a:p>
          <a:p>
            <a:r>
              <a:rPr lang="en-US" dirty="0"/>
              <a:t>Do not schedule any cells other than the first cell sent to every distinct output port</a:t>
            </a:r>
          </a:p>
          <a:p>
            <a:r>
              <a:rPr lang="en-US" dirty="0"/>
              <a:t>Provide a separate input queue per output at each input port - </a:t>
            </a:r>
            <a:r>
              <a:rPr lang="en-US" dirty="0">
                <a:solidFill>
                  <a:srgbClr val="FF0000"/>
                </a:solidFill>
              </a:rPr>
              <a:t>virtual output queue</a:t>
            </a:r>
            <a:r>
              <a:rPr lang="en-US" dirty="0"/>
              <a:t>(VOQ)</a:t>
            </a:r>
          </a:p>
        </p:txBody>
      </p:sp>
      <p:graphicFrame>
        <p:nvGraphicFramePr>
          <p:cNvPr id="4" name="Object 3"/>
          <p:cNvGraphicFramePr>
            <a:graphicFrameLocks noChangeAspect="1"/>
          </p:cNvGraphicFramePr>
          <p:nvPr>
            <p:extLst>
              <p:ext uri="{D42A27DB-BD31-4B8C-83A1-F6EECF244321}">
                <p14:modId xmlns:p14="http://schemas.microsoft.com/office/powerpoint/2010/main" val="3303126499"/>
              </p:ext>
            </p:extLst>
          </p:nvPr>
        </p:nvGraphicFramePr>
        <p:xfrm>
          <a:off x="1763688" y="1412632"/>
          <a:ext cx="5511800" cy="2627313"/>
        </p:xfrm>
        <a:graphic>
          <a:graphicData uri="http://schemas.openxmlformats.org/presentationml/2006/ole">
            <mc:AlternateContent xmlns:mc="http://schemas.openxmlformats.org/markup-compatibility/2006">
              <mc:Choice xmlns:v="urn:schemas-microsoft-com:vml" Requires="v">
                <p:oleObj spid="_x0000_s15428" name="Visio" r:id="rId3" imgW="5512111" imgH="2626587" progId="Visio.Drawing.11">
                  <p:embed/>
                </p:oleObj>
              </mc:Choice>
              <mc:Fallback>
                <p:oleObj name="Visio" r:id="rId3" imgW="5512111" imgH="2626587" progId="Visio.Drawing.11">
                  <p:embed/>
                  <p:pic>
                    <p:nvPicPr>
                      <p:cNvPr id="0" name=""/>
                      <p:cNvPicPr/>
                      <p:nvPr/>
                    </p:nvPicPr>
                    <p:blipFill>
                      <a:blip r:embed="rId4"/>
                      <a:stretch>
                        <a:fillRect/>
                      </a:stretch>
                    </p:blipFill>
                    <p:spPr>
                      <a:xfrm>
                        <a:off x="1763688" y="1412632"/>
                        <a:ext cx="5511800" cy="2627313"/>
                      </a:xfrm>
                      <a:prstGeom prst="rect">
                        <a:avLst/>
                      </a:prstGeom>
                    </p:spPr>
                  </p:pic>
                </p:oleObj>
              </mc:Fallback>
            </mc:AlternateContent>
          </a:graphicData>
        </a:graphic>
      </p:graphicFrame>
    </p:spTree>
    <p:extLst>
      <p:ext uri="{BB962C8B-B14F-4D97-AF65-F5344CB8AC3E}">
        <p14:creationId xmlns:p14="http://schemas.microsoft.com/office/powerpoint/2010/main" val="883183572"/>
      </p:ext>
    </p:extLst>
  </p:cSld>
  <p:clrMapOvr>
    <a:masterClrMapping/>
  </p:clrMapOvr>
  <p:transition spd="slow">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Communicating the scheduling needs</a:t>
            </a:r>
          </a:p>
        </p:txBody>
      </p:sp>
      <p:sp>
        <p:nvSpPr>
          <p:cNvPr id="3" name="Content Placeholder 2"/>
          <p:cNvSpPr>
            <a:spLocks noGrp="1"/>
          </p:cNvSpPr>
          <p:nvPr>
            <p:ph idx="1"/>
          </p:nvPr>
        </p:nvSpPr>
        <p:spPr/>
        <p:txBody>
          <a:bodyPr>
            <a:normAutofit/>
          </a:bodyPr>
          <a:lstStyle/>
          <a:p>
            <a:r>
              <a:rPr lang="en-US" dirty="0"/>
              <a:t>Communicating the scheduling needs of any input port takes a bitmap of only </a:t>
            </a:r>
            <a:r>
              <a:rPr lang="en-US" i="1" dirty="0"/>
              <a:t>N</a:t>
            </a:r>
            <a:r>
              <a:rPr lang="en-US" dirty="0"/>
              <a:t> bits, where </a:t>
            </a:r>
            <a:r>
              <a:rPr lang="en-US" i="1" dirty="0"/>
              <a:t>N</a:t>
            </a:r>
            <a:r>
              <a:rPr lang="en-US" dirty="0"/>
              <a:t> is the size of the switch</a:t>
            </a:r>
          </a:p>
          <a:p>
            <a:r>
              <a:rPr lang="en-US" dirty="0"/>
              <a:t>A 1 in position </a:t>
            </a:r>
            <a:r>
              <a:rPr lang="en-US" i="1" dirty="0" err="1"/>
              <a:t>i</a:t>
            </a:r>
            <a:r>
              <a:rPr lang="en-US" dirty="0"/>
              <a:t> implies that there is at least one cell destined to output port </a:t>
            </a:r>
            <a:r>
              <a:rPr lang="en-US" i="1" dirty="0" err="1"/>
              <a:t>i</a:t>
            </a:r>
            <a:r>
              <a:rPr lang="en-US" i="1" dirty="0"/>
              <a:t> </a:t>
            </a:r>
          </a:p>
          <a:p>
            <a:r>
              <a:rPr lang="en-US" dirty="0"/>
              <a:t>The scheduler needs to process only N</a:t>
            </a:r>
            <a:r>
              <a:rPr lang="en-US" baseline="30000" dirty="0"/>
              <a:t>2</a:t>
            </a:r>
            <a:r>
              <a:rPr lang="en-US" dirty="0"/>
              <a:t> bits</a:t>
            </a:r>
          </a:p>
          <a:p>
            <a:pPr marL="0" indent="0">
              <a:buNone/>
            </a:pPr>
            <a:endParaRPr lang="en-US" dirty="0"/>
          </a:p>
        </p:txBody>
      </p:sp>
    </p:spTree>
    <p:extLst>
      <p:ext uri="{BB962C8B-B14F-4D97-AF65-F5344CB8AC3E}">
        <p14:creationId xmlns:p14="http://schemas.microsoft.com/office/powerpoint/2010/main" val="3783592671"/>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Parallel Iterative Matching operation example</a:t>
            </a:r>
          </a:p>
        </p:txBody>
      </p:sp>
      <p:pic>
        <p:nvPicPr>
          <p:cNvPr id="4" name="Picture 3"/>
          <p:cNvPicPr>
            <a:picLocks noChangeAspect="1"/>
          </p:cNvPicPr>
          <p:nvPr/>
        </p:nvPicPr>
        <p:blipFill>
          <a:blip r:embed="rId3"/>
          <a:stretch>
            <a:fillRect/>
          </a:stretch>
        </p:blipFill>
        <p:spPr>
          <a:xfrm>
            <a:off x="1338148" y="1556792"/>
            <a:ext cx="6924903" cy="4576341"/>
          </a:xfrm>
          <a:prstGeom prst="rect">
            <a:avLst/>
          </a:prstGeom>
        </p:spPr>
      </p:pic>
    </p:spTree>
    <p:extLst>
      <p:ext uri="{BB962C8B-B14F-4D97-AF65-F5344CB8AC3E}">
        <p14:creationId xmlns:p14="http://schemas.microsoft.com/office/powerpoint/2010/main" val="1504316440"/>
      </p:ext>
    </p:extLst>
  </p:cSld>
  <p:clrMapOvr>
    <a:masterClrMapping/>
  </p:clrMapOvr>
  <p:transition spd="slow">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PIM Input Utilization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Probability that an input port receives at least one grant is equal </a:t>
                </a:r>
                <a:r>
                  <a:rPr lang="en-US"/>
                  <a:t>to one </a:t>
                </a:r>
                <a:r>
                  <a:rPr lang="en-US" dirty="0"/>
                  <a:t>(1) minus the probability that all outputs grant one of the remaining inputs:</a:t>
                </a:r>
                <a:br>
                  <a:rPr lang="en-US" dirty="0"/>
                </a:b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e>
                    </m:fun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𝑁</m:t>
                                </m:r>
                              </m:den>
                            </m:f>
                          </m:e>
                        </m:d>
                      </m:e>
                      <m:sup>
                        <m:r>
                          <a:rPr lang="en-US" b="0" i="1" smtClean="0">
                            <a:latin typeface="Cambria Math" panose="02040503050406030204" pitchFamily="18" charset="0"/>
                            <a:ea typeface="Cambria Math" panose="02040503050406030204" pitchFamily="18" charset="0"/>
                          </a:rPr>
                          <m:t>𝑁</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oMath>
                </a14:m>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36" t="-1844"/>
                </a:stretch>
              </a:blipFill>
            </p:spPr>
            <p:txBody>
              <a:bodyPr/>
              <a:lstStyle/>
              <a:p>
                <a:r>
                  <a:rPr lang="en-US">
                    <a:noFill/>
                  </a:rPr>
                  <a:t> </a:t>
                </a:r>
              </a:p>
            </p:txBody>
          </p:sp>
        </mc:Fallback>
      </mc:AlternateContent>
    </p:spTree>
    <p:extLst>
      <p:ext uri="{BB962C8B-B14F-4D97-AF65-F5344CB8AC3E}">
        <p14:creationId xmlns:p14="http://schemas.microsoft.com/office/powerpoint/2010/main" val="526624144"/>
      </p:ext>
    </p:extLst>
  </p:cSld>
  <p:clrMapOvr>
    <a:masterClrMapping/>
  </p:clrMapOvr>
  <p:transition spd="slow">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Iterative</a:t>
            </a:r>
            <a:r>
              <a:rPr lang="en-US" dirty="0"/>
              <a:t> Matching</a:t>
            </a:r>
          </a:p>
        </p:txBody>
      </p:sp>
      <p:sp>
        <p:nvSpPr>
          <p:cNvPr id="3" name="Content Placeholder 2"/>
          <p:cNvSpPr>
            <a:spLocks noGrp="1"/>
          </p:cNvSpPr>
          <p:nvPr>
            <p:ph idx="1"/>
          </p:nvPr>
        </p:nvSpPr>
        <p:spPr>
          <a:xfrm>
            <a:off x="762000" y="4149080"/>
            <a:ext cx="8077200" cy="2320760"/>
          </a:xfrm>
        </p:spPr>
        <p:txBody>
          <a:bodyPr>
            <a:normAutofit fontScale="70000" lnSpcReduction="20000"/>
          </a:bodyPr>
          <a:lstStyle/>
          <a:p>
            <a:r>
              <a:rPr lang="en-US" dirty="0"/>
              <a:t>If  ports 1, 2, and 3 all choose A, the match size will only be of size 2</a:t>
            </a:r>
          </a:p>
          <a:p>
            <a:r>
              <a:rPr lang="en-US" dirty="0"/>
              <a:t>The algorithm shall mask out all matched inputs and outputs and iterate more times (for the same forthcoming time slot)</a:t>
            </a:r>
          </a:p>
          <a:p>
            <a:r>
              <a:rPr lang="en-US" dirty="0"/>
              <a:t>If the match on the current iteration is not maximal, a further iteration will improve the size of the match by at least 1</a:t>
            </a:r>
          </a:p>
        </p:txBody>
      </p:sp>
      <p:graphicFrame>
        <p:nvGraphicFramePr>
          <p:cNvPr id="4" name="Object 3"/>
          <p:cNvGraphicFramePr>
            <a:graphicFrameLocks noChangeAspect="1"/>
          </p:cNvGraphicFramePr>
          <p:nvPr>
            <p:extLst>
              <p:ext uri="{D42A27DB-BD31-4B8C-83A1-F6EECF244321}">
                <p14:modId xmlns:p14="http://schemas.microsoft.com/office/powerpoint/2010/main" val="1388743120"/>
              </p:ext>
            </p:extLst>
          </p:nvPr>
        </p:nvGraphicFramePr>
        <p:xfrm>
          <a:off x="1763688" y="1412632"/>
          <a:ext cx="5511800" cy="2627313"/>
        </p:xfrm>
        <a:graphic>
          <a:graphicData uri="http://schemas.openxmlformats.org/presentationml/2006/ole">
            <mc:AlternateContent xmlns:mc="http://schemas.openxmlformats.org/markup-compatibility/2006">
              <mc:Choice xmlns:v="urn:schemas-microsoft-com:vml" Requires="v">
                <p:oleObj spid="_x0000_s16452" name="Visio" r:id="rId3" imgW="5512111" imgH="2626587" progId="Visio.Drawing.11">
                  <p:embed/>
                </p:oleObj>
              </mc:Choice>
              <mc:Fallback>
                <p:oleObj name="Visio" r:id="rId3" imgW="5512111" imgH="2626587" progId="Visio.Drawing.11">
                  <p:embed/>
                  <p:pic>
                    <p:nvPicPr>
                      <p:cNvPr id="0" name=""/>
                      <p:cNvPicPr/>
                      <p:nvPr/>
                    </p:nvPicPr>
                    <p:blipFill>
                      <a:blip r:embed="rId4"/>
                      <a:stretch>
                        <a:fillRect/>
                      </a:stretch>
                    </p:blipFill>
                    <p:spPr>
                      <a:xfrm>
                        <a:off x="1763688" y="1412632"/>
                        <a:ext cx="5511800" cy="2627313"/>
                      </a:xfrm>
                      <a:prstGeom prst="rect">
                        <a:avLst/>
                      </a:prstGeom>
                    </p:spPr>
                  </p:pic>
                </p:oleObj>
              </mc:Fallback>
            </mc:AlternateContent>
          </a:graphicData>
        </a:graphic>
      </p:graphicFrame>
    </p:spTree>
    <p:extLst>
      <p:ext uri="{BB962C8B-B14F-4D97-AF65-F5344CB8AC3E}">
        <p14:creationId xmlns:p14="http://schemas.microsoft.com/office/powerpoint/2010/main" val="1303046522"/>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randomization with </a:t>
            </a:r>
            <a:r>
              <a:rPr lang="en-US" dirty="0" err="1"/>
              <a:t>iSlip</a:t>
            </a:r>
            <a:endParaRPr lang="en-US" dirty="0"/>
          </a:p>
        </p:txBody>
      </p:sp>
      <p:sp>
        <p:nvSpPr>
          <p:cNvPr id="3" name="Content Placeholder 2"/>
          <p:cNvSpPr>
            <a:spLocks noGrp="1"/>
          </p:cNvSpPr>
          <p:nvPr>
            <p:ph idx="1"/>
          </p:nvPr>
        </p:nvSpPr>
        <p:spPr>
          <a:xfrm>
            <a:off x="611560" y="4221088"/>
            <a:ext cx="8227640" cy="2636912"/>
          </a:xfrm>
        </p:spPr>
        <p:txBody>
          <a:bodyPr>
            <a:normAutofit fontScale="62500" lnSpcReduction="20000"/>
          </a:bodyPr>
          <a:lstStyle/>
          <a:p>
            <a:r>
              <a:rPr lang="en-US" dirty="0"/>
              <a:t>PIM “</a:t>
            </a:r>
            <a:r>
              <a:rPr lang="en-US" dirty="0" err="1"/>
              <a:t>derandomization</a:t>
            </a:r>
            <a:r>
              <a:rPr lang="en-US" dirty="0"/>
              <a:t>”</a:t>
            </a:r>
          </a:p>
          <a:p>
            <a:r>
              <a:rPr lang="en-US" dirty="0" err="1"/>
              <a:t>iSLIP</a:t>
            </a:r>
            <a:r>
              <a:rPr lang="en-US" dirty="0"/>
              <a:t> provides fairness by choosing the next winner among multiple contenders in round-robin fashion using a rotating pointer</a:t>
            </a:r>
          </a:p>
          <a:p>
            <a:r>
              <a:rPr lang="en-US" dirty="0"/>
              <a:t>Each output maintains a pointer </a:t>
            </a:r>
            <a:r>
              <a:rPr lang="en-US" i="1" dirty="0"/>
              <a:t>g</a:t>
            </a:r>
            <a:r>
              <a:rPr lang="en-US" dirty="0"/>
              <a:t> initially set to the first input port</a:t>
            </a:r>
          </a:p>
          <a:p>
            <a:r>
              <a:rPr lang="en-US" dirty="0"/>
              <a:t>The output chooses the lowest input number that is equal to or greater than </a:t>
            </a:r>
            <a:r>
              <a:rPr lang="en-US" i="1" dirty="0"/>
              <a:t>g</a:t>
            </a:r>
          </a:p>
          <a:p>
            <a:r>
              <a:rPr lang="en-US" dirty="0"/>
              <a:t>Each input port maintains a pointer </a:t>
            </a:r>
            <a:r>
              <a:rPr lang="en-US" i="1" dirty="0"/>
              <a:t>a</a:t>
            </a:r>
            <a:r>
              <a:rPr lang="en-US" dirty="0"/>
              <a:t> initially set to the first output port</a:t>
            </a:r>
          </a:p>
          <a:p>
            <a:r>
              <a:rPr lang="en-US" i="1" dirty="0"/>
              <a:t>W</a:t>
            </a:r>
            <a:r>
              <a:rPr lang="en-US" dirty="0"/>
              <a:t>hen an input port has to choose between multiple output-port </a:t>
            </a:r>
            <a:r>
              <a:rPr lang="en-US" i="1" dirty="0"/>
              <a:t>grants</a:t>
            </a:r>
            <a:r>
              <a:rPr lang="en-US" dirty="0"/>
              <a:t>, it chooses the lowest output port number that is equal to or greater than </a:t>
            </a:r>
            <a:r>
              <a:rPr lang="en-US" i="1" dirty="0"/>
              <a:t>a</a:t>
            </a:r>
          </a:p>
        </p:txBody>
      </p:sp>
      <p:graphicFrame>
        <p:nvGraphicFramePr>
          <p:cNvPr id="4" name="Object 3"/>
          <p:cNvGraphicFramePr>
            <a:graphicFrameLocks noChangeAspect="1"/>
          </p:cNvGraphicFramePr>
          <p:nvPr>
            <p:extLst>
              <p:ext uri="{D42A27DB-BD31-4B8C-83A1-F6EECF244321}">
                <p14:modId xmlns:p14="http://schemas.microsoft.com/office/powerpoint/2010/main" val="2368161684"/>
              </p:ext>
            </p:extLst>
          </p:nvPr>
        </p:nvGraphicFramePr>
        <p:xfrm>
          <a:off x="1374775" y="1317625"/>
          <a:ext cx="6148388" cy="2841625"/>
        </p:xfrm>
        <a:graphic>
          <a:graphicData uri="http://schemas.openxmlformats.org/presentationml/2006/ole">
            <mc:AlternateContent xmlns:mc="http://schemas.openxmlformats.org/markup-compatibility/2006">
              <mc:Choice xmlns:v="urn:schemas-microsoft-com:vml" Requires="v">
                <p:oleObj spid="_x0000_s17476" name="Visio" r:id="rId3" imgW="6148398" imgH="2842170" progId="Visio.Drawing.11">
                  <p:embed/>
                </p:oleObj>
              </mc:Choice>
              <mc:Fallback>
                <p:oleObj name="Visio" r:id="rId3" imgW="6148398" imgH="2842170" progId="Visio.Drawing.11">
                  <p:embed/>
                  <p:pic>
                    <p:nvPicPr>
                      <p:cNvPr id="0" name=""/>
                      <p:cNvPicPr/>
                      <p:nvPr/>
                    </p:nvPicPr>
                    <p:blipFill>
                      <a:blip r:embed="rId4"/>
                      <a:stretch>
                        <a:fillRect/>
                      </a:stretch>
                    </p:blipFill>
                    <p:spPr>
                      <a:xfrm>
                        <a:off x="1374775" y="1317625"/>
                        <a:ext cx="6148388" cy="2841625"/>
                      </a:xfrm>
                      <a:prstGeom prst="rect">
                        <a:avLst/>
                      </a:prstGeom>
                    </p:spPr>
                  </p:pic>
                </p:oleObj>
              </mc:Fallback>
            </mc:AlternateContent>
          </a:graphicData>
        </a:graphic>
      </p:graphicFrame>
    </p:spTree>
    <p:extLst>
      <p:ext uri="{BB962C8B-B14F-4D97-AF65-F5344CB8AC3E}">
        <p14:creationId xmlns:p14="http://schemas.microsoft.com/office/powerpoint/2010/main" val="25375083"/>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a:t>
            </a:r>
          </a:p>
        </p:txBody>
      </p:sp>
      <p:sp>
        <p:nvSpPr>
          <p:cNvPr id="3" name="Content Placeholder 2"/>
          <p:cNvSpPr>
            <a:spLocks noGrp="1"/>
          </p:cNvSpPr>
          <p:nvPr>
            <p:ph idx="1"/>
          </p:nvPr>
        </p:nvSpPr>
        <p:spPr/>
        <p:txBody>
          <a:bodyPr>
            <a:normAutofit/>
          </a:bodyPr>
          <a:lstStyle/>
          <a:p>
            <a:r>
              <a:rPr lang="en-US" dirty="0"/>
              <a:t>A network has full accessibility (=connectivity) when each ingress can be connected to each egress </a:t>
            </a:r>
          </a:p>
          <a:p>
            <a:r>
              <a:rPr lang="en-US" dirty="0"/>
              <a:t>A network has a limited accessibility when the above property does not exist </a:t>
            </a:r>
          </a:p>
          <a:p>
            <a:r>
              <a:rPr lang="en-US" dirty="0"/>
              <a:t>Interconnection networks applied in today’s switch fabrics usually have full accessibility </a:t>
            </a:r>
          </a:p>
        </p:txBody>
      </p:sp>
    </p:spTree>
    <p:extLst>
      <p:ext uri="{BB962C8B-B14F-4D97-AF65-F5344CB8AC3E}">
        <p14:creationId xmlns:p14="http://schemas.microsoft.com/office/powerpoint/2010/main" val="1535765552"/>
      </p:ext>
    </p:extLst>
  </p:cSld>
  <p:clrMapOvr>
    <a:masterClrMapping/>
  </p:clrMapOvr>
  <p:transition spd="slow">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iSLIP</a:t>
            </a:r>
            <a:r>
              <a:rPr lang="en-US" dirty="0"/>
              <a:t> operation example - 1</a:t>
            </a:r>
          </a:p>
        </p:txBody>
      </p:sp>
      <p:pic>
        <p:nvPicPr>
          <p:cNvPr id="4" name="Picture 3"/>
          <p:cNvPicPr>
            <a:picLocks noChangeAspect="1"/>
          </p:cNvPicPr>
          <p:nvPr/>
        </p:nvPicPr>
        <p:blipFill>
          <a:blip r:embed="rId3"/>
          <a:stretch>
            <a:fillRect/>
          </a:stretch>
        </p:blipFill>
        <p:spPr>
          <a:xfrm>
            <a:off x="827584" y="1196752"/>
            <a:ext cx="6069427" cy="3932460"/>
          </a:xfrm>
          <a:prstGeom prst="rect">
            <a:avLst/>
          </a:prstGeom>
        </p:spPr>
      </p:pic>
      <p:sp>
        <p:nvSpPr>
          <p:cNvPr id="5" name="Content Placeholder 2"/>
          <p:cNvSpPr>
            <a:spLocks noGrp="1"/>
          </p:cNvSpPr>
          <p:nvPr>
            <p:ph idx="1"/>
          </p:nvPr>
        </p:nvSpPr>
        <p:spPr>
          <a:xfrm>
            <a:off x="762000" y="6021288"/>
            <a:ext cx="8077200" cy="320419"/>
          </a:xfrm>
        </p:spPr>
        <p:txBody>
          <a:bodyPr>
            <a:normAutofit fontScale="55000" lnSpcReduction="20000"/>
          </a:bodyPr>
          <a:lstStyle/>
          <a:p>
            <a:pPr marL="0" indent="0">
              <a:buNone/>
            </a:pPr>
            <a:r>
              <a:rPr lang="en-US" dirty="0"/>
              <a:t>Source: Network </a:t>
            </a:r>
            <a:r>
              <a:rPr lang="en-US" dirty="0" err="1"/>
              <a:t>Algorithmics</a:t>
            </a:r>
            <a:r>
              <a:rPr lang="en-US" dirty="0"/>
              <a:t> by George Varghese</a:t>
            </a:r>
          </a:p>
        </p:txBody>
      </p:sp>
    </p:spTree>
    <p:extLst>
      <p:ext uri="{BB962C8B-B14F-4D97-AF65-F5344CB8AC3E}">
        <p14:creationId xmlns:p14="http://schemas.microsoft.com/office/powerpoint/2010/main" val="1091908013"/>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iSLIP</a:t>
            </a:r>
            <a:r>
              <a:rPr lang="en-US" dirty="0"/>
              <a:t> operation example - 2</a:t>
            </a:r>
          </a:p>
        </p:txBody>
      </p:sp>
      <p:pic>
        <p:nvPicPr>
          <p:cNvPr id="4" name="Picture 3"/>
          <p:cNvPicPr>
            <a:picLocks noChangeAspect="1"/>
          </p:cNvPicPr>
          <p:nvPr/>
        </p:nvPicPr>
        <p:blipFill>
          <a:blip r:embed="rId2"/>
          <a:stretch>
            <a:fillRect/>
          </a:stretch>
        </p:blipFill>
        <p:spPr>
          <a:xfrm>
            <a:off x="762000" y="1412632"/>
            <a:ext cx="5780851" cy="3778964"/>
          </a:xfrm>
          <a:prstGeom prst="rect">
            <a:avLst/>
          </a:prstGeom>
        </p:spPr>
      </p:pic>
      <p:sp>
        <p:nvSpPr>
          <p:cNvPr id="5" name="Content Placeholder 2"/>
          <p:cNvSpPr>
            <a:spLocks noGrp="1"/>
          </p:cNvSpPr>
          <p:nvPr>
            <p:ph idx="1"/>
          </p:nvPr>
        </p:nvSpPr>
        <p:spPr>
          <a:xfrm>
            <a:off x="762000" y="6021288"/>
            <a:ext cx="8077200" cy="320419"/>
          </a:xfrm>
        </p:spPr>
        <p:txBody>
          <a:bodyPr>
            <a:normAutofit fontScale="55000" lnSpcReduction="20000"/>
          </a:bodyPr>
          <a:lstStyle/>
          <a:p>
            <a:pPr marL="0" indent="0">
              <a:buNone/>
            </a:pPr>
            <a:r>
              <a:rPr lang="en-US" dirty="0"/>
              <a:t>Source: Network </a:t>
            </a:r>
            <a:r>
              <a:rPr lang="en-US" dirty="0" err="1"/>
              <a:t>Algorithmics</a:t>
            </a:r>
            <a:r>
              <a:rPr lang="en-US" dirty="0"/>
              <a:t> by George Varghese</a:t>
            </a:r>
          </a:p>
        </p:txBody>
      </p:sp>
    </p:spTree>
    <p:extLst>
      <p:ext uri="{BB962C8B-B14F-4D97-AF65-F5344CB8AC3E}">
        <p14:creationId xmlns:p14="http://schemas.microsoft.com/office/powerpoint/2010/main" val="2924186738"/>
      </p:ext>
    </p:extLst>
  </p:cSld>
  <p:clrMapOvr>
    <a:masterClrMapping/>
  </p:clrMapOvr>
  <p:transition spd="slow">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a:t>
            </a:r>
            <a:r>
              <a:rPr lang="en-US" dirty="0" err="1"/>
              <a:t>iSLIP</a:t>
            </a:r>
            <a:r>
              <a:rPr lang="en-US" dirty="0"/>
              <a:t> to handle priorities</a:t>
            </a:r>
          </a:p>
        </p:txBody>
      </p:sp>
      <p:sp>
        <p:nvSpPr>
          <p:cNvPr id="3" name="Content Placeholder 2"/>
          <p:cNvSpPr>
            <a:spLocks noGrp="1"/>
          </p:cNvSpPr>
          <p:nvPr>
            <p:ph idx="1"/>
          </p:nvPr>
        </p:nvSpPr>
        <p:spPr/>
        <p:txBody>
          <a:bodyPr>
            <a:normAutofit/>
          </a:bodyPr>
          <a:lstStyle/>
          <a:p>
            <a:r>
              <a:rPr lang="en-US" dirty="0"/>
              <a:t>Each output port keeps a separate grant pointer </a:t>
            </a:r>
            <a:r>
              <a:rPr lang="en-US" dirty="0" err="1"/>
              <a:t>g</a:t>
            </a:r>
            <a:r>
              <a:rPr lang="en-US" baseline="30000" dirty="0" err="1"/>
              <a:t>k</a:t>
            </a:r>
            <a:r>
              <a:rPr lang="en-US" baseline="30000" dirty="0"/>
              <a:t> </a:t>
            </a:r>
            <a:r>
              <a:rPr lang="en-US" dirty="0"/>
              <a:t>for priority level k, and each input port keeps a separate accept pointer </a:t>
            </a:r>
            <a:r>
              <a:rPr lang="en-US" dirty="0" err="1"/>
              <a:t>a</a:t>
            </a:r>
            <a:r>
              <a:rPr lang="en-US" baseline="30000" dirty="0" err="1"/>
              <a:t>k</a:t>
            </a:r>
            <a:r>
              <a:rPr lang="en-US" baseline="30000" dirty="0"/>
              <a:t> </a:t>
            </a:r>
            <a:r>
              <a:rPr lang="en-US" dirty="0"/>
              <a:t>for each priority level k. </a:t>
            </a:r>
          </a:p>
          <a:p>
            <a:r>
              <a:rPr lang="en-US" dirty="0"/>
              <a:t>The </a:t>
            </a:r>
            <a:r>
              <a:rPr lang="en-US" dirty="0" err="1"/>
              <a:t>iSLIP</a:t>
            </a:r>
            <a:r>
              <a:rPr lang="en-US" dirty="0"/>
              <a:t> algorithm is performed with each entity (input port, output port) performing the </a:t>
            </a:r>
            <a:r>
              <a:rPr lang="en-US" dirty="0" err="1"/>
              <a:t>iSLIP</a:t>
            </a:r>
            <a:r>
              <a:rPr lang="en-US" dirty="0"/>
              <a:t> algorithm on the highest-priority level among inputs it sees</a:t>
            </a:r>
          </a:p>
        </p:txBody>
      </p:sp>
    </p:spTree>
    <p:extLst>
      <p:ext uri="{BB962C8B-B14F-4D97-AF65-F5344CB8AC3E}">
        <p14:creationId xmlns:p14="http://schemas.microsoft.com/office/powerpoint/2010/main" val="2842945285"/>
      </p:ext>
    </p:extLst>
  </p:cSld>
  <p:clrMapOvr>
    <a:masterClrMapping/>
  </p:clrMapOvr>
  <p:transition spd="slow">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Extending </a:t>
            </a:r>
            <a:r>
              <a:rPr lang="en-US" dirty="0" err="1"/>
              <a:t>iSLIP</a:t>
            </a:r>
            <a:r>
              <a:rPr lang="en-US" dirty="0"/>
              <a:t> to handle multicast</a:t>
            </a:r>
          </a:p>
        </p:txBody>
      </p:sp>
      <p:sp>
        <p:nvSpPr>
          <p:cNvPr id="3" name="Content Placeholder 2"/>
          <p:cNvSpPr>
            <a:spLocks noGrp="1"/>
          </p:cNvSpPr>
          <p:nvPr>
            <p:ph idx="1"/>
          </p:nvPr>
        </p:nvSpPr>
        <p:spPr>
          <a:xfrm>
            <a:off x="611560" y="4581128"/>
            <a:ext cx="8227640" cy="2032728"/>
          </a:xfrm>
        </p:spPr>
        <p:txBody>
          <a:bodyPr>
            <a:normAutofit fontScale="77500" lnSpcReduction="20000"/>
          </a:bodyPr>
          <a:lstStyle/>
          <a:p>
            <a:r>
              <a:rPr lang="en-US" dirty="0"/>
              <a:t>Multicast uses only one queue and, as such, is subject to some HOL blocking because a multicast packet cannot begin to be processed unless the multicast packets ahead of it are sent</a:t>
            </a:r>
          </a:p>
          <a:p>
            <a:r>
              <a:rPr lang="en-US" dirty="0"/>
              <a:t>ESLIP maintains only a shared multicast grant pointer and no multicast accept pointer at all</a:t>
            </a:r>
          </a:p>
        </p:txBody>
      </p:sp>
      <p:graphicFrame>
        <p:nvGraphicFramePr>
          <p:cNvPr id="4" name="Object 3"/>
          <p:cNvGraphicFramePr>
            <a:graphicFrameLocks noChangeAspect="1"/>
          </p:cNvGraphicFramePr>
          <p:nvPr>
            <p:extLst>
              <p:ext uri="{D42A27DB-BD31-4B8C-83A1-F6EECF244321}">
                <p14:modId xmlns:p14="http://schemas.microsoft.com/office/powerpoint/2010/main" val="2880351929"/>
              </p:ext>
            </p:extLst>
          </p:nvPr>
        </p:nvGraphicFramePr>
        <p:xfrm>
          <a:off x="722313" y="1317625"/>
          <a:ext cx="7456487" cy="2841625"/>
        </p:xfrm>
        <a:graphic>
          <a:graphicData uri="http://schemas.openxmlformats.org/presentationml/2006/ole">
            <mc:AlternateContent xmlns:mc="http://schemas.openxmlformats.org/markup-compatibility/2006">
              <mc:Choice xmlns:v="urn:schemas-microsoft-com:vml" Requires="v">
                <p:oleObj spid="_x0000_s18497" name="Visio" r:id="rId4" imgW="7457068" imgH="2842170" progId="Visio.Drawing.11">
                  <p:embed/>
                </p:oleObj>
              </mc:Choice>
              <mc:Fallback>
                <p:oleObj name="Visio" r:id="rId4" imgW="7457068" imgH="2842170" progId="Visio.Drawing.11">
                  <p:embed/>
                  <p:pic>
                    <p:nvPicPr>
                      <p:cNvPr id="0" name=""/>
                      <p:cNvPicPr/>
                      <p:nvPr/>
                    </p:nvPicPr>
                    <p:blipFill>
                      <a:blip r:embed="rId5"/>
                      <a:stretch>
                        <a:fillRect/>
                      </a:stretch>
                    </p:blipFill>
                    <p:spPr>
                      <a:xfrm>
                        <a:off x="722313" y="1317625"/>
                        <a:ext cx="7456487" cy="2841625"/>
                      </a:xfrm>
                      <a:prstGeom prst="rect">
                        <a:avLst/>
                      </a:prstGeom>
                    </p:spPr>
                  </p:pic>
                </p:oleObj>
              </mc:Fallback>
            </mc:AlternateContent>
          </a:graphicData>
        </a:graphic>
      </p:graphicFrame>
    </p:spTree>
    <p:extLst>
      <p:ext uri="{BB962C8B-B14F-4D97-AF65-F5344CB8AC3E}">
        <p14:creationId xmlns:p14="http://schemas.microsoft.com/office/powerpoint/2010/main" val="2891009700"/>
      </p:ext>
    </p:extLst>
  </p:cSld>
  <p:clrMapOvr>
    <a:masterClrMapping/>
  </p:clrMapOvr>
  <p:transition spd="slow">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Stage Network</a:t>
            </a:r>
          </a:p>
        </p:txBody>
      </p:sp>
      <p:sp>
        <p:nvSpPr>
          <p:cNvPr id="3" name="Content Placeholder 2"/>
          <p:cNvSpPr>
            <a:spLocks noGrp="1"/>
          </p:cNvSpPr>
          <p:nvPr>
            <p:ph idx="1"/>
          </p:nvPr>
        </p:nvSpPr>
        <p:spPr>
          <a:xfrm>
            <a:off x="5436096" y="1596413"/>
            <a:ext cx="3403104" cy="4856923"/>
          </a:xfrm>
        </p:spPr>
        <p:txBody>
          <a:bodyPr>
            <a:normAutofit/>
          </a:bodyPr>
          <a:lstStyle/>
          <a:p>
            <a:r>
              <a:rPr lang="en-US" dirty="0"/>
              <a:t>Only one cell can be transmitted between any pair of modules (only one path between them)</a:t>
            </a:r>
          </a:p>
          <a:p>
            <a:r>
              <a:rPr lang="en-US" dirty="0"/>
              <a:t>Very high blocking probability</a:t>
            </a:r>
          </a:p>
        </p:txBody>
      </p:sp>
      <p:graphicFrame>
        <p:nvGraphicFramePr>
          <p:cNvPr id="4" name="Object 3"/>
          <p:cNvGraphicFramePr>
            <a:graphicFrameLocks noChangeAspect="1"/>
          </p:cNvGraphicFramePr>
          <p:nvPr>
            <p:extLst>
              <p:ext uri="{D42A27DB-BD31-4B8C-83A1-F6EECF244321}">
                <p14:modId xmlns:p14="http://schemas.microsoft.com/office/powerpoint/2010/main" val="4282820631"/>
              </p:ext>
            </p:extLst>
          </p:nvPr>
        </p:nvGraphicFramePr>
        <p:xfrm>
          <a:off x="467544" y="1596413"/>
          <a:ext cx="4688431" cy="4016987"/>
        </p:xfrm>
        <a:graphic>
          <a:graphicData uri="http://schemas.openxmlformats.org/presentationml/2006/ole">
            <mc:AlternateContent xmlns:mc="http://schemas.openxmlformats.org/markup-compatibility/2006">
              <mc:Choice xmlns:v="urn:schemas-microsoft-com:vml" Requires="v">
                <p:oleObj spid="_x0000_s38943" name="Visio" r:id="rId3" imgW="5099192" imgH="4368940" progId="Visio.Drawing.11">
                  <p:embed/>
                </p:oleObj>
              </mc:Choice>
              <mc:Fallback>
                <p:oleObj name="Visio" r:id="rId3" imgW="5099192" imgH="4368940" progId="Visio.Drawing.11">
                  <p:embed/>
                  <p:pic>
                    <p:nvPicPr>
                      <p:cNvPr id="0" name=""/>
                      <p:cNvPicPr/>
                      <p:nvPr/>
                    </p:nvPicPr>
                    <p:blipFill>
                      <a:blip r:embed="rId4"/>
                      <a:stretch>
                        <a:fillRect/>
                      </a:stretch>
                    </p:blipFill>
                    <p:spPr>
                      <a:xfrm>
                        <a:off x="467544" y="1596413"/>
                        <a:ext cx="4688431" cy="4016987"/>
                      </a:xfrm>
                      <a:prstGeom prst="rect">
                        <a:avLst/>
                      </a:prstGeom>
                    </p:spPr>
                  </p:pic>
                </p:oleObj>
              </mc:Fallback>
            </mc:AlternateContent>
          </a:graphicData>
        </a:graphic>
      </p:graphicFrame>
    </p:spTree>
    <p:extLst>
      <p:ext uri="{BB962C8B-B14F-4D97-AF65-F5344CB8AC3E}">
        <p14:creationId xmlns:p14="http://schemas.microsoft.com/office/powerpoint/2010/main" val="1022383105"/>
      </p:ext>
    </p:extLst>
  </p:cSld>
  <p:clrMapOvr>
    <a:masterClrMapping/>
  </p:clrMapOvr>
  <p:transition spd="slow">
    <p:wipe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Fat Network example - Clos Network</a:t>
            </a:r>
          </a:p>
        </p:txBody>
      </p:sp>
      <p:sp>
        <p:nvSpPr>
          <p:cNvPr id="3" name="Content Placeholder 2"/>
          <p:cNvSpPr>
            <a:spLocks noGrp="1"/>
          </p:cNvSpPr>
          <p:nvPr>
            <p:ph idx="1"/>
          </p:nvPr>
        </p:nvSpPr>
        <p:spPr>
          <a:xfrm>
            <a:off x="5623462" y="1412632"/>
            <a:ext cx="3241499" cy="4032592"/>
          </a:xfrm>
        </p:spPr>
        <p:txBody>
          <a:bodyPr>
            <a:normAutofit fontScale="85000" lnSpcReduction="10000"/>
          </a:bodyPr>
          <a:lstStyle/>
          <a:p>
            <a:r>
              <a:rPr lang="en-US" dirty="0"/>
              <a:t>Multistage circuit switching network, first formalized by Charles Clos in 1953</a:t>
            </a:r>
          </a:p>
          <a:p>
            <a:r>
              <a:rPr lang="en-US" dirty="0"/>
              <a:t>Clos networks have three stages:</a:t>
            </a:r>
          </a:p>
          <a:p>
            <a:pPr lvl="1"/>
            <a:r>
              <a:rPr lang="en-US" dirty="0"/>
              <a:t>ingress stage (A)</a:t>
            </a:r>
          </a:p>
          <a:p>
            <a:pPr lvl="1"/>
            <a:r>
              <a:rPr lang="en-US" dirty="0"/>
              <a:t>middle stage(B)</a:t>
            </a:r>
          </a:p>
          <a:p>
            <a:pPr lvl="1"/>
            <a:r>
              <a:rPr lang="en-US" dirty="0"/>
              <a:t>egress stage (C )</a:t>
            </a:r>
          </a:p>
        </p:txBody>
      </p:sp>
      <p:graphicFrame>
        <p:nvGraphicFramePr>
          <p:cNvPr id="4" name="Object 3"/>
          <p:cNvGraphicFramePr>
            <a:graphicFrameLocks noChangeAspect="1"/>
          </p:cNvGraphicFramePr>
          <p:nvPr>
            <p:extLst>
              <p:ext uri="{D42A27DB-BD31-4B8C-83A1-F6EECF244321}">
                <p14:modId xmlns:p14="http://schemas.microsoft.com/office/powerpoint/2010/main" val="2505793460"/>
              </p:ext>
            </p:extLst>
          </p:nvPr>
        </p:nvGraphicFramePr>
        <p:xfrm>
          <a:off x="323850" y="1714500"/>
          <a:ext cx="5273675" cy="4076700"/>
        </p:xfrm>
        <a:graphic>
          <a:graphicData uri="http://schemas.openxmlformats.org/presentationml/2006/ole">
            <mc:AlternateContent xmlns:mc="http://schemas.openxmlformats.org/markup-compatibility/2006">
              <mc:Choice xmlns:v="urn:schemas-microsoft-com:vml" Requires="v">
                <p:oleObj spid="_x0000_s39967" name="Visio" r:id="rId4" imgW="7844165" imgH="6064469" progId="Visio.Drawing.11">
                  <p:embed/>
                </p:oleObj>
              </mc:Choice>
              <mc:Fallback>
                <p:oleObj name="Visio" r:id="rId4" imgW="7844165" imgH="6064469" progId="Visio.Drawing.11">
                  <p:embed/>
                  <p:pic>
                    <p:nvPicPr>
                      <p:cNvPr id="0" name=""/>
                      <p:cNvPicPr/>
                      <p:nvPr/>
                    </p:nvPicPr>
                    <p:blipFill>
                      <a:blip r:embed="rId5"/>
                      <a:stretch>
                        <a:fillRect/>
                      </a:stretch>
                    </p:blipFill>
                    <p:spPr>
                      <a:xfrm>
                        <a:off x="323850" y="1714500"/>
                        <a:ext cx="5273675" cy="4076700"/>
                      </a:xfrm>
                      <a:prstGeom prst="rect">
                        <a:avLst/>
                      </a:prstGeom>
                    </p:spPr>
                  </p:pic>
                </p:oleObj>
              </mc:Fallback>
            </mc:AlternateContent>
          </a:graphicData>
        </a:graphic>
      </p:graphicFrame>
      <p:sp>
        <p:nvSpPr>
          <p:cNvPr id="5" name="TextBox 4"/>
          <p:cNvSpPr txBox="1"/>
          <p:nvPr/>
        </p:nvSpPr>
        <p:spPr>
          <a:xfrm>
            <a:off x="611560" y="5747092"/>
            <a:ext cx="8412293" cy="1107996"/>
          </a:xfrm>
          <a:prstGeom prst="rect">
            <a:avLst/>
          </a:prstGeom>
          <a:noFill/>
        </p:spPr>
        <p:txBody>
          <a:bodyPr wrap="square" rtlCol="0">
            <a:spAutoFit/>
          </a:bodyPr>
          <a:lstStyle/>
          <a:p>
            <a:r>
              <a:rPr lang="en-US" sz="2400" i="1" dirty="0"/>
              <a:t>The routing problem</a:t>
            </a:r>
            <a:r>
              <a:rPr lang="en-US" sz="2400" dirty="0"/>
              <a:t>: how to direct the input packets/cells to the respective outputs without conflicts</a:t>
            </a:r>
          </a:p>
          <a:p>
            <a:endParaRPr lang="en-US" dirty="0"/>
          </a:p>
        </p:txBody>
      </p:sp>
    </p:spTree>
    <p:extLst>
      <p:ext uri="{BB962C8B-B14F-4D97-AF65-F5344CB8AC3E}">
        <p14:creationId xmlns:p14="http://schemas.microsoft.com/office/powerpoint/2010/main" val="1614747163"/>
      </p:ext>
    </p:extLst>
  </p:cSld>
  <p:clrMapOvr>
    <a:masterClrMapping/>
  </p:clrMapOvr>
  <p:transition spd="slow">
    <p:wipe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 Clos Network</a:t>
            </a:r>
          </a:p>
        </p:txBody>
      </p:sp>
      <p:sp>
        <p:nvSpPr>
          <p:cNvPr id="3" name="Content Placeholder 2"/>
          <p:cNvSpPr>
            <a:spLocks noGrp="1"/>
          </p:cNvSpPr>
          <p:nvPr>
            <p:ph idx="1"/>
          </p:nvPr>
        </p:nvSpPr>
        <p:spPr>
          <a:xfrm>
            <a:off x="179512" y="1596413"/>
            <a:ext cx="8964488" cy="4856923"/>
          </a:xfrm>
        </p:spPr>
        <p:txBody>
          <a:bodyPr>
            <a:normAutofit/>
          </a:bodyPr>
          <a:lstStyle/>
          <a:p>
            <a:pPr marL="0" indent="0">
              <a:buNone/>
            </a:pPr>
            <a:r>
              <a:rPr lang="en-US" dirty="0"/>
              <a:t>The routing problem in Clos network interpreted as three equivalent questions:</a:t>
            </a:r>
          </a:p>
          <a:p>
            <a:pPr lvl="1"/>
            <a:r>
              <a:rPr lang="en-US" dirty="0"/>
              <a:t>How to assign central routes in a Clos network with m central modules to accommodate a set of connection requests? </a:t>
            </a:r>
          </a:p>
          <a:p>
            <a:pPr lvl="1"/>
            <a:r>
              <a:rPr lang="en-US" dirty="0"/>
              <a:t>How to edge color a given bipartite graph with maximum degree m?</a:t>
            </a:r>
          </a:p>
          <a:p>
            <a:pPr lvl="1"/>
            <a:r>
              <a:rPr lang="en-US" dirty="0"/>
              <a:t>How to decompose a matrix with row/column sum ≤ m into m matrices with row/column sum ≤ 1?</a:t>
            </a:r>
          </a:p>
        </p:txBody>
      </p:sp>
    </p:spTree>
    <p:extLst>
      <p:ext uri="{BB962C8B-B14F-4D97-AF65-F5344CB8AC3E}">
        <p14:creationId xmlns:p14="http://schemas.microsoft.com/office/powerpoint/2010/main" val="1614858030"/>
      </p:ext>
    </p:extLst>
  </p:cSld>
  <p:clrMapOvr>
    <a:masterClrMapping/>
  </p:clrMapOvr>
  <p:transition spd="slow">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 Network: edge coloring in bipartite graph</a:t>
            </a:r>
          </a:p>
        </p:txBody>
      </p:sp>
      <p:sp>
        <p:nvSpPr>
          <p:cNvPr id="3" name="Content Placeholder 2"/>
          <p:cNvSpPr>
            <a:spLocks noGrp="1"/>
          </p:cNvSpPr>
          <p:nvPr>
            <p:ph idx="1"/>
          </p:nvPr>
        </p:nvSpPr>
        <p:spPr>
          <a:xfrm>
            <a:off x="5724128" y="1596413"/>
            <a:ext cx="3115072" cy="4297363"/>
          </a:xfrm>
        </p:spPr>
        <p:txBody>
          <a:bodyPr/>
          <a:lstStyle/>
          <a:p>
            <a:r>
              <a:rPr lang="en-US" dirty="0"/>
              <a:t>Matching algorithms has a linear complexity O(N)</a:t>
            </a:r>
          </a:p>
        </p:txBody>
      </p:sp>
      <p:pic>
        <p:nvPicPr>
          <p:cNvPr id="6" name="Picture 5"/>
          <p:cNvPicPr>
            <a:picLocks noChangeAspect="1"/>
          </p:cNvPicPr>
          <p:nvPr/>
        </p:nvPicPr>
        <p:blipFill>
          <a:blip r:embed="rId2"/>
          <a:stretch>
            <a:fillRect/>
          </a:stretch>
        </p:blipFill>
        <p:spPr>
          <a:xfrm>
            <a:off x="1619672" y="1802631"/>
            <a:ext cx="2141959" cy="3884926"/>
          </a:xfrm>
          <a:prstGeom prst="rect">
            <a:avLst/>
          </a:prstGeom>
        </p:spPr>
      </p:pic>
    </p:spTree>
    <p:extLst>
      <p:ext uri="{BB962C8B-B14F-4D97-AF65-F5344CB8AC3E}">
        <p14:creationId xmlns:p14="http://schemas.microsoft.com/office/powerpoint/2010/main" val="81176503"/>
      </p:ext>
    </p:extLst>
  </p:cSld>
  <p:clrMapOvr>
    <a:masterClrMapping/>
  </p:clrMapOvr>
  <p:transition spd="slow">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 Network: matrix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596413"/>
                <a:ext cx="8077200" cy="1760579"/>
              </a:xfrm>
            </p:spPr>
            <p:txBody>
              <a:bodyPr>
                <a:normAutofit lnSpcReduction="10000"/>
              </a:bodyPr>
              <a:lstStyle/>
              <a:p>
                <a:pPr marL="0" indent="0">
                  <a:buNone/>
                </a:pPr>
                <a:r>
                  <a:rPr lang="en-US" dirty="0"/>
                  <a:t>Each of sub-matrices must have the following property:</a:t>
                </a:r>
              </a:p>
              <a:p>
                <a:pPr marL="0" indent="0">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𝑎</m:t>
                        </m:r>
                        <m:r>
                          <a:rPr lang="en-US" b="0" i="1" baseline="-25000" smtClean="0">
                            <a:latin typeface="Cambria Math" panose="02040503050406030204" pitchFamily="18" charset="0"/>
                          </a:rPr>
                          <m:t>𝑖</m:t>
                        </m:r>
                        <m:r>
                          <a:rPr lang="en-US" b="0" i="1" baseline="-25000" smtClean="0">
                            <a:latin typeface="Cambria Math" panose="02040503050406030204" pitchFamily="18" charset="0"/>
                          </a:rPr>
                          <m:t>,</m:t>
                        </m:r>
                        <m:r>
                          <a:rPr lang="en-US" b="0" i="1" baseline="-25000" smtClean="0">
                            <a:latin typeface="Cambria Math" panose="02040503050406030204" pitchFamily="18" charset="0"/>
                          </a:rPr>
                          <m:t>𝑗</m:t>
                        </m:r>
                      </m:e>
                    </m:nary>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 </m:t>
                    </m:r>
                  </m:oMath>
                </a14:m>
                <a:r>
                  <a:rPr lang="en-US" dirty="0"/>
                  <a:t>and </a:t>
                </a:r>
                <a14:m>
                  <m:oMath xmlns:m="http://schemas.openxmlformats.org/officeDocument/2006/math">
                    <m:nary>
                      <m:naryPr>
                        <m:chr m:val="∑"/>
                        <m:ctrlPr>
                          <a:rPr lang="en-US" i="1">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m:t>
                        </m:r>
                        <m:r>
                          <m:rPr>
                            <m:brk m:alnAt="23"/>
                          </m:rPr>
                          <a:rPr lang="en-US" i="1">
                            <a:latin typeface="Cambria Math" panose="02040503050406030204" pitchFamily="18" charset="0"/>
                          </a:rPr>
                          <m:t>1</m:t>
                        </m:r>
                      </m:sub>
                      <m:sup>
                        <m:r>
                          <a:rPr lang="en-US" i="1">
                            <a:latin typeface="Cambria Math" panose="02040503050406030204" pitchFamily="18" charset="0"/>
                          </a:rPr>
                          <m:t>𝑘</m:t>
                        </m:r>
                      </m:sup>
                      <m:e>
                        <m:r>
                          <a:rPr lang="en-US" i="1">
                            <a:latin typeface="Cambria Math" panose="02040503050406030204" pitchFamily="18" charset="0"/>
                          </a:rPr>
                          <m:t>𝑎</m:t>
                        </m:r>
                        <m:r>
                          <a:rPr lang="en-US" i="1" baseline="-25000">
                            <a:latin typeface="Cambria Math" panose="02040503050406030204" pitchFamily="18" charset="0"/>
                          </a:rPr>
                          <m:t>𝑖</m:t>
                        </m:r>
                        <m:r>
                          <a:rPr lang="en-US" i="1" baseline="-25000">
                            <a:latin typeface="Cambria Math" panose="02040503050406030204" pitchFamily="18" charset="0"/>
                          </a:rPr>
                          <m:t>,</m:t>
                        </m:r>
                        <m:r>
                          <a:rPr lang="en-US" i="1" baseline="-25000">
                            <a:latin typeface="Cambria Math" panose="02040503050406030204" pitchFamily="18" charset="0"/>
                          </a:rPr>
                          <m:t>𝑗</m:t>
                        </m:r>
                      </m:e>
                    </m:nary>
                  </m:oMath>
                </a14:m>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 </m:t>
                    </m:r>
                  </m:oMath>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596413"/>
                <a:ext cx="8077200" cy="1760579"/>
              </a:xfrm>
              <a:blipFill rotWithShape="0">
                <a:blip r:embed="rId3"/>
                <a:stretch>
                  <a:fillRect l="-1887" t="-7266" b="-692"/>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1547664" y="3347900"/>
            <a:ext cx="5212422" cy="3024336"/>
          </a:xfrm>
          <a:prstGeom prst="rect">
            <a:avLst/>
          </a:prstGeom>
        </p:spPr>
      </p:pic>
      <p:sp>
        <p:nvSpPr>
          <p:cNvPr id="5" name="Content Placeholder 2"/>
          <p:cNvSpPr txBox="1">
            <a:spLocks/>
          </p:cNvSpPr>
          <p:nvPr/>
        </p:nvSpPr>
        <p:spPr>
          <a:xfrm>
            <a:off x="726795" y="6537581"/>
            <a:ext cx="8077200" cy="320419"/>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Source: High Performance Switches and Routers H. Jonathan Chao, Bin Liu May 2007, Wiley-IEEE Press</a:t>
            </a:r>
          </a:p>
        </p:txBody>
      </p:sp>
    </p:spTree>
    <p:extLst>
      <p:ext uri="{BB962C8B-B14F-4D97-AF65-F5344CB8AC3E}">
        <p14:creationId xmlns:p14="http://schemas.microsoft.com/office/powerpoint/2010/main" val="2348345801"/>
      </p:ext>
    </p:extLst>
  </p:cSld>
  <p:clrMapOvr>
    <a:masterClrMapping/>
  </p:clrMapOvr>
  <p:transition spd="slow">
    <p:wipe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 Network Heuristics: Concurrent Round-Robin-Dispatching (CRRD)</a:t>
            </a:r>
          </a:p>
        </p:txBody>
      </p:sp>
      <p:sp>
        <p:nvSpPr>
          <p:cNvPr id="3" name="Content Placeholder 2"/>
          <p:cNvSpPr>
            <a:spLocks noGrp="1"/>
          </p:cNvSpPr>
          <p:nvPr>
            <p:ph idx="1"/>
          </p:nvPr>
        </p:nvSpPr>
        <p:spPr>
          <a:xfrm>
            <a:off x="6156176" y="1596413"/>
            <a:ext cx="2683024" cy="4297363"/>
          </a:xfrm>
        </p:spPr>
        <p:txBody>
          <a:bodyPr>
            <a:normAutofit fontScale="70000" lnSpcReduction="20000"/>
          </a:bodyPr>
          <a:lstStyle/>
          <a:p>
            <a:pPr marL="0" indent="0">
              <a:buNone/>
            </a:pPr>
            <a:r>
              <a:rPr lang="en-US" b="1" dirty="0"/>
              <a:t>IM</a:t>
            </a:r>
            <a:r>
              <a:rPr lang="en-US" dirty="0"/>
              <a:t> - Input module at the first stage.</a:t>
            </a:r>
          </a:p>
          <a:p>
            <a:pPr marL="0" indent="0">
              <a:buNone/>
            </a:pPr>
            <a:r>
              <a:rPr lang="en-US" b="1" dirty="0"/>
              <a:t>CM</a:t>
            </a:r>
            <a:r>
              <a:rPr lang="en-US" dirty="0"/>
              <a:t> - Central module at the second stage.</a:t>
            </a:r>
          </a:p>
          <a:p>
            <a:pPr marL="0" indent="0">
              <a:buNone/>
            </a:pPr>
            <a:r>
              <a:rPr lang="en-US" b="1" dirty="0"/>
              <a:t>OM</a:t>
            </a:r>
            <a:r>
              <a:rPr lang="en-US" dirty="0"/>
              <a:t> - Output module at the third stage.</a:t>
            </a:r>
          </a:p>
          <a:p>
            <a:pPr marL="0" indent="0">
              <a:buNone/>
            </a:pPr>
            <a:r>
              <a:rPr lang="en-US" b="1" dirty="0"/>
              <a:t>n</a:t>
            </a:r>
            <a:r>
              <a:rPr lang="en-US" dirty="0"/>
              <a:t> - Number of input/output ports (IPs)/OPs in each IM/OM, respectively.</a:t>
            </a:r>
          </a:p>
          <a:p>
            <a:pPr marL="0" indent="0">
              <a:buNone/>
            </a:pPr>
            <a:r>
              <a:rPr lang="en-US" b="1" dirty="0"/>
              <a:t>k</a:t>
            </a:r>
            <a:r>
              <a:rPr lang="en-US" dirty="0"/>
              <a:t> - Number of IMs/OMs.</a:t>
            </a:r>
          </a:p>
          <a:p>
            <a:pPr marL="0" indent="0">
              <a:buNone/>
            </a:pPr>
            <a:r>
              <a:rPr lang="en-US" b="1" dirty="0"/>
              <a:t>m</a:t>
            </a:r>
            <a:r>
              <a:rPr lang="en-US" dirty="0"/>
              <a:t> - Number of CMs.</a:t>
            </a:r>
          </a:p>
        </p:txBody>
      </p:sp>
      <p:pic>
        <p:nvPicPr>
          <p:cNvPr id="4" name="Picture 3"/>
          <p:cNvPicPr>
            <a:picLocks noChangeAspect="1"/>
          </p:cNvPicPr>
          <p:nvPr/>
        </p:nvPicPr>
        <p:blipFill>
          <a:blip r:embed="rId2"/>
          <a:stretch>
            <a:fillRect/>
          </a:stretch>
        </p:blipFill>
        <p:spPr>
          <a:xfrm>
            <a:off x="741022" y="1412632"/>
            <a:ext cx="5218222" cy="3678086"/>
          </a:xfrm>
          <a:prstGeom prst="rect">
            <a:avLst/>
          </a:prstGeom>
        </p:spPr>
      </p:pic>
      <p:sp>
        <p:nvSpPr>
          <p:cNvPr id="5" name="Content Placeholder 2"/>
          <p:cNvSpPr txBox="1">
            <a:spLocks/>
          </p:cNvSpPr>
          <p:nvPr/>
        </p:nvSpPr>
        <p:spPr>
          <a:xfrm>
            <a:off x="782035" y="6213883"/>
            <a:ext cx="8077200" cy="320419"/>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Source: High Performance Switches and Routers H. Jonathan Chao, Bin Liu May 2007, Wiley-IEEE Press</a:t>
            </a:r>
          </a:p>
        </p:txBody>
      </p:sp>
    </p:spTree>
    <p:extLst>
      <p:ext uri="{BB962C8B-B14F-4D97-AF65-F5344CB8AC3E}">
        <p14:creationId xmlns:p14="http://schemas.microsoft.com/office/powerpoint/2010/main" val="355793403"/>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a:t>
            </a:r>
            <a:r>
              <a:rPr lang="ru-RU" dirty="0"/>
              <a:t>: </a:t>
            </a:r>
            <a:r>
              <a:rPr lang="en-US" dirty="0"/>
              <a:t>definition and types</a:t>
            </a:r>
          </a:p>
        </p:txBody>
      </p:sp>
      <p:sp>
        <p:nvSpPr>
          <p:cNvPr id="3" name="Content Placeholder 2"/>
          <p:cNvSpPr>
            <a:spLocks noGrp="1"/>
          </p:cNvSpPr>
          <p:nvPr>
            <p:ph idx="1"/>
          </p:nvPr>
        </p:nvSpPr>
        <p:spPr>
          <a:xfrm>
            <a:off x="762000" y="1596413"/>
            <a:ext cx="8077200" cy="1472547"/>
          </a:xfrm>
        </p:spPr>
        <p:txBody>
          <a:bodyPr>
            <a:normAutofit lnSpcReduction="10000"/>
          </a:bodyPr>
          <a:lstStyle/>
          <a:p>
            <a:r>
              <a:rPr lang="en-US" dirty="0"/>
              <a:t>Blocking means that it is possible that no connection can be set between the idle input/output pair</a:t>
            </a:r>
          </a:p>
        </p:txBody>
      </p:sp>
      <p:graphicFrame>
        <p:nvGraphicFramePr>
          <p:cNvPr id="4" name="Table 3"/>
          <p:cNvGraphicFramePr>
            <a:graphicFrameLocks noGrp="1"/>
          </p:cNvGraphicFramePr>
          <p:nvPr>
            <p:extLst>
              <p:ext uri="{D42A27DB-BD31-4B8C-83A1-F6EECF244321}">
                <p14:modId xmlns:p14="http://schemas.microsoft.com/office/powerpoint/2010/main" val="410456941"/>
              </p:ext>
            </p:extLst>
          </p:nvPr>
        </p:nvGraphicFramePr>
        <p:xfrm>
          <a:off x="1259632" y="3453703"/>
          <a:ext cx="6096000" cy="2661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Class</a:t>
                      </a:r>
                    </a:p>
                  </a:txBody>
                  <a:tcPr/>
                </a:tc>
                <a:tc>
                  <a:txBody>
                    <a:bodyPr/>
                    <a:lstStyle/>
                    <a:p>
                      <a:r>
                        <a:rPr lang="en-US" dirty="0"/>
                        <a:t>Type</a:t>
                      </a:r>
                    </a:p>
                  </a:txBody>
                  <a:tcPr/>
                </a:tc>
                <a:tc>
                  <a:txBody>
                    <a:bodyPr/>
                    <a:lstStyle/>
                    <a:p>
                      <a:r>
                        <a:rPr lang="en-US" dirty="0"/>
                        <a:t>Switch</a:t>
                      </a:r>
                      <a:r>
                        <a:rPr lang="en-US" baseline="0" dirty="0"/>
                        <a:t> state</a:t>
                      </a:r>
                      <a:endParaRPr lang="en-US" dirty="0"/>
                    </a:p>
                  </a:txBody>
                  <a:tcPr/>
                </a:tc>
                <a:extLst>
                  <a:ext uri="{0D108BD9-81ED-4DB2-BD59-A6C34878D82A}">
                    <a16:rowId xmlns:a16="http://schemas.microsoft.com/office/drawing/2014/main" val="10000"/>
                  </a:ext>
                </a:extLst>
              </a:tr>
              <a:tr h="370840">
                <a:tc rowSpan="3">
                  <a:txBody>
                    <a:bodyPr/>
                    <a:lstStyle/>
                    <a:p>
                      <a:endParaRPr lang="en-US" dirty="0"/>
                    </a:p>
                    <a:p>
                      <a:endParaRPr lang="en-US" dirty="0"/>
                    </a:p>
                    <a:p>
                      <a:r>
                        <a:rPr lang="en-US" dirty="0"/>
                        <a:t>Non-blocking</a:t>
                      </a:r>
                    </a:p>
                  </a:txBody>
                  <a:tcPr/>
                </a:tc>
                <a:tc>
                  <a:txBody>
                    <a:bodyPr/>
                    <a:lstStyle/>
                    <a:p>
                      <a:r>
                        <a:rPr lang="en-US" dirty="0"/>
                        <a:t>Strict sense non blocking</a:t>
                      </a:r>
                    </a:p>
                  </a:txBody>
                  <a:tcPr/>
                </a:tc>
                <a:tc>
                  <a:txBody>
                    <a:bodyPr/>
                    <a:lstStyle/>
                    <a:p>
                      <a:r>
                        <a:rPr lang="en-US" dirty="0"/>
                        <a:t>Without blocking states</a:t>
                      </a:r>
                    </a:p>
                  </a:txBody>
                  <a:tcPr/>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dirty="0"/>
                        <a:t>Wide sense non blocking</a:t>
                      </a:r>
                    </a:p>
                  </a:txBody>
                  <a:tcPr/>
                </a:tc>
                <a:tc rowSpan="3">
                  <a:txBody>
                    <a:bodyPr/>
                    <a:lstStyle/>
                    <a:p>
                      <a:endParaRPr lang="en-US" dirty="0"/>
                    </a:p>
                    <a:p>
                      <a:r>
                        <a:rPr lang="en-US" dirty="0"/>
                        <a:t>With blocking states</a:t>
                      </a:r>
                    </a:p>
                  </a:txBody>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dirty="0" err="1"/>
                        <a:t>Rearrangeably</a:t>
                      </a:r>
                      <a:r>
                        <a:rPr lang="en-US" dirty="0"/>
                        <a:t> non blocking </a:t>
                      </a:r>
                    </a:p>
                  </a:txBody>
                  <a:tcPr/>
                </a:tc>
                <a:tc vMerge="1">
                  <a:txBody>
                    <a:bodyPr/>
                    <a:lstStyle/>
                    <a:p>
                      <a:endParaRPr lang="en-US" dirty="0"/>
                    </a:p>
                  </a:txBody>
                  <a:tcPr/>
                </a:tc>
                <a:extLst>
                  <a:ext uri="{0D108BD9-81ED-4DB2-BD59-A6C34878D82A}">
                    <a16:rowId xmlns:a16="http://schemas.microsoft.com/office/drawing/2014/main" val="10003"/>
                  </a:ext>
                </a:extLst>
              </a:tr>
              <a:tr h="370840">
                <a:tc>
                  <a:txBody>
                    <a:bodyPr/>
                    <a:lstStyle/>
                    <a:p>
                      <a:r>
                        <a:rPr lang="en-US" dirty="0"/>
                        <a:t>Blocking</a:t>
                      </a:r>
                    </a:p>
                  </a:txBody>
                  <a:tcPr/>
                </a:tc>
                <a:tc>
                  <a:txBody>
                    <a:bodyPr/>
                    <a:lstStyle/>
                    <a:p>
                      <a:r>
                        <a:rPr lang="en-US" dirty="0"/>
                        <a:t>Others</a:t>
                      </a:r>
                    </a:p>
                  </a:txBody>
                  <a:tcPr/>
                </a:tc>
                <a:tc vMerge="1">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02226515"/>
      </p:ext>
    </p:extLst>
  </p:cSld>
  <p:clrMapOvr>
    <a:masterClrMapping/>
  </p:clrMapOvr>
  <p:transition spd="slow">
    <p:wipe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 Network CRRD phase 1 </a:t>
            </a:r>
          </a:p>
        </p:txBody>
      </p:sp>
      <p:sp>
        <p:nvSpPr>
          <p:cNvPr id="3" name="Content Placeholder 2"/>
          <p:cNvSpPr>
            <a:spLocks noGrp="1"/>
          </p:cNvSpPr>
          <p:nvPr>
            <p:ph idx="1"/>
          </p:nvPr>
        </p:nvSpPr>
        <p:spPr>
          <a:xfrm>
            <a:off x="4860032" y="1596413"/>
            <a:ext cx="3979168" cy="4856923"/>
          </a:xfrm>
        </p:spPr>
        <p:txBody>
          <a:bodyPr>
            <a:normAutofit fontScale="77500" lnSpcReduction="20000"/>
          </a:bodyPr>
          <a:lstStyle/>
          <a:p>
            <a:r>
              <a:rPr lang="en-US" dirty="0"/>
              <a:t>Matching within IM:</a:t>
            </a:r>
          </a:p>
          <a:p>
            <a:pPr lvl="1"/>
            <a:r>
              <a:rPr lang="en-US" b="1" i="1" dirty="0"/>
              <a:t>Step 1</a:t>
            </a:r>
            <a:r>
              <a:rPr lang="en-US" dirty="0"/>
              <a:t>: At each time slot, each nonempty VOQ sends a request to every output-link arbiter.</a:t>
            </a:r>
          </a:p>
          <a:p>
            <a:pPr lvl="1"/>
            <a:r>
              <a:rPr lang="en-US" b="1" i="1" dirty="0"/>
              <a:t>Step 2</a:t>
            </a:r>
            <a:r>
              <a:rPr lang="en-US" dirty="0"/>
              <a:t>: Each output-link arbiter chooses one nonempty VOQ request in a round-robin fashion</a:t>
            </a:r>
          </a:p>
          <a:p>
            <a:pPr lvl="1"/>
            <a:r>
              <a:rPr lang="en-US" b="1" i="1" dirty="0"/>
              <a:t>Step 3</a:t>
            </a:r>
            <a:r>
              <a:rPr lang="en-US" dirty="0"/>
              <a:t>: The VOQ arbiter sends the accept to the granting output-link arbiter among all those received in a round-robin fashion</a:t>
            </a:r>
          </a:p>
        </p:txBody>
      </p:sp>
      <p:sp>
        <p:nvSpPr>
          <p:cNvPr id="5" name="Content Placeholder 2"/>
          <p:cNvSpPr txBox="1">
            <a:spLocks/>
          </p:cNvSpPr>
          <p:nvPr/>
        </p:nvSpPr>
        <p:spPr>
          <a:xfrm>
            <a:off x="746684" y="6361493"/>
            <a:ext cx="8077200" cy="320419"/>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Source: High Performance Switches and Routers H. Jonathan Chao, Bin Liu May 2007, Wiley-IEEE Press</a:t>
            </a:r>
          </a:p>
        </p:txBody>
      </p:sp>
      <p:pic>
        <p:nvPicPr>
          <p:cNvPr id="6" name="Picture 5"/>
          <p:cNvPicPr>
            <a:picLocks noChangeAspect="1"/>
          </p:cNvPicPr>
          <p:nvPr/>
        </p:nvPicPr>
        <p:blipFill>
          <a:blip r:embed="rId2"/>
          <a:stretch>
            <a:fillRect/>
          </a:stretch>
        </p:blipFill>
        <p:spPr>
          <a:xfrm>
            <a:off x="746684" y="1412632"/>
            <a:ext cx="4524375" cy="3057525"/>
          </a:xfrm>
          <a:prstGeom prst="rect">
            <a:avLst/>
          </a:prstGeom>
        </p:spPr>
      </p:pic>
    </p:spTree>
    <p:extLst>
      <p:ext uri="{BB962C8B-B14F-4D97-AF65-F5344CB8AC3E}">
        <p14:creationId xmlns:p14="http://schemas.microsoft.com/office/powerpoint/2010/main" val="2589447158"/>
      </p:ext>
    </p:extLst>
  </p:cSld>
  <p:clrMapOvr>
    <a:masterClrMapping/>
  </p:clrMapOvr>
  <p:transition spd="slow">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 Network CRRD phase 2 </a:t>
            </a:r>
          </a:p>
        </p:txBody>
      </p:sp>
      <p:sp>
        <p:nvSpPr>
          <p:cNvPr id="3" name="Content Placeholder 2"/>
          <p:cNvSpPr>
            <a:spLocks noGrp="1"/>
          </p:cNvSpPr>
          <p:nvPr>
            <p:ph idx="1"/>
          </p:nvPr>
        </p:nvSpPr>
        <p:spPr>
          <a:xfrm>
            <a:off x="5137041" y="1604658"/>
            <a:ext cx="3979168" cy="4856923"/>
          </a:xfrm>
        </p:spPr>
        <p:txBody>
          <a:bodyPr>
            <a:normAutofit fontScale="70000" lnSpcReduction="20000"/>
          </a:bodyPr>
          <a:lstStyle/>
          <a:p>
            <a:pPr marL="0" indent="0">
              <a:buNone/>
            </a:pPr>
            <a:r>
              <a:rPr lang="en-US" dirty="0"/>
              <a:t>Matching between IM and CM</a:t>
            </a:r>
          </a:p>
          <a:p>
            <a:r>
              <a:rPr lang="en-US" b="1" i="1" dirty="0"/>
              <a:t>Step 1</a:t>
            </a:r>
            <a:r>
              <a:rPr lang="en-US" dirty="0"/>
              <a:t>: A request that is associated with L</a:t>
            </a:r>
            <a:r>
              <a:rPr lang="en-US" baseline="-25000" dirty="0"/>
              <a:t>I</a:t>
            </a:r>
            <a:r>
              <a:rPr lang="en-US" dirty="0"/>
              <a:t>(</a:t>
            </a:r>
            <a:r>
              <a:rPr lang="en-US" dirty="0" err="1"/>
              <a:t>i,r</a:t>
            </a:r>
            <a:r>
              <a:rPr lang="en-US" dirty="0"/>
              <a:t>) is sent out to the corresponding </a:t>
            </a:r>
            <a:r>
              <a:rPr lang="en-US"/>
              <a:t>CM(r). A </a:t>
            </a:r>
            <a:r>
              <a:rPr lang="en-US" dirty="0"/>
              <a:t>CM(r) has output links , each of which corresponds to an OM(r). An arbiter that is associated with L</a:t>
            </a:r>
            <a:r>
              <a:rPr lang="en-US" baseline="-25000" dirty="0"/>
              <a:t>C</a:t>
            </a:r>
            <a:r>
              <a:rPr lang="en-US" dirty="0"/>
              <a:t>(</a:t>
            </a:r>
            <a:r>
              <a:rPr lang="en-US" dirty="0" err="1"/>
              <a:t>r,j</a:t>
            </a:r>
            <a:r>
              <a:rPr lang="en-US" dirty="0"/>
              <a:t>) selects one request among </a:t>
            </a:r>
            <a:r>
              <a:rPr lang="en-US" i="1" dirty="0"/>
              <a:t>k</a:t>
            </a:r>
            <a:r>
              <a:rPr lang="en-US" dirty="0"/>
              <a:t> requests. </a:t>
            </a:r>
          </a:p>
          <a:p>
            <a:r>
              <a:rPr lang="en-US" b="1" i="1" dirty="0"/>
              <a:t>Step 2</a:t>
            </a:r>
            <a:r>
              <a:rPr lang="en-US" dirty="0"/>
              <a:t>: If a VOQ at the IM receives the grant from the CM, it sends the corresponding cell at next time slot.</a:t>
            </a:r>
          </a:p>
        </p:txBody>
      </p:sp>
      <p:pic>
        <p:nvPicPr>
          <p:cNvPr id="4" name="Picture 3"/>
          <p:cNvPicPr>
            <a:picLocks noChangeAspect="1"/>
          </p:cNvPicPr>
          <p:nvPr/>
        </p:nvPicPr>
        <p:blipFill>
          <a:blip r:embed="rId3"/>
          <a:stretch>
            <a:fillRect/>
          </a:stretch>
        </p:blipFill>
        <p:spPr>
          <a:xfrm>
            <a:off x="746684" y="1596413"/>
            <a:ext cx="4400737" cy="3101878"/>
          </a:xfrm>
          <a:prstGeom prst="rect">
            <a:avLst/>
          </a:prstGeom>
        </p:spPr>
      </p:pic>
      <p:pic>
        <p:nvPicPr>
          <p:cNvPr id="5" name="Picture 4"/>
          <p:cNvPicPr>
            <a:picLocks noChangeAspect="1"/>
          </p:cNvPicPr>
          <p:nvPr/>
        </p:nvPicPr>
        <p:blipFill>
          <a:blip r:embed="rId3"/>
          <a:stretch>
            <a:fillRect/>
          </a:stretch>
        </p:blipFill>
        <p:spPr>
          <a:xfrm>
            <a:off x="614255" y="1708186"/>
            <a:ext cx="4502897" cy="3173886"/>
          </a:xfrm>
          <a:prstGeom prst="rect">
            <a:avLst/>
          </a:prstGeom>
        </p:spPr>
      </p:pic>
      <p:sp>
        <p:nvSpPr>
          <p:cNvPr id="6" name="Content Placeholder 2"/>
          <p:cNvSpPr txBox="1">
            <a:spLocks/>
          </p:cNvSpPr>
          <p:nvPr/>
        </p:nvSpPr>
        <p:spPr>
          <a:xfrm>
            <a:off x="614255" y="6333188"/>
            <a:ext cx="8077200" cy="320419"/>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Source: High Performance Switches and Routers H. Jonathan Chao, Bin Liu May 2007, Wiley-IEEE Press</a:t>
            </a:r>
          </a:p>
        </p:txBody>
      </p:sp>
    </p:spTree>
    <p:extLst>
      <p:ext uri="{BB962C8B-B14F-4D97-AF65-F5344CB8AC3E}">
        <p14:creationId xmlns:p14="http://schemas.microsoft.com/office/powerpoint/2010/main" val="3419842082"/>
      </p:ext>
    </p:extLst>
  </p:cSld>
  <p:clrMapOvr>
    <a:masterClrMapping/>
  </p:clrMapOvr>
  <p:transition spd="slow">
    <p:wipe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 Network CRRD arbitration</a:t>
            </a:r>
          </a:p>
        </p:txBody>
      </p:sp>
      <p:graphicFrame>
        <p:nvGraphicFramePr>
          <p:cNvPr id="3" name="Object 2"/>
          <p:cNvGraphicFramePr>
            <a:graphicFrameLocks noChangeAspect="1"/>
          </p:cNvGraphicFramePr>
          <p:nvPr>
            <p:extLst>
              <p:ext uri="{D42A27DB-BD31-4B8C-83A1-F6EECF244321}">
                <p14:modId xmlns:p14="http://schemas.microsoft.com/office/powerpoint/2010/main" val="373895566"/>
              </p:ext>
            </p:extLst>
          </p:nvPr>
        </p:nvGraphicFramePr>
        <p:xfrm>
          <a:off x="611560" y="1397000"/>
          <a:ext cx="7848872" cy="5244874"/>
        </p:xfrm>
        <a:graphic>
          <a:graphicData uri="http://schemas.openxmlformats.org/presentationml/2006/ole">
            <mc:AlternateContent xmlns:mc="http://schemas.openxmlformats.org/markup-compatibility/2006">
              <mc:Choice xmlns:v="urn:schemas-microsoft-com:vml" Requires="v">
                <p:oleObj spid="_x0000_s40973" name="Visio" r:id="rId4" imgW="9823208" imgH="6564761" progId="Visio.Drawing.11">
                  <p:embed/>
                </p:oleObj>
              </mc:Choice>
              <mc:Fallback>
                <p:oleObj name="Visio" r:id="rId4" imgW="9823208" imgH="6564761" progId="Visio.Drawing.11">
                  <p:embed/>
                  <p:pic>
                    <p:nvPicPr>
                      <p:cNvPr id="0" name=""/>
                      <p:cNvPicPr/>
                      <p:nvPr/>
                    </p:nvPicPr>
                    <p:blipFill>
                      <a:blip r:embed="rId5"/>
                      <a:stretch>
                        <a:fillRect/>
                      </a:stretch>
                    </p:blipFill>
                    <p:spPr>
                      <a:xfrm>
                        <a:off x="611560" y="1397000"/>
                        <a:ext cx="7848872" cy="5244874"/>
                      </a:xfrm>
                      <a:prstGeom prst="rect">
                        <a:avLst/>
                      </a:prstGeom>
                    </p:spPr>
                  </p:pic>
                </p:oleObj>
              </mc:Fallback>
            </mc:AlternateContent>
          </a:graphicData>
        </a:graphic>
      </p:graphicFrame>
    </p:spTree>
    <p:extLst>
      <p:ext uri="{BB962C8B-B14F-4D97-AF65-F5344CB8AC3E}">
        <p14:creationId xmlns:p14="http://schemas.microsoft.com/office/powerpoint/2010/main" val="1670887507"/>
      </p:ext>
    </p:extLst>
  </p:cSld>
  <p:clrMapOvr>
    <a:masterClrMapping/>
  </p:clrMapOvr>
  <p:transition spd="slow">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CRRD and </a:t>
            </a:r>
            <a:r>
              <a:rPr lang="en-US" dirty="0" err="1"/>
              <a:t>iSLIP</a:t>
            </a:r>
            <a:endParaRPr lang="en-US" dirty="0"/>
          </a:p>
        </p:txBody>
      </p:sp>
      <p:sp>
        <p:nvSpPr>
          <p:cNvPr id="3" name="Content Placeholder 2"/>
          <p:cNvSpPr>
            <a:spLocks noGrp="1"/>
          </p:cNvSpPr>
          <p:nvPr>
            <p:ph idx="1"/>
          </p:nvPr>
        </p:nvSpPr>
        <p:spPr/>
        <p:txBody>
          <a:bodyPr/>
          <a:lstStyle/>
          <a:p>
            <a:r>
              <a:rPr lang="en-US" dirty="0"/>
              <a:t>in CRRD: a VOQ sends a request to every output-link arbiter </a:t>
            </a:r>
          </a:p>
          <a:p>
            <a:r>
              <a:rPr lang="en-US" dirty="0"/>
              <a:t>in </a:t>
            </a:r>
            <a:r>
              <a:rPr lang="en-US" dirty="0" err="1"/>
              <a:t>iSLIP</a:t>
            </a:r>
            <a:r>
              <a:rPr lang="en-US" dirty="0"/>
              <a:t>: a VOQ sends a request to only the destined output-link arbiter</a:t>
            </a:r>
          </a:p>
        </p:txBody>
      </p:sp>
    </p:spTree>
    <p:extLst>
      <p:ext uri="{BB962C8B-B14F-4D97-AF65-F5344CB8AC3E}">
        <p14:creationId xmlns:p14="http://schemas.microsoft.com/office/powerpoint/2010/main" val="3056530622"/>
      </p:ext>
    </p:extLst>
  </p:cSld>
  <p:clrMapOvr>
    <a:masterClrMapping/>
  </p:clrMapOvr>
  <p:transition spd="slow">
    <p:wipe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 Network - strict sense non-blocking</a:t>
            </a:r>
          </a:p>
        </p:txBody>
      </p:sp>
      <p:sp>
        <p:nvSpPr>
          <p:cNvPr id="3" name="Content Placeholder 2"/>
          <p:cNvSpPr>
            <a:spLocks noGrp="1"/>
          </p:cNvSpPr>
          <p:nvPr>
            <p:ph idx="1"/>
          </p:nvPr>
        </p:nvSpPr>
        <p:spPr>
          <a:xfrm>
            <a:off x="762000" y="1596413"/>
            <a:ext cx="8077200" cy="2768691"/>
          </a:xfrm>
        </p:spPr>
        <p:txBody>
          <a:bodyPr/>
          <a:lstStyle/>
          <a:p>
            <a:r>
              <a:rPr lang="en-US" dirty="0">
                <a:solidFill>
                  <a:srgbClr val="FF0000"/>
                </a:solidFill>
              </a:rPr>
              <a:t>Holds for m </a:t>
            </a:r>
            <a:r>
              <a:rPr lang="en-US" dirty="0">
                <a:solidFill>
                  <a:srgbClr val="FF0000"/>
                </a:solidFill>
                <a:sym typeface="Symbol" pitchFamily="18" charset="2"/>
              </a:rPr>
              <a:t></a:t>
            </a:r>
            <a:r>
              <a:rPr lang="en-US" dirty="0">
                <a:solidFill>
                  <a:srgbClr val="FF0000"/>
                </a:solidFill>
              </a:rPr>
              <a:t> 2n-1</a:t>
            </a:r>
          </a:p>
          <a:p>
            <a:r>
              <a:rPr lang="en-US" dirty="0"/>
              <a:t>Proof:</a:t>
            </a:r>
          </a:p>
          <a:p>
            <a:pPr lvl="1"/>
            <a:r>
              <a:rPr lang="en-US" sz="2000" dirty="0"/>
              <a:t>Consider  an idle input and output</a:t>
            </a:r>
          </a:p>
          <a:p>
            <a:pPr lvl="1"/>
            <a:r>
              <a:rPr lang="en-US" sz="2000" dirty="0"/>
              <a:t>Input box connected to at most n-1 middle layer switches</a:t>
            </a:r>
          </a:p>
          <a:p>
            <a:pPr lvl="1"/>
            <a:r>
              <a:rPr lang="en-US" sz="2000" dirty="0"/>
              <a:t>output box connected to at most n-1 middle layer switches</a:t>
            </a:r>
          </a:p>
          <a:p>
            <a:pPr lvl="1"/>
            <a:r>
              <a:rPr lang="en-US" sz="2000" dirty="0"/>
              <a:t>There exists an ”unused" middle switch good for both.</a:t>
            </a:r>
          </a:p>
          <a:p>
            <a:endParaRPr lang="en-US" dirty="0"/>
          </a:p>
        </p:txBody>
      </p:sp>
      <p:grpSp>
        <p:nvGrpSpPr>
          <p:cNvPr id="4" name="Group 27"/>
          <p:cNvGrpSpPr>
            <a:grpSpLocks/>
          </p:cNvGrpSpPr>
          <p:nvPr/>
        </p:nvGrpSpPr>
        <p:grpSpPr bwMode="auto">
          <a:xfrm>
            <a:off x="2110990" y="4553201"/>
            <a:ext cx="4759325" cy="1752600"/>
            <a:chOff x="924" y="2895"/>
            <a:chExt cx="2998" cy="1104"/>
          </a:xfrm>
        </p:grpSpPr>
        <p:grpSp>
          <p:nvGrpSpPr>
            <p:cNvPr id="5" name="Group 4"/>
            <p:cNvGrpSpPr>
              <a:grpSpLocks/>
            </p:cNvGrpSpPr>
            <p:nvPr/>
          </p:nvGrpSpPr>
          <p:grpSpPr bwMode="auto">
            <a:xfrm>
              <a:off x="924" y="2895"/>
              <a:ext cx="2998" cy="1104"/>
              <a:chOff x="948" y="2508"/>
              <a:chExt cx="3384" cy="1275"/>
            </a:xfrm>
          </p:grpSpPr>
          <p:sp>
            <p:nvSpPr>
              <p:cNvPr id="7" name="Rectangle 5"/>
              <p:cNvSpPr>
                <a:spLocks noChangeArrowheads="1"/>
              </p:cNvSpPr>
              <p:nvPr/>
            </p:nvSpPr>
            <p:spPr bwMode="auto">
              <a:xfrm>
                <a:off x="1200" y="3322"/>
                <a:ext cx="456" cy="35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6"/>
              <p:cNvSpPr>
                <a:spLocks noChangeShapeType="1"/>
              </p:cNvSpPr>
              <p:nvPr/>
            </p:nvSpPr>
            <p:spPr bwMode="auto">
              <a:xfrm>
                <a:off x="1656" y="3444"/>
                <a:ext cx="96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7"/>
              <p:cNvSpPr>
                <a:spLocks noChangeShapeType="1"/>
              </p:cNvSpPr>
              <p:nvPr/>
            </p:nvSpPr>
            <p:spPr bwMode="auto">
              <a:xfrm>
                <a:off x="1656" y="3644"/>
                <a:ext cx="912"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8"/>
              <p:cNvSpPr>
                <a:spLocks noChangeShapeType="1"/>
              </p:cNvSpPr>
              <p:nvPr/>
            </p:nvSpPr>
            <p:spPr bwMode="auto">
              <a:xfrm>
                <a:off x="2856" y="2644"/>
                <a:ext cx="672"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9"/>
              <p:cNvSpPr>
                <a:spLocks noChangeShapeType="1"/>
              </p:cNvSpPr>
              <p:nvPr/>
            </p:nvSpPr>
            <p:spPr bwMode="auto">
              <a:xfrm>
                <a:off x="2808" y="2872"/>
                <a:ext cx="72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10"/>
              <p:cNvSpPr>
                <a:spLocks noChangeArrowheads="1"/>
              </p:cNvSpPr>
              <p:nvPr/>
            </p:nvSpPr>
            <p:spPr bwMode="auto">
              <a:xfrm>
                <a:off x="3576" y="2508"/>
                <a:ext cx="504" cy="4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1"/>
              <p:cNvSpPr>
                <a:spLocks noChangeShapeType="1"/>
              </p:cNvSpPr>
              <p:nvPr/>
            </p:nvSpPr>
            <p:spPr bwMode="auto">
              <a:xfrm>
                <a:off x="948" y="3580"/>
                <a:ext cx="240" cy="0"/>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4092" y="2579"/>
                <a:ext cx="240" cy="0"/>
              </a:xfrm>
              <a:prstGeom prst="line">
                <a:avLst/>
              </a:prstGeom>
              <a:noFill/>
              <a:ln w="254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Oval 13"/>
              <p:cNvSpPr>
                <a:spLocks noChangeArrowheads="1"/>
              </p:cNvSpPr>
              <p:nvPr/>
            </p:nvSpPr>
            <p:spPr bwMode="auto">
              <a:xfrm>
                <a:off x="2612" y="3068"/>
                <a:ext cx="200" cy="123"/>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flipV="1">
                <a:off x="1656" y="3129"/>
                <a:ext cx="912" cy="257"/>
              </a:xfrm>
              <a:prstGeom prst="line">
                <a:avLst/>
              </a:prstGeom>
              <a:noFill/>
              <a:ln w="254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p:cNvSpPr>
                <a:spLocks noChangeShapeType="1"/>
              </p:cNvSpPr>
              <p:nvPr/>
            </p:nvSpPr>
            <p:spPr bwMode="auto">
              <a:xfrm flipV="1">
                <a:off x="2808" y="2958"/>
                <a:ext cx="768" cy="172"/>
              </a:xfrm>
              <a:prstGeom prst="line">
                <a:avLst/>
              </a:prstGeom>
              <a:noFill/>
              <a:ln w="25400">
                <a:solidFill>
                  <a:srgbClr val="FF0000"/>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Rectangle 16"/>
              <p:cNvSpPr>
                <a:spLocks noChangeArrowheads="1"/>
              </p:cNvSpPr>
              <p:nvPr/>
            </p:nvSpPr>
            <p:spPr bwMode="auto">
              <a:xfrm>
                <a:off x="1229" y="3475"/>
                <a:ext cx="465"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dirty="0">
                    <a:latin typeface="Helvetica" pitchFamily="34" charset="0"/>
                  </a:rPr>
                  <a:t>n x m</a:t>
                </a:r>
              </a:p>
            </p:txBody>
          </p:sp>
          <p:sp>
            <p:nvSpPr>
              <p:cNvPr id="19" name="Rectangle 17"/>
              <p:cNvSpPr>
                <a:spLocks noChangeArrowheads="1"/>
              </p:cNvSpPr>
              <p:nvPr/>
            </p:nvSpPr>
            <p:spPr bwMode="auto">
              <a:xfrm>
                <a:off x="3614" y="2705"/>
                <a:ext cx="465"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b="1" dirty="0">
                    <a:latin typeface="Helvetica" pitchFamily="34" charset="0"/>
                  </a:rPr>
                  <a:t>m x n</a:t>
                </a:r>
              </a:p>
            </p:txBody>
          </p:sp>
          <p:sp>
            <p:nvSpPr>
              <p:cNvPr id="20" name="Oval 18"/>
              <p:cNvSpPr>
                <a:spLocks noChangeArrowheads="1"/>
              </p:cNvSpPr>
              <p:nvPr/>
            </p:nvSpPr>
            <p:spPr bwMode="auto">
              <a:xfrm>
                <a:off x="2640" y="3387"/>
                <a:ext cx="180" cy="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19"/>
              <p:cNvSpPr>
                <a:spLocks noChangeArrowheads="1"/>
              </p:cNvSpPr>
              <p:nvPr/>
            </p:nvSpPr>
            <p:spPr bwMode="auto">
              <a:xfrm>
                <a:off x="2628" y="3587"/>
                <a:ext cx="180" cy="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20"/>
              <p:cNvSpPr>
                <a:spLocks noChangeArrowheads="1"/>
              </p:cNvSpPr>
              <p:nvPr/>
            </p:nvSpPr>
            <p:spPr bwMode="auto">
              <a:xfrm>
                <a:off x="2604" y="2837"/>
                <a:ext cx="180" cy="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1"/>
              <p:cNvSpPr>
                <a:spLocks noChangeArrowheads="1"/>
              </p:cNvSpPr>
              <p:nvPr/>
            </p:nvSpPr>
            <p:spPr bwMode="auto">
              <a:xfrm>
                <a:off x="2652" y="2587"/>
                <a:ext cx="180" cy="1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2"/>
              <p:cNvSpPr>
                <a:spLocks/>
              </p:cNvSpPr>
              <p:nvPr/>
            </p:nvSpPr>
            <p:spPr bwMode="auto">
              <a:xfrm>
                <a:off x="2844" y="3330"/>
                <a:ext cx="361" cy="415"/>
              </a:xfrm>
              <a:custGeom>
                <a:avLst/>
                <a:gdLst>
                  <a:gd name="T0" fmla="*/ 18 w 361"/>
                  <a:gd name="T1" fmla="*/ 0 h 415"/>
                  <a:gd name="T2" fmla="*/ 53 w 361"/>
                  <a:gd name="T3" fmla="*/ 1 h 415"/>
                  <a:gd name="T4" fmla="*/ 85 w 361"/>
                  <a:gd name="T5" fmla="*/ 4 h 415"/>
                  <a:gd name="T6" fmla="*/ 114 w 361"/>
                  <a:gd name="T7" fmla="*/ 8 h 415"/>
                  <a:gd name="T8" fmla="*/ 139 w 361"/>
                  <a:gd name="T9" fmla="*/ 13 h 415"/>
                  <a:gd name="T10" fmla="*/ 158 w 361"/>
                  <a:gd name="T11" fmla="*/ 18 h 415"/>
                  <a:gd name="T12" fmla="*/ 172 w 361"/>
                  <a:gd name="T13" fmla="*/ 24 h 415"/>
                  <a:gd name="T14" fmla="*/ 179 w 361"/>
                  <a:gd name="T15" fmla="*/ 31 h 415"/>
                  <a:gd name="T16" fmla="*/ 180 w 361"/>
                  <a:gd name="T17" fmla="*/ 172 h 415"/>
                  <a:gd name="T18" fmla="*/ 184 w 361"/>
                  <a:gd name="T19" fmla="*/ 179 h 415"/>
                  <a:gd name="T20" fmla="*/ 195 w 361"/>
                  <a:gd name="T21" fmla="*/ 186 h 415"/>
                  <a:gd name="T22" fmla="*/ 211 w 361"/>
                  <a:gd name="T23" fmla="*/ 192 h 415"/>
                  <a:gd name="T24" fmla="*/ 233 w 361"/>
                  <a:gd name="T25" fmla="*/ 197 h 415"/>
                  <a:gd name="T26" fmla="*/ 259 w 361"/>
                  <a:gd name="T27" fmla="*/ 201 h 415"/>
                  <a:gd name="T28" fmla="*/ 290 w 361"/>
                  <a:gd name="T29" fmla="*/ 205 h 415"/>
                  <a:gd name="T30" fmla="*/ 324 w 361"/>
                  <a:gd name="T31" fmla="*/ 207 h 415"/>
                  <a:gd name="T32" fmla="*/ 360 w 361"/>
                  <a:gd name="T33" fmla="*/ 207 h 415"/>
                  <a:gd name="T34" fmla="*/ 324 w 361"/>
                  <a:gd name="T35" fmla="*/ 208 h 415"/>
                  <a:gd name="T36" fmla="*/ 290 w 361"/>
                  <a:gd name="T37" fmla="*/ 210 h 415"/>
                  <a:gd name="T38" fmla="*/ 259 w 361"/>
                  <a:gd name="T39" fmla="*/ 213 h 415"/>
                  <a:gd name="T40" fmla="*/ 233 w 361"/>
                  <a:gd name="T41" fmla="*/ 217 h 415"/>
                  <a:gd name="T42" fmla="*/ 211 w 361"/>
                  <a:gd name="T43" fmla="*/ 222 h 415"/>
                  <a:gd name="T44" fmla="*/ 195 w 361"/>
                  <a:gd name="T45" fmla="*/ 228 h 415"/>
                  <a:gd name="T46" fmla="*/ 184 w 361"/>
                  <a:gd name="T47" fmla="*/ 234 h 415"/>
                  <a:gd name="T48" fmla="*/ 180 w 361"/>
                  <a:gd name="T49" fmla="*/ 241 h 415"/>
                  <a:gd name="T50" fmla="*/ 179 w 361"/>
                  <a:gd name="T51" fmla="*/ 383 h 415"/>
                  <a:gd name="T52" fmla="*/ 172 w 361"/>
                  <a:gd name="T53" fmla="*/ 390 h 415"/>
                  <a:gd name="T54" fmla="*/ 158 w 361"/>
                  <a:gd name="T55" fmla="*/ 396 h 415"/>
                  <a:gd name="T56" fmla="*/ 139 w 361"/>
                  <a:gd name="T57" fmla="*/ 402 h 415"/>
                  <a:gd name="T58" fmla="*/ 114 w 361"/>
                  <a:gd name="T59" fmla="*/ 406 h 415"/>
                  <a:gd name="T60" fmla="*/ 85 w 361"/>
                  <a:gd name="T61" fmla="*/ 410 h 415"/>
                  <a:gd name="T62" fmla="*/ 53 w 361"/>
                  <a:gd name="T63" fmla="*/ 412 h 415"/>
                  <a:gd name="T64" fmla="*/ 18 w 361"/>
                  <a:gd name="T65" fmla="*/ 414 h 4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1" h="415">
                    <a:moveTo>
                      <a:pt x="0" y="0"/>
                    </a:moveTo>
                    <a:lnTo>
                      <a:pt x="18" y="0"/>
                    </a:lnTo>
                    <a:lnTo>
                      <a:pt x="36" y="1"/>
                    </a:lnTo>
                    <a:lnTo>
                      <a:pt x="53" y="1"/>
                    </a:lnTo>
                    <a:lnTo>
                      <a:pt x="70" y="3"/>
                    </a:lnTo>
                    <a:lnTo>
                      <a:pt x="85" y="4"/>
                    </a:lnTo>
                    <a:lnTo>
                      <a:pt x="101" y="6"/>
                    </a:lnTo>
                    <a:lnTo>
                      <a:pt x="114" y="8"/>
                    </a:lnTo>
                    <a:lnTo>
                      <a:pt x="127" y="10"/>
                    </a:lnTo>
                    <a:lnTo>
                      <a:pt x="139" y="13"/>
                    </a:lnTo>
                    <a:lnTo>
                      <a:pt x="149" y="15"/>
                    </a:lnTo>
                    <a:lnTo>
                      <a:pt x="158" y="18"/>
                    </a:lnTo>
                    <a:lnTo>
                      <a:pt x="166" y="21"/>
                    </a:lnTo>
                    <a:lnTo>
                      <a:pt x="172" y="24"/>
                    </a:lnTo>
                    <a:lnTo>
                      <a:pt x="177" y="27"/>
                    </a:lnTo>
                    <a:lnTo>
                      <a:pt x="179" y="31"/>
                    </a:lnTo>
                    <a:lnTo>
                      <a:pt x="180" y="34"/>
                    </a:lnTo>
                    <a:lnTo>
                      <a:pt x="180" y="172"/>
                    </a:lnTo>
                    <a:lnTo>
                      <a:pt x="181" y="176"/>
                    </a:lnTo>
                    <a:lnTo>
                      <a:pt x="184" y="179"/>
                    </a:lnTo>
                    <a:lnTo>
                      <a:pt x="188" y="183"/>
                    </a:lnTo>
                    <a:lnTo>
                      <a:pt x="195" y="186"/>
                    </a:lnTo>
                    <a:lnTo>
                      <a:pt x="202" y="189"/>
                    </a:lnTo>
                    <a:lnTo>
                      <a:pt x="211" y="192"/>
                    </a:lnTo>
                    <a:lnTo>
                      <a:pt x="221" y="195"/>
                    </a:lnTo>
                    <a:lnTo>
                      <a:pt x="233" y="197"/>
                    </a:lnTo>
                    <a:lnTo>
                      <a:pt x="246" y="199"/>
                    </a:lnTo>
                    <a:lnTo>
                      <a:pt x="259" y="201"/>
                    </a:lnTo>
                    <a:lnTo>
                      <a:pt x="274" y="203"/>
                    </a:lnTo>
                    <a:lnTo>
                      <a:pt x="290" y="205"/>
                    </a:lnTo>
                    <a:lnTo>
                      <a:pt x="307" y="206"/>
                    </a:lnTo>
                    <a:lnTo>
                      <a:pt x="324" y="207"/>
                    </a:lnTo>
                    <a:lnTo>
                      <a:pt x="341" y="207"/>
                    </a:lnTo>
                    <a:lnTo>
                      <a:pt x="360" y="207"/>
                    </a:lnTo>
                    <a:lnTo>
                      <a:pt x="341" y="207"/>
                    </a:lnTo>
                    <a:lnTo>
                      <a:pt x="324" y="208"/>
                    </a:lnTo>
                    <a:lnTo>
                      <a:pt x="307" y="208"/>
                    </a:lnTo>
                    <a:lnTo>
                      <a:pt x="290" y="210"/>
                    </a:lnTo>
                    <a:lnTo>
                      <a:pt x="274" y="211"/>
                    </a:lnTo>
                    <a:lnTo>
                      <a:pt x="259" y="213"/>
                    </a:lnTo>
                    <a:lnTo>
                      <a:pt x="246" y="214"/>
                    </a:lnTo>
                    <a:lnTo>
                      <a:pt x="233" y="217"/>
                    </a:lnTo>
                    <a:lnTo>
                      <a:pt x="221" y="219"/>
                    </a:lnTo>
                    <a:lnTo>
                      <a:pt x="211" y="222"/>
                    </a:lnTo>
                    <a:lnTo>
                      <a:pt x="202" y="224"/>
                    </a:lnTo>
                    <a:lnTo>
                      <a:pt x="195" y="228"/>
                    </a:lnTo>
                    <a:lnTo>
                      <a:pt x="188" y="231"/>
                    </a:lnTo>
                    <a:lnTo>
                      <a:pt x="184" y="234"/>
                    </a:lnTo>
                    <a:lnTo>
                      <a:pt x="181" y="238"/>
                    </a:lnTo>
                    <a:lnTo>
                      <a:pt x="180" y="241"/>
                    </a:lnTo>
                    <a:lnTo>
                      <a:pt x="180" y="379"/>
                    </a:lnTo>
                    <a:lnTo>
                      <a:pt x="179" y="383"/>
                    </a:lnTo>
                    <a:lnTo>
                      <a:pt x="177" y="386"/>
                    </a:lnTo>
                    <a:lnTo>
                      <a:pt x="172" y="390"/>
                    </a:lnTo>
                    <a:lnTo>
                      <a:pt x="166" y="393"/>
                    </a:lnTo>
                    <a:lnTo>
                      <a:pt x="158" y="396"/>
                    </a:lnTo>
                    <a:lnTo>
                      <a:pt x="149" y="399"/>
                    </a:lnTo>
                    <a:lnTo>
                      <a:pt x="139" y="402"/>
                    </a:lnTo>
                    <a:lnTo>
                      <a:pt x="127" y="404"/>
                    </a:lnTo>
                    <a:lnTo>
                      <a:pt x="114" y="406"/>
                    </a:lnTo>
                    <a:lnTo>
                      <a:pt x="101" y="408"/>
                    </a:lnTo>
                    <a:lnTo>
                      <a:pt x="85" y="410"/>
                    </a:lnTo>
                    <a:lnTo>
                      <a:pt x="70" y="411"/>
                    </a:lnTo>
                    <a:lnTo>
                      <a:pt x="53" y="412"/>
                    </a:lnTo>
                    <a:lnTo>
                      <a:pt x="36" y="413"/>
                    </a:lnTo>
                    <a:lnTo>
                      <a:pt x="18" y="414"/>
                    </a:lnTo>
                    <a:lnTo>
                      <a:pt x="0" y="414"/>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Rectangle 23"/>
              <p:cNvSpPr>
                <a:spLocks noChangeArrowheads="1"/>
              </p:cNvSpPr>
              <p:nvPr/>
            </p:nvSpPr>
            <p:spPr bwMode="auto">
              <a:xfrm>
                <a:off x="3338" y="3450"/>
                <a:ext cx="456"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Helvetica" pitchFamily="34" charset="0"/>
                  </a:rPr>
                  <a:t>n-1</a:t>
                </a:r>
              </a:p>
            </p:txBody>
          </p:sp>
          <p:sp>
            <p:nvSpPr>
              <p:cNvPr id="26" name="Freeform 24"/>
              <p:cNvSpPr>
                <a:spLocks/>
              </p:cNvSpPr>
              <p:nvPr/>
            </p:nvSpPr>
            <p:spPr bwMode="auto">
              <a:xfrm>
                <a:off x="2340" y="2529"/>
                <a:ext cx="217" cy="444"/>
              </a:xfrm>
              <a:custGeom>
                <a:avLst/>
                <a:gdLst>
                  <a:gd name="T0" fmla="*/ 205 w 217"/>
                  <a:gd name="T1" fmla="*/ 0 h 444"/>
                  <a:gd name="T2" fmla="*/ 184 w 217"/>
                  <a:gd name="T3" fmla="*/ 1 h 444"/>
                  <a:gd name="T4" fmla="*/ 164 w 217"/>
                  <a:gd name="T5" fmla="*/ 4 h 444"/>
                  <a:gd name="T6" fmla="*/ 147 w 217"/>
                  <a:gd name="T7" fmla="*/ 9 h 444"/>
                  <a:gd name="T8" fmla="*/ 133 w 217"/>
                  <a:gd name="T9" fmla="*/ 13 h 444"/>
                  <a:gd name="T10" fmla="*/ 121 w 217"/>
                  <a:gd name="T11" fmla="*/ 20 h 444"/>
                  <a:gd name="T12" fmla="*/ 113 w 217"/>
                  <a:gd name="T13" fmla="*/ 26 h 444"/>
                  <a:gd name="T14" fmla="*/ 109 w 217"/>
                  <a:gd name="T15" fmla="*/ 33 h 444"/>
                  <a:gd name="T16" fmla="*/ 108 w 217"/>
                  <a:gd name="T17" fmla="*/ 185 h 444"/>
                  <a:gd name="T18" fmla="*/ 106 w 217"/>
                  <a:gd name="T19" fmla="*/ 193 h 444"/>
                  <a:gd name="T20" fmla="*/ 100 w 217"/>
                  <a:gd name="T21" fmla="*/ 199 h 444"/>
                  <a:gd name="T22" fmla="*/ 90 w 217"/>
                  <a:gd name="T23" fmla="*/ 205 h 444"/>
                  <a:gd name="T24" fmla="*/ 76 w 217"/>
                  <a:gd name="T25" fmla="*/ 210 h 444"/>
                  <a:gd name="T26" fmla="*/ 60 w 217"/>
                  <a:gd name="T27" fmla="*/ 215 h 444"/>
                  <a:gd name="T28" fmla="*/ 42 w 217"/>
                  <a:gd name="T29" fmla="*/ 218 h 444"/>
                  <a:gd name="T30" fmla="*/ 22 w 217"/>
                  <a:gd name="T31" fmla="*/ 220 h 444"/>
                  <a:gd name="T32" fmla="*/ 0 w 217"/>
                  <a:gd name="T33" fmla="*/ 221 h 444"/>
                  <a:gd name="T34" fmla="*/ 22 w 217"/>
                  <a:gd name="T35" fmla="*/ 222 h 444"/>
                  <a:gd name="T36" fmla="*/ 42 w 217"/>
                  <a:gd name="T37" fmla="*/ 224 h 444"/>
                  <a:gd name="T38" fmla="*/ 60 w 217"/>
                  <a:gd name="T39" fmla="*/ 227 h 444"/>
                  <a:gd name="T40" fmla="*/ 76 w 217"/>
                  <a:gd name="T41" fmla="*/ 232 h 444"/>
                  <a:gd name="T42" fmla="*/ 90 w 217"/>
                  <a:gd name="T43" fmla="*/ 237 h 444"/>
                  <a:gd name="T44" fmla="*/ 100 w 217"/>
                  <a:gd name="T45" fmla="*/ 244 h 444"/>
                  <a:gd name="T46" fmla="*/ 106 w 217"/>
                  <a:gd name="T47" fmla="*/ 251 h 444"/>
                  <a:gd name="T48" fmla="*/ 108 w 217"/>
                  <a:gd name="T49" fmla="*/ 258 h 444"/>
                  <a:gd name="T50" fmla="*/ 109 w 217"/>
                  <a:gd name="T51" fmla="*/ 410 h 444"/>
                  <a:gd name="T52" fmla="*/ 113 w 217"/>
                  <a:gd name="T53" fmla="*/ 417 h 444"/>
                  <a:gd name="T54" fmla="*/ 121 w 217"/>
                  <a:gd name="T55" fmla="*/ 423 h 444"/>
                  <a:gd name="T56" fmla="*/ 133 w 217"/>
                  <a:gd name="T57" fmla="*/ 430 h 444"/>
                  <a:gd name="T58" fmla="*/ 147 w 217"/>
                  <a:gd name="T59" fmla="*/ 435 h 444"/>
                  <a:gd name="T60" fmla="*/ 164 w 217"/>
                  <a:gd name="T61" fmla="*/ 439 h 444"/>
                  <a:gd name="T62" fmla="*/ 184 w 217"/>
                  <a:gd name="T63" fmla="*/ 442 h 444"/>
                  <a:gd name="T64" fmla="*/ 205 w 217"/>
                  <a:gd name="T65" fmla="*/ 443 h 4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7" h="444">
                    <a:moveTo>
                      <a:pt x="216" y="0"/>
                    </a:moveTo>
                    <a:lnTo>
                      <a:pt x="205" y="0"/>
                    </a:lnTo>
                    <a:lnTo>
                      <a:pt x="194" y="1"/>
                    </a:lnTo>
                    <a:lnTo>
                      <a:pt x="184" y="1"/>
                    </a:lnTo>
                    <a:lnTo>
                      <a:pt x="174" y="3"/>
                    </a:lnTo>
                    <a:lnTo>
                      <a:pt x="164" y="4"/>
                    </a:lnTo>
                    <a:lnTo>
                      <a:pt x="156" y="6"/>
                    </a:lnTo>
                    <a:lnTo>
                      <a:pt x="147" y="9"/>
                    </a:lnTo>
                    <a:lnTo>
                      <a:pt x="140" y="11"/>
                    </a:lnTo>
                    <a:lnTo>
                      <a:pt x="133" y="13"/>
                    </a:lnTo>
                    <a:lnTo>
                      <a:pt x="126" y="16"/>
                    </a:lnTo>
                    <a:lnTo>
                      <a:pt x="121" y="20"/>
                    </a:lnTo>
                    <a:lnTo>
                      <a:pt x="116" y="23"/>
                    </a:lnTo>
                    <a:lnTo>
                      <a:pt x="113" y="26"/>
                    </a:lnTo>
                    <a:lnTo>
                      <a:pt x="110" y="30"/>
                    </a:lnTo>
                    <a:lnTo>
                      <a:pt x="109" y="33"/>
                    </a:lnTo>
                    <a:lnTo>
                      <a:pt x="108" y="37"/>
                    </a:lnTo>
                    <a:lnTo>
                      <a:pt x="108" y="185"/>
                    </a:lnTo>
                    <a:lnTo>
                      <a:pt x="107" y="188"/>
                    </a:lnTo>
                    <a:lnTo>
                      <a:pt x="106" y="193"/>
                    </a:lnTo>
                    <a:lnTo>
                      <a:pt x="103" y="196"/>
                    </a:lnTo>
                    <a:lnTo>
                      <a:pt x="100" y="199"/>
                    </a:lnTo>
                    <a:lnTo>
                      <a:pt x="95" y="202"/>
                    </a:lnTo>
                    <a:lnTo>
                      <a:pt x="90" y="205"/>
                    </a:lnTo>
                    <a:lnTo>
                      <a:pt x="83" y="208"/>
                    </a:lnTo>
                    <a:lnTo>
                      <a:pt x="76" y="210"/>
                    </a:lnTo>
                    <a:lnTo>
                      <a:pt x="69" y="213"/>
                    </a:lnTo>
                    <a:lnTo>
                      <a:pt x="60" y="215"/>
                    </a:lnTo>
                    <a:lnTo>
                      <a:pt x="52" y="217"/>
                    </a:lnTo>
                    <a:lnTo>
                      <a:pt x="42" y="218"/>
                    </a:lnTo>
                    <a:lnTo>
                      <a:pt x="32" y="220"/>
                    </a:lnTo>
                    <a:lnTo>
                      <a:pt x="22" y="220"/>
                    </a:lnTo>
                    <a:lnTo>
                      <a:pt x="11" y="221"/>
                    </a:lnTo>
                    <a:lnTo>
                      <a:pt x="0" y="221"/>
                    </a:lnTo>
                    <a:lnTo>
                      <a:pt x="11" y="221"/>
                    </a:lnTo>
                    <a:lnTo>
                      <a:pt x="22" y="222"/>
                    </a:lnTo>
                    <a:lnTo>
                      <a:pt x="32" y="222"/>
                    </a:lnTo>
                    <a:lnTo>
                      <a:pt x="42" y="224"/>
                    </a:lnTo>
                    <a:lnTo>
                      <a:pt x="52" y="225"/>
                    </a:lnTo>
                    <a:lnTo>
                      <a:pt x="60" y="227"/>
                    </a:lnTo>
                    <a:lnTo>
                      <a:pt x="69" y="229"/>
                    </a:lnTo>
                    <a:lnTo>
                      <a:pt x="76" y="232"/>
                    </a:lnTo>
                    <a:lnTo>
                      <a:pt x="83" y="234"/>
                    </a:lnTo>
                    <a:lnTo>
                      <a:pt x="90" y="237"/>
                    </a:lnTo>
                    <a:lnTo>
                      <a:pt x="95" y="241"/>
                    </a:lnTo>
                    <a:lnTo>
                      <a:pt x="100" y="244"/>
                    </a:lnTo>
                    <a:lnTo>
                      <a:pt x="103" y="247"/>
                    </a:lnTo>
                    <a:lnTo>
                      <a:pt x="106" y="251"/>
                    </a:lnTo>
                    <a:lnTo>
                      <a:pt x="107" y="254"/>
                    </a:lnTo>
                    <a:lnTo>
                      <a:pt x="108" y="258"/>
                    </a:lnTo>
                    <a:lnTo>
                      <a:pt x="108" y="406"/>
                    </a:lnTo>
                    <a:lnTo>
                      <a:pt x="109" y="410"/>
                    </a:lnTo>
                    <a:lnTo>
                      <a:pt x="110" y="413"/>
                    </a:lnTo>
                    <a:lnTo>
                      <a:pt x="113" y="417"/>
                    </a:lnTo>
                    <a:lnTo>
                      <a:pt x="116" y="421"/>
                    </a:lnTo>
                    <a:lnTo>
                      <a:pt x="121" y="423"/>
                    </a:lnTo>
                    <a:lnTo>
                      <a:pt x="126" y="427"/>
                    </a:lnTo>
                    <a:lnTo>
                      <a:pt x="133" y="430"/>
                    </a:lnTo>
                    <a:lnTo>
                      <a:pt x="140" y="433"/>
                    </a:lnTo>
                    <a:lnTo>
                      <a:pt x="147" y="435"/>
                    </a:lnTo>
                    <a:lnTo>
                      <a:pt x="156" y="437"/>
                    </a:lnTo>
                    <a:lnTo>
                      <a:pt x="164" y="439"/>
                    </a:lnTo>
                    <a:lnTo>
                      <a:pt x="174" y="440"/>
                    </a:lnTo>
                    <a:lnTo>
                      <a:pt x="184" y="442"/>
                    </a:lnTo>
                    <a:lnTo>
                      <a:pt x="194" y="443"/>
                    </a:lnTo>
                    <a:lnTo>
                      <a:pt x="205" y="443"/>
                    </a:lnTo>
                    <a:lnTo>
                      <a:pt x="216" y="443"/>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Rectangle 25"/>
              <p:cNvSpPr>
                <a:spLocks noChangeArrowheads="1"/>
              </p:cNvSpPr>
              <p:nvPr/>
            </p:nvSpPr>
            <p:spPr bwMode="auto">
              <a:xfrm>
                <a:off x="1694" y="2665"/>
                <a:ext cx="456"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1">
                    <a:latin typeface="Helvetica" pitchFamily="34" charset="0"/>
                  </a:rPr>
                  <a:t>n-1</a:t>
                </a:r>
              </a:p>
            </p:txBody>
          </p:sp>
        </p:grpSp>
        <p:sp>
          <p:nvSpPr>
            <p:cNvPr id="6" name="Line 26"/>
            <p:cNvSpPr>
              <a:spLocks noChangeShapeType="1"/>
            </p:cNvSpPr>
            <p:nvPr/>
          </p:nvSpPr>
          <p:spPr bwMode="auto">
            <a:xfrm>
              <a:off x="955" y="3653"/>
              <a:ext cx="189"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4396489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 Network - re-</a:t>
            </a:r>
            <a:r>
              <a:rPr lang="en-US" dirty="0" err="1"/>
              <a:t>arrangeable</a:t>
            </a:r>
            <a:endParaRPr lang="en-US" dirty="0"/>
          </a:p>
        </p:txBody>
      </p:sp>
      <p:sp>
        <p:nvSpPr>
          <p:cNvPr id="3" name="Content Placeholder 2"/>
          <p:cNvSpPr>
            <a:spLocks noGrp="1"/>
          </p:cNvSpPr>
          <p:nvPr>
            <p:ph idx="1"/>
          </p:nvPr>
        </p:nvSpPr>
        <p:spPr>
          <a:xfrm>
            <a:off x="762000" y="1596413"/>
            <a:ext cx="8077200" cy="4784915"/>
          </a:xfrm>
        </p:spPr>
        <p:txBody>
          <a:bodyPr>
            <a:normAutofit fontScale="85000" lnSpcReduction="20000"/>
          </a:bodyPr>
          <a:lstStyle/>
          <a:p>
            <a:r>
              <a:rPr lang="en-US" dirty="0"/>
              <a:t>If </a:t>
            </a:r>
            <a:r>
              <a:rPr lang="en-US" i="1" dirty="0"/>
              <a:t>m </a:t>
            </a:r>
            <a:r>
              <a:rPr lang="en-US" dirty="0"/>
              <a:t>≥ </a:t>
            </a:r>
            <a:r>
              <a:rPr lang="en-US" i="1" dirty="0"/>
              <a:t>n</a:t>
            </a:r>
            <a:r>
              <a:rPr lang="en-US" dirty="0"/>
              <a:t>, the Clos network is </a:t>
            </a:r>
            <a:r>
              <a:rPr lang="en-US" i="1" dirty="0"/>
              <a:t>re-</a:t>
            </a:r>
            <a:r>
              <a:rPr lang="en-US" i="1" dirty="0" err="1"/>
              <a:t>arrangeably</a:t>
            </a:r>
            <a:r>
              <a:rPr lang="en-US" i="1" dirty="0"/>
              <a:t> non-blocking</a:t>
            </a:r>
            <a:r>
              <a:rPr lang="en-US" dirty="0"/>
              <a:t>, meaning that an unused input on an ingress switch can always be connected to an unused output on an egress switch, but for this to take place, existing calls may have to be rearranged by assigning them to different center stage switches in the Clos network</a:t>
            </a:r>
          </a:p>
          <a:p>
            <a:r>
              <a:rPr lang="en-US" dirty="0"/>
              <a:t>Proof:</a:t>
            </a:r>
          </a:p>
          <a:p>
            <a:pPr lvl="1"/>
            <a:r>
              <a:rPr lang="en-US" sz="3200" dirty="0"/>
              <a:t>Consider the routing graph.</a:t>
            </a:r>
          </a:p>
          <a:p>
            <a:pPr lvl="1"/>
            <a:r>
              <a:rPr lang="en-US" sz="3200" dirty="0"/>
              <a:t>find a perfect matching.</a:t>
            </a:r>
          </a:p>
          <a:p>
            <a:pPr lvl="1"/>
            <a:r>
              <a:rPr lang="en-US" sz="3200" dirty="0"/>
              <a:t>route the perfect matching through a single middle switch!</a:t>
            </a:r>
          </a:p>
          <a:p>
            <a:pPr lvl="1"/>
            <a:r>
              <a:rPr lang="en-US" sz="3200" dirty="0"/>
              <a:t>remaining network is Clos(m-1,n-1,r-1)</a:t>
            </a:r>
          </a:p>
          <a:p>
            <a:endParaRPr lang="en-US" dirty="0"/>
          </a:p>
        </p:txBody>
      </p:sp>
    </p:spTree>
    <p:extLst>
      <p:ext uri="{BB962C8B-B14F-4D97-AF65-F5344CB8AC3E}">
        <p14:creationId xmlns:p14="http://schemas.microsoft.com/office/powerpoint/2010/main" val="2268569951"/>
      </p:ext>
    </p:extLst>
  </p:cSld>
  <p:clrMapOvr>
    <a:masterClrMapping/>
  </p:clrMapOvr>
  <p:transition spd="slow">
    <p:wipe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Banyan Network</a:t>
            </a:r>
          </a:p>
        </p:txBody>
      </p:sp>
      <p:sp>
        <p:nvSpPr>
          <p:cNvPr id="3" name="Content Placeholder 2"/>
          <p:cNvSpPr>
            <a:spLocks noGrp="1"/>
          </p:cNvSpPr>
          <p:nvPr>
            <p:ph idx="1"/>
          </p:nvPr>
        </p:nvSpPr>
        <p:spPr>
          <a:xfrm>
            <a:off x="5515372" y="1412632"/>
            <a:ext cx="3323828" cy="4481144"/>
          </a:xfrm>
        </p:spPr>
        <p:txBody>
          <a:bodyPr>
            <a:normAutofit fontScale="70000" lnSpcReduction="20000"/>
          </a:bodyPr>
          <a:lstStyle/>
          <a:p>
            <a:r>
              <a:rPr lang="en-US" dirty="0"/>
              <a:t>It is named for its resemblance to the roots of the banyan tree which cross over in complex patterns</a:t>
            </a:r>
          </a:p>
          <a:p>
            <a:r>
              <a:rPr lang="en-US" dirty="0"/>
              <a:t>In Hinduism, the leaf of the Banyan tree is said to be the resting place for the god Krishna</a:t>
            </a:r>
          </a:p>
          <a:p>
            <a:r>
              <a:rPr lang="en-US" dirty="0"/>
              <a:t>In Buddhism's </a:t>
            </a:r>
            <a:r>
              <a:rPr lang="en-US" dirty="0" err="1"/>
              <a:t>Pali</a:t>
            </a:r>
            <a:r>
              <a:rPr lang="en-US" dirty="0"/>
              <a:t> canon, the banyan (</a:t>
            </a:r>
            <a:r>
              <a:rPr lang="en-US" dirty="0" err="1"/>
              <a:t>Pali</a:t>
            </a:r>
            <a:r>
              <a:rPr lang="en-US" dirty="0"/>
              <a:t>: </a:t>
            </a:r>
            <a:r>
              <a:rPr lang="en-US" i="1" dirty="0" err="1"/>
              <a:t>nigrodha</a:t>
            </a:r>
            <a:r>
              <a:rPr lang="en-US" dirty="0"/>
              <a:t>) is referenced numerous times</a:t>
            </a:r>
          </a:p>
          <a:p>
            <a:endParaRPr lang="en-US" dirty="0"/>
          </a:p>
        </p:txBody>
      </p:sp>
      <p:pic>
        <p:nvPicPr>
          <p:cNvPr id="32770" name="Picture 2" descr="Big Banyan Tree at Bangalo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02649"/>
            <a:ext cx="5047828" cy="3785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707233"/>
      </p:ext>
    </p:extLst>
  </p:cSld>
  <p:clrMapOvr>
    <a:masterClrMapping/>
  </p:clrMapOvr>
  <p:transition spd="slow">
    <p:wipe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Banyan (Delta) Network</a:t>
            </a:r>
          </a:p>
        </p:txBody>
      </p:sp>
      <p:sp>
        <p:nvSpPr>
          <p:cNvPr id="3" name="Content Placeholder 2"/>
          <p:cNvSpPr>
            <a:spLocks noGrp="1"/>
          </p:cNvSpPr>
          <p:nvPr>
            <p:ph idx="1"/>
          </p:nvPr>
        </p:nvSpPr>
        <p:spPr>
          <a:xfrm>
            <a:off x="611560" y="4584477"/>
            <a:ext cx="8227640" cy="2273523"/>
          </a:xfrm>
        </p:spPr>
        <p:txBody>
          <a:bodyPr>
            <a:normAutofit fontScale="70000" lnSpcReduction="20000"/>
          </a:bodyPr>
          <a:lstStyle/>
          <a:p>
            <a:r>
              <a:rPr lang="en-US" dirty="0"/>
              <a:t>Recursively constructed of:</a:t>
            </a:r>
          </a:p>
          <a:p>
            <a:pPr lvl="1"/>
            <a:r>
              <a:rPr lang="en-US" dirty="0"/>
              <a:t>Two smaller (N/2)-size Delta networks</a:t>
            </a:r>
          </a:p>
          <a:p>
            <a:pPr lvl="1"/>
            <a:r>
              <a:rPr lang="en-US" dirty="0"/>
              <a:t>a first stage of 2-by-2 switches</a:t>
            </a:r>
          </a:p>
          <a:p>
            <a:r>
              <a:rPr lang="en-US" dirty="0"/>
              <a:t>If the output is in the upper half (MSB of output is 0), then the input is routed to the upper </a:t>
            </a:r>
            <a:r>
              <a:rPr lang="en-US" i="1" dirty="0"/>
              <a:t>N/2</a:t>
            </a:r>
            <a:r>
              <a:rPr lang="en-US" dirty="0"/>
              <a:t> Delta Network</a:t>
            </a:r>
          </a:p>
          <a:p>
            <a:r>
              <a:rPr lang="en-US" dirty="0"/>
              <a:t>If the output is in the lower half (i.e., MSB=1), the input is routed to the lower </a:t>
            </a:r>
            <a:r>
              <a:rPr lang="en-US" i="1" dirty="0"/>
              <a:t>N/2</a:t>
            </a:r>
            <a:r>
              <a:rPr lang="en-US" dirty="0"/>
              <a:t> Delta network</a:t>
            </a:r>
          </a:p>
        </p:txBody>
      </p:sp>
      <p:graphicFrame>
        <p:nvGraphicFramePr>
          <p:cNvPr id="4" name="Object 3"/>
          <p:cNvGraphicFramePr>
            <a:graphicFrameLocks noChangeAspect="1"/>
          </p:cNvGraphicFramePr>
          <p:nvPr>
            <p:extLst>
              <p:ext uri="{D42A27DB-BD31-4B8C-83A1-F6EECF244321}">
                <p14:modId xmlns:p14="http://schemas.microsoft.com/office/powerpoint/2010/main" val="2712314972"/>
              </p:ext>
            </p:extLst>
          </p:nvPr>
        </p:nvGraphicFramePr>
        <p:xfrm>
          <a:off x="611560" y="1196752"/>
          <a:ext cx="7759700" cy="3387725"/>
        </p:xfrm>
        <a:graphic>
          <a:graphicData uri="http://schemas.openxmlformats.org/presentationml/2006/ole">
            <mc:AlternateContent xmlns:mc="http://schemas.openxmlformats.org/markup-compatibility/2006">
              <mc:Choice xmlns:v="urn:schemas-microsoft-com:vml" Requires="v">
                <p:oleObj spid="_x0000_s21558" name="Visio" r:id="rId3" imgW="7759682" imgH="3387368" progId="Visio.Drawing.11">
                  <p:embed/>
                </p:oleObj>
              </mc:Choice>
              <mc:Fallback>
                <p:oleObj name="Visio" r:id="rId3" imgW="7759682" imgH="3387368" progId="Visio.Drawing.11">
                  <p:embed/>
                  <p:pic>
                    <p:nvPicPr>
                      <p:cNvPr id="0" name=""/>
                      <p:cNvPicPr/>
                      <p:nvPr/>
                    </p:nvPicPr>
                    <p:blipFill>
                      <a:blip r:embed="rId4"/>
                      <a:stretch>
                        <a:fillRect/>
                      </a:stretch>
                    </p:blipFill>
                    <p:spPr>
                      <a:xfrm>
                        <a:off x="611560" y="1196752"/>
                        <a:ext cx="7759700" cy="3387725"/>
                      </a:xfrm>
                      <a:prstGeom prst="rect">
                        <a:avLst/>
                      </a:prstGeom>
                    </p:spPr>
                  </p:pic>
                </p:oleObj>
              </mc:Fallback>
            </mc:AlternateContent>
          </a:graphicData>
        </a:graphic>
      </p:graphicFrame>
    </p:spTree>
    <p:extLst>
      <p:ext uri="{BB962C8B-B14F-4D97-AF65-F5344CB8AC3E}">
        <p14:creationId xmlns:p14="http://schemas.microsoft.com/office/powerpoint/2010/main" val="382621982"/>
      </p:ext>
    </p:extLst>
  </p:cSld>
  <p:clrMapOvr>
    <a:masterClrMapping/>
  </p:clrMapOvr>
  <p:transition spd="slow">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Banyan Network: unwinding the recursion</a:t>
            </a:r>
          </a:p>
        </p:txBody>
      </p:sp>
      <p:graphicFrame>
        <p:nvGraphicFramePr>
          <p:cNvPr id="4" name="Object 3"/>
          <p:cNvGraphicFramePr>
            <a:graphicFrameLocks noChangeAspect="1"/>
          </p:cNvGraphicFramePr>
          <p:nvPr>
            <p:extLst>
              <p:ext uri="{D42A27DB-BD31-4B8C-83A1-F6EECF244321}">
                <p14:modId xmlns:p14="http://schemas.microsoft.com/office/powerpoint/2010/main" val="3713638604"/>
              </p:ext>
            </p:extLst>
          </p:nvPr>
        </p:nvGraphicFramePr>
        <p:xfrm>
          <a:off x="5045942" y="1412632"/>
          <a:ext cx="4098058" cy="3240504"/>
        </p:xfrm>
        <a:graphic>
          <a:graphicData uri="http://schemas.openxmlformats.org/presentationml/2006/ole">
            <mc:AlternateContent xmlns:mc="http://schemas.openxmlformats.org/markup-compatibility/2006">
              <mc:Choice xmlns:v="urn:schemas-microsoft-com:vml" Requires="v">
                <p:oleObj spid="_x0000_s33862" name="Visio" r:id="rId3" imgW="5074770" imgH="4012850" progId="Visio.Drawing.11">
                  <p:embed/>
                </p:oleObj>
              </mc:Choice>
              <mc:Fallback>
                <p:oleObj name="Visio" r:id="rId3" imgW="5074770" imgH="4012850" progId="Visio.Drawing.11">
                  <p:embed/>
                  <p:pic>
                    <p:nvPicPr>
                      <p:cNvPr id="0" name=""/>
                      <p:cNvPicPr/>
                      <p:nvPr/>
                    </p:nvPicPr>
                    <p:blipFill>
                      <a:blip r:embed="rId4"/>
                      <a:stretch>
                        <a:fillRect/>
                      </a:stretch>
                    </p:blipFill>
                    <p:spPr>
                      <a:xfrm>
                        <a:off x="5045942" y="1412632"/>
                        <a:ext cx="4098058" cy="324050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54490902"/>
              </p:ext>
            </p:extLst>
          </p:nvPr>
        </p:nvGraphicFramePr>
        <p:xfrm>
          <a:off x="-652588" y="1412632"/>
          <a:ext cx="5679767" cy="2479669"/>
        </p:xfrm>
        <a:graphic>
          <a:graphicData uri="http://schemas.openxmlformats.org/presentationml/2006/ole">
            <mc:AlternateContent xmlns:mc="http://schemas.openxmlformats.org/markup-compatibility/2006">
              <mc:Choice xmlns:v="urn:schemas-microsoft-com:vml" Requires="v">
                <p:oleObj spid="_x0000_s33863" name="Visio" r:id="rId5" imgW="7759530" imgH="3387274" progId="Visio.Drawing.11">
                  <p:embed/>
                </p:oleObj>
              </mc:Choice>
              <mc:Fallback>
                <p:oleObj name="Visio" r:id="rId5" imgW="7759530" imgH="3387274" progId="Visio.Drawing.11">
                  <p:embed/>
                  <p:pic>
                    <p:nvPicPr>
                      <p:cNvPr id="0" name=""/>
                      <p:cNvPicPr/>
                      <p:nvPr/>
                    </p:nvPicPr>
                    <p:blipFill>
                      <a:blip r:embed="rId6"/>
                      <a:stretch>
                        <a:fillRect/>
                      </a:stretch>
                    </p:blipFill>
                    <p:spPr>
                      <a:xfrm>
                        <a:off x="-652588" y="1412632"/>
                        <a:ext cx="5679767" cy="2479669"/>
                      </a:xfrm>
                      <a:prstGeom prst="rect">
                        <a:avLst/>
                      </a:prstGeom>
                    </p:spPr>
                  </p:pic>
                </p:oleObj>
              </mc:Fallback>
            </mc:AlternateContent>
          </a:graphicData>
        </a:graphic>
      </p:graphicFrame>
    </p:spTree>
    <p:extLst>
      <p:ext uri="{BB962C8B-B14F-4D97-AF65-F5344CB8AC3E}">
        <p14:creationId xmlns:p14="http://schemas.microsoft.com/office/powerpoint/2010/main" val="2850576117"/>
      </p:ext>
    </p:extLst>
  </p:cSld>
  <p:clrMapOvr>
    <a:masterClrMapping/>
  </p:clrMapOvr>
  <p:transition spd="slow">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Banyan (Delta) Networks properties</a:t>
            </a:r>
          </a:p>
        </p:txBody>
      </p:sp>
      <p:sp>
        <p:nvSpPr>
          <p:cNvPr id="3" name="Content Placeholder 2"/>
          <p:cNvSpPr>
            <a:spLocks noGrp="1"/>
          </p:cNvSpPr>
          <p:nvPr>
            <p:ph idx="1"/>
          </p:nvPr>
        </p:nvSpPr>
        <p:spPr>
          <a:xfrm>
            <a:off x="611560" y="4584477"/>
            <a:ext cx="8227640" cy="2273523"/>
          </a:xfrm>
        </p:spPr>
        <p:txBody>
          <a:bodyPr>
            <a:normAutofit fontScale="77500" lnSpcReduction="20000"/>
          </a:bodyPr>
          <a:lstStyle/>
          <a:p>
            <a:r>
              <a:rPr lang="en-US" i="1" dirty="0"/>
              <a:t>Self-routing</a:t>
            </a:r>
            <a:endParaRPr lang="en-US" dirty="0"/>
          </a:p>
          <a:p>
            <a:pPr lvl="1"/>
            <a:r>
              <a:rPr lang="en-US" dirty="0"/>
              <a:t>the unique path from a given input to a given output o=o</a:t>
            </a:r>
            <a:r>
              <a:rPr lang="en-US" baseline="-25000" dirty="0"/>
              <a:t>1</a:t>
            </a:r>
            <a:r>
              <a:rPr lang="en-US" dirty="0"/>
              <a:t>,o</a:t>
            </a:r>
            <a:r>
              <a:rPr lang="en-US" baseline="-25000" dirty="0"/>
              <a:t>2</a:t>
            </a:r>
            <a:r>
              <a:rPr lang="en-US" dirty="0"/>
              <a:t>,...,</a:t>
            </a:r>
            <a:r>
              <a:rPr lang="en-US" dirty="0" err="1"/>
              <a:t>o</a:t>
            </a:r>
            <a:r>
              <a:rPr lang="en-US" baseline="-25000" dirty="0" err="1"/>
              <a:t>s</a:t>
            </a:r>
            <a:r>
              <a:rPr lang="en-US" dirty="0"/>
              <a:t> expressed in binary can be found by following the link corresponding to the value of </a:t>
            </a:r>
            <a:r>
              <a:rPr lang="en-US" dirty="0" err="1"/>
              <a:t>o</a:t>
            </a:r>
            <a:r>
              <a:rPr lang="en-US" baseline="-25000" dirty="0" err="1"/>
              <a:t>i</a:t>
            </a:r>
            <a:r>
              <a:rPr lang="en-US" dirty="0"/>
              <a:t> in stage I</a:t>
            </a:r>
          </a:p>
          <a:p>
            <a:r>
              <a:rPr lang="en-US" dirty="0"/>
              <a:t>Reversible</a:t>
            </a:r>
          </a:p>
          <a:p>
            <a:pPr lvl="1"/>
            <a:r>
              <a:rPr lang="en-US" dirty="0"/>
              <a:t>It is possible to trace a path from an output to an input by following bits of the input in the same way</a:t>
            </a:r>
          </a:p>
          <a:p>
            <a:pPr lvl="1"/>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712314972"/>
              </p:ext>
            </p:extLst>
          </p:nvPr>
        </p:nvGraphicFramePr>
        <p:xfrm>
          <a:off x="611560" y="1196752"/>
          <a:ext cx="7759700" cy="3387725"/>
        </p:xfrm>
        <a:graphic>
          <a:graphicData uri="http://schemas.openxmlformats.org/presentationml/2006/ole">
            <mc:AlternateContent xmlns:mc="http://schemas.openxmlformats.org/markup-compatibility/2006">
              <mc:Choice xmlns:v="urn:schemas-microsoft-com:vml" Requires="v">
                <p:oleObj spid="_x0000_s22583" name="Visio" r:id="rId3" imgW="7759682" imgH="3387368" progId="Visio.Drawing.11">
                  <p:embed/>
                </p:oleObj>
              </mc:Choice>
              <mc:Fallback>
                <p:oleObj name="Visio" r:id="rId3" imgW="7759682" imgH="3387368" progId="Visio.Drawing.11">
                  <p:embed/>
                  <p:pic>
                    <p:nvPicPr>
                      <p:cNvPr id="0" name=""/>
                      <p:cNvPicPr/>
                      <p:nvPr/>
                    </p:nvPicPr>
                    <p:blipFill>
                      <a:blip r:embed="rId4"/>
                      <a:stretch>
                        <a:fillRect/>
                      </a:stretch>
                    </p:blipFill>
                    <p:spPr>
                      <a:xfrm>
                        <a:off x="611560" y="1196752"/>
                        <a:ext cx="7759700" cy="3387725"/>
                      </a:xfrm>
                      <a:prstGeom prst="rect">
                        <a:avLst/>
                      </a:prstGeom>
                    </p:spPr>
                  </p:pic>
                </p:oleObj>
              </mc:Fallback>
            </mc:AlternateContent>
          </a:graphicData>
        </a:graphic>
      </p:graphicFrame>
    </p:spTree>
    <p:extLst>
      <p:ext uri="{BB962C8B-B14F-4D97-AF65-F5344CB8AC3E}">
        <p14:creationId xmlns:p14="http://schemas.microsoft.com/office/powerpoint/2010/main" val="2940095244"/>
      </p:ext>
    </p:extLst>
  </p:cSld>
  <p:clrMapOvr>
    <a:masterClrMapping/>
  </p:clrMapOvr>
  <p:transitio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blocking types</a:t>
            </a:r>
          </a:p>
        </p:txBody>
      </p:sp>
      <p:sp>
        <p:nvSpPr>
          <p:cNvPr id="3" name="Content Placeholder 2"/>
          <p:cNvSpPr>
            <a:spLocks noGrp="1"/>
          </p:cNvSpPr>
          <p:nvPr>
            <p:ph idx="1"/>
          </p:nvPr>
        </p:nvSpPr>
        <p:spPr>
          <a:xfrm>
            <a:off x="777517" y="1446912"/>
            <a:ext cx="8077200" cy="4646384"/>
          </a:xfrm>
        </p:spPr>
        <p:txBody>
          <a:bodyPr>
            <a:normAutofit fontScale="85000" lnSpcReduction="20000"/>
          </a:bodyPr>
          <a:lstStyle/>
          <a:p>
            <a:r>
              <a:rPr lang="en-US" b="1" dirty="0"/>
              <a:t>Strict-sense non-blocking </a:t>
            </a:r>
            <a:r>
              <a:rPr lang="en-US" dirty="0"/>
              <a:t>- a path can always be set up between any idle ingress and any idle egress without disturbing paths already set up </a:t>
            </a:r>
          </a:p>
          <a:p>
            <a:r>
              <a:rPr lang="en-US" b="1" dirty="0"/>
              <a:t>Wide-sense non-blocking </a:t>
            </a:r>
            <a:r>
              <a:rPr lang="en-US" dirty="0"/>
              <a:t>- a path can be set up between any idle ingress and any idle egress without disturbing existing connections, provided that certain rules are followed. These rules prevent network from entering a state for which new connections cannot be made</a:t>
            </a:r>
          </a:p>
          <a:p>
            <a:r>
              <a:rPr lang="en-US" b="1" dirty="0" err="1"/>
              <a:t>Rearrangeably</a:t>
            </a:r>
            <a:r>
              <a:rPr lang="en-US" dirty="0"/>
              <a:t> non-blocking - when establishing a path between an idle ingress and an idle egress, paths of existing connections may have to be changed (rearranged) to set up that connection</a:t>
            </a:r>
          </a:p>
        </p:txBody>
      </p:sp>
    </p:spTree>
    <p:extLst>
      <p:ext uri="{BB962C8B-B14F-4D97-AF65-F5344CB8AC3E}">
        <p14:creationId xmlns:p14="http://schemas.microsoft.com/office/powerpoint/2010/main" val="2143240906"/>
      </p:ext>
    </p:extLst>
  </p:cSld>
  <p:clrMapOvr>
    <a:masterClrMapping/>
  </p:clrMapOvr>
  <p:transition spd="slow">
    <p:wipe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Congestion in Delta Networks</a:t>
            </a:r>
          </a:p>
        </p:txBody>
      </p:sp>
      <p:sp>
        <p:nvSpPr>
          <p:cNvPr id="3" name="Content Placeholder 2"/>
          <p:cNvSpPr>
            <a:spLocks noGrp="1"/>
          </p:cNvSpPr>
          <p:nvPr>
            <p:ph idx="1"/>
          </p:nvPr>
        </p:nvSpPr>
        <p:spPr>
          <a:xfrm>
            <a:off x="611560" y="4584477"/>
            <a:ext cx="8227640" cy="2273523"/>
          </a:xfrm>
        </p:spPr>
        <p:txBody>
          <a:bodyPr>
            <a:normAutofit fontScale="92500" lnSpcReduction="10000"/>
          </a:bodyPr>
          <a:lstStyle/>
          <a:p>
            <a:r>
              <a:rPr lang="en-US" dirty="0"/>
              <a:t>There is a unique path from each input to each output</a:t>
            </a:r>
          </a:p>
          <a:p>
            <a:r>
              <a:rPr lang="en-US" dirty="0"/>
              <a:t>If each successive pair of inputs wishes to send a cell to the same output half, only half of the cells can proceed to second stage</a:t>
            </a:r>
          </a:p>
        </p:txBody>
      </p:sp>
      <p:graphicFrame>
        <p:nvGraphicFramePr>
          <p:cNvPr id="4" name="Object 3"/>
          <p:cNvGraphicFramePr>
            <a:graphicFrameLocks noChangeAspect="1"/>
          </p:cNvGraphicFramePr>
          <p:nvPr>
            <p:extLst>
              <p:ext uri="{D42A27DB-BD31-4B8C-83A1-F6EECF244321}">
                <p14:modId xmlns:p14="http://schemas.microsoft.com/office/powerpoint/2010/main" val="845738"/>
              </p:ext>
            </p:extLst>
          </p:nvPr>
        </p:nvGraphicFramePr>
        <p:xfrm>
          <a:off x="611560" y="1196752"/>
          <a:ext cx="7759700" cy="3387725"/>
        </p:xfrm>
        <a:graphic>
          <a:graphicData uri="http://schemas.openxmlformats.org/presentationml/2006/ole">
            <mc:AlternateContent xmlns:mc="http://schemas.openxmlformats.org/markup-compatibility/2006">
              <mc:Choice xmlns:v="urn:schemas-microsoft-com:vml" Requires="v">
                <p:oleObj spid="_x0000_s23609" name="Visio" r:id="rId3" imgW="7759682" imgH="3387368" progId="Visio.Drawing.11">
                  <p:embed/>
                </p:oleObj>
              </mc:Choice>
              <mc:Fallback>
                <p:oleObj name="Visio" r:id="rId3" imgW="7759682" imgH="3387368" progId="Visio.Drawing.11">
                  <p:embed/>
                  <p:pic>
                    <p:nvPicPr>
                      <p:cNvPr id="0" name=""/>
                      <p:cNvPicPr/>
                      <p:nvPr/>
                    </p:nvPicPr>
                    <p:blipFill>
                      <a:blip r:embed="rId4"/>
                      <a:stretch>
                        <a:fillRect/>
                      </a:stretch>
                    </p:blipFill>
                    <p:spPr>
                      <a:xfrm>
                        <a:off x="611560" y="1196752"/>
                        <a:ext cx="7759700" cy="3387725"/>
                      </a:xfrm>
                      <a:prstGeom prst="rect">
                        <a:avLst/>
                      </a:prstGeom>
                    </p:spPr>
                  </p:pic>
                </p:oleObj>
              </mc:Fallback>
            </mc:AlternateContent>
          </a:graphicData>
        </a:graphic>
      </p:graphicFrame>
    </p:spTree>
    <p:extLst>
      <p:ext uri="{BB962C8B-B14F-4D97-AF65-F5344CB8AC3E}">
        <p14:creationId xmlns:p14="http://schemas.microsoft.com/office/powerpoint/2010/main" val="783934945"/>
      </p:ext>
    </p:extLst>
  </p:cSld>
  <p:clrMapOvr>
    <a:masterClrMapping/>
  </p:clrMapOvr>
  <p:transition spd="slow">
    <p:wipe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Conditions for non-blocking operation of Banyan network</a:t>
            </a:r>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3686585133"/>
              </p:ext>
            </p:extLst>
          </p:nvPr>
        </p:nvGraphicFramePr>
        <p:xfrm>
          <a:off x="762000" y="1772816"/>
          <a:ext cx="5355145" cy="3892125"/>
        </p:xfrm>
        <a:graphic>
          <a:graphicData uri="http://schemas.openxmlformats.org/presentationml/2006/ole">
            <mc:AlternateContent xmlns:mc="http://schemas.openxmlformats.org/markup-compatibility/2006">
              <mc:Choice xmlns:v="urn:schemas-microsoft-com:vml" Requires="v">
                <p:oleObj spid="_x0000_s34850" name="Visio" r:id="rId3" imgW="5519001" imgH="4012850" progId="Visio.Drawing.11">
                  <p:embed/>
                </p:oleObj>
              </mc:Choice>
              <mc:Fallback>
                <p:oleObj name="Visio" r:id="rId3" imgW="5519001" imgH="4012850" progId="Visio.Drawing.11">
                  <p:embed/>
                  <p:pic>
                    <p:nvPicPr>
                      <p:cNvPr id="0" name=""/>
                      <p:cNvPicPr/>
                      <p:nvPr/>
                    </p:nvPicPr>
                    <p:blipFill>
                      <a:blip r:embed="rId4"/>
                      <a:stretch>
                        <a:fillRect/>
                      </a:stretch>
                    </p:blipFill>
                    <p:spPr>
                      <a:xfrm>
                        <a:off x="762000" y="1772816"/>
                        <a:ext cx="5355145" cy="3892125"/>
                      </a:xfrm>
                      <a:prstGeom prst="rect">
                        <a:avLst/>
                      </a:prstGeom>
                    </p:spPr>
                  </p:pic>
                </p:oleObj>
              </mc:Fallback>
            </mc:AlternateContent>
          </a:graphicData>
        </a:graphic>
      </p:graphicFrame>
      <p:sp>
        <p:nvSpPr>
          <p:cNvPr id="6" name="TextBox 5"/>
          <p:cNvSpPr txBox="1"/>
          <p:nvPr/>
        </p:nvSpPr>
        <p:spPr>
          <a:xfrm>
            <a:off x="6228184" y="1805980"/>
            <a:ext cx="2611016"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No idle input between any two active inputs</a:t>
            </a:r>
          </a:p>
          <a:p>
            <a:pPr marL="285750" indent="-285750">
              <a:buFont typeface="Arial" panose="020B0604020202020204" pitchFamily="34" charset="0"/>
              <a:buChar char="•"/>
            </a:pPr>
            <a:r>
              <a:rPr lang="en-US" sz="2800" dirty="0"/>
              <a:t>Output addresses of the cells are in either an ascending or descending order</a:t>
            </a:r>
          </a:p>
        </p:txBody>
      </p:sp>
    </p:spTree>
    <p:extLst>
      <p:ext uri="{BB962C8B-B14F-4D97-AF65-F5344CB8AC3E}">
        <p14:creationId xmlns:p14="http://schemas.microsoft.com/office/powerpoint/2010/main" val="3243325751"/>
      </p:ext>
    </p:extLst>
  </p:cSld>
  <p:clrMapOvr>
    <a:masterClrMapping/>
  </p:clrMapOvr>
  <p:transition spd="slow">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Banyan Network</a:t>
            </a:r>
          </a:p>
        </p:txBody>
      </p:sp>
      <p:graphicFrame>
        <p:nvGraphicFramePr>
          <p:cNvPr id="4" name="Object 3"/>
          <p:cNvGraphicFramePr>
            <a:graphicFrameLocks noChangeAspect="1"/>
          </p:cNvGraphicFramePr>
          <p:nvPr>
            <p:extLst>
              <p:ext uri="{D42A27DB-BD31-4B8C-83A1-F6EECF244321}">
                <p14:modId xmlns:p14="http://schemas.microsoft.com/office/powerpoint/2010/main" val="467288375"/>
              </p:ext>
            </p:extLst>
          </p:nvPr>
        </p:nvGraphicFramePr>
        <p:xfrm>
          <a:off x="1220788" y="1422400"/>
          <a:ext cx="6704012" cy="4013200"/>
        </p:xfrm>
        <a:graphic>
          <a:graphicData uri="http://schemas.openxmlformats.org/presentationml/2006/ole">
            <mc:AlternateContent xmlns:mc="http://schemas.openxmlformats.org/markup-compatibility/2006">
              <mc:Choice xmlns:v="urn:schemas-microsoft-com:vml" Requires="v">
                <p:oleObj spid="_x0000_s35874" name="Visio" r:id="rId3" imgW="6704321" imgH="4012850" progId="Visio.Drawing.11">
                  <p:embed/>
                </p:oleObj>
              </mc:Choice>
              <mc:Fallback>
                <p:oleObj name="Visio" r:id="rId3" imgW="6704321" imgH="4012850" progId="Visio.Drawing.11">
                  <p:embed/>
                  <p:pic>
                    <p:nvPicPr>
                      <p:cNvPr id="0" name=""/>
                      <p:cNvPicPr/>
                      <p:nvPr/>
                    </p:nvPicPr>
                    <p:blipFill>
                      <a:blip r:embed="rId4"/>
                      <a:stretch>
                        <a:fillRect/>
                      </a:stretch>
                    </p:blipFill>
                    <p:spPr>
                      <a:xfrm>
                        <a:off x="1220788" y="1422400"/>
                        <a:ext cx="6704012" cy="4013200"/>
                      </a:xfrm>
                      <a:prstGeom prst="rect">
                        <a:avLst/>
                      </a:prstGeom>
                    </p:spPr>
                  </p:pic>
                </p:oleObj>
              </mc:Fallback>
            </mc:AlternateContent>
          </a:graphicData>
        </a:graphic>
      </p:graphicFrame>
    </p:spTree>
    <p:extLst>
      <p:ext uri="{BB962C8B-B14F-4D97-AF65-F5344CB8AC3E}">
        <p14:creationId xmlns:p14="http://schemas.microsoft.com/office/powerpoint/2010/main" val="3217458088"/>
      </p:ext>
    </p:extLst>
  </p:cSld>
  <p:clrMapOvr>
    <a:masterClrMapping/>
  </p:clrMapOvr>
  <p:transition spd="slow">
    <p:wipe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Batcher Sorting Network</a:t>
            </a:r>
          </a:p>
        </p:txBody>
      </p:sp>
      <p:sp>
        <p:nvSpPr>
          <p:cNvPr id="3" name="Content Placeholder 2"/>
          <p:cNvSpPr>
            <a:spLocks noGrp="1"/>
          </p:cNvSpPr>
          <p:nvPr>
            <p:ph idx="1"/>
          </p:nvPr>
        </p:nvSpPr>
        <p:spPr>
          <a:xfrm>
            <a:off x="762000" y="4221088"/>
            <a:ext cx="8077200" cy="1024616"/>
          </a:xfrm>
        </p:spPr>
        <p:txBody>
          <a:bodyPr>
            <a:normAutofit lnSpcReduction="10000"/>
          </a:bodyPr>
          <a:lstStyle/>
          <a:p>
            <a:pPr marL="0" indent="0">
              <a:buNone/>
            </a:pPr>
            <a:r>
              <a:rPr lang="en-US" dirty="0"/>
              <a:t>A sorting network is formed by a series of merge networks</a:t>
            </a:r>
          </a:p>
        </p:txBody>
      </p:sp>
      <p:graphicFrame>
        <p:nvGraphicFramePr>
          <p:cNvPr id="4" name="Object 3"/>
          <p:cNvGraphicFramePr>
            <a:graphicFrameLocks noChangeAspect="1"/>
          </p:cNvGraphicFramePr>
          <p:nvPr>
            <p:extLst>
              <p:ext uri="{D42A27DB-BD31-4B8C-83A1-F6EECF244321}">
                <p14:modId xmlns:p14="http://schemas.microsoft.com/office/powerpoint/2010/main" val="2029457981"/>
              </p:ext>
            </p:extLst>
          </p:nvPr>
        </p:nvGraphicFramePr>
        <p:xfrm>
          <a:off x="971600" y="1412632"/>
          <a:ext cx="6946900" cy="2409825"/>
        </p:xfrm>
        <a:graphic>
          <a:graphicData uri="http://schemas.openxmlformats.org/presentationml/2006/ole">
            <mc:AlternateContent xmlns:mc="http://schemas.openxmlformats.org/markup-compatibility/2006">
              <mc:Choice xmlns:v="urn:schemas-microsoft-com:vml" Requires="v">
                <p:oleObj spid="_x0000_s36898" name="Visio" r:id="rId3" imgW="6947280" imgH="2410232" progId="Visio.Drawing.11">
                  <p:embed/>
                </p:oleObj>
              </mc:Choice>
              <mc:Fallback>
                <p:oleObj name="Visio" r:id="rId3" imgW="6947280" imgH="2410232" progId="Visio.Drawing.11">
                  <p:embed/>
                  <p:pic>
                    <p:nvPicPr>
                      <p:cNvPr id="0" name=""/>
                      <p:cNvPicPr/>
                      <p:nvPr/>
                    </p:nvPicPr>
                    <p:blipFill>
                      <a:blip r:embed="rId4"/>
                      <a:stretch>
                        <a:fillRect/>
                      </a:stretch>
                    </p:blipFill>
                    <p:spPr>
                      <a:xfrm>
                        <a:off x="971600" y="1412632"/>
                        <a:ext cx="6946900" cy="2409825"/>
                      </a:xfrm>
                      <a:prstGeom prst="rect">
                        <a:avLst/>
                      </a:prstGeom>
                    </p:spPr>
                  </p:pic>
                </p:oleObj>
              </mc:Fallback>
            </mc:AlternateContent>
          </a:graphicData>
        </a:graphic>
      </p:graphicFrame>
    </p:spTree>
    <p:extLst>
      <p:ext uri="{BB962C8B-B14F-4D97-AF65-F5344CB8AC3E}">
        <p14:creationId xmlns:p14="http://schemas.microsoft.com/office/powerpoint/2010/main" val="2979310969"/>
      </p:ext>
    </p:extLst>
  </p:cSld>
  <p:clrMapOvr>
    <a:masterClrMapping/>
  </p:clrMapOvr>
  <p:transition spd="slow">
    <p:wipe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Banyan Network</a:t>
            </a:r>
          </a:p>
        </p:txBody>
      </p:sp>
      <p:sp>
        <p:nvSpPr>
          <p:cNvPr id="3" name="Content Placeholder 2"/>
          <p:cNvSpPr>
            <a:spLocks noGrp="1"/>
          </p:cNvSpPr>
          <p:nvPr>
            <p:ph idx="1"/>
          </p:nvPr>
        </p:nvSpPr>
        <p:spPr>
          <a:xfrm>
            <a:off x="762000" y="5397077"/>
            <a:ext cx="8077200" cy="1456664"/>
          </a:xfrm>
        </p:spPr>
        <p:txBody>
          <a:bodyPr>
            <a:normAutofit lnSpcReduction="10000"/>
          </a:bodyPr>
          <a:lstStyle/>
          <a:p>
            <a:r>
              <a:rPr lang="en-US" dirty="0"/>
              <a:t>A broadcast Banyan Network is a Banyan Network with switches capable of replicating cells</a:t>
            </a:r>
          </a:p>
        </p:txBody>
      </p:sp>
      <p:graphicFrame>
        <p:nvGraphicFramePr>
          <p:cNvPr id="4" name="Object 3"/>
          <p:cNvGraphicFramePr>
            <a:graphicFrameLocks noChangeAspect="1"/>
          </p:cNvGraphicFramePr>
          <p:nvPr>
            <p:extLst>
              <p:ext uri="{D42A27DB-BD31-4B8C-83A1-F6EECF244321}">
                <p14:modId xmlns:p14="http://schemas.microsoft.com/office/powerpoint/2010/main" val="2773520532"/>
              </p:ext>
            </p:extLst>
          </p:nvPr>
        </p:nvGraphicFramePr>
        <p:xfrm>
          <a:off x="1820863" y="1422400"/>
          <a:ext cx="5502275" cy="4013200"/>
        </p:xfrm>
        <a:graphic>
          <a:graphicData uri="http://schemas.openxmlformats.org/presentationml/2006/ole">
            <mc:AlternateContent xmlns:mc="http://schemas.openxmlformats.org/markup-compatibility/2006">
              <mc:Choice xmlns:v="urn:schemas-microsoft-com:vml" Requires="v">
                <p:oleObj spid="_x0000_s37920" name="Visio" r:id="rId3" imgW="5503001" imgH="4012850" progId="Visio.Drawing.11">
                  <p:embed/>
                </p:oleObj>
              </mc:Choice>
              <mc:Fallback>
                <p:oleObj name="Visio" r:id="rId3" imgW="5503001" imgH="4012850" progId="Visio.Drawing.11">
                  <p:embed/>
                  <p:pic>
                    <p:nvPicPr>
                      <p:cNvPr id="0" name=""/>
                      <p:cNvPicPr/>
                      <p:nvPr/>
                    </p:nvPicPr>
                    <p:blipFill>
                      <a:blip r:embed="rId4"/>
                      <a:stretch>
                        <a:fillRect/>
                      </a:stretch>
                    </p:blipFill>
                    <p:spPr>
                      <a:xfrm>
                        <a:off x="1820863" y="1422400"/>
                        <a:ext cx="5502275" cy="4013200"/>
                      </a:xfrm>
                      <a:prstGeom prst="rect">
                        <a:avLst/>
                      </a:prstGeom>
                    </p:spPr>
                  </p:pic>
                </p:oleObj>
              </mc:Fallback>
            </mc:AlternateContent>
          </a:graphicData>
        </a:graphic>
      </p:graphicFrame>
    </p:spTree>
    <p:extLst>
      <p:ext uri="{BB962C8B-B14F-4D97-AF65-F5344CB8AC3E}">
        <p14:creationId xmlns:p14="http://schemas.microsoft.com/office/powerpoint/2010/main" val="3715540578"/>
      </p:ext>
    </p:extLst>
  </p:cSld>
  <p:clrMapOvr>
    <a:masterClrMapping/>
  </p:clrMapOvr>
  <p:transition spd="slow">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Benes Network</a:t>
            </a:r>
          </a:p>
        </p:txBody>
      </p:sp>
      <p:graphicFrame>
        <p:nvGraphicFramePr>
          <p:cNvPr id="9" name="Content Placeholder 8"/>
          <p:cNvGraphicFramePr>
            <a:graphicFrameLocks noGrp="1" noChangeAspect="1"/>
          </p:cNvGraphicFramePr>
          <p:nvPr>
            <p:ph idx="1"/>
            <p:extLst>
              <p:ext uri="{D42A27DB-BD31-4B8C-83A1-F6EECF244321}">
                <p14:modId xmlns:p14="http://schemas.microsoft.com/office/powerpoint/2010/main" val="1883794080"/>
              </p:ext>
            </p:extLst>
          </p:nvPr>
        </p:nvGraphicFramePr>
        <p:xfrm>
          <a:off x="759870" y="1196752"/>
          <a:ext cx="8077200" cy="3257550"/>
        </p:xfrm>
        <a:graphic>
          <a:graphicData uri="http://schemas.openxmlformats.org/presentationml/2006/ole">
            <mc:AlternateContent xmlns:mc="http://schemas.openxmlformats.org/markup-compatibility/2006">
              <mc:Choice xmlns:v="urn:schemas-microsoft-com:vml" Requires="v">
                <p:oleObj spid="_x0000_s24629" name="Visio" r:id="rId3" imgW="8401425" imgH="3387368" progId="Visio.Drawing.11">
                  <p:embed/>
                </p:oleObj>
              </mc:Choice>
              <mc:Fallback>
                <p:oleObj name="Visio" r:id="rId3" imgW="8401425" imgH="3387368" progId="Visio.Drawing.11">
                  <p:embed/>
                  <p:pic>
                    <p:nvPicPr>
                      <p:cNvPr id="0" name=""/>
                      <p:cNvPicPr/>
                      <p:nvPr/>
                    </p:nvPicPr>
                    <p:blipFill>
                      <a:blip r:embed="rId4"/>
                      <a:stretch>
                        <a:fillRect/>
                      </a:stretch>
                    </p:blipFill>
                    <p:spPr>
                      <a:xfrm>
                        <a:off x="759870" y="1196752"/>
                        <a:ext cx="8077200" cy="3257550"/>
                      </a:xfrm>
                      <a:prstGeom prst="rect">
                        <a:avLst/>
                      </a:prstGeom>
                    </p:spPr>
                  </p:pic>
                </p:oleObj>
              </mc:Fallback>
            </mc:AlternateContent>
          </a:graphicData>
        </a:graphic>
      </p:graphicFrame>
      <p:sp>
        <p:nvSpPr>
          <p:cNvPr id="10" name="Content Placeholder 2"/>
          <p:cNvSpPr txBox="1">
            <a:spLocks/>
          </p:cNvSpPr>
          <p:nvPr/>
        </p:nvSpPr>
        <p:spPr>
          <a:xfrm>
            <a:off x="609430" y="4454302"/>
            <a:ext cx="8227640" cy="227352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Third stage of 2-by-2 switches</a:t>
            </a:r>
          </a:p>
          <a:p>
            <a:r>
              <a:rPr lang="en-US" dirty="0"/>
              <a:t>These third stages to the two (</a:t>
            </a:r>
            <a:r>
              <a:rPr lang="en-US" i="1" dirty="0"/>
              <a:t>N</a:t>
            </a:r>
            <a:r>
              <a:rPr lang="en-US" dirty="0"/>
              <a:t>/2)-sized networks in the middle in the same way as the first-stage switches are connected to the two middle (</a:t>
            </a:r>
            <a:r>
              <a:rPr lang="en-US" i="1" dirty="0"/>
              <a:t>N</a:t>
            </a:r>
            <a:r>
              <a:rPr lang="en-US" dirty="0"/>
              <a:t>/2)-sized networks</a:t>
            </a:r>
          </a:p>
        </p:txBody>
      </p:sp>
    </p:spTree>
    <p:extLst>
      <p:ext uri="{BB962C8B-B14F-4D97-AF65-F5344CB8AC3E}">
        <p14:creationId xmlns:p14="http://schemas.microsoft.com/office/powerpoint/2010/main" val="3656437666"/>
      </p:ext>
    </p:extLst>
  </p:cSld>
  <p:clrMapOvr>
    <a:masterClrMapping/>
  </p:clrMapOvr>
  <p:transition spd="slow">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Benes Network</a:t>
            </a:r>
          </a:p>
        </p:txBody>
      </p:sp>
      <p:sp>
        <p:nvSpPr>
          <p:cNvPr id="10" name="Content Placeholder 2"/>
          <p:cNvSpPr txBox="1">
            <a:spLocks/>
          </p:cNvSpPr>
          <p:nvPr/>
        </p:nvSpPr>
        <p:spPr>
          <a:xfrm>
            <a:off x="609430" y="5013177"/>
            <a:ext cx="8227640" cy="1368152"/>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 left half is a standard Delta Network</a:t>
            </a:r>
          </a:p>
          <a:p>
            <a:r>
              <a:rPr lang="en-US" dirty="0"/>
              <a:t>The right half is a mirror reversed Delta Network</a:t>
            </a:r>
          </a:p>
        </p:txBody>
      </p:sp>
      <p:pic>
        <p:nvPicPr>
          <p:cNvPr id="4" name="Picture 3"/>
          <p:cNvPicPr>
            <a:picLocks noChangeAspect="1"/>
          </p:cNvPicPr>
          <p:nvPr/>
        </p:nvPicPr>
        <p:blipFill>
          <a:blip r:embed="rId3"/>
          <a:stretch>
            <a:fillRect/>
          </a:stretch>
        </p:blipFill>
        <p:spPr>
          <a:xfrm>
            <a:off x="2051720" y="1147530"/>
            <a:ext cx="4867275" cy="3571875"/>
          </a:xfrm>
          <a:prstGeom prst="rect">
            <a:avLst/>
          </a:prstGeom>
        </p:spPr>
      </p:pic>
      <p:sp>
        <p:nvSpPr>
          <p:cNvPr id="7" name="Content Placeholder 2"/>
          <p:cNvSpPr>
            <a:spLocks noGrp="1"/>
          </p:cNvSpPr>
          <p:nvPr>
            <p:ph idx="1"/>
          </p:nvPr>
        </p:nvSpPr>
        <p:spPr>
          <a:xfrm>
            <a:off x="609430" y="6410031"/>
            <a:ext cx="8077200" cy="320419"/>
          </a:xfrm>
        </p:spPr>
        <p:txBody>
          <a:bodyPr>
            <a:normAutofit fontScale="55000" lnSpcReduction="20000"/>
          </a:bodyPr>
          <a:lstStyle/>
          <a:p>
            <a:pPr marL="0" indent="0">
              <a:buNone/>
            </a:pPr>
            <a:r>
              <a:rPr lang="en-US" dirty="0"/>
              <a:t>Source: Network </a:t>
            </a:r>
            <a:r>
              <a:rPr lang="en-US" dirty="0" err="1"/>
              <a:t>Algorithmics</a:t>
            </a:r>
            <a:r>
              <a:rPr lang="en-US" dirty="0"/>
              <a:t> by George Varghese</a:t>
            </a:r>
          </a:p>
        </p:txBody>
      </p:sp>
    </p:spTree>
    <p:extLst>
      <p:ext uri="{BB962C8B-B14F-4D97-AF65-F5344CB8AC3E}">
        <p14:creationId xmlns:p14="http://schemas.microsoft.com/office/powerpoint/2010/main" val="4269426265"/>
      </p:ext>
    </p:extLst>
  </p:cSld>
  <p:clrMapOvr>
    <a:masterClrMapping/>
  </p:clrMapOvr>
  <p:transition spd="slow">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a:t>Resources</a:t>
            </a:r>
          </a:p>
        </p:txBody>
      </p:sp>
      <p:sp>
        <p:nvSpPr>
          <p:cNvPr id="618499" name="Rectangle 3"/>
          <p:cNvSpPr>
            <a:spLocks noGrp="1" noChangeArrowheads="1"/>
          </p:cNvSpPr>
          <p:nvPr>
            <p:ph type="body" idx="1"/>
            <p:custDataLst>
              <p:tags r:id="rId3"/>
            </p:custDataLst>
          </p:nvPr>
        </p:nvSpPr>
        <p:spPr/>
        <p:txBody>
          <a:bodyPr>
            <a:normAutofit fontScale="55000" lnSpcReduction="20000"/>
          </a:bodyPr>
          <a:lstStyle/>
          <a:p>
            <a:r>
              <a:rPr lang="en-US" dirty="0"/>
              <a:t>Network </a:t>
            </a:r>
            <a:r>
              <a:rPr lang="en-US" dirty="0" err="1"/>
              <a:t>Algorithmics</a:t>
            </a:r>
            <a:r>
              <a:rPr lang="en-US" dirty="0"/>
              <a:t>: An Interdisciplinary Approach to Designing Fast Networked Devices by George Varghese (The Morgan Kaufmann Series in Networking) ISBN-13: 978-0120884773 December 29, 2004</a:t>
            </a:r>
            <a:br>
              <a:rPr lang="en-US" dirty="0"/>
            </a:br>
            <a:endParaRPr lang="en-US" dirty="0"/>
          </a:p>
          <a:p>
            <a:r>
              <a:rPr lang="en-US" dirty="0"/>
              <a:t>High Performance Switches and Routers by H. Jonathan Chao and Bin Liu </a:t>
            </a:r>
            <a:br>
              <a:rPr lang="en-US" dirty="0"/>
            </a:br>
            <a:r>
              <a:rPr lang="en-US" dirty="0"/>
              <a:t>ISBN: 978-0-470-05367-6 May 2007, Wiley-IEEE Press</a:t>
            </a:r>
            <a:br>
              <a:rPr lang="en-US" dirty="0"/>
            </a:br>
            <a:endParaRPr lang="en-US" dirty="0"/>
          </a:p>
          <a:p>
            <a:pPr>
              <a:defRPr/>
            </a:pPr>
            <a:r>
              <a:rPr lang="en-US" dirty="0"/>
              <a:t>Concurrent Round-Robin-Based Dispatching Schemes for Clos-Network Switches, </a:t>
            </a:r>
            <a:r>
              <a:rPr lang="en-US" sz="2800" dirty="0"/>
              <a:t>by </a:t>
            </a:r>
            <a:r>
              <a:rPr lang="en-US" sz="2800" dirty="0" err="1"/>
              <a:t>Eiji</a:t>
            </a:r>
            <a:r>
              <a:rPr lang="en-US" sz="2800" dirty="0"/>
              <a:t> Oki, Member, IEEE, </a:t>
            </a:r>
            <a:r>
              <a:rPr lang="en-US" sz="2800" dirty="0" err="1"/>
              <a:t>Zhigang</a:t>
            </a:r>
            <a:r>
              <a:rPr lang="en-US" sz="2800" dirty="0"/>
              <a:t> Jing, Member, IEEE, Roberto Rojas-</a:t>
            </a:r>
            <a:r>
              <a:rPr lang="en-US" sz="2800" dirty="0" err="1"/>
              <a:t>Cessa</a:t>
            </a:r>
            <a:r>
              <a:rPr lang="en-US" sz="2800" dirty="0"/>
              <a:t>, Member, IEEE, and H. Jonathan Chao, Fellow, IEEE </a:t>
            </a:r>
            <a:r>
              <a:rPr lang="en-US" dirty="0">
                <a:hlinkClick r:id="rId6"/>
              </a:rPr>
              <a:t>http</a:t>
            </a:r>
            <a:r>
              <a:rPr lang="en-US">
                <a:hlinkClick r:id="rId6"/>
              </a:rPr>
              <a:t>://eeweb.poly.edu/labs/hsnetworking/docs/public/concurrent.pdf</a:t>
            </a:r>
            <a:br>
              <a:rPr lang="en-US"/>
            </a:br>
            <a:endParaRPr lang="en-US" dirty="0"/>
          </a:p>
          <a:p>
            <a:pPr>
              <a:defRPr/>
            </a:pPr>
            <a:r>
              <a:rPr lang="en-US" dirty="0"/>
              <a:t>Parallel Routing Algorithms in Benes-Clos Networks, by Tony T. Lee and </a:t>
            </a:r>
            <a:r>
              <a:rPr lang="en-US" dirty="0" err="1"/>
              <a:t>Soung-Yne</a:t>
            </a:r>
            <a:r>
              <a:rPr lang="en-US" dirty="0"/>
              <a:t> </a:t>
            </a:r>
            <a:r>
              <a:rPr lang="en-US" dirty="0" err="1"/>
              <a:t>Liew</a:t>
            </a:r>
            <a:r>
              <a:rPr lang="en-US" dirty="0"/>
              <a:t> </a:t>
            </a:r>
            <a:r>
              <a:rPr lang="en-US" dirty="0">
                <a:hlinkClick r:id="rId7"/>
              </a:rPr>
              <a:t>http://ieeexplore.ieee.org/xpl/login.jsp?tp=&amp;arnumber=497904&amp;url=http%3A%2F%2Fieeexplore.ieee.org%2Fiel2%2F3539%2F10628%2F00497904.pdf%3Farnumber%3D497904</a:t>
            </a:r>
            <a:r>
              <a:rPr lang="en-US" dirty="0"/>
              <a:t> </a:t>
            </a:r>
          </a:p>
        </p:txBody>
      </p:sp>
    </p:spTree>
    <p:custDataLst>
      <p:tags r:id="rId1"/>
    </p:custDataLst>
    <p:extLst>
      <p:ext uri="{BB962C8B-B14F-4D97-AF65-F5344CB8AC3E}">
        <p14:creationId xmlns:p14="http://schemas.microsoft.com/office/powerpoint/2010/main" val="2518099127"/>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p:txBody>
          <a:bodyPr>
            <a:normAutofit/>
          </a:bodyPr>
          <a:lstStyle/>
          <a:p>
            <a:pPr>
              <a:defRPr/>
            </a:pPr>
            <a:r>
              <a:rPr lang="en-US" dirty="0"/>
              <a:t>Questions?</a:t>
            </a: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a:xfrm>
            <a:off x="762000" y="3789040"/>
            <a:ext cx="8077200" cy="3068960"/>
          </a:xfrm>
        </p:spPr>
        <p:txBody>
          <a:bodyPr>
            <a:normAutofit fontScale="62500" lnSpcReduction="20000"/>
          </a:bodyPr>
          <a:lstStyle/>
          <a:p>
            <a:r>
              <a:rPr lang="en-US" dirty="0"/>
              <a:t>Complexity of an interconnection network is expressed by cost index</a:t>
            </a:r>
          </a:p>
          <a:p>
            <a:r>
              <a:rPr lang="en-US" dirty="0"/>
              <a:t>Traditional definition of cost index gives the number of cross-points in a network</a:t>
            </a:r>
          </a:p>
          <a:p>
            <a:pPr lvl="1"/>
            <a:r>
              <a:rPr lang="en-US" dirty="0"/>
              <a:t>used to be a reasonable measure of space division switching  systems </a:t>
            </a:r>
          </a:p>
          <a:p>
            <a:r>
              <a:rPr lang="en-US" dirty="0"/>
              <a:t>Nowadays cost index alone does not characterize cost of an interconnection network for broadband applications </a:t>
            </a:r>
          </a:p>
          <a:p>
            <a:pPr lvl="1"/>
            <a:r>
              <a:rPr lang="en-US" dirty="0"/>
              <a:t>VLSIs and their integration degree has changed the way how cost of a switch fabric is formed (number of ICs, power consumption)</a:t>
            </a:r>
          </a:p>
          <a:p>
            <a:pPr lvl="1"/>
            <a:r>
              <a:rPr lang="en-US" dirty="0"/>
              <a:t>management and control of a switching system has a significant contribution to cost</a:t>
            </a:r>
          </a:p>
        </p:txBody>
      </p:sp>
      <p:graphicFrame>
        <p:nvGraphicFramePr>
          <p:cNvPr id="4" name="Object 3"/>
          <p:cNvGraphicFramePr>
            <a:graphicFrameLocks noChangeAspect="1"/>
          </p:cNvGraphicFramePr>
          <p:nvPr>
            <p:extLst>
              <p:ext uri="{D42A27DB-BD31-4B8C-83A1-F6EECF244321}">
                <p14:modId xmlns:p14="http://schemas.microsoft.com/office/powerpoint/2010/main" val="1465964072"/>
              </p:ext>
            </p:extLst>
          </p:nvPr>
        </p:nvGraphicFramePr>
        <p:xfrm>
          <a:off x="2411760" y="1293615"/>
          <a:ext cx="4335041" cy="2473064"/>
        </p:xfrm>
        <a:graphic>
          <a:graphicData uri="http://schemas.openxmlformats.org/presentationml/2006/ole">
            <mc:AlternateContent xmlns:mc="http://schemas.openxmlformats.org/markup-compatibility/2006">
              <mc:Choice xmlns:v="urn:schemas-microsoft-com:vml" Requires="v">
                <p:oleObj spid="_x0000_s11333" name="Visio" r:id="rId3" imgW="5991005" imgH="3417920" progId="Visio.Drawing.11">
                  <p:embed/>
                </p:oleObj>
              </mc:Choice>
              <mc:Fallback>
                <p:oleObj name="Visio" r:id="rId3" imgW="5991005" imgH="3417920" progId="Visio.Drawing.11">
                  <p:embed/>
                  <p:pic>
                    <p:nvPicPr>
                      <p:cNvPr id="0" name=""/>
                      <p:cNvPicPr/>
                      <p:nvPr/>
                    </p:nvPicPr>
                    <p:blipFill>
                      <a:blip r:embed="rId4"/>
                      <a:stretch>
                        <a:fillRect/>
                      </a:stretch>
                    </p:blipFill>
                    <p:spPr>
                      <a:xfrm>
                        <a:off x="2411760" y="1293615"/>
                        <a:ext cx="4335041" cy="2473064"/>
                      </a:xfrm>
                      <a:prstGeom prst="rect">
                        <a:avLst/>
                      </a:prstGeom>
                      <a:ln w="15875">
                        <a:solidFill>
                          <a:schemeClr val="tx2"/>
                        </a:solidFill>
                      </a:ln>
                    </p:spPr>
                  </p:pic>
                </p:oleObj>
              </mc:Fallback>
            </mc:AlternateContent>
          </a:graphicData>
        </a:graphic>
      </p:graphicFrame>
    </p:spTree>
    <p:extLst>
      <p:ext uri="{BB962C8B-B14F-4D97-AF65-F5344CB8AC3E}">
        <p14:creationId xmlns:p14="http://schemas.microsoft.com/office/powerpoint/2010/main" val="3934947548"/>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normAutofit/>
          </a:bodyPr>
          <a:lstStyle/>
          <a:p>
            <a:r>
              <a:rPr lang="en-US" dirty="0"/>
              <a:t>Due to constant increase of transport links and data rates on links, scalability of a switching system has become a key parameter in choosing a switch fabric architecture </a:t>
            </a:r>
          </a:p>
          <a:p>
            <a:r>
              <a:rPr lang="en-US" dirty="0"/>
              <a:t>Scalability describes ability of a system to evolve with increasing requirements</a:t>
            </a:r>
          </a:p>
        </p:txBody>
      </p:sp>
    </p:spTree>
    <p:extLst>
      <p:ext uri="{BB962C8B-B14F-4D97-AF65-F5344CB8AC3E}">
        <p14:creationId xmlns:p14="http://schemas.microsoft.com/office/powerpoint/2010/main" val="2156360359"/>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ags/tag11.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4082</Words>
  <Application>Microsoft Office PowerPoint</Application>
  <PresentationFormat>On-screen Show (4:3)</PresentationFormat>
  <Paragraphs>446</Paragraphs>
  <Slides>78</Slides>
  <Notes>20</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7" baseType="lpstr">
      <vt:lpstr>Arial</vt:lpstr>
      <vt:lpstr>Calibri</vt:lpstr>
      <vt:lpstr>Cambria Math</vt:lpstr>
      <vt:lpstr>Comic Sans MS</vt:lpstr>
      <vt:lpstr>Georgia</vt:lpstr>
      <vt:lpstr>Helvetica</vt:lpstr>
      <vt:lpstr>Times New Roman</vt:lpstr>
      <vt:lpstr>Training</vt:lpstr>
      <vt:lpstr>Visio</vt:lpstr>
      <vt:lpstr>High Speed Networks Switches and Switching Algorithms</vt:lpstr>
      <vt:lpstr>Ethernet Switch/Router architecture overview</vt:lpstr>
      <vt:lpstr>Requirements</vt:lpstr>
      <vt:lpstr>Basic concepts</vt:lpstr>
      <vt:lpstr>Accessibility</vt:lpstr>
      <vt:lpstr>Blocking: definition and types</vt:lpstr>
      <vt:lpstr>Definition of blocking types</vt:lpstr>
      <vt:lpstr>Complexity</vt:lpstr>
      <vt:lpstr>Scalability</vt:lpstr>
      <vt:lpstr>Reliability, Availability, Fault Tolerance</vt:lpstr>
      <vt:lpstr>Throughput and speedup</vt:lpstr>
      <vt:lpstr>Blocking in packet switch</vt:lpstr>
      <vt:lpstr>Dealing with the blocking</vt:lpstr>
      <vt:lpstr>Dealing with the scalability</vt:lpstr>
      <vt:lpstr>First generation switch</vt:lpstr>
      <vt:lpstr>Second generation switch</vt:lpstr>
      <vt:lpstr>Third generation switches</vt:lpstr>
      <vt:lpstr>Third generation switches: the features</vt:lpstr>
      <vt:lpstr>Store-and-forward and cut-through Layer 2 switches </vt:lpstr>
      <vt:lpstr>Switching Fabric</vt:lpstr>
      <vt:lpstr>The Place of Switching Fabric</vt:lpstr>
      <vt:lpstr>Space Switching: an abstract model </vt:lpstr>
      <vt:lpstr>Multiplexors and demultiplexors - 1</vt:lpstr>
      <vt:lpstr>Multiplexors and demultiplexors - 2</vt:lpstr>
      <vt:lpstr>Multiplexors and demultiplexors - 3</vt:lpstr>
      <vt:lpstr>Time division switching</vt:lpstr>
      <vt:lpstr>Time Slot Interchange</vt:lpstr>
      <vt:lpstr>PowerPoint Presentation</vt:lpstr>
      <vt:lpstr>Time Division Switching Pros and Cons</vt:lpstr>
      <vt:lpstr>Space division switching</vt:lpstr>
      <vt:lpstr>Time-Space: Example</vt:lpstr>
      <vt:lpstr>Buffering strategy in Switching Fabrics</vt:lpstr>
      <vt:lpstr>Shared-Memory Queuing</vt:lpstr>
      <vt:lpstr>Output Queuing</vt:lpstr>
      <vt:lpstr>Input Queuing</vt:lpstr>
      <vt:lpstr>Virtual Output Queuing</vt:lpstr>
      <vt:lpstr>Combined Input and Output Queuing</vt:lpstr>
      <vt:lpstr>Crosspoint Queuing</vt:lpstr>
      <vt:lpstr>Take a Ticket - definition </vt:lpstr>
      <vt:lpstr>Take a Ticket – operation guidelines</vt:lpstr>
      <vt:lpstr>Take a Ticket – operation example</vt:lpstr>
      <vt:lpstr>Take a Ticket – pros and cons</vt:lpstr>
      <vt:lpstr>Take a Ticket – Hunt Group</vt:lpstr>
      <vt:lpstr>Head of Line blocking avoidance</vt:lpstr>
      <vt:lpstr>Communicating the scheduling needs</vt:lpstr>
      <vt:lpstr>Parallel Iterative Matching operation example</vt:lpstr>
      <vt:lpstr>PIM Input Utilization</vt:lpstr>
      <vt:lpstr>Iterative Matching</vt:lpstr>
      <vt:lpstr>Avoiding randomization with iSlip</vt:lpstr>
      <vt:lpstr>iSLIP operation example - 1</vt:lpstr>
      <vt:lpstr>iSLIP operation example - 2</vt:lpstr>
      <vt:lpstr>Extending iSLIP to handle priorities</vt:lpstr>
      <vt:lpstr>Extending iSLIP to handle multicast</vt:lpstr>
      <vt:lpstr>Two Stage Network</vt:lpstr>
      <vt:lpstr>Fat Network example - Clos Network</vt:lpstr>
      <vt:lpstr>Routing in Clos Network</vt:lpstr>
      <vt:lpstr>Clos Network: edge coloring in bipartite graph</vt:lpstr>
      <vt:lpstr>Clos Network: matrix decomposition</vt:lpstr>
      <vt:lpstr>Clos Network Heuristics: Concurrent Round-Robin-Dispatching (CRRD)</vt:lpstr>
      <vt:lpstr>Clos Network CRRD phase 1 </vt:lpstr>
      <vt:lpstr>Clos Network CRRD phase 2 </vt:lpstr>
      <vt:lpstr>Clos Network CRRD arbitration</vt:lpstr>
      <vt:lpstr>Difference between CRRD and iSLIP</vt:lpstr>
      <vt:lpstr>Clos Network - strict sense non-blocking</vt:lpstr>
      <vt:lpstr>Clos Network - re-arrangeable</vt:lpstr>
      <vt:lpstr>Banyan Network</vt:lpstr>
      <vt:lpstr>Banyan (Delta) Network</vt:lpstr>
      <vt:lpstr>Banyan Network: unwinding the recursion</vt:lpstr>
      <vt:lpstr>Banyan (Delta) Networks properties</vt:lpstr>
      <vt:lpstr>Congestion in Delta Networks</vt:lpstr>
      <vt:lpstr>Conditions for non-blocking operation of Banyan network</vt:lpstr>
      <vt:lpstr>Sort Banyan Network</vt:lpstr>
      <vt:lpstr>Batcher Sorting Network</vt:lpstr>
      <vt:lpstr>Broadcast Banyan Network</vt:lpstr>
      <vt:lpstr>Benes Network</vt:lpstr>
      <vt:lpstr>Benes Network</vt:lpstr>
      <vt:lpstr>Resources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2013-02-01T18:05:55Z</dcterms:created>
  <dcterms:modified xsi:type="dcterms:W3CDTF">2022-03-21T07:32:15Z</dcterms:modified>
</cp:coreProperties>
</file>