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3">
  <p:sldMasterIdLst>
    <p:sldMasterId id="2147483648" r:id="rId1"/>
  </p:sldMasterIdLst>
  <p:notesMasterIdLst>
    <p:notesMasterId r:id="rId56"/>
  </p:notesMasterIdLst>
  <p:handoutMasterIdLst>
    <p:handoutMasterId r:id="rId57"/>
  </p:handoutMasterIdLst>
  <p:sldIdLst>
    <p:sldId id="259" r:id="rId2"/>
    <p:sldId id="397" r:id="rId3"/>
    <p:sldId id="289" r:id="rId4"/>
    <p:sldId id="366" r:id="rId5"/>
    <p:sldId id="364" r:id="rId6"/>
    <p:sldId id="360" r:id="rId7"/>
    <p:sldId id="365" r:id="rId8"/>
    <p:sldId id="361" r:id="rId9"/>
    <p:sldId id="362" r:id="rId10"/>
    <p:sldId id="369" r:id="rId11"/>
    <p:sldId id="367" r:id="rId12"/>
    <p:sldId id="368" r:id="rId13"/>
    <p:sldId id="290" r:id="rId14"/>
    <p:sldId id="294" r:id="rId15"/>
    <p:sldId id="370" r:id="rId16"/>
    <p:sldId id="371" r:id="rId17"/>
    <p:sldId id="372" r:id="rId18"/>
    <p:sldId id="379" r:id="rId19"/>
    <p:sldId id="376" r:id="rId20"/>
    <p:sldId id="377" r:id="rId21"/>
    <p:sldId id="378" r:id="rId22"/>
    <p:sldId id="373" r:id="rId23"/>
    <p:sldId id="374" r:id="rId24"/>
    <p:sldId id="380" r:id="rId25"/>
    <p:sldId id="381" r:id="rId26"/>
    <p:sldId id="415" r:id="rId27"/>
    <p:sldId id="383" r:id="rId28"/>
    <p:sldId id="384" r:id="rId29"/>
    <p:sldId id="385" r:id="rId30"/>
    <p:sldId id="386" r:id="rId31"/>
    <p:sldId id="387" r:id="rId32"/>
    <p:sldId id="388" r:id="rId33"/>
    <p:sldId id="389" r:id="rId34"/>
    <p:sldId id="390" r:id="rId35"/>
    <p:sldId id="445" r:id="rId36"/>
    <p:sldId id="446" r:id="rId37"/>
    <p:sldId id="447" r:id="rId38"/>
    <p:sldId id="419" r:id="rId39"/>
    <p:sldId id="391" r:id="rId40"/>
    <p:sldId id="392" r:id="rId41"/>
    <p:sldId id="416" r:id="rId42"/>
    <p:sldId id="418" r:id="rId43"/>
    <p:sldId id="417" r:id="rId44"/>
    <p:sldId id="393" r:id="rId45"/>
    <p:sldId id="395" r:id="rId46"/>
    <p:sldId id="394" r:id="rId47"/>
    <p:sldId id="396" r:id="rId48"/>
    <p:sldId id="398" r:id="rId49"/>
    <p:sldId id="399" r:id="rId50"/>
    <p:sldId id="400" r:id="rId51"/>
    <p:sldId id="401" r:id="rId52"/>
    <p:sldId id="402" r:id="rId53"/>
    <p:sldId id="403" r:id="rId54"/>
    <p:sldId id="276" r:id="rId55"/>
  </p:sldIdLst>
  <p:sldSz cx="9144000" cy="6858000" type="screen4x3"/>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397"/>
            <p14:sldId id="289"/>
            <p14:sldId id="366"/>
            <p14:sldId id="364"/>
            <p14:sldId id="360"/>
            <p14:sldId id="365"/>
            <p14:sldId id="361"/>
            <p14:sldId id="362"/>
            <p14:sldId id="369"/>
            <p14:sldId id="367"/>
            <p14:sldId id="368"/>
            <p14:sldId id="290"/>
            <p14:sldId id="294"/>
          </p14:sldIdLst>
        </p14:section>
        <p14:section name="Packet Classification" id="{212C6F8A-1F05-4080-A7AE-856CC2C6498E}">
          <p14:sldIdLst>
            <p14:sldId id="370"/>
            <p14:sldId id="371"/>
            <p14:sldId id="372"/>
            <p14:sldId id="379"/>
            <p14:sldId id="376"/>
            <p14:sldId id="377"/>
            <p14:sldId id="378"/>
            <p14:sldId id="373"/>
            <p14:sldId id="374"/>
            <p14:sldId id="380"/>
            <p14:sldId id="381"/>
            <p14:sldId id="415"/>
            <p14:sldId id="383"/>
            <p14:sldId id="384"/>
            <p14:sldId id="385"/>
            <p14:sldId id="386"/>
            <p14:sldId id="387"/>
            <p14:sldId id="388"/>
            <p14:sldId id="389"/>
            <p14:sldId id="390"/>
            <p14:sldId id="445"/>
            <p14:sldId id="446"/>
            <p14:sldId id="447"/>
            <p14:sldId id="419"/>
            <p14:sldId id="391"/>
            <p14:sldId id="392"/>
            <p14:sldId id="416"/>
            <p14:sldId id="418"/>
            <p14:sldId id="417"/>
            <p14:sldId id="393"/>
            <p14:sldId id="395"/>
            <p14:sldId id="394"/>
            <p14:sldId id="396"/>
            <p14:sldId id="398"/>
            <p14:sldId id="399"/>
            <p14:sldId id="400"/>
            <p14:sldId id="401"/>
            <p14:sldId id="402"/>
            <p14:sldId id="403"/>
          </p14:sldIdLst>
        </p14:section>
        <p14:section name="Conclusion and Summary" id="{790CEF5B-569A-4C2F-BED5-750B08C0E5AD}">
          <p14:sldIdLst>
            <p14:sldId id="27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49" userDrawn="1">
          <p15:clr>
            <a:srgbClr val="A4A3A4"/>
          </p15:clr>
        </p15:guide>
        <p15:guide id="2" pos="222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003300"/>
    <a:srgbClr val="009ED6"/>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9265" autoAdjust="0"/>
  </p:normalViewPr>
  <p:slideViewPr>
    <p:cSldViewPr>
      <p:cViewPr varScale="1">
        <p:scale>
          <a:sx n="69" d="100"/>
          <a:sy n="69" d="100"/>
        </p:scale>
        <p:origin x="1794" y="54"/>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949"/>
        <p:guide pos="222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6" tIns="46968" rIns="93936" bIns="46968" rtlCol="0"/>
          <a:lstStyle>
            <a:lvl1pPr algn="l">
              <a:defRPr sz="1200"/>
            </a:lvl1pPr>
          </a:lstStyle>
          <a:p>
            <a:endParaRPr lang="en-US" dirty="0"/>
          </a:p>
        </p:txBody>
      </p:sp>
      <p:sp>
        <p:nvSpPr>
          <p:cNvPr id="3" name="Date Placeholder 2"/>
          <p:cNvSpPr>
            <a:spLocks noGrp="1"/>
          </p:cNvSpPr>
          <p:nvPr>
            <p:ph type="dt" sz="quarter" idx="1"/>
          </p:nvPr>
        </p:nvSpPr>
        <p:spPr>
          <a:xfrm>
            <a:off x="4008705" y="0"/>
            <a:ext cx="3066733" cy="468154"/>
          </a:xfrm>
          <a:prstGeom prst="rect">
            <a:avLst/>
          </a:prstGeom>
        </p:spPr>
        <p:txBody>
          <a:bodyPr vert="horz" lIns="93936" tIns="46968" rIns="93936" bIns="46968" rtlCol="0"/>
          <a:lstStyle>
            <a:lvl1pPr algn="r">
              <a:defRPr sz="1200"/>
            </a:lvl1pPr>
          </a:lstStyle>
          <a:p>
            <a:fld id="{D83FDC75-7F73-4A4A-A77C-09AADF00E0EA}" type="datetimeFigureOut">
              <a:rPr lang="en-US" smtClean="0"/>
              <a:pPr/>
              <a:t>3/21/2022</a:t>
            </a:fld>
            <a:endParaRPr lang="en-US" dirty="0"/>
          </a:p>
        </p:txBody>
      </p:sp>
      <p:sp>
        <p:nvSpPr>
          <p:cNvPr id="4" name="Footer Placeholder 3"/>
          <p:cNvSpPr>
            <a:spLocks noGrp="1"/>
          </p:cNvSpPr>
          <p:nvPr>
            <p:ph type="ftr" sz="quarter" idx="2"/>
          </p:nvPr>
        </p:nvSpPr>
        <p:spPr>
          <a:xfrm>
            <a:off x="0" y="8893296"/>
            <a:ext cx="3066733" cy="468154"/>
          </a:xfrm>
          <a:prstGeom prst="rect">
            <a:avLst/>
          </a:prstGeom>
        </p:spPr>
        <p:txBody>
          <a:bodyPr vert="horz" lIns="93936" tIns="46968" rIns="93936" bIns="46968"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08705" y="8893296"/>
            <a:ext cx="3066733" cy="468154"/>
          </a:xfrm>
          <a:prstGeom prst="rect">
            <a:avLst/>
          </a:prstGeom>
        </p:spPr>
        <p:txBody>
          <a:bodyPr vert="horz" lIns="93936" tIns="46968" rIns="93936" bIns="46968"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10333200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6" tIns="46968" rIns="93936" bIns="46968" rtlCol="0"/>
          <a:lstStyle>
            <a:lvl1pPr algn="l">
              <a:defRPr sz="1200"/>
            </a:lvl1pPr>
          </a:lstStyle>
          <a:p>
            <a:endParaRPr lang="en-US" dirty="0"/>
          </a:p>
        </p:txBody>
      </p:sp>
      <p:sp>
        <p:nvSpPr>
          <p:cNvPr id="3" name="Date Placeholder 2"/>
          <p:cNvSpPr>
            <a:spLocks noGrp="1"/>
          </p:cNvSpPr>
          <p:nvPr>
            <p:ph type="dt" idx="1"/>
          </p:nvPr>
        </p:nvSpPr>
        <p:spPr>
          <a:xfrm>
            <a:off x="4008705" y="0"/>
            <a:ext cx="3066733" cy="468154"/>
          </a:xfrm>
          <a:prstGeom prst="rect">
            <a:avLst/>
          </a:prstGeom>
        </p:spPr>
        <p:txBody>
          <a:bodyPr vert="horz" lIns="93936" tIns="46968" rIns="93936" bIns="46968" rtlCol="0"/>
          <a:lstStyle>
            <a:lvl1pPr algn="r">
              <a:defRPr sz="1200"/>
            </a:lvl1pPr>
          </a:lstStyle>
          <a:p>
            <a:fld id="{48AEF76B-3757-4A0B-AF93-28494465C1DD}" type="datetimeFigureOut">
              <a:rPr lang="en-US" smtClean="0"/>
              <a:pPr/>
              <a:t>3/21/2022</a:t>
            </a:fld>
            <a:endParaRPr lang="en-US" dirty="0"/>
          </a:p>
        </p:txBody>
      </p:sp>
      <p:sp>
        <p:nvSpPr>
          <p:cNvPr id="4" name="Slide Image Placeholder 3"/>
          <p:cNvSpPr>
            <a:spLocks noGrp="1" noRot="1" noChangeAspect="1"/>
          </p:cNvSpPr>
          <p:nvPr>
            <p:ph type="sldImg" idx="2"/>
          </p:nvPr>
        </p:nvSpPr>
        <p:spPr>
          <a:xfrm>
            <a:off x="1196975" y="701675"/>
            <a:ext cx="4683125" cy="3511550"/>
          </a:xfrm>
          <a:prstGeom prst="rect">
            <a:avLst/>
          </a:prstGeom>
          <a:noFill/>
          <a:ln w="12700">
            <a:solidFill>
              <a:prstClr val="black"/>
            </a:solidFill>
          </a:ln>
        </p:spPr>
        <p:txBody>
          <a:bodyPr vert="horz" lIns="93936" tIns="46968" rIns="93936" bIns="46968" rtlCol="0" anchor="ctr"/>
          <a:lstStyle/>
          <a:p>
            <a:endParaRPr lang="en-US" dirty="0"/>
          </a:p>
        </p:txBody>
      </p:sp>
      <p:sp>
        <p:nvSpPr>
          <p:cNvPr id="5" name="Notes Placeholder 4"/>
          <p:cNvSpPr>
            <a:spLocks noGrp="1"/>
          </p:cNvSpPr>
          <p:nvPr>
            <p:ph type="body" sz="quarter" idx="3"/>
          </p:nvPr>
        </p:nvSpPr>
        <p:spPr>
          <a:xfrm>
            <a:off x="707708" y="4447461"/>
            <a:ext cx="5661660" cy="4213384"/>
          </a:xfrm>
          <a:prstGeom prst="rect">
            <a:avLst/>
          </a:prstGeom>
        </p:spPr>
        <p:txBody>
          <a:bodyPr vert="horz" lIns="93936" tIns="46968" rIns="93936" bIns="4696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6"/>
            <a:ext cx="3066733" cy="468154"/>
          </a:xfrm>
          <a:prstGeom prst="rect">
            <a:avLst/>
          </a:prstGeom>
        </p:spPr>
        <p:txBody>
          <a:bodyPr vert="horz" lIns="93936" tIns="46968" rIns="93936" bIns="46968"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08705" y="8893296"/>
            <a:ext cx="3066733" cy="468154"/>
          </a:xfrm>
          <a:prstGeom prst="rect">
            <a:avLst/>
          </a:prstGeom>
        </p:spPr>
        <p:txBody>
          <a:bodyPr vert="horz" lIns="93936" tIns="46968" rIns="93936" bIns="46968"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3968436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extLst>
      <p:ext uri="{BB962C8B-B14F-4D97-AF65-F5344CB8AC3E}">
        <p14:creationId xmlns:p14="http://schemas.microsoft.com/office/powerpoint/2010/main" val="3286492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 expanded prefixes may collide with an existing prefix at the new length. In</a:t>
            </a:r>
          </a:p>
          <a:p>
            <a:r>
              <a:rPr lang="en-US" dirty="0"/>
              <a:t>that case, the expanded prefix is removed. The existing prefix is given priority because it was</a:t>
            </a:r>
          </a:p>
          <a:p>
            <a:r>
              <a:rPr lang="en-US" dirty="0"/>
              <a:t>originally of longer length.</a:t>
            </a:r>
          </a:p>
        </p:txBody>
      </p:sp>
      <p:sp>
        <p:nvSpPr>
          <p:cNvPr id="4" name="Slide Number Placeholder 3"/>
          <p:cNvSpPr>
            <a:spLocks noGrp="1"/>
          </p:cNvSpPr>
          <p:nvPr>
            <p:ph type="sldNum" sz="quarter" idx="10"/>
          </p:nvPr>
        </p:nvSpPr>
        <p:spPr/>
        <p:txBody>
          <a:bodyPr/>
          <a:lstStyle/>
          <a:p>
            <a:fld id="{75693FD4-8F83-4EF7-AC3F-0DC0388986B0}" type="slidenum">
              <a:rPr lang="en-US" smtClean="0"/>
              <a:pPr/>
              <a:t>28</a:t>
            </a:fld>
            <a:endParaRPr lang="en-US" dirty="0"/>
          </a:p>
        </p:txBody>
      </p:sp>
    </p:spTree>
    <p:extLst>
      <p:ext uri="{BB962C8B-B14F-4D97-AF65-F5344CB8AC3E}">
        <p14:creationId xmlns:p14="http://schemas.microsoft.com/office/powerpoint/2010/main" val="1665015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three expanded prefixes are pointed to by the 100 pointer in the root node </a:t>
            </a:r>
          </a:p>
          <a:p>
            <a:r>
              <a:rPr lang="en-US" dirty="0"/>
              <a:t>(because all three expanded prefixes start with 100) and are stored in the 001, 010,</a:t>
            </a:r>
          </a:p>
          <a:p>
            <a:r>
              <a:rPr lang="en-US" dirty="0"/>
              <a:t>and 011 entries of the right child of the root node. </a:t>
            </a:r>
          </a:p>
          <a:p>
            <a:r>
              <a:rPr lang="en-US" dirty="0"/>
              <a:t>Notice also that the entry 100 in the root node</a:t>
            </a:r>
          </a:p>
          <a:p>
            <a:r>
              <a:rPr lang="en-US" dirty="0"/>
              <a:t>has a stored prefix P8 (besides the pointer pointing to P6’s expansions), because P8=100* is</a:t>
            </a:r>
          </a:p>
          <a:p>
            <a:r>
              <a:rPr lang="en-US" dirty="0"/>
              <a:t>itself an expanded prefix.</a:t>
            </a:r>
          </a:p>
          <a:p>
            <a:r>
              <a:rPr lang="en-US" dirty="0"/>
              <a:t>Question: how to avoid backtracking?</a:t>
            </a:r>
          </a:p>
        </p:txBody>
      </p:sp>
      <p:sp>
        <p:nvSpPr>
          <p:cNvPr id="4" name="Slide Number Placeholder 3"/>
          <p:cNvSpPr>
            <a:spLocks noGrp="1"/>
          </p:cNvSpPr>
          <p:nvPr>
            <p:ph type="sldNum" sz="quarter" idx="10"/>
          </p:nvPr>
        </p:nvSpPr>
        <p:spPr/>
        <p:txBody>
          <a:bodyPr/>
          <a:lstStyle/>
          <a:p>
            <a:fld id="{75693FD4-8F83-4EF7-AC3F-0DC0388986B0}" type="slidenum">
              <a:rPr lang="en-US" smtClean="0"/>
              <a:pPr/>
              <a:t>29</a:t>
            </a:fld>
            <a:endParaRPr lang="en-US" dirty="0"/>
          </a:p>
        </p:txBody>
      </p:sp>
    </p:spTree>
    <p:extLst>
      <p:ext uri="{BB962C8B-B14F-4D97-AF65-F5344CB8AC3E}">
        <p14:creationId xmlns:p14="http://schemas.microsoft.com/office/powerpoint/2010/main" val="2920456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The Lulea scheme avoids this obvious waste by compressing repeated information using a bitmap and a compressed sequence without paying a high penalty in search time.</a:t>
            </a:r>
          </a:p>
          <a:p>
            <a:pPr defTabSz="939363">
              <a:defRPr/>
            </a:pPr>
            <a:endParaRPr lang="en-US" dirty="0"/>
          </a:p>
          <a:p>
            <a:pPr defTabSz="939363">
              <a:defRPr/>
            </a:pPr>
            <a:endParaRPr lang="en-US" dirty="0"/>
          </a:p>
          <a:p>
            <a:pPr defTabSz="939363">
              <a:defRPr/>
            </a:pPr>
            <a:endParaRPr lang="en-US" dirty="0"/>
          </a:p>
          <a:p>
            <a:pPr defTabSz="939363">
              <a:defRPr/>
            </a:pPr>
            <a:endParaRPr lang="en-US" dirty="0"/>
          </a:p>
          <a:p>
            <a:pPr defTabSz="939363">
              <a:defRPr/>
            </a:pPr>
            <a:endParaRPr lang="en-US" dirty="0"/>
          </a:p>
          <a:p>
            <a:pPr defTabSz="939363">
              <a:defRPr/>
            </a:pPr>
            <a:endParaRPr lang="en-US" dirty="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30</a:t>
            </a:fld>
            <a:endParaRPr lang="en-US" dirty="0"/>
          </a:p>
        </p:txBody>
      </p:sp>
    </p:spTree>
    <p:extLst>
      <p:ext uri="{BB962C8B-B14F-4D97-AF65-F5344CB8AC3E}">
        <p14:creationId xmlns:p14="http://schemas.microsoft.com/office/powerpoint/2010/main" val="1340512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to avoid the extra stored prefix in the 110 entry of the root node,</a:t>
            </a:r>
          </a:p>
          <a:p>
            <a:r>
              <a:rPr lang="en-US" dirty="0"/>
              <a:t>the P9 stored prefix is pushed to all the entries in the leftmost </a:t>
            </a:r>
            <a:r>
              <a:rPr lang="en-US" dirty="0" err="1"/>
              <a:t>trie</a:t>
            </a:r>
            <a:r>
              <a:rPr lang="en-US" dirty="0"/>
              <a:t> node, with the exception of</a:t>
            </a:r>
          </a:p>
          <a:p>
            <a:r>
              <a:rPr lang="en-US" dirty="0"/>
              <a:t>the 010 and 011 entries (both of which continue to contain P3). Similarly, the P8 stored prefix</a:t>
            </a:r>
          </a:p>
          <a:p>
            <a:r>
              <a:rPr lang="en-US" dirty="0"/>
              <a:t>in the 100 root node entry is pushed down to the 100, 101, 110, and 111 entries of the rightmost</a:t>
            </a:r>
          </a:p>
          <a:p>
            <a:r>
              <a:rPr lang="en-US" dirty="0" err="1"/>
              <a:t>trie</a:t>
            </a:r>
            <a:r>
              <a:rPr lang="en-US" dirty="0"/>
              <a:t> node. Once this is done, each node entry contains either a stored prefix or a pointer but</a:t>
            </a:r>
          </a:p>
          <a:p>
            <a:r>
              <a:rPr lang="en-US" dirty="0"/>
              <a:t>not both.</a:t>
            </a:r>
          </a:p>
        </p:txBody>
      </p:sp>
      <p:sp>
        <p:nvSpPr>
          <p:cNvPr id="4" name="Slide Number Placeholder 3"/>
          <p:cNvSpPr>
            <a:spLocks noGrp="1"/>
          </p:cNvSpPr>
          <p:nvPr>
            <p:ph type="sldNum" sz="quarter" idx="10"/>
          </p:nvPr>
        </p:nvSpPr>
        <p:spPr/>
        <p:txBody>
          <a:bodyPr/>
          <a:lstStyle/>
          <a:p>
            <a:fld id="{75693FD4-8F83-4EF7-AC3F-0DC0388986B0}" type="slidenum">
              <a:rPr lang="en-US" smtClean="0"/>
              <a:pPr/>
              <a:t>31</a:t>
            </a:fld>
            <a:endParaRPr lang="en-US" dirty="0"/>
          </a:p>
        </p:txBody>
      </p:sp>
    </p:spTree>
    <p:extLst>
      <p:ext uri="{BB962C8B-B14F-4D97-AF65-F5344CB8AC3E}">
        <p14:creationId xmlns:p14="http://schemas.microsoft.com/office/powerpoint/2010/main" val="10740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35</a:t>
            </a:fld>
            <a:endParaRPr lang="en-US" dirty="0"/>
          </a:p>
        </p:txBody>
      </p:sp>
    </p:spTree>
    <p:extLst>
      <p:ext uri="{BB962C8B-B14F-4D97-AF65-F5344CB8AC3E}">
        <p14:creationId xmlns:p14="http://schemas.microsoft.com/office/powerpoint/2010/main" val="1599555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4841" indent="-234841">
              <a:buAutoNum type="arabicParenR"/>
            </a:pPr>
            <a:r>
              <a:rPr lang="en-US" dirty="0"/>
              <a:t>The prefix pointer is needed, since it might happen that a</a:t>
            </a:r>
            <a:r>
              <a:rPr lang="en-US" baseline="0" dirty="0"/>
              <a:t> </a:t>
            </a:r>
            <a:r>
              <a:rPr lang="en-US" dirty="0"/>
              <a:t>path in a </a:t>
            </a:r>
            <a:r>
              <a:rPr lang="en-US" dirty="0" err="1"/>
              <a:t>trie</a:t>
            </a:r>
            <a:r>
              <a:rPr lang="en-US" dirty="0"/>
              <a:t> contains more than one prefix.</a:t>
            </a:r>
          </a:p>
          <a:p>
            <a:pPr marL="234841" indent="-234841">
              <a:buAutoNum type="arabicParenR"/>
            </a:pPr>
            <a:r>
              <a:rPr lang="en-US" dirty="0"/>
              <a:t>Optimization:</a:t>
            </a:r>
          </a:p>
          <a:p>
            <a:pPr marL="704522" lvl="1" indent="-234841">
              <a:buAutoNum type="arabicParenR"/>
            </a:pPr>
            <a:r>
              <a:rPr lang="en-US" dirty="0"/>
              <a:t>If there is no default route, add a default drop prefix</a:t>
            </a:r>
            <a:r>
              <a:rPr lang="en-US" baseline="0" dirty="0"/>
              <a:t> </a:t>
            </a:r>
            <a:r>
              <a:rPr lang="en-US" dirty="0"/>
              <a:t>for packets that should be discarded. A default drop prefix</a:t>
            </a:r>
            <a:r>
              <a:rPr lang="en-US" baseline="0" dirty="0"/>
              <a:t> </a:t>
            </a:r>
            <a:r>
              <a:rPr lang="en-US" dirty="0"/>
              <a:t>is of zero length and matches all IP-addresses. This makes</a:t>
            </a:r>
            <a:r>
              <a:rPr lang="en-US" baseline="0" dirty="0"/>
              <a:t> </a:t>
            </a:r>
            <a:r>
              <a:rPr lang="en-US" dirty="0"/>
              <a:t>the prefix set complete since an IP-address will match the</a:t>
            </a:r>
            <a:r>
              <a:rPr lang="en-US" baseline="0" dirty="0"/>
              <a:t> </a:t>
            </a:r>
            <a:r>
              <a:rPr lang="en-US" dirty="0"/>
              <a:t>drop prefix if no other prefix matches.</a:t>
            </a:r>
          </a:p>
          <a:p>
            <a:pPr marL="704522" lvl="1" indent="-234841">
              <a:buAutoNum type="arabicParenR"/>
            </a:pPr>
            <a:r>
              <a:rPr lang="en-US" dirty="0"/>
              <a:t> Construct a prefix </a:t>
            </a:r>
            <a:r>
              <a:rPr lang="en-US" dirty="0" err="1"/>
              <a:t>trie</a:t>
            </a:r>
            <a:r>
              <a:rPr lang="en-US" dirty="0"/>
              <a:t> according to the routing table.</a:t>
            </a:r>
          </a:p>
          <a:p>
            <a:pPr marL="704522" lvl="1" indent="-234841">
              <a:buAutoNum type="arabicParenR"/>
            </a:pPr>
            <a:r>
              <a:rPr lang="en-US" dirty="0"/>
              <a:t>Perform leaf pushing</a:t>
            </a:r>
          </a:p>
          <a:p>
            <a:pPr marL="704522" lvl="1" indent="-234841">
              <a:buAutoNum type="arabicParenR"/>
            </a:pPr>
            <a:r>
              <a:rPr lang="en-US" dirty="0"/>
              <a:t>Collapse </a:t>
            </a:r>
            <a:r>
              <a:rPr lang="en-US" dirty="0" err="1"/>
              <a:t>subtries</a:t>
            </a:r>
            <a:r>
              <a:rPr lang="en-US" dirty="0"/>
              <a:t>: If all leaf nodes of a </a:t>
            </a:r>
            <a:r>
              <a:rPr lang="en-US" dirty="0" err="1"/>
              <a:t>subtrie</a:t>
            </a:r>
            <a:r>
              <a:rPr lang="en-US" dirty="0"/>
              <a:t> have</a:t>
            </a:r>
            <a:r>
              <a:rPr lang="en-US" baseline="0" dirty="0"/>
              <a:t> </a:t>
            </a:r>
            <a:r>
              <a:rPr lang="en-US" dirty="0"/>
              <a:t>the same </a:t>
            </a:r>
            <a:r>
              <a:rPr lang="en-US" dirty="0" err="1"/>
              <a:t>nexthop</a:t>
            </a:r>
            <a:r>
              <a:rPr lang="en-US" dirty="0"/>
              <a:t>, the </a:t>
            </a:r>
            <a:r>
              <a:rPr lang="en-US" dirty="0" err="1"/>
              <a:t>nexthop</a:t>
            </a:r>
            <a:r>
              <a:rPr lang="en-US" dirty="0"/>
              <a:t> of the </a:t>
            </a:r>
            <a:r>
              <a:rPr lang="en-US" dirty="0" err="1"/>
              <a:t>subtrie</a:t>
            </a:r>
            <a:r>
              <a:rPr lang="en-US" dirty="0"/>
              <a:t> root node is set to this </a:t>
            </a:r>
            <a:r>
              <a:rPr lang="en-US" dirty="0" err="1"/>
              <a:t>nexthop</a:t>
            </a:r>
            <a:r>
              <a:rPr lang="en-US" dirty="0"/>
              <a:t>.</a:t>
            </a:r>
          </a:p>
          <a:p>
            <a:pPr marL="704522" lvl="1" indent="-234841">
              <a:buAutoNum type="arabicParenR"/>
            </a:pPr>
            <a:r>
              <a:rPr lang="en-US" dirty="0"/>
              <a:t>Outcome:</a:t>
            </a:r>
          </a:p>
          <a:p>
            <a:pPr marL="1174204" lvl="2" indent="-234841">
              <a:buAutoNum type="arabicParenR"/>
            </a:pPr>
            <a:r>
              <a:rPr lang="en-US" dirty="0"/>
              <a:t>The prefix vector is removed since there are no</a:t>
            </a:r>
            <a:r>
              <a:rPr lang="en-US" baseline="0" dirty="0"/>
              <a:t> </a:t>
            </a:r>
            <a:r>
              <a:rPr lang="en-US" dirty="0"/>
              <a:t>proper prefixes of other prefixes. </a:t>
            </a:r>
          </a:p>
          <a:p>
            <a:pPr marL="1174204" lvl="2" indent="-234841">
              <a:buAutoNum type="arabicParenR"/>
            </a:pPr>
            <a:r>
              <a:rPr lang="en-US" dirty="0"/>
              <a:t>Second, the base vector</a:t>
            </a:r>
            <a:r>
              <a:rPr lang="en-US" baseline="0" dirty="0"/>
              <a:t> </a:t>
            </a:r>
            <a:r>
              <a:rPr lang="en-US" dirty="0"/>
              <a:t>is removed since all IP-addresses match exactly one</a:t>
            </a:r>
            <a:r>
              <a:rPr lang="en-US" baseline="0" dirty="0"/>
              <a:t> </a:t>
            </a:r>
            <a:r>
              <a:rPr lang="en-US" dirty="0"/>
              <a:t>prefix. </a:t>
            </a:r>
          </a:p>
          <a:p>
            <a:pPr marL="704522" lvl="1" indent="-234841">
              <a:buAutoNum type="arabicParenR"/>
            </a:pP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37</a:t>
            </a:fld>
            <a:endParaRPr lang="en-US" dirty="0"/>
          </a:p>
        </p:txBody>
      </p:sp>
    </p:spTree>
    <p:extLst>
      <p:ext uri="{BB962C8B-B14F-4D97-AF65-F5344CB8AC3E}">
        <p14:creationId xmlns:p14="http://schemas.microsoft.com/office/powerpoint/2010/main" val="2265709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destination address is presented to the routing lookup mechanism:</a:t>
            </a:r>
          </a:p>
          <a:p>
            <a:pPr marL="234841" indent="-234841">
              <a:buAutoNum type="arabicParenR"/>
            </a:pPr>
            <a:r>
              <a:rPr lang="en-US" dirty="0"/>
              <a:t>The single memory read</a:t>
            </a:r>
            <a:r>
              <a:rPr lang="en-US" baseline="0" dirty="0"/>
              <a:t> from the tbl24 table yields 2 bytes</a:t>
            </a:r>
          </a:p>
          <a:p>
            <a:pPr marL="234841" indent="-234841">
              <a:buAutoNum type="arabicParenR"/>
            </a:pPr>
            <a:r>
              <a:rPr lang="en-US" baseline="0" dirty="0"/>
              <a:t>If the 1</a:t>
            </a:r>
            <a:r>
              <a:rPr lang="en-US" baseline="30000" dirty="0"/>
              <a:t>st</a:t>
            </a:r>
            <a:r>
              <a:rPr lang="en-US" baseline="0" dirty="0"/>
              <a:t> bit equals zero the remaining 15 bits describe the next hop information</a:t>
            </a:r>
          </a:p>
          <a:p>
            <a:pPr marL="234841" indent="-234841">
              <a:buAutoNum type="arabicParenR"/>
            </a:pPr>
            <a:r>
              <a:rPr lang="en-US" baseline="0" dirty="0"/>
              <a:t>Otherwise, the remaining 15 bits are multiplied by 256, last 8 bits of the original destination address are added to the product and the relevant tbl8 is read </a:t>
            </a:r>
          </a:p>
          <a:p>
            <a:pPr marL="234841" indent="-234841">
              <a:buAutoNum type="arabicParenR"/>
            </a:pPr>
            <a:endParaRPr lang="en-US" baseline="0" dirty="0"/>
          </a:p>
          <a:p>
            <a:pPr marL="234841" indent="-234841">
              <a:buAutoNum type="arabicParenR"/>
            </a:pPr>
            <a:endParaRPr lang="en-US" baseline="0" dirty="0"/>
          </a:p>
          <a:p>
            <a:r>
              <a:rPr lang="en-US" baseline="0" dirty="0"/>
              <a:t>Bitmap Compression is used for better memory utilization </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42</a:t>
            </a:fld>
            <a:endParaRPr lang="en-US" dirty="0"/>
          </a:p>
        </p:txBody>
      </p:sp>
    </p:spTree>
    <p:extLst>
      <p:ext uri="{BB962C8B-B14F-4D97-AF65-F5344CB8AC3E}">
        <p14:creationId xmlns:p14="http://schemas.microsoft.com/office/powerpoint/2010/main" val="2220131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44</a:t>
            </a:fld>
            <a:endParaRPr lang="en-US" dirty="0"/>
          </a:p>
        </p:txBody>
      </p:sp>
    </p:spTree>
    <p:extLst>
      <p:ext uri="{BB962C8B-B14F-4D97-AF65-F5344CB8AC3E}">
        <p14:creationId xmlns:p14="http://schemas.microsoft.com/office/powerpoint/2010/main" val="33375181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matching the packet with destination address 001 and source address 001</a:t>
            </a:r>
          </a:p>
        </p:txBody>
      </p:sp>
      <p:sp>
        <p:nvSpPr>
          <p:cNvPr id="4" name="Slide Number Placeholder 3"/>
          <p:cNvSpPr>
            <a:spLocks noGrp="1"/>
          </p:cNvSpPr>
          <p:nvPr>
            <p:ph type="sldNum" sz="quarter" idx="10"/>
          </p:nvPr>
        </p:nvSpPr>
        <p:spPr/>
        <p:txBody>
          <a:bodyPr/>
          <a:lstStyle/>
          <a:p>
            <a:fld id="{75693FD4-8F83-4EF7-AC3F-0DC0388986B0}" type="slidenum">
              <a:rPr lang="en-US" smtClean="0"/>
              <a:pPr/>
              <a:t>48</a:t>
            </a:fld>
            <a:endParaRPr lang="en-US" dirty="0"/>
          </a:p>
        </p:txBody>
      </p:sp>
    </p:spTree>
    <p:extLst>
      <p:ext uri="{BB962C8B-B14F-4D97-AF65-F5344CB8AC3E}">
        <p14:creationId xmlns:p14="http://schemas.microsoft.com/office/powerpoint/2010/main" val="36204399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two dimensions, for example, with N rules one can create N</a:t>
            </a:r>
            <a:r>
              <a:rPr lang="en-US" baseline="30000" dirty="0"/>
              <a:t>2</a:t>
            </a:r>
          </a:p>
          <a:p>
            <a:r>
              <a:rPr lang="en-US" dirty="0"/>
              <a:t>classification regions by</a:t>
            </a:r>
            <a:r>
              <a:rPr lang="en-US" baseline="0" dirty="0"/>
              <a:t> h</a:t>
            </a:r>
            <a:r>
              <a:rPr lang="en-US" dirty="0"/>
              <a:t>aving N/2 rules that correspond geometrically to horizontal strips together with N/2 rules</a:t>
            </a:r>
          </a:p>
          <a:p>
            <a:r>
              <a:rPr lang="en-US" dirty="0"/>
              <a:t>that correspond geometrically to vertical strips.</a:t>
            </a:r>
          </a:p>
        </p:txBody>
      </p:sp>
      <p:sp>
        <p:nvSpPr>
          <p:cNvPr id="4" name="Slide Number Placeholder 3"/>
          <p:cNvSpPr>
            <a:spLocks noGrp="1"/>
          </p:cNvSpPr>
          <p:nvPr>
            <p:ph type="sldNum" sz="quarter" idx="10"/>
          </p:nvPr>
        </p:nvSpPr>
        <p:spPr/>
        <p:txBody>
          <a:bodyPr/>
          <a:lstStyle/>
          <a:p>
            <a:fld id="{75693FD4-8F83-4EF7-AC3F-0DC0388986B0}" type="slidenum">
              <a:rPr lang="en-US" smtClean="0"/>
              <a:pPr/>
              <a:t>49</a:t>
            </a:fld>
            <a:endParaRPr lang="en-US" dirty="0"/>
          </a:p>
        </p:txBody>
      </p:sp>
    </p:spTree>
    <p:extLst>
      <p:ext uri="{BB962C8B-B14F-4D97-AF65-F5344CB8AC3E}">
        <p14:creationId xmlns:p14="http://schemas.microsoft.com/office/powerpoint/2010/main" val="1197701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Dynamic</a:t>
            </a:r>
            <a:r>
              <a:rPr lang="en-US" dirty="0"/>
              <a:t> or </a:t>
            </a:r>
            <a:r>
              <a:rPr lang="en-US" i="1" dirty="0" err="1"/>
              <a:t>stateful</a:t>
            </a:r>
            <a:r>
              <a:rPr lang="en-US" dirty="0"/>
              <a:t> packet rules - this capability is useful, for</a:t>
            </a:r>
          </a:p>
          <a:p>
            <a:r>
              <a:rPr lang="en-US" dirty="0"/>
              <a:t>example, for handling UDP traffic. Because UDP headers do not contain an ACK bit that can</a:t>
            </a:r>
          </a:p>
          <a:p>
            <a:r>
              <a:rPr lang="en-US" dirty="0"/>
              <a:t>be used to determine whether a packet is the bellwether packet of a connection, the screening</a:t>
            </a:r>
          </a:p>
          <a:p>
            <a:r>
              <a:rPr lang="en-US" dirty="0"/>
              <a:t>router cannot tell the difference between the first packet sent from the outside to an internal</a:t>
            </a:r>
          </a:p>
          <a:p>
            <a:r>
              <a:rPr lang="en-US" dirty="0"/>
              <a:t>server (which it may want to block) and a response sent to a UDP request to an internal client</a:t>
            </a:r>
          </a:p>
          <a:p>
            <a:r>
              <a:rPr lang="en-US" dirty="0"/>
              <a:t>(which it may want to pass). The solution used in some products is to have the outgoing request</a:t>
            </a:r>
          </a:p>
          <a:p>
            <a:r>
              <a:rPr lang="en-US" dirty="0"/>
              <a:t>packet dynamically trigger the insertion of a rule (which has addresses and ports that match the</a:t>
            </a:r>
          </a:p>
          <a:p>
            <a:r>
              <a:rPr lang="en-US" dirty="0"/>
              <a:t>request) that allows the inbound response to be passed. </a:t>
            </a:r>
          </a:p>
        </p:txBody>
      </p:sp>
      <p:sp>
        <p:nvSpPr>
          <p:cNvPr id="4" name="Slide Number Placeholder 3"/>
          <p:cNvSpPr>
            <a:spLocks noGrp="1"/>
          </p:cNvSpPr>
          <p:nvPr>
            <p:ph type="sldNum" sz="quarter" idx="10"/>
          </p:nvPr>
        </p:nvSpPr>
        <p:spPr/>
        <p:txBody>
          <a:bodyPr/>
          <a:lstStyle/>
          <a:p>
            <a:fld id="{75693FD4-8F83-4EF7-AC3F-0DC0388986B0}" type="slidenum">
              <a:rPr lang="en-US" smtClean="0"/>
              <a:pPr/>
              <a:t>10</a:t>
            </a:fld>
            <a:endParaRPr lang="en-US" dirty="0"/>
          </a:p>
        </p:txBody>
      </p:sp>
    </p:spTree>
    <p:extLst>
      <p:ext uri="{BB962C8B-B14F-4D97-AF65-F5344CB8AC3E}">
        <p14:creationId xmlns:p14="http://schemas.microsoft.com/office/powerpoint/2010/main" val="36517585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It is somewhat rare to have prefixes that are prefixes of other</a:t>
            </a:r>
          </a:p>
          <a:p>
            <a:r>
              <a:rPr lang="en-US" dirty="0"/>
              <a:t>prefixes, as, for example, the prefixes 00* and 0001*</a:t>
            </a:r>
          </a:p>
          <a:p>
            <a:r>
              <a:rPr lang="en-US" dirty="0"/>
              <a:t>2. port 80 for Web traffic</a:t>
            </a:r>
          </a:p>
          <a:p>
            <a:r>
              <a:rPr lang="en-US" dirty="0"/>
              <a:t>4. No packet matched more than 20 distinct source–destination pairs</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50</a:t>
            </a:fld>
            <a:endParaRPr lang="en-US" dirty="0"/>
          </a:p>
        </p:txBody>
      </p:sp>
    </p:spTree>
    <p:extLst>
      <p:ext uri="{BB962C8B-B14F-4D97-AF65-F5344CB8AC3E}">
        <p14:creationId xmlns:p14="http://schemas.microsoft.com/office/powerpoint/2010/main" val="1489634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packet header arrives with fields H[1]...H[K], the search algorithm first performs</a:t>
            </a:r>
          </a:p>
          <a:p>
            <a:r>
              <a:rPr lang="en-US" dirty="0"/>
              <a:t>a longest-matching-prefix lookup in each field </a:t>
            </a:r>
            <a:r>
              <a:rPr lang="en-US" i="1" dirty="0" err="1"/>
              <a:t>i</a:t>
            </a:r>
            <a:r>
              <a:rPr lang="en-US" dirty="0"/>
              <a:t> to obtain matches </a:t>
            </a:r>
            <a:r>
              <a:rPr lang="en-US" dirty="0" err="1"/>
              <a:t>M</a:t>
            </a:r>
            <a:r>
              <a:rPr lang="en-US" baseline="-25000" dirty="0" err="1"/>
              <a:t>i</a:t>
            </a:r>
            <a:r>
              <a:rPr lang="en-US" dirty="0"/>
              <a:t> and the corresponding</a:t>
            </a:r>
          </a:p>
          <a:p>
            <a:r>
              <a:rPr lang="en-US" dirty="0"/>
              <a:t>set S(</a:t>
            </a:r>
            <a:r>
              <a:rPr lang="en-US" dirty="0" err="1"/>
              <a:t>M</a:t>
            </a:r>
            <a:r>
              <a:rPr lang="en-US" baseline="-25000" dirty="0" err="1"/>
              <a:t>i</a:t>
            </a:r>
            <a:r>
              <a:rPr lang="en-US" dirty="0"/>
              <a:t>) of matching rules. The search algorithm then proceeds to compute the intersection</a:t>
            </a:r>
          </a:p>
          <a:p>
            <a:r>
              <a:rPr lang="en-US" dirty="0"/>
              <a:t>of all the sets S(</a:t>
            </a:r>
            <a:r>
              <a:rPr lang="en-US" dirty="0" err="1"/>
              <a:t>M</a:t>
            </a:r>
            <a:r>
              <a:rPr lang="en-US" baseline="-25000" dirty="0" err="1"/>
              <a:t>i</a:t>
            </a:r>
            <a:r>
              <a:rPr lang="en-US" dirty="0"/>
              <a:t>) and returns the lowest-cost element in the intersection set.</a:t>
            </a:r>
          </a:p>
          <a:p>
            <a:endParaRPr lang="en-US" dirty="0"/>
          </a:p>
          <a:p>
            <a:r>
              <a:rPr lang="en-US" dirty="0"/>
              <a:t>Computing the AND of K bit vectors and searching the intersection</a:t>
            </a:r>
          </a:p>
          <a:p>
            <a:r>
              <a:rPr lang="en-US" dirty="0"/>
              <a:t>bit vector is still an O(K·N) operation; however, the constants are much lower than doing</a:t>
            </a:r>
          </a:p>
          <a:p>
            <a:r>
              <a:rPr lang="en-US" dirty="0"/>
              <a:t>naive linear search because we are dealing with bitmaps. </a:t>
            </a:r>
          </a:p>
        </p:txBody>
      </p:sp>
      <p:sp>
        <p:nvSpPr>
          <p:cNvPr id="4" name="Slide Number Placeholder 3"/>
          <p:cNvSpPr>
            <a:spLocks noGrp="1"/>
          </p:cNvSpPr>
          <p:nvPr>
            <p:ph type="sldNum" sz="quarter" idx="10"/>
          </p:nvPr>
        </p:nvSpPr>
        <p:spPr/>
        <p:txBody>
          <a:bodyPr/>
          <a:lstStyle/>
          <a:p>
            <a:fld id="{75693FD4-8F83-4EF7-AC3F-0DC0388986B0}" type="slidenum">
              <a:rPr lang="en-US" smtClean="0"/>
              <a:pPr/>
              <a:t>51</a:t>
            </a:fld>
            <a:endParaRPr lang="en-US" dirty="0"/>
          </a:p>
        </p:txBody>
      </p:sp>
    </p:spTree>
    <p:extLst>
      <p:ext uri="{BB962C8B-B14F-4D97-AF65-F5344CB8AC3E}">
        <p14:creationId xmlns:p14="http://schemas.microsoft.com/office/powerpoint/2010/main" val="121844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Slide</a:t>
            </a:r>
            <a:r>
              <a:rPr lang="en-US" baseline="0" dirty="0"/>
              <a:t> 22</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52</a:t>
            </a:fld>
            <a:endParaRPr lang="en-US" dirty="0"/>
          </a:p>
        </p:txBody>
      </p:sp>
    </p:spTree>
    <p:extLst>
      <p:ext uri="{BB962C8B-B14F-4D97-AF65-F5344CB8AC3E}">
        <p14:creationId xmlns:p14="http://schemas.microsoft.com/office/powerpoint/2010/main" val="906373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HiCut</a:t>
            </a:r>
            <a:r>
              <a:rPr lang="en-US" baseline="0" dirty="0"/>
              <a:t> – the rule set is cut in one dimension each time</a:t>
            </a:r>
          </a:p>
          <a:p>
            <a:r>
              <a:rPr lang="en-US" baseline="0" dirty="0" err="1"/>
              <a:t>HyperCut</a:t>
            </a:r>
            <a:r>
              <a:rPr lang="en-US" baseline="0" dirty="0"/>
              <a:t> – the rule is cut in multiple dimensions</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53</a:t>
            </a:fld>
            <a:endParaRPr lang="en-US" dirty="0"/>
          </a:p>
        </p:txBody>
      </p:sp>
    </p:spTree>
    <p:extLst>
      <p:ext uri="{BB962C8B-B14F-4D97-AF65-F5344CB8AC3E}">
        <p14:creationId xmlns:p14="http://schemas.microsoft.com/office/powerpoint/2010/main" val="2856690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en-US" dirty="0"/>
              <a:t>Microsoft </a:t>
            </a:r>
            <a:r>
              <a:rPr lang="en-US" b="1" dirty="0"/>
              <a:t>Engineering Excellence</a:t>
            </a:r>
            <a:endParaRPr lang="en-US" dirty="0"/>
          </a:p>
        </p:txBody>
      </p:sp>
      <p:sp>
        <p:nvSpPr>
          <p:cNvPr id="40963" name="Rectangle 25"/>
          <p:cNvSpPr>
            <a:spLocks noGrp="1" noChangeArrowheads="1"/>
          </p:cNvSpPr>
          <p:nvPr>
            <p:ph type="ftr" sz="quarter" idx="4"/>
          </p:nvPr>
        </p:nvSpPr>
        <p:spPr>
          <a:noFill/>
        </p:spPr>
        <p:txBody>
          <a:bodyPr/>
          <a:lstStyle/>
          <a:p>
            <a:r>
              <a:rPr lang="en-US" dirty="0"/>
              <a:t>Microsoft Confidential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en-US" smtClean="0"/>
              <a:pPr/>
              <a:t>54</a:t>
            </a:fld>
            <a:endParaRPr lang="en-US" dirty="0"/>
          </a:p>
        </p:txBody>
      </p:sp>
      <p:sp>
        <p:nvSpPr>
          <p:cNvPr id="40965" name="Rectangle 2"/>
          <p:cNvSpPr>
            <a:spLocks noGrp="1" noRot="1" noChangeAspect="1" noChangeArrowheads="1" noTextEdit="1"/>
          </p:cNvSpPr>
          <p:nvPr>
            <p:ph type="sldImg"/>
          </p:nvPr>
        </p:nvSpPr>
        <p:spPr>
          <a:xfrm>
            <a:off x="1211263" y="460375"/>
            <a:ext cx="4652962" cy="3489325"/>
          </a:xfrm>
          <a:ln/>
        </p:spPr>
      </p:sp>
      <p:sp>
        <p:nvSpPr>
          <p:cNvPr id="40966" name="Rectangle 3"/>
          <p:cNvSpPr>
            <a:spLocks noGrp="1" noChangeArrowheads="1"/>
          </p:cNvSpPr>
          <p:nvPr>
            <p:ph type="body" idx="1"/>
          </p:nvPr>
        </p:nvSpPr>
        <p:spPr>
          <a:xfrm>
            <a:off x="317315" y="4238647"/>
            <a:ext cx="6461677" cy="4703922"/>
          </a:xfrm>
          <a:noFill/>
          <a:ln/>
        </p:spPr>
        <p:txBody>
          <a:bodyPr/>
          <a:lstStyle/>
          <a:p>
            <a:pPr>
              <a:buFontTx/>
              <a:buNone/>
            </a:pPr>
            <a:endParaRPr lang="en-US" dirty="0"/>
          </a:p>
        </p:txBody>
      </p:sp>
    </p:spTree>
    <p:extLst>
      <p:ext uri="{BB962C8B-B14F-4D97-AF65-F5344CB8AC3E}">
        <p14:creationId xmlns:p14="http://schemas.microsoft.com/office/powerpoint/2010/main" val="1897103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12</a:t>
            </a:fld>
            <a:endParaRPr lang="en-US"/>
          </a:p>
        </p:txBody>
      </p:sp>
    </p:spTree>
    <p:extLst>
      <p:ext uri="{BB962C8B-B14F-4D97-AF65-F5344CB8AC3E}">
        <p14:creationId xmlns:p14="http://schemas.microsoft.com/office/powerpoint/2010/main" val="4073889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15</a:t>
            </a:fld>
            <a:endParaRPr lang="en-US" dirty="0"/>
          </a:p>
        </p:txBody>
      </p:sp>
    </p:spTree>
    <p:extLst>
      <p:ext uri="{BB962C8B-B14F-4D97-AF65-F5344CB8AC3E}">
        <p14:creationId xmlns:p14="http://schemas.microsoft.com/office/powerpoint/2010/main" val="3672882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16</a:t>
            </a:fld>
            <a:endParaRPr lang="en-US" dirty="0"/>
          </a:p>
        </p:txBody>
      </p:sp>
    </p:spTree>
    <p:extLst>
      <p:ext uri="{BB962C8B-B14F-4D97-AF65-F5344CB8AC3E}">
        <p14:creationId xmlns:p14="http://schemas.microsoft.com/office/powerpoint/2010/main" val="3400448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64 bytes – minimal Ethernet packet</a:t>
            </a:r>
          </a:p>
        </p:txBody>
      </p:sp>
      <p:sp>
        <p:nvSpPr>
          <p:cNvPr id="4" name="Slide Number Placeholder 3"/>
          <p:cNvSpPr>
            <a:spLocks noGrp="1"/>
          </p:cNvSpPr>
          <p:nvPr>
            <p:ph type="sldNum" sz="quarter" idx="10"/>
          </p:nvPr>
        </p:nvSpPr>
        <p:spPr/>
        <p:txBody>
          <a:bodyPr/>
          <a:lstStyle/>
          <a:p>
            <a:fld id="{75693FD4-8F83-4EF7-AC3F-0DC0388986B0}" type="slidenum">
              <a:rPr lang="en-US" smtClean="0"/>
              <a:pPr/>
              <a:t>19</a:t>
            </a:fld>
            <a:endParaRPr lang="en-US" dirty="0"/>
          </a:p>
        </p:txBody>
      </p:sp>
    </p:spTree>
    <p:extLst>
      <p:ext uri="{BB962C8B-B14F-4D97-AF65-F5344CB8AC3E}">
        <p14:creationId xmlns:p14="http://schemas.microsoft.com/office/powerpoint/2010/main" val="1378700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Linear search </a:t>
            </a:r>
            <a:r>
              <a:rPr lang="en-US" dirty="0"/>
              <a:t>is reasonable for small rule sizes but is extremely slow</a:t>
            </a:r>
          </a:p>
          <a:p>
            <a:r>
              <a:rPr lang="en-US" dirty="0"/>
              <a:t>for large rule sets. For example, a core router that does linear search among a rule set of</a:t>
            </a:r>
          </a:p>
          <a:p>
            <a:r>
              <a:rPr lang="en-US" dirty="0"/>
              <a:t>2000 rules (used at the time of writing by some ISPs) will considerably degrade its forwarding</a:t>
            </a:r>
          </a:p>
          <a:p>
            <a:r>
              <a:rPr lang="en-US" dirty="0"/>
              <a:t>performance below wire speed.</a:t>
            </a:r>
          </a:p>
          <a:p>
            <a:endParaRPr lang="en-US" dirty="0"/>
          </a:p>
          <a:p>
            <a:r>
              <a:rPr lang="en-US" dirty="0"/>
              <a:t>Some implementations even </a:t>
            </a:r>
            <a:r>
              <a:rPr lang="en-US" b="1" dirty="0"/>
              <a:t>cache</a:t>
            </a:r>
            <a:r>
              <a:rPr lang="en-US" dirty="0"/>
              <a:t> the result of the search keyed against the whole header.</a:t>
            </a:r>
          </a:p>
        </p:txBody>
      </p:sp>
      <p:sp>
        <p:nvSpPr>
          <p:cNvPr id="4" name="Slide Number Placeholder 3"/>
          <p:cNvSpPr>
            <a:spLocks noGrp="1"/>
          </p:cNvSpPr>
          <p:nvPr>
            <p:ph type="sldNum" sz="quarter" idx="10"/>
          </p:nvPr>
        </p:nvSpPr>
        <p:spPr/>
        <p:txBody>
          <a:bodyPr/>
          <a:lstStyle/>
          <a:p>
            <a:fld id="{75693FD4-8F83-4EF7-AC3F-0DC0388986B0}" type="slidenum">
              <a:rPr lang="en-US" smtClean="0"/>
              <a:pPr/>
              <a:t>23</a:t>
            </a:fld>
            <a:endParaRPr lang="en-US" dirty="0"/>
          </a:p>
        </p:txBody>
      </p:sp>
    </p:spTree>
    <p:extLst>
      <p:ext uri="{BB962C8B-B14F-4D97-AF65-F5344CB8AC3E}">
        <p14:creationId xmlns:p14="http://schemas.microsoft.com/office/powerpoint/2010/main" val="4133270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25</a:t>
            </a:fld>
            <a:endParaRPr lang="en-US" dirty="0"/>
          </a:p>
        </p:txBody>
      </p:sp>
    </p:spTree>
    <p:extLst>
      <p:ext uri="{BB962C8B-B14F-4D97-AF65-F5344CB8AC3E}">
        <p14:creationId xmlns:p14="http://schemas.microsoft.com/office/powerpoint/2010/main" val="4166969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a:t>
            </a:r>
            <a:r>
              <a:rPr lang="en-US" baseline="0" dirty="0"/>
              <a:t> we have in the root?  *-prefix – default route</a:t>
            </a:r>
          </a:p>
          <a:p>
            <a:endParaRPr lang="en-US" dirty="0"/>
          </a:p>
          <a:p>
            <a:r>
              <a:rPr lang="en-US" dirty="0"/>
              <a:t>Each </a:t>
            </a:r>
            <a:r>
              <a:rPr lang="en-US" dirty="0" err="1"/>
              <a:t>subtrie</a:t>
            </a:r>
            <a:r>
              <a:rPr lang="en-US" dirty="0"/>
              <a:t> is then constructed recursively in a similar fashion using the remaining bits</a:t>
            </a:r>
          </a:p>
          <a:p>
            <a:r>
              <a:rPr lang="en-US" dirty="0"/>
              <a:t>of the prefixes allocated to the </a:t>
            </a:r>
            <a:r>
              <a:rPr lang="en-US" dirty="0" err="1"/>
              <a:t>subtrie</a:t>
            </a:r>
            <a:r>
              <a:rPr lang="en-US" dirty="0"/>
              <a:t>. </a:t>
            </a:r>
          </a:p>
          <a:p>
            <a:r>
              <a:rPr lang="en-US" dirty="0"/>
              <a:t>For example, P1 = 101 is</a:t>
            </a:r>
            <a:r>
              <a:rPr lang="en-US" baseline="0" dirty="0"/>
              <a:t> </a:t>
            </a:r>
            <a:r>
              <a:rPr lang="en-US" dirty="0"/>
              <a:t>stored in a path traced by following a 1-pointer at the root, a 0-pointer at the right child of the</a:t>
            </a:r>
          </a:p>
          <a:p>
            <a:r>
              <a:rPr lang="en-US" dirty="0"/>
              <a:t>root, and a 1-pointer at the next node in the path.</a:t>
            </a:r>
          </a:p>
          <a:p>
            <a:r>
              <a:rPr lang="en-US" dirty="0"/>
              <a:t>There are two other fine points to note. </a:t>
            </a:r>
          </a:p>
          <a:p>
            <a:r>
              <a:rPr lang="en-US" dirty="0"/>
              <a:t>In some cases, a prefix may be a substring of</a:t>
            </a:r>
          </a:p>
          <a:p>
            <a:r>
              <a:rPr lang="en-US" dirty="0"/>
              <a:t>another prefix. For example, P4=1* is a substring of P2=111*. In that case, the smaller</a:t>
            </a:r>
          </a:p>
          <a:p>
            <a:r>
              <a:rPr lang="en-US" dirty="0"/>
              <a:t>string, P4, is stored inside a </a:t>
            </a:r>
            <a:r>
              <a:rPr lang="en-US" dirty="0" err="1"/>
              <a:t>trie</a:t>
            </a:r>
            <a:r>
              <a:rPr lang="en-US" dirty="0"/>
              <a:t> node on the path to the longer string.</a:t>
            </a:r>
          </a:p>
        </p:txBody>
      </p:sp>
      <p:sp>
        <p:nvSpPr>
          <p:cNvPr id="4" name="Slide Number Placeholder 3"/>
          <p:cNvSpPr>
            <a:spLocks noGrp="1"/>
          </p:cNvSpPr>
          <p:nvPr>
            <p:ph type="sldNum" sz="quarter" idx="10"/>
          </p:nvPr>
        </p:nvSpPr>
        <p:spPr/>
        <p:txBody>
          <a:bodyPr/>
          <a:lstStyle/>
          <a:p>
            <a:fld id="{75693FD4-8F83-4EF7-AC3F-0DC0388986B0}" type="slidenum">
              <a:rPr lang="en-US" smtClean="0"/>
              <a:pPr/>
              <a:t>27</a:t>
            </a:fld>
            <a:endParaRPr lang="en-US" dirty="0"/>
          </a:p>
        </p:txBody>
      </p:sp>
    </p:spTree>
    <p:extLst>
      <p:ext uri="{BB962C8B-B14F-4D97-AF65-F5344CB8AC3E}">
        <p14:creationId xmlns:p14="http://schemas.microsoft.com/office/powerpoint/2010/main" val="33164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a:t>Click to edit master title style</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a:t>Company Logo</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3/21/2022</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a:t>Company Logo</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a:t>Click To Edit Master Title Style</a:t>
            </a:r>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3/21/2022</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vmlDrawing" Target="../drawings/vmlDrawing7.vml"/><Relationship Id="rId5" Type="http://schemas.openxmlformats.org/officeDocument/2006/relationships/image" Target="../media/image18.emf"/><Relationship Id="rId4" Type="http://schemas.openxmlformats.org/officeDocument/2006/relationships/oleObject" Target="../embeddings/oleObject7.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19.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image" Target="../media/image20.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image" Target="../media/image21.emf"/><Relationship Id="rId5" Type="http://schemas.openxmlformats.org/officeDocument/2006/relationships/oleObject" Target="../embeddings/oleObject10.bin"/><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23.emf"/></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12.vml"/><Relationship Id="rId4" Type="http://schemas.openxmlformats.org/officeDocument/2006/relationships/image" Target="../media/image2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13.vml"/><Relationship Id="rId4" Type="http://schemas.openxmlformats.org/officeDocument/2006/relationships/image" Target="../media/image26.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14.vml"/><Relationship Id="rId4" Type="http://schemas.openxmlformats.org/officeDocument/2006/relationships/image" Target="../media/image29.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vmlDrawing" Target="../drawings/vmlDrawing15.vml"/><Relationship Id="rId5" Type="http://schemas.openxmlformats.org/officeDocument/2006/relationships/image" Target="../media/image32.emf"/><Relationship Id="rId4" Type="http://schemas.openxmlformats.org/officeDocument/2006/relationships/oleObject" Target="../embeddings/oleObject15.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vmlDrawing" Target="../drawings/vmlDrawing16.vml"/><Relationship Id="rId5" Type="http://schemas.openxmlformats.org/officeDocument/2006/relationships/image" Target="../media/image36.emf"/><Relationship Id="rId4" Type="http://schemas.openxmlformats.org/officeDocument/2006/relationships/oleObject" Target="../embeddings/oleObject16.bin"/></Relationships>
</file>

<file path=ppt/slides/_rels/slide54.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24.xml"/><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en-US" dirty="0"/>
              <a:t>High Speed Networks</a:t>
            </a:r>
            <a:br>
              <a:rPr lang="en-US" dirty="0"/>
            </a:br>
            <a:r>
              <a:rPr lang="en-US" dirty="0"/>
              <a:t>Packet Classification</a:t>
            </a:r>
          </a:p>
        </p:txBody>
      </p:sp>
      <p:sp>
        <p:nvSpPr>
          <p:cNvPr id="3" name="Subtitle 2"/>
          <p:cNvSpPr>
            <a:spLocks noGrp="1"/>
          </p:cNvSpPr>
          <p:nvPr>
            <p:ph type="subTitle" idx="1"/>
            <p:custDataLst>
              <p:tags r:id="rId3"/>
            </p:custDataLst>
          </p:nvPr>
        </p:nvSpPr>
        <p:spPr/>
        <p:txBody>
          <a:bodyPr>
            <a:normAutofit fontScale="85000" lnSpcReduction="20000"/>
          </a:bodyPr>
          <a:lstStyle/>
          <a:p>
            <a:pPr algn="l"/>
            <a:r>
              <a:rPr lang="en-US" sz="2400" dirty="0">
                <a:latin typeface="+mn-lt"/>
              </a:rPr>
              <a:t>Robert </a:t>
            </a:r>
            <a:r>
              <a:rPr lang="en-US" sz="2400" dirty="0" err="1">
                <a:latin typeface="+mn-lt"/>
              </a:rPr>
              <a:t>Iakobashvili</a:t>
            </a:r>
            <a:endParaRPr lang="en-US" sz="2400" dirty="0">
              <a:latin typeface="+mn-lt"/>
            </a:endParaRPr>
          </a:p>
          <a:p>
            <a:pPr algn="l"/>
            <a:r>
              <a:rPr lang="en-US" sz="2400" dirty="0">
                <a:latin typeface="+mn-lt"/>
              </a:rPr>
              <a:t>Author: </a:t>
            </a:r>
            <a:r>
              <a:rPr lang="en-US" sz="2400" dirty="0" err="1">
                <a:latin typeface="+mn-lt"/>
              </a:rPr>
              <a:t>Akiva</a:t>
            </a:r>
            <a:r>
              <a:rPr lang="en-US" sz="2400" dirty="0">
                <a:latin typeface="+mn-lt"/>
              </a:rPr>
              <a:t> </a:t>
            </a:r>
            <a:r>
              <a:rPr lang="en-US" sz="2400" dirty="0" err="1">
                <a:latin typeface="+mn-lt"/>
              </a:rPr>
              <a:t>Sadovski</a:t>
            </a:r>
            <a:r>
              <a:rPr lang="en-US" sz="2400" dirty="0">
                <a:latin typeface="+mn-lt"/>
              </a:rPr>
              <a:t> from Broadcom</a:t>
            </a:r>
          </a:p>
          <a:p>
            <a:pPr algn="l"/>
            <a:r>
              <a:rPr lang="en-US" sz="2400" dirty="0">
                <a:latin typeface="+mn-lt"/>
              </a:rPr>
              <a:t>Spring 2022</a:t>
            </a:r>
          </a:p>
        </p:txBody>
      </p:sp>
    </p:spTree>
    <p:custDataLst>
      <p:tags r:id="rId1"/>
    </p:custData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Packet Classification requirements and metrics</a:t>
            </a:r>
          </a:p>
        </p:txBody>
      </p:sp>
      <p:sp>
        <p:nvSpPr>
          <p:cNvPr id="3" name="Content Placeholder 2"/>
          <p:cNvSpPr>
            <a:spLocks noGrp="1"/>
          </p:cNvSpPr>
          <p:nvPr>
            <p:ph idx="1"/>
          </p:nvPr>
        </p:nvSpPr>
        <p:spPr>
          <a:xfrm>
            <a:off x="762000" y="1651917"/>
            <a:ext cx="8077200" cy="4297363"/>
          </a:xfrm>
        </p:spPr>
        <p:txBody>
          <a:bodyPr/>
          <a:lstStyle/>
          <a:p>
            <a:r>
              <a:rPr lang="en-US" dirty="0"/>
              <a:t>Wire speed for minimum-size packets; speed is the dominant metric</a:t>
            </a:r>
          </a:p>
          <a:p>
            <a:r>
              <a:rPr lang="en-US" i="1" dirty="0"/>
              <a:t>Dynamic</a:t>
            </a:r>
            <a:r>
              <a:rPr lang="en-US" dirty="0"/>
              <a:t> or </a:t>
            </a:r>
            <a:r>
              <a:rPr lang="en-US" i="1" dirty="0" err="1"/>
              <a:t>stateful</a:t>
            </a:r>
            <a:r>
              <a:rPr lang="en-US" dirty="0"/>
              <a:t> packet rules – fast update times required</a:t>
            </a:r>
          </a:p>
          <a:p>
            <a:r>
              <a:rPr lang="en-US" dirty="0"/>
              <a:t>Large rule database – it is useful to reduce amount of memory needed</a:t>
            </a:r>
          </a:p>
        </p:txBody>
      </p:sp>
    </p:spTree>
    <p:extLst>
      <p:ext uri="{BB962C8B-B14F-4D97-AF65-F5344CB8AC3E}">
        <p14:creationId xmlns:p14="http://schemas.microsoft.com/office/powerpoint/2010/main" val="157736453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Queues and network traffic</a:t>
            </a:r>
          </a:p>
        </p:txBody>
      </p:sp>
      <p:sp>
        <p:nvSpPr>
          <p:cNvPr id="3" name="Content Placeholder 2"/>
          <p:cNvSpPr>
            <a:spLocks noGrp="1"/>
          </p:cNvSpPr>
          <p:nvPr>
            <p:ph idx="1"/>
          </p:nvPr>
        </p:nvSpPr>
        <p:spPr>
          <a:xfrm>
            <a:off x="971600" y="5157192"/>
            <a:ext cx="7867600" cy="1584176"/>
          </a:xfrm>
        </p:spPr>
        <p:txBody>
          <a:bodyPr>
            <a:normAutofit fontScale="77500" lnSpcReduction="20000"/>
          </a:bodyPr>
          <a:lstStyle/>
          <a:p>
            <a:r>
              <a:rPr lang="en-US" dirty="0"/>
              <a:t>Queues exist to absorb the </a:t>
            </a:r>
            <a:r>
              <a:rPr lang="en-US" dirty="0" err="1"/>
              <a:t>burstiness</a:t>
            </a:r>
            <a:r>
              <a:rPr lang="en-US" dirty="0"/>
              <a:t> that occurs naturally in statistically multiplexed (packet) networks </a:t>
            </a:r>
          </a:p>
          <a:p>
            <a:r>
              <a:rPr lang="en-US" dirty="0"/>
              <a:t>These bursts are short-term mismatches in traffic arrival and departure rates</a:t>
            </a:r>
          </a:p>
        </p:txBody>
      </p:sp>
      <p:graphicFrame>
        <p:nvGraphicFramePr>
          <p:cNvPr id="4" name="Object 3"/>
          <p:cNvGraphicFramePr>
            <a:graphicFrameLocks noChangeAspect="1"/>
          </p:cNvGraphicFramePr>
          <p:nvPr>
            <p:extLst>
              <p:ext uri="{D42A27DB-BD31-4B8C-83A1-F6EECF244321}">
                <p14:modId xmlns:p14="http://schemas.microsoft.com/office/powerpoint/2010/main" val="1145253290"/>
              </p:ext>
            </p:extLst>
          </p:nvPr>
        </p:nvGraphicFramePr>
        <p:xfrm>
          <a:off x="1619672" y="1124744"/>
          <a:ext cx="6048672" cy="3641559"/>
        </p:xfrm>
        <a:graphic>
          <a:graphicData uri="http://schemas.openxmlformats.org/presentationml/2006/ole">
            <mc:AlternateContent xmlns:mc="http://schemas.openxmlformats.org/markup-compatibility/2006">
              <mc:Choice xmlns:v="urn:schemas-microsoft-com:vml" Requires="v">
                <p:oleObj spid="_x0000_s32784" name="Visio" r:id="rId3" imgW="8548620" imgH="5146706" progId="Visio.Drawing.11">
                  <p:embed/>
                </p:oleObj>
              </mc:Choice>
              <mc:Fallback>
                <p:oleObj name="Visio" r:id="rId3" imgW="8548620" imgH="5146706" progId="Visio.Drawing.11">
                  <p:embed/>
                  <p:pic>
                    <p:nvPicPr>
                      <p:cNvPr id="0" name=""/>
                      <p:cNvPicPr/>
                      <p:nvPr/>
                    </p:nvPicPr>
                    <p:blipFill>
                      <a:blip r:embed="rId4"/>
                      <a:stretch>
                        <a:fillRect/>
                      </a:stretch>
                    </p:blipFill>
                    <p:spPr>
                      <a:xfrm>
                        <a:off x="1619672" y="1124744"/>
                        <a:ext cx="6048672" cy="3641559"/>
                      </a:xfrm>
                      <a:prstGeom prst="rect">
                        <a:avLst/>
                      </a:prstGeom>
                    </p:spPr>
                  </p:pic>
                </p:oleObj>
              </mc:Fallback>
            </mc:AlternateContent>
          </a:graphicData>
        </a:graphic>
      </p:graphicFrame>
    </p:spTree>
    <p:extLst>
      <p:ext uri="{BB962C8B-B14F-4D97-AF65-F5344CB8AC3E}">
        <p14:creationId xmlns:p14="http://schemas.microsoft.com/office/powerpoint/2010/main" val="36496607"/>
      </p:ext>
    </p:extLst>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a:t>Problem definition from IEEE 802.1D</a:t>
            </a:r>
          </a:p>
        </p:txBody>
      </p:sp>
      <p:sp>
        <p:nvSpPr>
          <p:cNvPr id="5" name="Content Placeholder 4"/>
          <p:cNvSpPr>
            <a:spLocks noGrp="1"/>
          </p:cNvSpPr>
          <p:nvPr>
            <p:ph idx="1"/>
            <p:custDataLst>
              <p:tags r:id="rId3"/>
            </p:custDataLst>
          </p:nvPr>
        </p:nvSpPr>
        <p:spPr>
          <a:xfrm>
            <a:off x="762000" y="1596413"/>
            <a:ext cx="8077200" cy="5000939"/>
          </a:xfrm>
        </p:spPr>
        <p:txBody>
          <a:bodyPr>
            <a:normAutofit fontScale="62500" lnSpcReduction="20000"/>
          </a:bodyPr>
          <a:lstStyle/>
          <a:p>
            <a:pPr marL="514350" indent="-514350">
              <a:buFont typeface="+mj-lt"/>
              <a:buAutoNum type="alphaLcPeriod"/>
            </a:pPr>
            <a:r>
              <a:rPr lang="en-US" dirty="0"/>
              <a:t>Frame corruption during physical layer transmission or reception.</a:t>
            </a:r>
          </a:p>
          <a:p>
            <a:pPr marL="514350" indent="-514350">
              <a:buFont typeface="+mj-lt"/>
              <a:buAutoNum type="alphaLcPeriod"/>
            </a:pPr>
            <a:r>
              <a:rPr lang="en-US" dirty="0"/>
              <a:t>Frame discard by a Bridge because</a:t>
            </a:r>
          </a:p>
          <a:p>
            <a:pPr marL="914400" lvl="1" indent="-514350">
              <a:buFont typeface="+mj-lt"/>
              <a:buAutoNum type="alphaLcPeriod"/>
            </a:pPr>
            <a:r>
              <a:rPr lang="en-US" dirty="0">
                <a:solidFill>
                  <a:schemeClr val="tx2">
                    <a:lumMod val="60000"/>
                    <a:lumOff val="40000"/>
                  </a:schemeClr>
                </a:solidFill>
              </a:rPr>
              <a:t>It is unable to transmit the frame within some maximum period of time, and is required to discard the frame to prevent the maximum frame lifetime (6.3.6) from being exceeded.</a:t>
            </a:r>
          </a:p>
          <a:p>
            <a:pPr marL="914400" lvl="1" indent="-514350">
              <a:buFont typeface="+mj-lt"/>
              <a:buAutoNum type="alphaLcPeriod"/>
            </a:pPr>
            <a:r>
              <a:rPr lang="en-US" dirty="0">
                <a:solidFill>
                  <a:schemeClr val="tx2">
                    <a:lumMod val="60000"/>
                    <a:lumOff val="40000"/>
                  </a:schemeClr>
                </a:solidFill>
              </a:rPr>
              <a:t>It is unable to continue to store the frame due to exhaustion of internal buffering capacity as frames continue to arrive at a rate in excess of that at which they can be transmitted.</a:t>
            </a:r>
          </a:p>
          <a:p>
            <a:pPr marL="914400" lvl="1" indent="-514350">
              <a:buFont typeface="+mj-lt"/>
              <a:buAutoNum type="alphaLcPeriod"/>
            </a:pPr>
            <a:r>
              <a:rPr lang="en-US" dirty="0"/>
              <a:t>The size of the service data unit carried by the frame exceeds the maximum supported by the MAC procedures employed on the LAN to which the frame is to be relayed.</a:t>
            </a:r>
          </a:p>
          <a:p>
            <a:pPr marL="914400" lvl="1" indent="-514350">
              <a:buFont typeface="+mj-lt"/>
              <a:buAutoNum type="alphaLcPeriod"/>
            </a:pPr>
            <a:r>
              <a:rPr lang="en-US" dirty="0"/>
              <a:t>Changes in the physical topology of the network necessitate frame discard for a limited period of time to maintain other aspects of </a:t>
            </a:r>
            <a:r>
              <a:rPr lang="en-US" dirty="0" err="1"/>
              <a:t>QoS</a:t>
            </a:r>
            <a:r>
              <a:rPr lang="en-US" dirty="0"/>
              <a:t> (see 17.10).</a:t>
            </a:r>
          </a:p>
          <a:p>
            <a:pPr marL="914400" lvl="1" indent="-514350">
              <a:buFont typeface="+mj-lt"/>
              <a:buAutoNum type="alphaLcPeriod"/>
            </a:pPr>
            <a:r>
              <a:rPr lang="en-US" dirty="0"/>
              <a:t>The device attached to the Port is not authorized for access to the network.</a:t>
            </a:r>
          </a:p>
          <a:p>
            <a:pPr marL="914400" lvl="1" indent="-514350">
              <a:buFont typeface="+mj-lt"/>
              <a:buAutoNum type="alphaLcPeriod"/>
            </a:pPr>
            <a:r>
              <a:rPr lang="en-US" dirty="0"/>
              <a:t>The configuration of Static Filtering Entries in the Filtering Database (7.9.1) disallows the forwarding of frames with particular destination addresses on specific Ports.</a:t>
            </a:r>
          </a:p>
        </p:txBody>
      </p:sp>
    </p:spTree>
    <p:custDataLst>
      <p:tags r:id="rId1"/>
    </p:custDataLst>
    <p:extLst>
      <p:ext uri="{BB962C8B-B14F-4D97-AF65-F5344CB8AC3E}">
        <p14:creationId xmlns:p14="http://schemas.microsoft.com/office/powerpoint/2010/main" val="3948243791"/>
      </p:ext>
    </p:extLst>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ea typeface="굴림" pitchFamily="50" charset="-127"/>
              </a:rPr>
              <a:t>Buffer (Queue) Scheduling</a:t>
            </a:r>
            <a:endParaRPr lang="en-US" dirty="0"/>
          </a:p>
        </p:txBody>
      </p:sp>
      <p:sp>
        <p:nvSpPr>
          <p:cNvPr id="3" name="Content Placeholder 2"/>
          <p:cNvSpPr>
            <a:spLocks noGrp="1"/>
          </p:cNvSpPr>
          <p:nvPr>
            <p:ph idx="1"/>
          </p:nvPr>
        </p:nvSpPr>
        <p:spPr>
          <a:xfrm>
            <a:off x="762000" y="5013176"/>
            <a:ext cx="8077200" cy="1528672"/>
          </a:xfrm>
        </p:spPr>
        <p:txBody>
          <a:bodyPr>
            <a:normAutofit fontScale="92500" lnSpcReduction="10000"/>
          </a:bodyPr>
          <a:lstStyle/>
          <a:p>
            <a:r>
              <a:rPr lang="en-US" altLang="ko-KR" i="1" dirty="0">
                <a:ea typeface="굴림" pitchFamily="50" charset="-127"/>
              </a:rPr>
              <a:t>W</a:t>
            </a:r>
            <a:r>
              <a:rPr lang="en-US" altLang="he-IL" i="1" dirty="0">
                <a:ea typeface="굴림" pitchFamily="50" charset="-127"/>
              </a:rPr>
              <a:t>h</a:t>
            </a:r>
            <a:r>
              <a:rPr lang="en-US" altLang="ko-KR" i="1" dirty="0">
                <a:ea typeface="굴림" pitchFamily="50" charset="-127"/>
              </a:rPr>
              <a:t>om t</a:t>
            </a:r>
            <a:r>
              <a:rPr lang="en-US" altLang="he-IL" i="1" dirty="0">
                <a:ea typeface="굴림" pitchFamily="50" charset="-127"/>
              </a:rPr>
              <a:t>o</a:t>
            </a:r>
            <a:r>
              <a:rPr lang="en-US" altLang="en-US" i="1" dirty="0">
                <a:ea typeface="굴림" pitchFamily="50" charset="-127"/>
              </a:rPr>
              <a:t> </a:t>
            </a:r>
            <a:r>
              <a:rPr lang="en-US" altLang="ko-KR" i="1" dirty="0">
                <a:ea typeface="굴림" pitchFamily="50" charset="-127"/>
              </a:rPr>
              <a:t>send next?</a:t>
            </a:r>
          </a:p>
          <a:p>
            <a:r>
              <a:rPr lang="en-US" altLang="ko-KR" i="1" dirty="0">
                <a:solidFill>
                  <a:srgbClr val="FF0000"/>
                </a:solidFill>
                <a:ea typeface="굴림" pitchFamily="50" charset="-127"/>
              </a:rPr>
              <a:t>What happens when buffer is full?</a:t>
            </a:r>
          </a:p>
          <a:p>
            <a:r>
              <a:rPr lang="en-US" altLang="ko-KR" i="1" dirty="0">
                <a:solidFill>
                  <a:srgbClr val="FF0000"/>
                </a:solidFill>
                <a:ea typeface="굴림" pitchFamily="50" charset="-127"/>
              </a:rPr>
              <a:t>Whom to discard?</a:t>
            </a:r>
            <a:endParaRPr lang="ko-KR" altLang="he-IL" i="1" dirty="0">
              <a:solidFill>
                <a:srgbClr val="FF0000"/>
              </a:solidFill>
              <a:ea typeface="굴림" pitchFamily="50" charset="-127"/>
            </a:endParaRPr>
          </a:p>
          <a:p>
            <a:pPr marL="0"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674176988"/>
              </p:ext>
            </p:extLst>
          </p:nvPr>
        </p:nvGraphicFramePr>
        <p:xfrm>
          <a:off x="1619672" y="1124744"/>
          <a:ext cx="6048672" cy="3641559"/>
        </p:xfrm>
        <a:graphic>
          <a:graphicData uri="http://schemas.openxmlformats.org/presentationml/2006/ole">
            <mc:AlternateContent xmlns:mc="http://schemas.openxmlformats.org/markup-compatibility/2006">
              <mc:Choice xmlns:v="urn:schemas-microsoft-com:vml" Requires="v">
                <p:oleObj spid="_x0000_s33808" name="Visio" r:id="rId3" imgW="8548620" imgH="5146706" progId="Visio.Drawing.11">
                  <p:embed/>
                </p:oleObj>
              </mc:Choice>
              <mc:Fallback>
                <p:oleObj name="Visio" r:id="rId3" imgW="8548620" imgH="5146706" progId="Visio.Drawing.11">
                  <p:embed/>
                  <p:pic>
                    <p:nvPicPr>
                      <p:cNvPr id="0" name=""/>
                      <p:cNvPicPr/>
                      <p:nvPr/>
                    </p:nvPicPr>
                    <p:blipFill>
                      <a:blip r:embed="rId4"/>
                      <a:stretch>
                        <a:fillRect/>
                      </a:stretch>
                    </p:blipFill>
                    <p:spPr>
                      <a:xfrm>
                        <a:off x="1619672" y="1124744"/>
                        <a:ext cx="6048672" cy="3641559"/>
                      </a:xfrm>
                      <a:prstGeom prst="rect">
                        <a:avLst/>
                      </a:prstGeom>
                    </p:spPr>
                  </p:pic>
                </p:oleObj>
              </mc:Fallback>
            </mc:AlternateContent>
          </a:graphicData>
        </a:graphic>
      </p:graphicFrame>
    </p:spTree>
    <p:extLst>
      <p:ext uri="{BB962C8B-B14F-4D97-AF65-F5344CB8AC3E}">
        <p14:creationId xmlns:p14="http://schemas.microsoft.com/office/powerpoint/2010/main" val="3709392584"/>
      </p:ext>
    </p:extLst>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Management Algorithms</a:t>
            </a:r>
          </a:p>
        </p:txBody>
      </p:sp>
      <p:sp>
        <p:nvSpPr>
          <p:cNvPr id="3" name="Content Placeholder 2"/>
          <p:cNvSpPr>
            <a:spLocks noGrp="1"/>
          </p:cNvSpPr>
          <p:nvPr>
            <p:ph idx="1"/>
          </p:nvPr>
        </p:nvSpPr>
        <p:spPr/>
        <p:txBody>
          <a:bodyPr/>
          <a:lstStyle/>
          <a:p>
            <a:pPr marL="0" indent="0">
              <a:buNone/>
            </a:pPr>
            <a:r>
              <a:rPr lang="en-US" dirty="0"/>
              <a:t>Metrics:</a:t>
            </a:r>
          </a:p>
          <a:p>
            <a:pPr lvl="1"/>
            <a:r>
              <a:rPr lang="en-US" dirty="0"/>
              <a:t>Packet loss</a:t>
            </a:r>
          </a:p>
          <a:p>
            <a:pPr lvl="1"/>
            <a:r>
              <a:rPr lang="en-US" dirty="0"/>
              <a:t>Queuing delay</a:t>
            </a:r>
          </a:p>
          <a:p>
            <a:pPr lvl="1"/>
            <a:r>
              <a:rPr lang="en-US" dirty="0"/>
              <a:t>Throughput</a:t>
            </a:r>
          </a:p>
          <a:p>
            <a:pPr lvl="1"/>
            <a:r>
              <a:rPr lang="en-US" i="1" dirty="0"/>
              <a:t>Fairness </a:t>
            </a:r>
          </a:p>
        </p:txBody>
      </p:sp>
    </p:spTree>
    <p:extLst>
      <p:ext uri="{BB962C8B-B14F-4D97-AF65-F5344CB8AC3E}">
        <p14:creationId xmlns:p14="http://schemas.microsoft.com/office/powerpoint/2010/main" val="93179245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1800" y="3048000"/>
            <a:ext cx="6143600" cy="1362075"/>
          </a:xfrm>
        </p:spPr>
        <p:txBody>
          <a:bodyPr>
            <a:normAutofit/>
          </a:bodyPr>
          <a:lstStyle/>
          <a:p>
            <a:r>
              <a:rPr lang="en-US" sz="5400" dirty="0"/>
              <a:t>Packet Classification</a:t>
            </a:r>
          </a:p>
        </p:txBody>
      </p:sp>
    </p:spTree>
    <p:extLst>
      <p:ext uri="{BB962C8B-B14F-4D97-AF65-F5344CB8AC3E}">
        <p14:creationId xmlns:p14="http://schemas.microsoft.com/office/powerpoint/2010/main" val="13828557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 Classification Problem</a:t>
            </a:r>
          </a:p>
        </p:txBody>
      </p:sp>
      <p:sp>
        <p:nvSpPr>
          <p:cNvPr id="3" name="Content Placeholder 2"/>
          <p:cNvSpPr>
            <a:spLocks noGrp="1"/>
          </p:cNvSpPr>
          <p:nvPr>
            <p:ph idx="1"/>
          </p:nvPr>
        </p:nvSpPr>
        <p:spPr>
          <a:xfrm>
            <a:off x="762000" y="1596413"/>
            <a:ext cx="8077200" cy="5072947"/>
          </a:xfrm>
        </p:spPr>
        <p:txBody>
          <a:bodyPr>
            <a:normAutofit fontScale="70000" lnSpcReduction="20000"/>
          </a:bodyPr>
          <a:lstStyle/>
          <a:p>
            <a:r>
              <a:rPr lang="en-US" dirty="0"/>
              <a:t>The information relevant to a lookup is contained in K distinct header fields in each packet</a:t>
            </a:r>
          </a:p>
          <a:p>
            <a:r>
              <a:rPr lang="en-US" dirty="0"/>
              <a:t>These header fields are denoted H[1],H[2],...,H[K], where each field is a string of bits</a:t>
            </a:r>
          </a:p>
          <a:p>
            <a:r>
              <a:rPr lang="en-US" dirty="0"/>
              <a:t>The </a:t>
            </a:r>
            <a:r>
              <a:rPr lang="en-US" i="1" dirty="0"/>
              <a:t>classifier</a:t>
            </a:r>
            <a:r>
              <a:rPr lang="en-US" dirty="0"/>
              <a:t>, or </a:t>
            </a:r>
            <a:r>
              <a:rPr lang="en-US" i="1" dirty="0"/>
              <a:t>rule database </a:t>
            </a:r>
            <a:r>
              <a:rPr lang="en-US" dirty="0"/>
              <a:t>consists of a finite set of rules, R1,R2,...,RN </a:t>
            </a:r>
          </a:p>
          <a:p>
            <a:pPr lvl="1"/>
            <a:r>
              <a:rPr lang="en-US" dirty="0"/>
              <a:t>Each rule is a combination of K values, one for each header field</a:t>
            </a:r>
          </a:p>
          <a:p>
            <a:pPr lvl="1"/>
            <a:r>
              <a:rPr lang="en-US" dirty="0"/>
              <a:t>Each rule R[</a:t>
            </a:r>
            <a:r>
              <a:rPr lang="en-US" dirty="0" err="1"/>
              <a:t>i</a:t>
            </a:r>
            <a:r>
              <a:rPr lang="en-US" dirty="0"/>
              <a:t>] has an associated directive </a:t>
            </a:r>
            <a:r>
              <a:rPr lang="en-US" dirty="0" err="1"/>
              <a:t>disp</a:t>
            </a:r>
            <a:r>
              <a:rPr lang="en-US" dirty="0"/>
              <a:t>[</a:t>
            </a:r>
            <a:r>
              <a:rPr lang="en-US" dirty="0" err="1"/>
              <a:t>i</a:t>
            </a:r>
            <a:r>
              <a:rPr lang="en-US" dirty="0"/>
              <a:t>] which specifies how to forward the packet matching this rule </a:t>
            </a:r>
          </a:p>
          <a:p>
            <a:r>
              <a:rPr lang="en-US" dirty="0"/>
              <a:t>A packet P is said to match a rule R if each field of P matches the corresponding field of R</a:t>
            </a:r>
          </a:p>
          <a:p>
            <a:r>
              <a:rPr lang="en-US" dirty="0"/>
              <a:t>A packet may match multiple rules in the database, each rule R in the database is associated with a nonnegative number, cost(R).</a:t>
            </a:r>
          </a:p>
          <a:p>
            <a:pPr lvl="1"/>
            <a:r>
              <a:rPr lang="en-US" dirty="0"/>
              <a:t>Ambiguity is avoided by returning the </a:t>
            </a:r>
            <a:r>
              <a:rPr lang="en-US" i="1" dirty="0"/>
              <a:t>least cost rule </a:t>
            </a:r>
            <a:r>
              <a:rPr lang="en-US" dirty="0"/>
              <a:t>matching the packet’s header</a:t>
            </a:r>
          </a:p>
        </p:txBody>
      </p:sp>
    </p:spTree>
    <p:extLst>
      <p:ext uri="{BB962C8B-B14F-4D97-AF65-F5344CB8AC3E}">
        <p14:creationId xmlns:p14="http://schemas.microsoft.com/office/powerpoint/2010/main" val="201421992"/>
      </p:ext>
    </p:extLst>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match</a:t>
            </a:r>
          </a:p>
        </p:txBody>
      </p:sp>
      <p:sp>
        <p:nvSpPr>
          <p:cNvPr id="3" name="Content Placeholder 2"/>
          <p:cNvSpPr>
            <a:spLocks noGrp="1"/>
          </p:cNvSpPr>
          <p:nvPr>
            <p:ph idx="1"/>
          </p:nvPr>
        </p:nvSpPr>
        <p:spPr/>
        <p:txBody>
          <a:bodyPr>
            <a:normAutofit fontScale="92500" lnSpcReduction="20000"/>
          </a:bodyPr>
          <a:lstStyle/>
          <a:p>
            <a:r>
              <a:rPr lang="en-US" dirty="0"/>
              <a:t>exact match</a:t>
            </a:r>
          </a:p>
          <a:p>
            <a:pPr lvl="1"/>
            <a:r>
              <a:rPr lang="en-US" dirty="0"/>
              <a:t>The header field of the packet should exactly match the rule field</a:t>
            </a:r>
          </a:p>
          <a:p>
            <a:r>
              <a:rPr lang="en-US" dirty="0"/>
              <a:t>prefix match</a:t>
            </a:r>
          </a:p>
          <a:p>
            <a:pPr lvl="1"/>
            <a:r>
              <a:rPr lang="en-US" dirty="0"/>
              <a:t>the rule field should be a prefix of the header field (this could be useful for blocking access from a certain </a:t>
            </a:r>
            <a:r>
              <a:rPr lang="en-US" dirty="0" err="1"/>
              <a:t>subnetwork</a:t>
            </a:r>
            <a:r>
              <a:rPr lang="en-US" dirty="0"/>
              <a:t>)</a:t>
            </a:r>
          </a:p>
          <a:p>
            <a:r>
              <a:rPr lang="en-US" dirty="0"/>
              <a:t>range match</a:t>
            </a:r>
          </a:p>
          <a:p>
            <a:pPr lvl="1"/>
            <a:r>
              <a:rPr lang="en-US" dirty="0"/>
              <a:t>header values should lie in the range specified by the rule (this can be useful for specifying port number ranges)</a:t>
            </a:r>
          </a:p>
        </p:txBody>
      </p:sp>
    </p:spTree>
    <p:extLst>
      <p:ext uri="{BB962C8B-B14F-4D97-AF65-F5344CB8AC3E}">
        <p14:creationId xmlns:p14="http://schemas.microsoft.com/office/powerpoint/2010/main" val="356844573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Exact match lookup use</a:t>
            </a:r>
          </a:p>
        </p:txBody>
      </p:sp>
      <p:pic>
        <p:nvPicPr>
          <p:cNvPr id="4" name="Picture 3"/>
          <p:cNvPicPr>
            <a:picLocks noChangeAspect="1"/>
          </p:cNvPicPr>
          <p:nvPr/>
        </p:nvPicPr>
        <p:blipFill>
          <a:blip r:embed="rId2"/>
          <a:stretch>
            <a:fillRect/>
          </a:stretch>
        </p:blipFill>
        <p:spPr>
          <a:xfrm>
            <a:off x="1907704" y="2204864"/>
            <a:ext cx="5553075" cy="3019425"/>
          </a:xfrm>
          <a:prstGeom prst="rect">
            <a:avLst/>
          </a:prstGeom>
        </p:spPr>
      </p:pic>
      <p:sp>
        <p:nvSpPr>
          <p:cNvPr id="5" name="Content Placeholder 2"/>
          <p:cNvSpPr>
            <a:spLocks noGrp="1"/>
          </p:cNvSpPr>
          <p:nvPr>
            <p:ph idx="1"/>
          </p:nvPr>
        </p:nvSpPr>
        <p:spPr>
          <a:xfrm>
            <a:off x="645641" y="5696102"/>
            <a:ext cx="8077200" cy="320419"/>
          </a:xfrm>
        </p:spPr>
        <p:txBody>
          <a:bodyPr>
            <a:normAutofit fontScale="55000" lnSpcReduction="20000"/>
          </a:bodyPr>
          <a:lstStyle/>
          <a:p>
            <a:pPr marL="0" indent="0">
              <a:buNone/>
            </a:pPr>
            <a:r>
              <a:rPr lang="en-US" dirty="0"/>
              <a:t>Source: Network </a:t>
            </a:r>
            <a:r>
              <a:rPr lang="en-US" dirty="0" err="1"/>
              <a:t>Algorithmics</a:t>
            </a:r>
            <a:r>
              <a:rPr lang="en-US" dirty="0"/>
              <a:t> by George Varghese</a:t>
            </a:r>
          </a:p>
        </p:txBody>
      </p:sp>
    </p:spTree>
    <p:extLst>
      <p:ext uri="{BB962C8B-B14F-4D97-AF65-F5344CB8AC3E}">
        <p14:creationId xmlns:p14="http://schemas.microsoft.com/office/powerpoint/2010/main" val="3671862438"/>
      </p:ext>
    </p:extLst>
  </p:cSld>
  <p:clrMapOvr>
    <a:masterClrMapping/>
  </p:clrMapOvr>
  <p:transition spd="slow">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Exact match lookup - challenge</a:t>
            </a:r>
          </a:p>
        </p:txBody>
      </p:sp>
      <p:sp>
        <p:nvSpPr>
          <p:cNvPr id="3" name="Content Placeholder 2"/>
          <p:cNvSpPr>
            <a:spLocks noGrp="1"/>
          </p:cNvSpPr>
          <p:nvPr>
            <p:ph idx="1"/>
          </p:nvPr>
        </p:nvSpPr>
        <p:spPr/>
        <p:txBody>
          <a:bodyPr>
            <a:normAutofit fontScale="85000" lnSpcReduction="20000"/>
          </a:bodyPr>
          <a:lstStyle/>
          <a:p>
            <a:r>
              <a:rPr lang="en-US" dirty="0"/>
              <a:t>The challenge: scaling </a:t>
            </a:r>
            <a:r>
              <a:rPr lang="en-US" dirty="0" err="1"/>
              <a:t>lookupBinary</a:t>
            </a:r>
            <a:r>
              <a:rPr lang="en-US" dirty="0"/>
              <a:t> search</a:t>
            </a:r>
          </a:p>
          <a:p>
            <a:r>
              <a:rPr lang="en-US" dirty="0"/>
              <a:t>Suppose:</a:t>
            </a:r>
          </a:p>
          <a:p>
            <a:pPr lvl="1"/>
            <a:r>
              <a:rPr lang="en-US" dirty="0"/>
              <a:t>The forwarding DB size is 64K entries</a:t>
            </a:r>
          </a:p>
          <a:p>
            <a:pPr lvl="1"/>
            <a:r>
              <a:rPr lang="en-US" dirty="0"/>
              <a:t>Single DRAM access takes 100 ns</a:t>
            </a:r>
          </a:p>
          <a:p>
            <a:r>
              <a:rPr lang="en-US" dirty="0"/>
              <a:t>Then:</a:t>
            </a:r>
          </a:p>
          <a:p>
            <a:pPr lvl="1"/>
            <a:r>
              <a:rPr lang="en-US" dirty="0"/>
              <a:t>Destination and source addresses search will take 3.2 µs.</a:t>
            </a:r>
          </a:p>
          <a:p>
            <a:pPr lvl="1"/>
            <a:r>
              <a:rPr lang="en-US" dirty="0"/>
              <a:t>64 bytes packet will be received in 4.9 µs</a:t>
            </a:r>
          </a:p>
          <a:p>
            <a:r>
              <a:rPr lang="en-US" dirty="0"/>
              <a:t>Conclusion: two binary search lookups would use almost up all of the packet-processing budget for a single link, leaving no time for other chores, such as inserting and removing from link chip queues</a:t>
            </a:r>
          </a:p>
          <a:p>
            <a:pPr marL="0" indent="0">
              <a:buNone/>
            </a:pPr>
            <a:endParaRPr lang="en-US" dirty="0"/>
          </a:p>
        </p:txBody>
      </p:sp>
    </p:spTree>
    <p:extLst>
      <p:ext uri="{BB962C8B-B14F-4D97-AF65-F5344CB8AC3E}">
        <p14:creationId xmlns:p14="http://schemas.microsoft.com/office/powerpoint/2010/main" val="103418225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Network Node</a:t>
            </a:r>
          </a:p>
        </p:txBody>
      </p:sp>
      <p:graphicFrame>
        <p:nvGraphicFramePr>
          <p:cNvPr id="4" name="Object 3"/>
          <p:cNvGraphicFramePr>
            <a:graphicFrameLocks noChangeAspect="1"/>
          </p:cNvGraphicFramePr>
          <p:nvPr>
            <p:extLst>
              <p:ext uri="{D42A27DB-BD31-4B8C-83A1-F6EECF244321}">
                <p14:modId xmlns:p14="http://schemas.microsoft.com/office/powerpoint/2010/main" val="4151781254"/>
              </p:ext>
            </p:extLst>
          </p:nvPr>
        </p:nvGraphicFramePr>
        <p:xfrm>
          <a:off x="899592" y="1217576"/>
          <a:ext cx="7947546" cy="4784762"/>
        </p:xfrm>
        <a:graphic>
          <a:graphicData uri="http://schemas.openxmlformats.org/presentationml/2006/ole">
            <mc:AlternateContent xmlns:mc="http://schemas.openxmlformats.org/markup-compatibility/2006">
              <mc:Choice xmlns:v="urn:schemas-microsoft-com:vml" Requires="v">
                <p:oleObj spid="_x0000_s22661" name="Visio" r:id="rId3" imgW="8548620" imgH="5146706" progId="Visio.Drawing.11">
                  <p:embed/>
                </p:oleObj>
              </mc:Choice>
              <mc:Fallback>
                <p:oleObj name="Visio" r:id="rId3" imgW="8548620" imgH="5146706" progId="Visio.Drawing.11">
                  <p:embed/>
                  <p:pic>
                    <p:nvPicPr>
                      <p:cNvPr id="0" name=""/>
                      <p:cNvPicPr/>
                      <p:nvPr/>
                    </p:nvPicPr>
                    <p:blipFill>
                      <a:blip r:embed="rId4"/>
                      <a:stretch>
                        <a:fillRect/>
                      </a:stretch>
                    </p:blipFill>
                    <p:spPr>
                      <a:xfrm>
                        <a:off x="899592" y="1217576"/>
                        <a:ext cx="7947546" cy="4784762"/>
                      </a:xfrm>
                      <a:prstGeom prst="rect">
                        <a:avLst/>
                      </a:prstGeom>
                    </p:spPr>
                  </p:pic>
                </p:oleObj>
              </mc:Fallback>
            </mc:AlternateContent>
          </a:graphicData>
        </a:graphic>
      </p:graphicFrame>
    </p:spTree>
    <p:extLst>
      <p:ext uri="{BB962C8B-B14F-4D97-AF65-F5344CB8AC3E}">
        <p14:creationId xmlns:p14="http://schemas.microsoft.com/office/powerpoint/2010/main" val="4212999155"/>
      </p:ext>
    </p:extLst>
  </p:cSld>
  <p:clrMapOvr>
    <a:masterClrMapping/>
  </p:clrMapOvr>
  <p:transition spd="slow">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Exact match lookup enhancements - 1</a:t>
            </a:r>
          </a:p>
        </p:txBody>
      </p:sp>
      <p:sp>
        <p:nvSpPr>
          <p:cNvPr id="3" name="Content Placeholder 2"/>
          <p:cNvSpPr>
            <a:spLocks noGrp="1"/>
          </p:cNvSpPr>
          <p:nvPr>
            <p:ph idx="1"/>
          </p:nvPr>
        </p:nvSpPr>
        <p:spPr/>
        <p:txBody>
          <a:bodyPr>
            <a:normAutofit fontScale="92500"/>
          </a:bodyPr>
          <a:lstStyle/>
          <a:p>
            <a:r>
              <a:rPr lang="en-US" dirty="0"/>
              <a:t>Hashing, on average, is much faster (constant time) than binary search (logarithmic time)</a:t>
            </a:r>
          </a:p>
          <a:p>
            <a:r>
              <a:rPr lang="en-US" dirty="0"/>
              <a:t>Hashing is much slower in the worst case</a:t>
            </a:r>
          </a:p>
          <a:p>
            <a:r>
              <a:rPr lang="en-US" dirty="0"/>
              <a:t>The trick: to use a parameterized hash function:</a:t>
            </a:r>
          </a:p>
          <a:p>
            <a:pPr lvl="1"/>
            <a:r>
              <a:rPr lang="en-US" dirty="0"/>
              <a:t>The hash function can be changed by varying some parameters</a:t>
            </a:r>
          </a:p>
          <a:p>
            <a:pPr lvl="1"/>
            <a:r>
              <a:rPr lang="en-US" dirty="0"/>
              <a:t>Then appropriate values of the parameters can be </a:t>
            </a:r>
            <a:r>
              <a:rPr lang="en-US" dirty="0" err="1"/>
              <a:t>precomputed</a:t>
            </a:r>
            <a:r>
              <a:rPr lang="en-US" dirty="0"/>
              <a:t> to obtain a hash function such that the worst-case number of collisions is small and bounded</a:t>
            </a:r>
          </a:p>
        </p:txBody>
      </p:sp>
    </p:spTree>
    <p:extLst>
      <p:ext uri="{BB962C8B-B14F-4D97-AF65-F5344CB8AC3E}">
        <p14:creationId xmlns:p14="http://schemas.microsoft.com/office/powerpoint/2010/main" val="859929787"/>
      </p:ext>
    </p:extLst>
  </p:cSld>
  <p:clrMapOvr>
    <a:masterClrMapping/>
  </p:clrMapOvr>
  <p:transition spd="slow">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Exact match lookup enhancements - 2</a:t>
            </a:r>
          </a:p>
        </p:txBody>
      </p:sp>
      <p:sp>
        <p:nvSpPr>
          <p:cNvPr id="3" name="Content Placeholder 2"/>
          <p:cNvSpPr>
            <a:spLocks noGrp="1"/>
          </p:cNvSpPr>
          <p:nvPr>
            <p:ph idx="1"/>
          </p:nvPr>
        </p:nvSpPr>
        <p:spPr>
          <a:xfrm>
            <a:off x="4572000" y="1596413"/>
            <a:ext cx="4267200" cy="5261587"/>
          </a:xfrm>
        </p:spPr>
        <p:txBody>
          <a:bodyPr>
            <a:normAutofit fontScale="92500" lnSpcReduction="10000"/>
          </a:bodyPr>
          <a:lstStyle/>
          <a:p>
            <a:r>
              <a:rPr lang="en-US" dirty="0"/>
              <a:t>Each hash table entry points to the root of a balanced binary tree of height at most 3</a:t>
            </a:r>
          </a:p>
          <a:p>
            <a:r>
              <a:rPr lang="en-US" dirty="0"/>
              <a:t>Any search is guaranteed to take no more than four memory accesses, one to lookup the hash table and three more to navigate a height-3 binary tree</a:t>
            </a:r>
          </a:p>
        </p:txBody>
      </p:sp>
      <p:graphicFrame>
        <p:nvGraphicFramePr>
          <p:cNvPr id="4" name="Object 3"/>
          <p:cNvGraphicFramePr>
            <a:graphicFrameLocks noChangeAspect="1"/>
          </p:cNvGraphicFramePr>
          <p:nvPr>
            <p:extLst>
              <p:ext uri="{D42A27DB-BD31-4B8C-83A1-F6EECF244321}">
                <p14:modId xmlns:p14="http://schemas.microsoft.com/office/powerpoint/2010/main" val="1870962238"/>
              </p:ext>
            </p:extLst>
          </p:nvPr>
        </p:nvGraphicFramePr>
        <p:xfrm>
          <a:off x="456716" y="1412632"/>
          <a:ext cx="4366123" cy="3618210"/>
        </p:xfrm>
        <a:graphic>
          <a:graphicData uri="http://schemas.openxmlformats.org/presentationml/2006/ole">
            <mc:AlternateContent xmlns:mc="http://schemas.openxmlformats.org/markup-compatibility/2006">
              <mc:Choice xmlns:v="urn:schemas-microsoft-com:vml" Requires="v">
                <p:oleObj spid="_x0000_s27768" name="Visio" r:id="rId3" imgW="5254826" imgH="4354696" progId="Visio.Drawing.11">
                  <p:embed/>
                </p:oleObj>
              </mc:Choice>
              <mc:Fallback>
                <p:oleObj name="Visio" r:id="rId3" imgW="5254826" imgH="4354696" progId="Visio.Drawing.11">
                  <p:embed/>
                  <p:pic>
                    <p:nvPicPr>
                      <p:cNvPr id="0" name=""/>
                      <p:cNvPicPr/>
                      <p:nvPr/>
                    </p:nvPicPr>
                    <p:blipFill>
                      <a:blip r:embed="rId4"/>
                      <a:stretch>
                        <a:fillRect/>
                      </a:stretch>
                    </p:blipFill>
                    <p:spPr>
                      <a:xfrm>
                        <a:off x="456716" y="1412632"/>
                        <a:ext cx="4366123" cy="3618210"/>
                      </a:xfrm>
                      <a:prstGeom prst="rect">
                        <a:avLst/>
                      </a:prstGeom>
                    </p:spPr>
                  </p:pic>
                </p:oleObj>
              </mc:Fallback>
            </mc:AlternateContent>
          </a:graphicData>
        </a:graphic>
      </p:graphicFrame>
    </p:spTree>
    <p:extLst>
      <p:ext uri="{BB962C8B-B14F-4D97-AF65-F5344CB8AC3E}">
        <p14:creationId xmlns:p14="http://schemas.microsoft.com/office/powerpoint/2010/main" val="4242825680"/>
      </p:ext>
    </p:extLst>
  </p:cSld>
  <p:clrMapOvr>
    <a:masterClrMapping/>
  </p:clrMapOvr>
  <p:transition spd="slow">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Classifier (rule) data base example</a:t>
            </a:r>
          </a:p>
        </p:txBody>
      </p:sp>
      <p:sp>
        <p:nvSpPr>
          <p:cNvPr id="3" name="Content Placeholder 2"/>
          <p:cNvSpPr>
            <a:spLocks noGrp="1"/>
          </p:cNvSpPr>
          <p:nvPr>
            <p:ph idx="1"/>
          </p:nvPr>
        </p:nvSpPr>
        <p:spPr>
          <a:xfrm>
            <a:off x="762000" y="6506873"/>
            <a:ext cx="8077200" cy="320419"/>
          </a:xfrm>
        </p:spPr>
        <p:txBody>
          <a:bodyPr>
            <a:normAutofit fontScale="55000" lnSpcReduction="20000"/>
          </a:bodyPr>
          <a:lstStyle/>
          <a:p>
            <a:pPr marL="0" indent="0">
              <a:buNone/>
            </a:pPr>
            <a:r>
              <a:rPr lang="en-US" dirty="0"/>
              <a:t>Source: Network </a:t>
            </a:r>
            <a:r>
              <a:rPr lang="en-US" dirty="0" err="1"/>
              <a:t>Algorithmics</a:t>
            </a:r>
            <a:r>
              <a:rPr lang="en-US" dirty="0"/>
              <a:t> by George Varghese</a:t>
            </a:r>
          </a:p>
        </p:txBody>
      </p:sp>
      <p:pic>
        <p:nvPicPr>
          <p:cNvPr id="4" name="Picture 3"/>
          <p:cNvPicPr>
            <a:picLocks noChangeAspect="1"/>
          </p:cNvPicPr>
          <p:nvPr/>
        </p:nvPicPr>
        <p:blipFill>
          <a:blip r:embed="rId2"/>
          <a:stretch>
            <a:fillRect/>
          </a:stretch>
        </p:blipFill>
        <p:spPr>
          <a:xfrm>
            <a:off x="2483768" y="1412632"/>
            <a:ext cx="5032970" cy="4554170"/>
          </a:xfrm>
          <a:prstGeom prst="rect">
            <a:avLst/>
          </a:prstGeom>
        </p:spPr>
      </p:pic>
    </p:spTree>
    <p:extLst>
      <p:ext uri="{BB962C8B-B14F-4D97-AF65-F5344CB8AC3E}">
        <p14:creationId xmlns:p14="http://schemas.microsoft.com/office/powerpoint/2010/main" val="624071205"/>
      </p:ext>
    </p:extLst>
  </p:cSld>
  <p:clrMapOvr>
    <a:masterClrMapping/>
  </p:clrMapOvr>
  <p:transition spd="slow">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Solutions</a:t>
            </a:r>
          </a:p>
        </p:txBody>
      </p:sp>
      <p:sp>
        <p:nvSpPr>
          <p:cNvPr id="3" name="Content Placeholder 2"/>
          <p:cNvSpPr>
            <a:spLocks noGrp="1"/>
          </p:cNvSpPr>
          <p:nvPr>
            <p:ph idx="1"/>
          </p:nvPr>
        </p:nvSpPr>
        <p:spPr/>
        <p:txBody>
          <a:bodyPr>
            <a:normAutofit fontScale="92500" lnSpcReduction="20000"/>
          </a:bodyPr>
          <a:lstStyle/>
          <a:p>
            <a:r>
              <a:rPr lang="en-US" dirty="0"/>
              <a:t>Linear Search</a:t>
            </a:r>
          </a:p>
          <a:p>
            <a:pPr lvl="1"/>
            <a:r>
              <a:rPr lang="en-US" dirty="0"/>
              <a:t>Performance degradation</a:t>
            </a:r>
          </a:p>
          <a:p>
            <a:r>
              <a:rPr lang="en-US" dirty="0"/>
              <a:t>Caching</a:t>
            </a:r>
          </a:p>
          <a:p>
            <a:pPr lvl="1"/>
            <a:r>
              <a:rPr lang="en-US" dirty="0"/>
              <a:t>Low hit rate</a:t>
            </a:r>
          </a:p>
          <a:p>
            <a:pPr lvl="1"/>
            <a:r>
              <a:rPr lang="en-US" dirty="0"/>
              <a:t>Requires Linear Search</a:t>
            </a:r>
          </a:p>
          <a:p>
            <a:r>
              <a:rPr lang="en-US" dirty="0"/>
              <a:t>Prefix match</a:t>
            </a:r>
          </a:p>
          <a:p>
            <a:pPr lvl="1"/>
            <a:r>
              <a:rPr lang="en-US" dirty="0"/>
              <a:t> allows wildcards to occur only at the end of a rule: (D,S,∗,∗,∗) is allowed, but not (D,∗,</a:t>
            </a:r>
            <a:r>
              <a:rPr lang="en-US" dirty="0" err="1"/>
              <a:t>Prot</a:t>
            </a:r>
            <a:r>
              <a:rPr lang="en-US" dirty="0"/>
              <a:t>,∗,</a:t>
            </a:r>
            <a:r>
              <a:rPr lang="en-US" dirty="0" err="1"/>
              <a:t>SourcePort</a:t>
            </a:r>
            <a:r>
              <a:rPr lang="en-US" dirty="0"/>
              <a:t>)</a:t>
            </a:r>
          </a:p>
          <a:p>
            <a:r>
              <a:rPr lang="en-US" dirty="0"/>
              <a:t>Passing Labels</a:t>
            </a:r>
          </a:p>
          <a:p>
            <a:pPr lvl="1"/>
            <a:r>
              <a:rPr lang="en-US" dirty="0"/>
              <a:t>MPLS</a:t>
            </a:r>
          </a:p>
        </p:txBody>
      </p:sp>
    </p:spTree>
    <p:extLst>
      <p:ext uri="{BB962C8B-B14F-4D97-AF65-F5344CB8AC3E}">
        <p14:creationId xmlns:p14="http://schemas.microsoft.com/office/powerpoint/2010/main" val="157020416"/>
      </p:ext>
    </p:extLst>
  </p:cSld>
  <p:clrMapOvr>
    <a:masterClrMapping/>
  </p:clrMapOvr>
  <p:transition spd="slow">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variable length prefixes?</a:t>
            </a:r>
          </a:p>
        </p:txBody>
      </p:sp>
      <p:sp>
        <p:nvSpPr>
          <p:cNvPr id="3" name="Content Placeholder 2"/>
          <p:cNvSpPr>
            <a:spLocks noGrp="1"/>
          </p:cNvSpPr>
          <p:nvPr>
            <p:ph idx="1"/>
          </p:nvPr>
        </p:nvSpPr>
        <p:spPr/>
        <p:txBody>
          <a:bodyPr>
            <a:normAutofit fontScale="85000" lnSpcReduction="10000"/>
          </a:bodyPr>
          <a:lstStyle/>
          <a:p>
            <a:r>
              <a:rPr lang="en-US" dirty="0"/>
              <a:t>A packet arrives on an input link </a:t>
            </a:r>
          </a:p>
          <a:p>
            <a:r>
              <a:rPr lang="en-US" dirty="0"/>
              <a:t>Each packet carries a 32-bit Internet (IP) address</a:t>
            </a:r>
          </a:p>
          <a:p>
            <a:r>
              <a:rPr lang="en-US" dirty="0"/>
              <a:t>The processor consults a routing table to determine the output link for the packet </a:t>
            </a:r>
          </a:p>
          <a:p>
            <a:r>
              <a:rPr lang="en-US" dirty="0"/>
              <a:t>The routing table contains a set of prefixes with their corresponding output links </a:t>
            </a:r>
          </a:p>
          <a:p>
            <a:r>
              <a:rPr lang="en-US" dirty="0"/>
              <a:t>The packet is matched to the longest prefix that matches the destination address in the packet, and </a:t>
            </a:r>
          </a:p>
          <a:p>
            <a:r>
              <a:rPr lang="en-US" dirty="0"/>
              <a:t>The packet is forwarded to the corresponding output link</a:t>
            </a:r>
          </a:p>
        </p:txBody>
      </p:sp>
    </p:spTree>
    <p:extLst>
      <p:ext uri="{BB962C8B-B14F-4D97-AF65-F5344CB8AC3E}">
        <p14:creationId xmlns:p14="http://schemas.microsoft.com/office/powerpoint/2010/main" val="337270481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observations</a:t>
            </a:r>
          </a:p>
        </p:txBody>
      </p:sp>
      <p:pic>
        <p:nvPicPr>
          <p:cNvPr id="4" name="Picture 3"/>
          <p:cNvPicPr>
            <a:picLocks noChangeAspect="1"/>
          </p:cNvPicPr>
          <p:nvPr/>
        </p:nvPicPr>
        <p:blipFill>
          <a:blip r:embed="rId3"/>
          <a:stretch>
            <a:fillRect/>
          </a:stretch>
        </p:blipFill>
        <p:spPr>
          <a:xfrm>
            <a:off x="2339752" y="1412632"/>
            <a:ext cx="4694081" cy="4354120"/>
          </a:xfrm>
          <a:prstGeom prst="rect">
            <a:avLst/>
          </a:prstGeom>
        </p:spPr>
      </p:pic>
      <p:sp>
        <p:nvSpPr>
          <p:cNvPr id="5" name="Content Placeholder 2"/>
          <p:cNvSpPr>
            <a:spLocks noGrp="1"/>
          </p:cNvSpPr>
          <p:nvPr>
            <p:ph idx="1"/>
          </p:nvPr>
        </p:nvSpPr>
        <p:spPr>
          <a:xfrm>
            <a:off x="762000" y="6021288"/>
            <a:ext cx="8077200" cy="320419"/>
          </a:xfrm>
        </p:spPr>
        <p:txBody>
          <a:bodyPr>
            <a:normAutofit fontScale="55000" lnSpcReduction="20000"/>
          </a:bodyPr>
          <a:lstStyle/>
          <a:p>
            <a:pPr marL="0" indent="0">
              <a:buNone/>
            </a:pPr>
            <a:r>
              <a:rPr lang="en-US" dirty="0"/>
              <a:t>Source: Network </a:t>
            </a:r>
            <a:r>
              <a:rPr lang="en-US" dirty="0" err="1"/>
              <a:t>Algorithmics</a:t>
            </a:r>
            <a:r>
              <a:rPr lang="en-US" dirty="0"/>
              <a:t> by George Varghese</a:t>
            </a:r>
          </a:p>
        </p:txBody>
      </p:sp>
    </p:spTree>
    <p:extLst>
      <p:ext uri="{BB962C8B-B14F-4D97-AF65-F5344CB8AC3E}">
        <p14:creationId xmlns:p14="http://schemas.microsoft.com/office/powerpoint/2010/main" val="1928978276"/>
      </p:ext>
    </p:extLst>
  </p:cSld>
  <p:clrMapOvr>
    <a:masterClrMapping/>
  </p:clrMapOvr>
  <p:transition spd="slow">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Prefix matching: algorithmic techniques</a:t>
            </a:r>
          </a:p>
        </p:txBody>
      </p:sp>
      <p:sp>
        <p:nvSpPr>
          <p:cNvPr id="3" name="Content Placeholder 2"/>
          <p:cNvSpPr>
            <a:spLocks noGrp="1"/>
          </p:cNvSpPr>
          <p:nvPr>
            <p:ph idx="1"/>
          </p:nvPr>
        </p:nvSpPr>
        <p:spPr/>
        <p:txBody>
          <a:bodyPr/>
          <a:lstStyle/>
          <a:p>
            <a:r>
              <a:rPr lang="en-US" dirty="0" err="1"/>
              <a:t>Unibit</a:t>
            </a:r>
            <a:r>
              <a:rPr lang="en-US" dirty="0"/>
              <a:t> tries</a:t>
            </a:r>
          </a:p>
          <a:p>
            <a:r>
              <a:rPr lang="en-US" dirty="0" err="1"/>
              <a:t>Multibit</a:t>
            </a:r>
            <a:r>
              <a:rPr lang="en-US" dirty="0"/>
              <a:t> and Fixed-Stride tries</a:t>
            </a:r>
          </a:p>
          <a:p>
            <a:r>
              <a:rPr lang="en-US" dirty="0"/>
              <a:t>Lulea scheme</a:t>
            </a:r>
          </a:p>
          <a:p>
            <a:endParaRPr lang="en-US" dirty="0"/>
          </a:p>
        </p:txBody>
      </p:sp>
    </p:spTree>
    <p:extLst>
      <p:ext uri="{BB962C8B-B14F-4D97-AF65-F5344CB8AC3E}">
        <p14:creationId xmlns:p14="http://schemas.microsoft.com/office/powerpoint/2010/main" val="3416192852"/>
      </p:ext>
    </p:extLst>
  </p:cSld>
  <p:clrMapOvr>
    <a:masterClrMapping/>
  </p:clrMapOvr>
  <p:transition spd="slow">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Prefix matching – </a:t>
            </a:r>
            <a:r>
              <a:rPr lang="en-US" dirty="0" err="1"/>
              <a:t>unibit</a:t>
            </a:r>
            <a:r>
              <a:rPr lang="en-US" dirty="0"/>
              <a:t> tries</a:t>
            </a:r>
          </a:p>
        </p:txBody>
      </p:sp>
      <p:sp>
        <p:nvSpPr>
          <p:cNvPr id="3" name="Content Placeholder 2"/>
          <p:cNvSpPr>
            <a:spLocks noGrp="1"/>
          </p:cNvSpPr>
          <p:nvPr>
            <p:ph idx="1"/>
          </p:nvPr>
        </p:nvSpPr>
        <p:spPr>
          <a:xfrm>
            <a:off x="938808" y="5105756"/>
            <a:ext cx="7723584" cy="1702907"/>
          </a:xfrm>
        </p:spPr>
        <p:txBody>
          <a:bodyPr>
            <a:normAutofit fontScale="55000" lnSpcReduction="20000"/>
          </a:bodyPr>
          <a:lstStyle/>
          <a:p>
            <a:r>
              <a:rPr lang="en-US" dirty="0"/>
              <a:t>A </a:t>
            </a:r>
            <a:r>
              <a:rPr lang="en-US" dirty="0" err="1"/>
              <a:t>unibit</a:t>
            </a:r>
            <a:r>
              <a:rPr lang="en-US" dirty="0"/>
              <a:t> </a:t>
            </a:r>
            <a:r>
              <a:rPr lang="en-US" dirty="0" err="1"/>
              <a:t>trie</a:t>
            </a:r>
            <a:r>
              <a:rPr lang="en-US" dirty="0"/>
              <a:t> is a tree in which each node is an array containing a 0-pointer and a 1-pointer. </a:t>
            </a:r>
          </a:p>
          <a:p>
            <a:r>
              <a:rPr lang="en-US" dirty="0"/>
              <a:t>At the root:</a:t>
            </a:r>
          </a:p>
          <a:p>
            <a:pPr lvl="1"/>
            <a:r>
              <a:rPr lang="en-US" dirty="0"/>
              <a:t>all prefixes that start with 0 are stored in the </a:t>
            </a:r>
            <a:r>
              <a:rPr lang="en-US" dirty="0" err="1"/>
              <a:t>subtrie</a:t>
            </a:r>
            <a:r>
              <a:rPr lang="en-US" dirty="0"/>
              <a:t> pointed to by the 0-pointer</a:t>
            </a:r>
          </a:p>
          <a:p>
            <a:pPr lvl="1"/>
            <a:r>
              <a:rPr lang="en-US" dirty="0"/>
              <a:t>all prefixes that start with a 1 are stored in the </a:t>
            </a:r>
            <a:r>
              <a:rPr lang="en-US" dirty="0" err="1"/>
              <a:t>subtrie</a:t>
            </a:r>
            <a:r>
              <a:rPr lang="en-US" dirty="0"/>
              <a:t> pointed to by the 1-pointer.</a:t>
            </a:r>
          </a:p>
        </p:txBody>
      </p:sp>
      <p:pic>
        <p:nvPicPr>
          <p:cNvPr id="4" name="Picture 3"/>
          <p:cNvPicPr>
            <a:picLocks noChangeAspect="1"/>
          </p:cNvPicPr>
          <p:nvPr/>
        </p:nvPicPr>
        <p:blipFill>
          <a:blip r:embed="rId3"/>
          <a:stretch>
            <a:fillRect/>
          </a:stretch>
        </p:blipFill>
        <p:spPr>
          <a:xfrm>
            <a:off x="1403648" y="1361783"/>
            <a:ext cx="1771650" cy="2314575"/>
          </a:xfrm>
          <a:prstGeom prst="rect">
            <a:avLst/>
          </a:prstGeom>
        </p:spPr>
      </p:pic>
      <p:pic>
        <p:nvPicPr>
          <p:cNvPr id="5" name="Picture 4"/>
          <p:cNvPicPr>
            <a:picLocks noChangeAspect="1"/>
          </p:cNvPicPr>
          <p:nvPr/>
        </p:nvPicPr>
        <p:blipFill>
          <a:blip r:embed="rId4"/>
          <a:stretch>
            <a:fillRect/>
          </a:stretch>
        </p:blipFill>
        <p:spPr>
          <a:xfrm>
            <a:off x="4139952" y="1382346"/>
            <a:ext cx="4699248" cy="3723410"/>
          </a:xfrm>
          <a:prstGeom prst="rect">
            <a:avLst/>
          </a:prstGeom>
        </p:spPr>
      </p:pic>
    </p:spTree>
    <p:extLst>
      <p:ext uri="{BB962C8B-B14F-4D97-AF65-F5344CB8AC3E}">
        <p14:creationId xmlns:p14="http://schemas.microsoft.com/office/powerpoint/2010/main" val="3242619857"/>
      </p:ext>
    </p:extLst>
  </p:cSld>
  <p:clrMapOvr>
    <a:masterClrMapping/>
  </p:clrMapOvr>
  <p:transition spd="slow">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Prefix matching – </a:t>
            </a:r>
            <a:r>
              <a:rPr lang="en-US" dirty="0" err="1"/>
              <a:t>multibit</a:t>
            </a:r>
            <a:r>
              <a:rPr lang="en-US" dirty="0"/>
              <a:t> tries</a:t>
            </a:r>
          </a:p>
        </p:txBody>
      </p:sp>
      <p:sp>
        <p:nvSpPr>
          <p:cNvPr id="3" name="Content Placeholder 2"/>
          <p:cNvSpPr>
            <a:spLocks noGrp="1"/>
          </p:cNvSpPr>
          <p:nvPr>
            <p:ph idx="1"/>
          </p:nvPr>
        </p:nvSpPr>
        <p:spPr>
          <a:xfrm>
            <a:off x="4573190" y="1596413"/>
            <a:ext cx="4266009" cy="5144955"/>
          </a:xfrm>
        </p:spPr>
        <p:txBody>
          <a:bodyPr>
            <a:normAutofit fontScale="85000" lnSpcReduction="20000"/>
          </a:bodyPr>
          <a:lstStyle/>
          <a:p>
            <a:r>
              <a:rPr lang="en-US" dirty="0"/>
              <a:t>Controlled prefix expansion transforms an existing prefix database into a new database:</a:t>
            </a:r>
          </a:p>
          <a:p>
            <a:pPr lvl="1"/>
            <a:r>
              <a:rPr lang="en-US" dirty="0"/>
              <a:t>Fewer prefix lengths but with potentially more prefixes. </a:t>
            </a:r>
          </a:p>
          <a:p>
            <a:r>
              <a:rPr lang="en-US" dirty="0"/>
              <a:t>By eliminating all lengths that are not multiples of the chosen </a:t>
            </a:r>
            <a:r>
              <a:rPr lang="en-US" b="1" dirty="0">
                <a:solidFill>
                  <a:srgbClr val="FF0000"/>
                </a:solidFill>
              </a:rPr>
              <a:t>stride</a:t>
            </a:r>
            <a:r>
              <a:rPr lang="en-US" dirty="0">
                <a:solidFill>
                  <a:srgbClr val="FF0000"/>
                </a:solidFill>
              </a:rPr>
              <a:t> </a:t>
            </a:r>
            <a:r>
              <a:rPr lang="en-US" dirty="0"/>
              <a:t>length, expansion allows faster </a:t>
            </a:r>
            <a:r>
              <a:rPr lang="en-US" dirty="0" err="1"/>
              <a:t>multibit</a:t>
            </a:r>
            <a:r>
              <a:rPr lang="en-US" dirty="0"/>
              <a:t> </a:t>
            </a:r>
            <a:r>
              <a:rPr lang="en-US" dirty="0" err="1"/>
              <a:t>trie</a:t>
            </a:r>
            <a:r>
              <a:rPr lang="en-US" dirty="0"/>
              <a:t> search</a:t>
            </a:r>
          </a:p>
          <a:p>
            <a:r>
              <a:rPr lang="en-US" dirty="0"/>
              <a:t>The cost: increased database size</a:t>
            </a:r>
          </a:p>
        </p:txBody>
      </p:sp>
      <p:pic>
        <p:nvPicPr>
          <p:cNvPr id="4" name="Picture 3"/>
          <p:cNvPicPr>
            <a:picLocks noChangeAspect="1"/>
          </p:cNvPicPr>
          <p:nvPr/>
        </p:nvPicPr>
        <p:blipFill>
          <a:blip r:embed="rId3"/>
          <a:stretch>
            <a:fillRect/>
          </a:stretch>
        </p:blipFill>
        <p:spPr>
          <a:xfrm>
            <a:off x="1085924" y="1412632"/>
            <a:ext cx="3457575" cy="3705225"/>
          </a:xfrm>
          <a:prstGeom prst="rect">
            <a:avLst/>
          </a:prstGeom>
        </p:spPr>
      </p:pic>
    </p:spTree>
    <p:extLst>
      <p:ext uri="{BB962C8B-B14F-4D97-AF65-F5344CB8AC3E}">
        <p14:creationId xmlns:p14="http://schemas.microsoft.com/office/powerpoint/2010/main" val="367790157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Prefix matching – </a:t>
            </a:r>
            <a:r>
              <a:rPr lang="en-US" dirty="0" err="1"/>
              <a:t>multibit</a:t>
            </a:r>
            <a:r>
              <a:rPr lang="en-US" dirty="0"/>
              <a:t>  and fixed-stride tries</a:t>
            </a:r>
          </a:p>
        </p:txBody>
      </p:sp>
      <p:sp>
        <p:nvSpPr>
          <p:cNvPr id="3" name="Content Placeholder 2"/>
          <p:cNvSpPr>
            <a:spLocks noGrp="1"/>
          </p:cNvSpPr>
          <p:nvPr>
            <p:ph idx="1"/>
          </p:nvPr>
        </p:nvSpPr>
        <p:spPr>
          <a:xfrm>
            <a:off x="762000" y="5863613"/>
            <a:ext cx="7338392" cy="1096624"/>
          </a:xfrm>
        </p:spPr>
        <p:txBody>
          <a:bodyPr>
            <a:normAutofit fontScale="77500" lnSpcReduction="20000"/>
          </a:bodyPr>
          <a:lstStyle/>
          <a:p>
            <a:r>
              <a:rPr lang="en-US" dirty="0"/>
              <a:t>Each </a:t>
            </a:r>
            <a:r>
              <a:rPr lang="en-US" dirty="0" err="1"/>
              <a:t>trie</a:t>
            </a:r>
            <a:r>
              <a:rPr lang="en-US" dirty="0"/>
              <a:t> node uses 3 bits</a:t>
            </a:r>
          </a:p>
          <a:p>
            <a:r>
              <a:rPr lang="en-US" dirty="0"/>
              <a:t>The replicated entries within </a:t>
            </a:r>
            <a:r>
              <a:rPr lang="en-US" dirty="0" err="1"/>
              <a:t>trie</a:t>
            </a:r>
            <a:r>
              <a:rPr lang="en-US" dirty="0"/>
              <a:t> nodes correspond exactly to the expanded prefixes</a:t>
            </a:r>
          </a:p>
        </p:txBody>
      </p:sp>
      <p:pic>
        <p:nvPicPr>
          <p:cNvPr id="4" name="Picture 3"/>
          <p:cNvPicPr>
            <a:picLocks noChangeAspect="1"/>
          </p:cNvPicPr>
          <p:nvPr/>
        </p:nvPicPr>
        <p:blipFill>
          <a:blip r:embed="rId3"/>
          <a:stretch>
            <a:fillRect/>
          </a:stretch>
        </p:blipFill>
        <p:spPr>
          <a:xfrm>
            <a:off x="5220072" y="1504522"/>
            <a:ext cx="3409950" cy="4267200"/>
          </a:xfrm>
          <a:prstGeom prst="rect">
            <a:avLst/>
          </a:prstGeom>
        </p:spPr>
      </p:pic>
      <p:pic>
        <p:nvPicPr>
          <p:cNvPr id="5" name="Picture 4"/>
          <p:cNvPicPr>
            <a:picLocks noChangeAspect="1"/>
          </p:cNvPicPr>
          <p:nvPr/>
        </p:nvPicPr>
        <p:blipFill>
          <a:blip r:embed="rId4"/>
          <a:stretch>
            <a:fillRect/>
          </a:stretch>
        </p:blipFill>
        <p:spPr>
          <a:xfrm>
            <a:off x="832716" y="1915499"/>
            <a:ext cx="3598480" cy="3856223"/>
          </a:xfrm>
          <a:prstGeom prst="rect">
            <a:avLst/>
          </a:prstGeom>
        </p:spPr>
      </p:pic>
    </p:spTree>
    <p:extLst>
      <p:ext uri="{BB962C8B-B14F-4D97-AF65-F5344CB8AC3E}">
        <p14:creationId xmlns:p14="http://schemas.microsoft.com/office/powerpoint/2010/main" val="4036785595"/>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Input and Output Queues in the Ethernet port</a:t>
            </a:r>
          </a:p>
        </p:txBody>
      </p:sp>
      <p:sp>
        <p:nvSpPr>
          <p:cNvPr id="6" name="Rectangle 5"/>
          <p:cNvSpPr/>
          <p:nvPr/>
        </p:nvSpPr>
        <p:spPr>
          <a:xfrm>
            <a:off x="3131840" y="1736725"/>
            <a:ext cx="3019425" cy="5121275"/>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8" name="Rectangle 4"/>
          <p:cNvSpPr>
            <a:spLocks noChangeArrowheads="1"/>
          </p:cNvSpPr>
          <p:nvPr/>
        </p:nvSpPr>
        <p:spPr bwMode="auto">
          <a:xfrm>
            <a:off x="3917653" y="2794000"/>
            <a:ext cx="1978025" cy="3074988"/>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9" name="Rectangle 8"/>
          <p:cNvSpPr>
            <a:spLocks noChangeArrowheads="1"/>
          </p:cNvSpPr>
          <p:nvPr/>
        </p:nvSpPr>
        <p:spPr bwMode="auto">
          <a:xfrm>
            <a:off x="5722640" y="3157538"/>
            <a:ext cx="228600" cy="228600"/>
          </a:xfrm>
          <a:prstGeom prst="rect">
            <a:avLst/>
          </a:prstGeom>
          <a:solidFill>
            <a:schemeClr val="tx1"/>
          </a:solidFill>
          <a:ln w="9525">
            <a:solidFill>
              <a:schemeClr val="tx1"/>
            </a:solidFill>
            <a:miter lim="800000"/>
            <a:headEnd/>
            <a:tailEnd/>
          </a:ln>
        </p:spPr>
        <p:txBody>
          <a:bodyPr wrap="none" anchor="ctr"/>
          <a:lstStyle/>
          <a:p>
            <a:endParaRPr lang="en-US"/>
          </a:p>
        </p:txBody>
      </p:sp>
      <p:cxnSp>
        <p:nvCxnSpPr>
          <p:cNvPr id="10" name="AutoShape 9"/>
          <p:cNvCxnSpPr>
            <a:cxnSpLocks noChangeShapeType="1"/>
            <a:stCxn id="13" idx="3"/>
            <a:endCxn id="9" idx="1"/>
          </p:cNvCxnSpPr>
          <p:nvPr/>
        </p:nvCxnSpPr>
        <p:spPr bwMode="auto">
          <a:xfrm>
            <a:off x="4046240" y="3238500"/>
            <a:ext cx="1676400" cy="33338"/>
          </a:xfrm>
          <a:prstGeom prst="straightConnector1">
            <a:avLst/>
          </a:prstGeom>
          <a:noFill/>
          <a:ln w="57150">
            <a:solidFill>
              <a:schemeClr val="accent2"/>
            </a:solidFill>
            <a:round/>
            <a:headEnd/>
            <a:tailEnd/>
          </a:ln>
        </p:spPr>
      </p:cxnSp>
      <p:sp>
        <p:nvSpPr>
          <p:cNvPr id="11" name="Text Box 12"/>
          <p:cNvSpPr txBox="1">
            <a:spLocks noChangeArrowheads="1"/>
          </p:cNvSpPr>
          <p:nvPr/>
        </p:nvSpPr>
        <p:spPr bwMode="auto">
          <a:xfrm>
            <a:off x="5417840" y="2852738"/>
            <a:ext cx="530225" cy="304800"/>
          </a:xfrm>
          <a:prstGeom prst="rect">
            <a:avLst/>
          </a:prstGeom>
          <a:noFill/>
          <a:ln w="9525">
            <a:noFill/>
            <a:miter lim="800000"/>
            <a:headEnd/>
            <a:tailEnd/>
          </a:ln>
        </p:spPr>
        <p:txBody>
          <a:bodyPr wrap="none">
            <a:spAutoFit/>
          </a:bodyPr>
          <a:lstStyle/>
          <a:p>
            <a:r>
              <a:rPr lang="en-US" sz="1400"/>
              <a:t>HSL</a:t>
            </a:r>
          </a:p>
        </p:txBody>
      </p:sp>
      <p:sp>
        <p:nvSpPr>
          <p:cNvPr id="13" name="Rectangle 5"/>
          <p:cNvSpPr>
            <a:spLocks noChangeArrowheads="1"/>
          </p:cNvSpPr>
          <p:nvPr/>
        </p:nvSpPr>
        <p:spPr bwMode="auto">
          <a:xfrm>
            <a:off x="3817640" y="3124200"/>
            <a:ext cx="228600" cy="228600"/>
          </a:xfrm>
          <a:prstGeom prst="rect">
            <a:avLst/>
          </a:prstGeom>
          <a:solidFill>
            <a:schemeClr val="accent1"/>
          </a:solidFill>
          <a:ln w="28575">
            <a:solidFill>
              <a:schemeClr val="tx1"/>
            </a:solidFill>
            <a:miter lim="800000"/>
            <a:headEnd/>
            <a:tailEnd/>
          </a:ln>
        </p:spPr>
        <p:txBody>
          <a:bodyPr wrap="none" anchor="ctr"/>
          <a:lstStyle/>
          <a:p>
            <a:endParaRPr lang="en-US"/>
          </a:p>
        </p:txBody>
      </p:sp>
      <p:sp>
        <p:nvSpPr>
          <p:cNvPr id="14" name="Text Box 11"/>
          <p:cNvSpPr txBox="1">
            <a:spLocks noChangeArrowheads="1"/>
          </p:cNvSpPr>
          <p:nvPr/>
        </p:nvSpPr>
        <p:spPr bwMode="auto">
          <a:xfrm>
            <a:off x="3131840" y="2895600"/>
            <a:ext cx="696913" cy="304800"/>
          </a:xfrm>
          <a:prstGeom prst="rect">
            <a:avLst/>
          </a:prstGeom>
          <a:noFill/>
          <a:ln w="9525">
            <a:noFill/>
            <a:miter lim="800000"/>
            <a:headEnd/>
            <a:tailEnd/>
          </a:ln>
        </p:spPr>
        <p:txBody>
          <a:bodyPr wrap="none">
            <a:spAutoFit/>
          </a:bodyPr>
          <a:lstStyle/>
          <a:p>
            <a:r>
              <a:rPr lang="en-US" sz="1400"/>
              <a:t>ETH-1</a:t>
            </a:r>
          </a:p>
        </p:txBody>
      </p:sp>
      <p:sp>
        <p:nvSpPr>
          <p:cNvPr id="15" name="Text Box 12"/>
          <p:cNvSpPr txBox="1">
            <a:spLocks noChangeArrowheads="1"/>
          </p:cNvSpPr>
          <p:nvPr/>
        </p:nvSpPr>
        <p:spPr bwMode="auto">
          <a:xfrm>
            <a:off x="3131840" y="3462338"/>
            <a:ext cx="696913" cy="304800"/>
          </a:xfrm>
          <a:prstGeom prst="rect">
            <a:avLst/>
          </a:prstGeom>
          <a:noFill/>
          <a:ln w="9525">
            <a:noFill/>
            <a:miter lim="800000"/>
            <a:headEnd/>
            <a:tailEnd/>
          </a:ln>
        </p:spPr>
        <p:txBody>
          <a:bodyPr wrap="none">
            <a:spAutoFit/>
          </a:bodyPr>
          <a:lstStyle/>
          <a:p>
            <a:r>
              <a:rPr lang="en-US" sz="1400"/>
              <a:t>ETH-2</a:t>
            </a:r>
          </a:p>
        </p:txBody>
      </p:sp>
      <p:sp>
        <p:nvSpPr>
          <p:cNvPr id="16" name="Line 41"/>
          <p:cNvSpPr>
            <a:spLocks noChangeShapeType="1"/>
          </p:cNvSpPr>
          <p:nvPr/>
        </p:nvSpPr>
        <p:spPr bwMode="auto">
          <a:xfrm>
            <a:off x="3360440" y="3200400"/>
            <a:ext cx="457200" cy="0"/>
          </a:xfrm>
          <a:prstGeom prst="line">
            <a:avLst/>
          </a:prstGeom>
          <a:noFill/>
          <a:ln w="9525">
            <a:solidFill>
              <a:schemeClr val="tx2"/>
            </a:solidFill>
            <a:round/>
            <a:headEnd/>
            <a:tailEnd/>
          </a:ln>
        </p:spPr>
        <p:txBody>
          <a:bodyPr/>
          <a:lstStyle/>
          <a:p>
            <a:endParaRPr lang="en-US"/>
          </a:p>
        </p:txBody>
      </p:sp>
      <p:sp>
        <p:nvSpPr>
          <p:cNvPr id="17" name="Line 42"/>
          <p:cNvSpPr>
            <a:spLocks noChangeShapeType="1"/>
          </p:cNvSpPr>
          <p:nvPr/>
        </p:nvSpPr>
        <p:spPr bwMode="auto">
          <a:xfrm>
            <a:off x="3360440" y="4224338"/>
            <a:ext cx="457200" cy="0"/>
          </a:xfrm>
          <a:prstGeom prst="line">
            <a:avLst/>
          </a:prstGeom>
          <a:noFill/>
          <a:ln w="9525">
            <a:solidFill>
              <a:schemeClr val="tx2"/>
            </a:solidFill>
            <a:round/>
            <a:headEnd/>
            <a:tailEnd/>
          </a:ln>
        </p:spPr>
        <p:txBody>
          <a:bodyPr/>
          <a:lstStyle/>
          <a:p>
            <a:endParaRPr lang="en-US"/>
          </a:p>
        </p:txBody>
      </p:sp>
      <p:sp>
        <p:nvSpPr>
          <p:cNvPr id="18" name="Line 43"/>
          <p:cNvSpPr>
            <a:spLocks noChangeShapeType="1"/>
          </p:cNvSpPr>
          <p:nvPr/>
        </p:nvSpPr>
        <p:spPr bwMode="auto">
          <a:xfrm>
            <a:off x="3360440" y="3767138"/>
            <a:ext cx="457200" cy="0"/>
          </a:xfrm>
          <a:prstGeom prst="line">
            <a:avLst/>
          </a:prstGeom>
          <a:noFill/>
          <a:ln w="9525">
            <a:solidFill>
              <a:schemeClr val="tx2"/>
            </a:solidFill>
            <a:round/>
            <a:headEnd/>
            <a:tailEnd/>
          </a:ln>
        </p:spPr>
        <p:txBody>
          <a:bodyPr/>
          <a:lstStyle/>
          <a:p>
            <a:endParaRPr lang="en-US"/>
          </a:p>
        </p:txBody>
      </p:sp>
      <p:sp>
        <p:nvSpPr>
          <p:cNvPr id="19" name="Rectangle 47"/>
          <p:cNvSpPr>
            <a:spLocks noChangeArrowheads="1"/>
          </p:cNvSpPr>
          <p:nvPr/>
        </p:nvSpPr>
        <p:spPr bwMode="auto">
          <a:xfrm>
            <a:off x="3817640" y="3614738"/>
            <a:ext cx="228600" cy="228600"/>
          </a:xfrm>
          <a:prstGeom prst="rect">
            <a:avLst/>
          </a:prstGeom>
          <a:solidFill>
            <a:schemeClr val="accent1"/>
          </a:solidFill>
          <a:ln w="28575">
            <a:solidFill>
              <a:schemeClr val="tx1"/>
            </a:solidFill>
            <a:miter lim="800000"/>
            <a:headEnd/>
            <a:tailEnd/>
          </a:ln>
        </p:spPr>
        <p:txBody>
          <a:bodyPr wrap="none" anchor="ctr"/>
          <a:lstStyle/>
          <a:p>
            <a:endParaRPr lang="en-US"/>
          </a:p>
        </p:txBody>
      </p:sp>
      <p:sp>
        <p:nvSpPr>
          <p:cNvPr id="20" name="Rectangle 48"/>
          <p:cNvSpPr>
            <a:spLocks noChangeArrowheads="1"/>
          </p:cNvSpPr>
          <p:nvPr/>
        </p:nvSpPr>
        <p:spPr bwMode="auto">
          <a:xfrm>
            <a:off x="3817640" y="4071938"/>
            <a:ext cx="228600" cy="228600"/>
          </a:xfrm>
          <a:prstGeom prst="rect">
            <a:avLst/>
          </a:prstGeom>
          <a:solidFill>
            <a:schemeClr val="accent1"/>
          </a:solidFill>
          <a:ln w="28575">
            <a:solidFill>
              <a:schemeClr val="tx1"/>
            </a:solidFill>
            <a:miter lim="800000"/>
            <a:headEnd/>
            <a:tailEnd/>
          </a:ln>
        </p:spPr>
        <p:txBody>
          <a:bodyPr wrap="none" anchor="ctr"/>
          <a:lstStyle/>
          <a:p>
            <a:endParaRPr lang="en-US"/>
          </a:p>
        </p:txBody>
      </p:sp>
      <p:sp>
        <p:nvSpPr>
          <p:cNvPr id="21" name="Text Box 49"/>
          <p:cNvSpPr txBox="1">
            <a:spLocks noChangeArrowheads="1"/>
          </p:cNvSpPr>
          <p:nvPr/>
        </p:nvSpPr>
        <p:spPr bwMode="auto">
          <a:xfrm>
            <a:off x="3131840" y="3919538"/>
            <a:ext cx="696913" cy="304800"/>
          </a:xfrm>
          <a:prstGeom prst="rect">
            <a:avLst/>
          </a:prstGeom>
          <a:noFill/>
          <a:ln w="9525">
            <a:noFill/>
            <a:miter lim="800000"/>
            <a:headEnd/>
            <a:tailEnd/>
          </a:ln>
        </p:spPr>
        <p:txBody>
          <a:bodyPr wrap="none">
            <a:spAutoFit/>
          </a:bodyPr>
          <a:lstStyle/>
          <a:p>
            <a:r>
              <a:rPr lang="en-US" sz="1400"/>
              <a:t>ETH-3</a:t>
            </a:r>
          </a:p>
        </p:txBody>
      </p:sp>
      <p:sp>
        <p:nvSpPr>
          <p:cNvPr id="22" name="Line 42"/>
          <p:cNvSpPr>
            <a:spLocks noChangeShapeType="1"/>
          </p:cNvSpPr>
          <p:nvPr/>
        </p:nvSpPr>
        <p:spPr bwMode="auto">
          <a:xfrm>
            <a:off x="3360440" y="4681538"/>
            <a:ext cx="457200" cy="0"/>
          </a:xfrm>
          <a:prstGeom prst="line">
            <a:avLst/>
          </a:prstGeom>
          <a:noFill/>
          <a:ln w="9525">
            <a:solidFill>
              <a:schemeClr val="tx2"/>
            </a:solidFill>
            <a:round/>
            <a:headEnd/>
            <a:tailEnd/>
          </a:ln>
        </p:spPr>
        <p:txBody>
          <a:bodyPr/>
          <a:lstStyle/>
          <a:p>
            <a:endParaRPr lang="en-US"/>
          </a:p>
        </p:txBody>
      </p:sp>
      <p:sp>
        <p:nvSpPr>
          <p:cNvPr id="23" name="Rectangle 48"/>
          <p:cNvSpPr>
            <a:spLocks noChangeArrowheads="1"/>
          </p:cNvSpPr>
          <p:nvPr/>
        </p:nvSpPr>
        <p:spPr bwMode="auto">
          <a:xfrm>
            <a:off x="3817640" y="4529138"/>
            <a:ext cx="228600" cy="228600"/>
          </a:xfrm>
          <a:prstGeom prst="rect">
            <a:avLst/>
          </a:prstGeom>
          <a:solidFill>
            <a:schemeClr val="accent1"/>
          </a:solidFill>
          <a:ln w="28575">
            <a:solidFill>
              <a:schemeClr val="tx1"/>
            </a:solidFill>
            <a:miter lim="800000"/>
            <a:headEnd/>
            <a:tailEnd/>
          </a:ln>
        </p:spPr>
        <p:txBody>
          <a:bodyPr wrap="none" anchor="ctr"/>
          <a:lstStyle/>
          <a:p>
            <a:endParaRPr lang="en-US"/>
          </a:p>
        </p:txBody>
      </p:sp>
      <p:sp>
        <p:nvSpPr>
          <p:cNvPr id="24" name="Text Box 49"/>
          <p:cNvSpPr txBox="1">
            <a:spLocks noChangeArrowheads="1"/>
          </p:cNvSpPr>
          <p:nvPr/>
        </p:nvSpPr>
        <p:spPr bwMode="auto">
          <a:xfrm>
            <a:off x="3131840" y="4376738"/>
            <a:ext cx="701675" cy="307975"/>
          </a:xfrm>
          <a:prstGeom prst="rect">
            <a:avLst/>
          </a:prstGeom>
          <a:noFill/>
          <a:ln w="9525">
            <a:noFill/>
            <a:miter lim="800000"/>
            <a:headEnd/>
            <a:tailEnd/>
          </a:ln>
        </p:spPr>
        <p:txBody>
          <a:bodyPr wrap="none">
            <a:spAutoFit/>
          </a:bodyPr>
          <a:lstStyle/>
          <a:p>
            <a:r>
              <a:rPr lang="en-US" sz="1400"/>
              <a:t>ETH-4</a:t>
            </a:r>
          </a:p>
        </p:txBody>
      </p:sp>
      <p:sp>
        <p:nvSpPr>
          <p:cNvPr id="25" name="Line 42"/>
          <p:cNvSpPr>
            <a:spLocks noChangeShapeType="1"/>
          </p:cNvSpPr>
          <p:nvPr/>
        </p:nvSpPr>
        <p:spPr bwMode="auto">
          <a:xfrm>
            <a:off x="3360440" y="5138738"/>
            <a:ext cx="457200" cy="0"/>
          </a:xfrm>
          <a:prstGeom prst="line">
            <a:avLst/>
          </a:prstGeom>
          <a:noFill/>
          <a:ln w="9525">
            <a:solidFill>
              <a:schemeClr val="tx2"/>
            </a:solidFill>
            <a:round/>
            <a:headEnd/>
            <a:tailEnd/>
          </a:ln>
        </p:spPr>
        <p:txBody>
          <a:bodyPr/>
          <a:lstStyle/>
          <a:p>
            <a:endParaRPr lang="en-US"/>
          </a:p>
        </p:txBody>
      </p:sp>
      <p:sp>
        <p:nvSpPr>
          <p:cNvPr id="26" name="Rectangle 48"/>
          <p:cNvSpPr>
            <a:spLocks noChangeArrowheads="1"/>
          </p:cNvSpPr>
          <p:nvPr/>
        </p:nvSpPr>
        <p:spPr bwMode="auto">
          <a:xfrm>
            <a:off x="3817640" y="4986338"/>
            <a:ext cx="228600" cy="228600"/>
          </a:xfrm>
          <a:prstGeom prst="rect">
            <a:avLst/>
          </a:prstGeom>
          <a:solidFill>
            <a:schemeClr val="accent1"/>
          </a:solidFill>
          <a:ln w="28575">
            <a:solidFill>
              <a:schemeClr val="tx1"/>
            </a:solidFill>
            <a:miter lim="800000"/>
            <a:headEnd/>
            <a:tailEnd/>
          </a:ln>
        </p:spPr>
        <p:txBody>
          <a:bodyPr wrap="none" anchor="ctr"/>
          <a:lstStyle/>
          <a:p>
            <a:endParaRPr lang="en-US"/>
          </a:p>
        </p:txBody>
      </p:sp>
      <p:sp>
        <p:nvSpPr>
          <p:cNvPr id="27" name="Text Box 49"/>
          <p:cNvSpPr txBox="1">
            <a:spLocks noChangeArrowheads="1"/>
          </p:cNvSpPr>
          <p:nvPr/>
        </p:nvSpPr>
        <p:spPr bwMode="auto">
          <a:xfrm>
            <a:off x="3131840" y="4833938"/>
            <a:ext cx="701675" cy="307975"/>
          </a:xfrm>
          <a:prstGeom prst="rect">
            <a:avLst/>
          </a:prstGeom>
          <a:noFill/>
          <a:ln w="9525">
            <a:noFill/>
            <a:miter lim="800000"/>
            <a:headEnd/>
            <a:tailEnd/>
          </a:ln>
        </p:spPr>
        <p:txBody>
          <a:bodyPr wrap="none">
            <a:spAutoFit/>
          </a:bodyPr>
          <a:lstStyle/>
          <a:p>
            <a:r>
              <a:rPr lang="en-US" sz="1400"/>
              <a:t>ETH-5</a:t>
            </a:r>
          </a:p>
        </p:txBody>
      </p:sp>
      <p:cxnSp>
        <p:nvCxnSpPr>
          <p:cNvPr id="28" name="AutoShape 8"/>
          <p:cNvCxnSpPr>
            <a:cxnSpLocks noChangeShapeType="1"/>
            <a:stCxn id="19" idx="3"/>
            <a:endCxn id="9" idx="1"/>
          </p:cNvCxnSpPr>
          <p:nvPr/>
        </p:nvCxnSpPr>
        <p:spPr bwMode="auto">
          <a:xfrm flipV="1">
            <a:off x="4046240" y="3271838"/>
            <a:ext cx="1676400" cy="457200"/>
          </a:xfrm>
          <a:prstGeom prst="straightConnector1">
            <a:avLst/>
          </a:prstGeom>
          <a:noFill/>
          <a:ln w="57150">
            <a:solidFill>
              <a:schemeClr val="hlink"/>
            </a:solidFill>
            <a:round/>
            <a:headEnd/>
            <a:tailEnd/>
          </a:ln>
        </p:spPr>
      </p:cxnSp>
      <p:cxnSp>
        <p:nvCxnSpPr>
          <p:cNvPr id="29" name="AutoShape 54"/>
          <p:cNvCxnSpPr>
            <a:cxnSpLocks noChangeShapeType="1"/>
            <a:stCxn id="20" idx="3"/>
            <a:endCxn id="9" idx="1"/>
          </p:cNvCxnSpPr>
          <p:nvPr/>
        </p:nvCxnSpPr>
        <p:spPr bwMode="auto">
          <a:xfrm flipV="1">
            <a:off x="4046240" y="3271838"/>
            <a:ext cx="1676400" cy="914400"/>
          </a:xfrm>
          <a:prstGeom prst="straightConnector1">
            <a:avLst/>
          </a:prstGeom>
          <a:noFill/>
          <a:ln w="57150">
            <a:solidFill>
              <a:srgbClr val="B963B5"/>
            </a:solidFill>
            <a:round/>
            <a:headEnd/>
            <a:tailEnd/>
          </a:ln>
        </p:spPr>
      </p:cxnSp>
      <p:sp>
        <p:nvSpPr>
          <p:cNvPr id="30" name="Text Box 52"/>
          <p:cNvSpPr txBox="1">
            <a:spLocks noChangeArrowheads="1"/>
          </p:cNvSpPr>
          <p:nvPr/>
        </p:nvSpPr>
        <p:spPr bwMode="auto">
          <a:xfrm>
            <a:off x="4732040" y="2209800"/>
            <a:ext cx="1143000" cy="584200"/>
          </a:xfrm>
          <a:prstGeom prst="rect">
            <a:avLst/>
          </a:prstGeom>
          <a:noFill/>
          <a:ln w="9525">
            <a:noFill/>
            <a:miter lim="800000"/>
            <a:headEnd/>
            <a:tailEnd/>
          </a:ln>
        </p:spPr>
        <p:txBody>
          <a:bodyPr wrap="none">
            <a:spAutoFit/>
          </a:bodyPr>
          <a:lstStyle/>
          <a:p>
            <a:pPr algn="ctr"/>
            <a:r>
              <a:rPr lang="en-US" sz="1600" b="1"/>
              <a:t>L2 Switch</a:t>
            </a:r>
          </a:p>
          <a:p>
            <a:pPr algn="ctr"/>
            <a:r>
              <a:rPr lang="en-US" sz="1600" b="1"/>
              <a:t>(Bridge)</a:t>
            </a:r>
          </a:p>
        </p:txBody>
      </p:sp>
      <p:grpSp>
        <p:nvGrpSpPr>
          <p:cNvPr id="31" name="Group 111"/>
          <p:cNvGrpSpPr>
            <a:grpSpLocks/>
          </p:cNvGrpSpPr>
          <p:nvPr/>
        </p:nvGrpSpPr>
        <p:grpSpPr bwMode="auto">
          <a:xfrm>
            <a:off x="5036840" y="3992563"/>
            <a:ext cx="1011238" cy="960437"/>
            <a:chOff x="2476798" y="5638800"/>
            <a:chExt cx="1011474" cy="960120"/>
          </a:xfrm>
        </p:grpSpPr>
        <p:sp>
          <p:nvSpPr>
            <p:cNvPr id="32" name="Rounded Rectangular Callout 31"/>
            <p:cNvSpPr/>
            <p:nvPr/>
          </p:nvSpPr>
          <p:spPr bwMode="auto">
            <a:xfrm>
              <a:off x="2476798" y="5638800"/>
              <a:ext cx="1011474" cy="960120"/>
            </a:xfrm>
            <a:prstGeom prst="wedgeRoundRectCallout">
              <a:avLst>
                <a:gd name="adj1" fmla="val 27768"/>
                <a:gd name="adj2" fmla="val -124187"/>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Rectangle 31"/>
            <p:cNvSpPr>
              <a:spLocks noChangeArrowheads="1"/>
            </p:cNvSpPr>
            <p:nvPr/>
          </p:nvSpPr>
          <p:spPr bwMode="auto">
            <a:xfrm>
              <a:off x="2539299" y="5706345"/>
              <a:ext cx="302978" cy="152367"/>
            </a:xfrm>
            <a:prstGeom prst="rect">
              <a:avLst/>
            </a:prstGeom>
            <a:solidFill>
              <a:srgbClr val="FFC000"/>
            </a:solidFill>
            <a:ln w="9525">
              <a:solidFill>
                <a:schemeClr val="tx1"/>
              </a:solidFill>
              <a:miter lim="800000"/>
              <a:headEnd/>
              <a:tailEnd/>
            </a:ln>
          </p:spPr>
          <p:txBody>
            <a:bodyPr wrap="none" anchor="ctr"/>
            <a:lstStyle/>
            <a:p>
              <a:pPr algn="ctr"/>
              <a:r>
                <a:rPr lang="en-US" sz="1200"/>
                <a:t>HH</a:t>
              </a:r>
            </a:p>
          </p:txBody>
        </p:sp>
        <p:sp>
          <p:nvSpPr>
            <p:cNvPr id="34" name="Rectangle 32"/>
            <p:cNvSpPr>
              <a:spLocks noChangeArrowheads="1"/>
            </p:cNvSpPr>
            <p:nvPr/>
          </p:nvSpPr>
          <p:spPr bwMode="auto">
            <a:xfrm>
              <a:off x="2539299" y="5934895"/>
              <a:ext cx="302978" cy="155343"/>
            </a:xfrm>
            <a:prstGeom prst="rect">
              <a:avLst/>
            </a:prstGeom>
            <a:solidFill>
              <a:srgbClr val="92D050"/>
            </a:solidFill>
            <a:ln w="9525">
              <a:solidFill>
                <a:schemeClr val="tx1"/>
              </a:solidFill>
              <a:miter lim="800000"/>
              <a:headEnd/>
              <a:tailEnd/>
            </a:ln>
          </p:spPr>
          <p:txBody>
            <a:bodyPr wrap="none" anchor="ctr"/>
            <a:lstStyle/>
            <a:p>
              <a:pPr algn="ctr"/>
              <a:r>
                <a:rPr lang="en-US" sz="1200"/>
                <a:t>MH</a:t>
              </a:r>
            </a:p>
          </p:txBody>
        </p:sp>
        <p:sp>
          <p:nvSpPr>
            <p:cNvPr id="35" name="Rectangle 33"/>
            <p:cNvSpPr>
              <a:spLocks noChangeArrowheads="1"/>
            </p:cNvSpPr>
            <p:nvPr/>
          </p:nvSpPr>
          <p:spPr bwMode="auto">
            <a:xfrm>
              <a:off x="2539299" y="6163446"/>
              <a:ext cx="302978" cy="152367"/>
            </a:xfrm>
            <a:prstGeom prst="rect">
              <a:avLst/>
            </a:prstGeom>
            <a:solidFill>
              <a:srgbClr val="00B0F0"/>
            </a:solidFill>
            <a:ln w="9525">
              <a:solidFill>
                <a:schemeClr val="tx1"/>
              </a:solidFill>
              <a:miter lim="800000"/>
              <a:headEnd/>
              <a:tailEnd/>
            </a:ln>
          </p:spPr>
          <p:txBody>
            <a:bodyPr wrap="none" anchor="ctr"/>
            <a:lstStyle/>
            <a:p>
              <a:pPr algn="ctr"/>
              <a:r>
                <a:rPr lang="en-US" sz="1200"/>
                <a:t>L</a:t>
              </a:r>
            </a:p>
          </p:txBody>
        </p:sp>
        <p:sp>
          <p:nvSpPr>
            <p:cNvPr id="36" name="Rectangle 34"/>
            <p:cNvSpPr>
              <a:spLocks noChangeArrowheads="1"/>
            </p:cNvSpPr>
            <p:nvPr/>
          </p:nvSpPr>
          <p:spPr bwMode="auto">
            <a:xfrm>
              <a:off x="2539299" y="6391996"/>
              <a:ext cx="302978" cy="155343"/>
            </a:xfrm>
            <a:prstGeom prst="rect">
              <a:avLst/>
            </a:prstGeom>
            <a:solidFill>
              <a:srgbClr val="7030A0"/>
            </a:solidFill>
            <a:ln w="9525">
              <a:solidFill>
                <a:schemeClr val="tx1"/>
              </a:solidFill>
              <a:miter lim="800000"/>
              <a:headEnd/>
              <a:tailEnd/>
            </a:ln>
          </p:spPr>
          <p:txBody>
            <a:bodyPr wrap="none" anchor="ctr"/>
            <a:lstStyle/>
            <a:p>
              <a:pPr algn="ctr"/>
              <a:r>
                <a:rPr lang="en-US" sz="1200"/>
                <a:t>LLL</a:t>
              </a:r>
            </a:p>
          </p:txBody>
        </p:sp>
      </p:grpSp>
      <p:cxnSp>
        <p:nvCxnSpPr>
          <p:cNvPr id="37" name="Straight Connector 36"/>
          <p:cNvCxnSpPr/>
          <p:nvPr/>
        </p:nvCxnSpPr>
        <p:spPr bwMode="auto">
          <a:xfrm>
            <a:off x="5401965" y="4137025"/>
            <a:ext cx="363538" cy="10795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auto">
          <a:xfrm flipV="1">
            <a:off x="5401965" y="4313238"/>
            <a:ext cx="206375" cy="5397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auto">
          <a:xfrm flipV="1">
            <a:off x="5401965" y="4478338"/>
            <a:ext cx="165100" cy="11588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auto">
          <a:xfrm flipV="1">
            <a:off x="5401965" y="4648200"/>
            <a:ext cx="206375" cy="176213"/>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1" name="AutoShape 29"/>
          <p:cNvCxnSpPr>
            <a:cxnSpLocks noChangeShapeType="1"/>
            <a:stCxn id="9" idx="3"/>
          </p:cNvCxnSpPr>
          <p:nvPr/>
        </p:nvCxnSpPr>
        <p:spPr bwMode="auto">
          <a:xfrm>
            <a:off x="5951240" y="3271838"/>
            <a:ext cx="414338" cy="1587"/>
          </a:xfrm>
          <a:prstGeom prst="straightConnector1">
            <a:avLst/>
          </a:prstGeom>
          <a:noFill/>
          <a:ln w="9525">
            <a:solidFill>
              <a:schemeClr val="tx1"/>
            </a:solidFill>
            <a:round/>
            <a:headEnd/>
            <a:tailEnd type="triangle" w="med" len="med"/>
          </a:ln>
        </p:spPr>
      </p:cxnSp>
      <p:cxnSp>
        <p:nvCxnSpPr>
          <p:cNvPr id="42" name="Straight Arrow Connector 41"/>
          <p:cNvCxnSpPr/>
          <p:nvPr/>
        </p:nvCxnSpPr>
        <p:spPr>
          <a:xfrm>
            <a:off x="5989340" y="4481513"/>
            <a:ext cx="136525" cy="1587"/>
          </a:xfrm>
          <a:prstGeom prst="straightConnector1">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grpSp>
        <p:nvGrpSpPr>
          <p:cNvPr id="43" name="Group 111"/>
          <p:cNvGrpSpPr>
            <a:grpSpLocks/>
          </p:cNvGrpSpPr>
          <p:nvPr/>
        </p:nvGrpSpPr>
        <p:grpSpPr bwMode="auto">
          <a:xfrm flipH="1">
            <a:off x="3644603" y="1905000"/>
            <a:ext cx="1011237" cy="960438"/>
            <a:chOff x="2476798" y="5638800"/>
            <a:chExt cx="1011474" cy="960120"/>
          </a:xfrm>
        </p:grpSpPr>
        <p:sp>
          <p:nvSpPr>
            <p:cNvPr id="44" name="Rounded Rectangular Callout 123"/>
            <p:cNvSpPr/>
            <p:nvPr/>
          </p:nvSpPr>
          <p:spPr bwMode="auto">
            <a:xfrm>
              <a:off x="2476798" y="5638800"/>
              <a:ext cx="1011474" cy="960120"/>
            </a:xfrm>
            <a:prstGeom prst="wedgeRoundRectCallout">
              <a:avLst>
                <a:gd name="adj1" fmla="val 23202"/>
                <a:gd name="adj2" fmla="val 88415"/>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Rectangle 31"/>
            <p:cNvSpPr>
              <a:spLocks noChangeArrowheads="1"/>
            </p:cNvSpPr>
            <p:nvPr/>
          </p:nvSpPr>
          <p:spPr bwMode="auto">
            <a:xfrm>
              <a:off x="2539299" y="5706345"/>
              <a:ext cx="302978" cy="152367"/>
            </a:xfrm>
            <a:prstGeom prst="rect">
              <a:avLst/>
            </a:prstGeom>
            <a:solidFill>
              <a:srgbClr val="FFC000"/>
            </a:solidFill>
            <a:ln w="9525">
              <a:solidFill>
                <a:schemeClr val="tx1"/>
              </a:solidFill>
              <a:miter lim="800000"/>
              <a:headEnd/>
              <a:tailEnd/>
            </a:ln>
          </p:spPr>
          <p:txBody>
            <a:bodyPr wrap="none" anchor="ctr"/>
            <a:lstStyle/>
            <a:p>
              <a:pPr algn="ctr"/>
              <a:r>
                <a:rPr lang="en-US" sz="1200"/>
                <a:t>HH</a:t>
              </a:r>
            </a:p>
          </p:txBody>
        </p:sp>
        <p:sp>
          <p:nvSpPr>
            <p:cNvPr id="46" name="Rectangle 32"/>
            <p:cNvSpPr>
              <a:spLocks noChangeArrowheads="1"/>
            </p:cNvSpPr>
            <p:nvPr/>
          </p:nvSpPr>
          <p:spPr bwMode="auto">
            <a:xfrm>
              <a:off x="2539299" y="5934895"/>
              <a:ext cx="302978" cy="155343"/>
            </a:xfrm>
            <a:prstGeom prst="rect">
              <a:avLst/>
            </a:prstGeom>
            <a:solidFill>
              <a:srgbClr val="92D050"/>
            </a:solidFill>
            <a:ln w="9525">
              <a:solidFill>
                <a:schemeClr val="tx1"/>
              </a:solidFill>
              <a:miter lim="800000"/>
              <a:headEnd/>
              <a:tailEnd/>
            </a:ln>
          </p:spPr>
          <p:txBody>
            <a:bodyPr wrap="none" anchor="ctr"/>
            <a:lstStyle/>
            <a:p>
              <a:pPr algn="ctr"/>
              <a:r>
                <a:rPr lang="en-US" sz="1200"/>
                <a:t>MH</a:t>
              </a:r>
            </a:p>
          </p:txBody>
        </p:sp>
        <p:sp>
          <p:nvSpPr>
            <p:cNvPr id="47" name="Rectangle 33"/>
            <p:cNvSpPr>
              <a:spLocks noChangeArrowheads="1"/>
            </p:cNvSpPr>
            <p:nvPr/>
          </p:nvSpPr>
          <p:spPr bwMode="auto">
            <a:xfrm>
              <a:off x="2539299" y="6163446"/>
              <a:ext cx="302978" cy="152367"/>
            </a:xfrm>
            <a:prstGeom prst="rect">
              <a:avLst/>
            </a:prstGeom>
            <a:solidFill>
              <a:srgbClr val="00B0F0"/>
            </a:solidFill>
            <a:ln w="9525">
              <a:solidFill>
                <a:schemeClr val="tx1"/>
              </a:solidFill>
              <a:miter lim="800000"/>
              <a:headEnd/>
              <a:tailEnd/>
            </a:ln>
          </p:spPr>
          <p:txBody>
            <a:bodyPr wrap="none" anchor="ctr"/>
            <a:lstStyle/>
            <a:p>
              <a:pPr algn="ctr"/>
              <a:r>
                <a:rPr lang="en-US" sz="1200"/>
                <a:t>L</a:t>
              </a:r>
            </a:p>
          </p:txBody>
        </p:sp>
        <p:sp>
          <p:nvSpPr>
            <p:cNvPr id="48" name="Rectangle 34"/>
            <p:cNvSpPr>
              <a:spLocks noChangeArrowheads="1"/>
            </p:cNvSpPr>
            <p:nvPr/>
          </p:nvSpPr>
          <p:spPr bwMode="auto">
            <a:xfrm>
              <a:off x="2539299" y="6391996"/>
              <a:ext cx="302978" cy="155343"/>
            </a:xfrm>
            <a:prstGeom prst="rect">
              <a:avLst/>
            </a:prstGeom>
            <a:solidFill>
              <a:srgbClr val="7030A0"/>
            </a:solidFill>
            <a:ln w="9525">
              <a:solidFill>
                <a:schemeClr val="tx1"/>
              </a:solidFill>
              <a:miter lim="800000"/>
              <a:headEnd/>
              <a:tailEnd/>
            </a:ln>
          </p:spPr>
          <p:txBody>
            <a:bodyPr wrap="none" anchor="ctr"/>
            <a:lstStyle/>
            <a:p>
              <a:pPr algn="ctr"/>
              <a:r>
                <a:rPr lang="en-US" sz="1200"/>
                <a:t>LLL</a:t>
              </a:r>
            </a:p>
          </p:txBody>
        </p:sp>
      </p:grpSp>
      <p:grpSp>
        <p:nvGrpSpPr>
          <p:cNvPr id="49" name="Group 178"/>
          <p:cNvGrpSpPr>
            <a:grpSpLocks/>
          </p:cNvGrpSpPr>
          <p:nvPr/>
        </p:nvGrpSpPr>
        <p:grpSpPr bwMode="auto">
          <a:xfrm>
            <a:off x="3681115" y="2157413"/>
            <a:ext cx="684213" cy="471487"/>
            <a:chOff x="713232" y="1547813"/>
            <a:chExt cx="683548" cy="471487"/>
          </a:xfrm>
        </p:grpSpPr>
        <p:sp>
          <p:nvSpPr>
            <p:cNvPr id="50" name="Oval 49"/>
            <p:cNvSpPr/>
            <p:nvPr/>
          </p:nvSpPr>
          <p:spPr bwMode="auto">
            <a:xfrm flipH="1">
              <a:off x="724334" y="1547813"/>
              <a:ext cx="445653" cy="471487"/>
            </a:xfrm>
            <a:prstGeom prst="ellipse">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n>
                  <a:solidFill>
                    <a:schemeClr val="accent4"/>
                  </a:solidFill>
                </a:ln>
              </a:endParaRPr>
            </a:p>
          </p:txBody>
        </p:sp>
        <p:sp>
          <p:nvSpPr>
            <p:cNvPr id="51" name="Curved Left Arrow 50"/>
            <p:cNvSpPr>
              <a:spLocks noChangeArrowheads="1"/>
            </p:cNvSpPr>
            <p:nvPr/>
          </p:nvSpPr>
          <p:spPr bwMode="auto">
            <a:xfrm flipV="1">
              <a:off x="941610" y="1581150"/>
              <a:ext cx="182386" cy="381000"/>
            </a:xfrm>
            <a:prstGeom prst="curvedLeftArrow">
              <a:avLst>
                <a:gd name="adj1" fmla="val 24995"/>
                <a:gd name="adj2" fmla="val 50000"/>
                <a:gd name="adj3" fmla="val 25000"/>
              </a:avLst>
            </a:prstGeom>
            <a:solidFill>
              <a:srgbClr val="D9D9D9"/>
            </a:solidFill>
            <a:ln w="25400" algn="ctr">
              <a:solidFill>
                <a:srgbClr val="002060"/>
              </a:solidFill>
              <a:miter lim="800000"/>
              <a:headEnd/>
              <a:tailEnd/>
            </a:ln>
          </p:spPr>
          <p:txBody>
            <a:bodyPr rot="10800000" anchor="ctr"/>
            <a:lstStyle/>
            <a:p>
              <a:pPr algn="ctr">
                <a:defRPr/>
              </a:pPr>
              <a:endParaRPr lang="en-US">
                <a:latin typeface="+mn-lt"/>
                <a:cs typeface="+mn-cs"/>
              </a:endParaRPr>
            </a:p>
          </p:txBody>
        </p:sp>
        <p:sp>
          <p:nvSpPr>
            <p:cNvPr id="52" name="Text Box 52"/>
            <p:cNvSpPr txBox="1">
              <a:spLocks noChangeArrowheads="1"/>
            </p:cNvSpPr>
            <p:nvPr/>
          </p:nvSpPr>
          <p:spPr bwMode="auto">
            <a:xfrm flipH="1">
              <a:off x="713232" y="1655763"/>
              <a:ext cx="683548" cy="244475"/>
            </a:xfrm>
            <a:prstGeom prst="rect">
              <a:avLst/>
            </a:prstGeom>
            <a:noFill/>
            <a:ln w="9525">
              <a:noFill/>
              <a:miter lim="800000"/>
              <a:headEnd/>
              <a:tailEnd/>
            </a:ln>
          </p:spPr>
          <p:txBody>
            <a:bodyPr wrap="none">
              <a:spAutoFit/>
            </a:bodyPr>
            <a:lstStyle/>
            <a:p>
              <a:r>
                <a:rPr lang="en-US" sz="1000" b="1"/>
                <a:t>SP/WFQ</a:t>
              </a:r>
            </a:p>
          </p:txBody>
        </p:sp>
      </p:grpSp>
      <p:cxnSp>
        <p:nvCxnSpPr>
          <p:cNvPr id="53" name="Straight Connector 52"/>
          <p:cNvCxnSpPr/>
          <p:nvPr/>
        </p:nvCxnSpPr>
        <p:spPr bwMode="auto">
          <a:xfrm flipH="1">
            <a:off x="3916065" y="2049463"/>
            <a:ext cx="376238" cy="9525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auto">
          <a:xfrm flipH="1" flipV="1">
            <a:off x="4073228" y="2212975"/>
            <a:ext cx="219075" cy="65088"/>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5" name="Straight Connector 118"/>
          <p:cNvCxnSpPr>
            <a:cxnSpLocks noChangeShapeType="1"/>
          </p:cNvCxnSpPr>
          <p:nvPr/>
        </p:nvCxnSpPr>
        <p:spPr bwMode="auto">
          <a:xfrm flipH="1" flipV="1">
            <a:off x="4152603" y="2392363"/>
            <a:ext cx="139700" cy="114300"/>
          </a:xfrm>
          <a:prstGeom prst="line">
            <a:avLst/>
          </a:prstGeom>
          <a:noFill/>
          <a:ln w="9525" algn="ctr">
            <a:solidFill>
              <a:srgbClr val="000000"/>
            </a:solidFill>
            <a:round/>
            <a:headEnd/>
            <a:tailEnd/>
          </a:ln>
        </p:spPr>
      </p:cxnSp>
      <p:cxnSp>
        <p:nvCxnSpPr>
          <p:cNvPr id="56" name="Straight Connector 55"/>
          <p:cNvCxnSpPr/>
          <p:nvPr/>
        </p:nvCxnSpPr>
        <p:spPr bwMode="auto">
          <a:xfrm flipH="1" flipV="1">
            <a:off x="4073228" y="2571750"/>
            <a:ext cx="219075" cy="163513"/>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bwMode="auto">
          <a:xfrm rot="10800000">
            <a:off x="3550940" y="2390775"/>
            <a:ext cx="152400" cy="3175"/>
          </a:xfrm>
          <a:prstGeom prst="straightConnector1">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grpSp>
        <p:nvGrpSpPr>
          <p:cNvPr id="58" name="Group 172"/>
          <p:cNvGrpSpPr>
            <a:grpSpLocks/>
          </p:cNvGrpSpPr>
          <p:nvPr/>
        </p:nvGrpSpPr>
        <p:grpSpPr bwMode="auto">
          <a:xfrm>
            <a:off x="5501978" y="4217988"/>
            <a:ext cx="733425" cy="503237"/>
            <a:chOff x="8399463" y="3001963"/>
            <a:chExt cx="733422" cy="503237"/>
          </a:xfrm>
        </p:grpSpPr>
        <p:sp>
          <p:nvSpPr>
            <p:cNvPr id="59" name="Oval 58"/>
            <p:cNvSpPr/>
            <p:nvPr/>
          </p:nvSpPr>
          <p:spPr bwMode="auto">
            <a:xfrm>
              <a:off x="8399463" y="3001963"/>
              <a:ext cx="446085" cy="471487"/>
            </a:xfrm>
            <a:prstGeom prst="ellipse">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n>
                  <a:solidFill>
                    <a:schemeClr val="accent4"/>
                  </a:solidFill>
                </a:ln>
              </a:endParaRPr>
            </a:p>
          </p:txBody>
        </p:sp>
        <p:sp>
          <p:nvSpPr>
            <p:cNvPr id="60" name="Curved Left Arrow 59"/>
            <p:cNvSpPr>
              <a:spLocks noChangeArrowheads="1"/>
            </p:cNvSpPr>
            <p:nvPr/>
          </p:nvSpPr>
          <p:spPr bwMode="auto">
            <a:xfrm flipH="1" flipV="1">
              <a:off x="8448675" y="3035300"/>
              <a:ext cx="182562" cy="381000"/>
            </a:xfrm>
            <a:prstGeom prst="curvedLeftArrow">
              <a:avLst>
                <a:gd name="adj1" fmla="val 24995"/>
                <a:gd name="adj2" fmla="val 50000"/>
                <a:gd name="adj3" fmla="val 25000"/>
              </a:avLst>
            </a:prstGeom>
            <a:solidFill>
              <a:srgbClr val="D9D9D9"/>
            </a:solidFill>
            <a:ln w="25400" algn="ctr">
              <a:solidFill>
                <a:srgbClr val="002060"/>
              </a:solidFill>
              <a:miter lim="800000"/>
              <a:headEnd/>
              <a:tailEnd/>
            </a:ln>
          </p:spPr>
          <p:txBody>
            <a:bodyPr rot="10800000" anchor="ctr"/>
            <a:lstStyle/>
            <a:p>
              <a:pPr algn="ctr">
                <a:defRPr/>
              </a:pPr>
              <a:endParaRPr lang="en-US">
                <a:latin typeface="+mn-lt"/>
                <a:cs typeface="+mn-cs"/>
              </a:endParaRPr>
            </a:p>
          </p:txBody>
        </p:sp>
        <p:sp>
          <p:nvSpPr>
            <p:cNvPr id="61" name="Text Box 52"/>
            <p:cNvSpPr txBox="1">
              <a:spLocks noChangeArrowheads="1"/>
            </p:cNvSpPr>
            <p:nvPr/>
          </p:nvSpPr>
          <p:spPr bwMode="auto">
            <a:xfrm>
              <a:off x="8448675" y="3108325"/>
              <a:ext cx="684210" cy="396875"/>
            </a:xfrm>
            <a:prstGeom prst="rect">
              <a:avLst/>
            </a:prstGeom>
            <a:noFill/>
            <a:ln w="9525">
              <a:noFill/>
              <a:miter lim="800000"/>
              <a:headEnd/>
              <a:tailEnd/>
            </a:ln>
          </p:spPr>
          <p:txBody>
            <a:bodyPr wrap="none">
              <a:spAutoFit/>
            </a:bodyPr>
            <a:lstStyle/>
            <a:p>
              <a:r>
                <a:rPr lang="en-US" sz="1000" b="1"/>
                <a:t>SP/WFQ</a:t>
              </a:r>
            </a:p>
            <a:p>
              <a:endParaRPr lang="en-US" sz="1000" b="1">
                <a:solidFill>
                  <a:schemeClr val="accent1"/>
                </a:solidFill>
              </a:endParaRPr>
            </a:p>
          </p:txBody>
        </p:sp>
      </p:grpSp>
      <p:sp>
        <p:nvSpPr>
          <p:cNvPr id="62" name="Rounded Rectangular Callout 123"/>
          <p:cNvSpPr>
            <a:spLocks noChangeArrowheads="1"/>
          </p:cNvSpPr>
          <p:nvPr/>
        </p:nvSpPr>
        <p:spPr bwMode="auto">
          <a:xfrm flipH="1">
            <a:off x="3279478" y="4989513"/>
            <a:ext cx="1577975" cy="1498600"/>
          </a:xfrm>
          <a:prstGeom prst="wedgeRoundRectCallout">
            <a:avLst>
              <a:gd name="adj1" fmla="val -3222"/>
              <a:gd name="adj2" fmla="val -104662"/>
              <a:gd name="adj3" fmla="val 16667"/>
            </a:avLst>
          </a:prstGeom>
          <a:solidFill>
            <a:srgbClr val="F2F2F2"/>
          </a:solidFill>
          <a:ln w="25400" algn="ctr">
            <a:solidFill>
              <a:srgbClr val="89A4A7"/>
            </a:solidFill>
            <a:miter lim="800000"/>
            <a:headEnd/>
            <a:tailEnd/>
          </a:ln>
        </p:spPr>
        <p:txBody>
          <a:bodyPr anchor="ctr"/>
          <a:lstStyle/>
          <a:p>
            <a:pPr algn="ctr"/>
            <a:r>
              <a:rPr lang="en-US" sz="900">
                <a:latin typeface="Arial Rounded MT Bold" pitchFamily="34" charset="0"/>
              </a:rPr>
              <a:t>Classification to 4 queues is done on Ingress direction of any port inspecting traffic “Arrival Port”, Frame L2 COS bits or Frame L3 TOS/DSCP bits content </a:t>
            </a:r>
            <a:br>
              <a:rPr lang="en-US" sz="900">
                <a:latin typeface="Arial Rounded MT Bold" pitchFamily="34" charset="0"/>
              </a:rPr>
            </a:br>
            <a:r>
              <a:rPr lang="en-US" sz="900">
                <a:latin typeface="Arial Rounded MT Bold" pitchFamily="34" charset="0"/>
              </a:rPr>
              <a:t>(as specified for the port).</a:t>
            </a:r>
            <a:endParaRPr lang="en-US">
              <a:latin typeface="Arial Rounded MT Bold" pitchFamily="34" charset="0"/>
            </a:endParaRPr>
          </a:p>
        </p:txBody>
      </p:sp>
      <p:sp>
        <p:nvSpPr>
          <p:cNvPr id="63" name="Rectangle 303"/>
          <p:cNvSpPr>
            <a:spLocks noChangeArrowheads="1"/>
          </p:cNvSpPr>
          <p:nvPr/>
        </p:nvSpPr>
        <p:spPr bwMode="auto">
          <a:xfrm>
            <a:off x="4819353" y="5916613"/>
            <a:ext cx="1268412" cy="398462"/>
          </a:xfrm>
          <a:prstGeom prst="rect">
            <a:avLst/>
          </a:prstGeom>
          <a:solidFill>
            <a:srgbClr val="EAEAEA"/>
          </a:solidFill>
          <a:ln w="9525">
            <a:solidFill>
              <a:schemeClr val="tx1"/>
            </a:solidFill>
            <a:miter lim="800000"/>
            <a:headEnd/>
            <a:tailEnd/>
          </a:ln>
        </p:spPr>
        <p:txBody>
          <a:bodyPr wrap="none" anchor="ctr"/>
          <a:lstStyle/>
          <a:p>
            <a:pPr algn="ctr"/>
            <a:r>
              <a:rPr lang="en-US" sz="900"/>
              <a:t>COS– to - Queue</a:t>
            </a:r>
          </a:p>
          <a:p>
            <a:pPr algn="ctr"/>
            <a:r>
              <a:rPr lang="en-US" sz="900"/>
              <a:t>Classification table </a:t>
            </a:r>
          </a:p>
          <a:p>
            <a:pPr algn="ctr"/>
            <a:r>
              <a:rPr lang="en-US" sz="900"/>
              <a:t>is per Bridge configured  </a:t>
            </a:r>
          </a:p>
        </p:txBody>
      </p:sp>
      <p:sp>
        <p:nvSpPr>
          <p:cNvPr id="64" name="Rectangle 305"/>
          <p:cNvSpPr>
            <a:spLocks noChangeArrowheads="1"/>
          </p:cNvSpPr>
          <p:nvPr/>
        </p:nvSpPr>
        <p:spPr bwMode="auto">
          <a:xfrm>
            <a:off x="4819353" y="5329238"/>
            <a:ext cx="1268412" cy="398462"/>
          </a:xfrm>
          <a:prstGeom prst="rect">
            <a:avLst/>
          </a:prstGeom>
          <a:solidFill>
            <a:srgbClr val="EAEAEA"/>
          </a:solidFill>
          <a:ln w="9525">
            <a:solidFill>
              <a:schemeClr val="tx1"/>
            </a:solidFill>
            <a:miter lim="800000"/>
            <a:headEnd/>
            <a:tailEnd/>
          </a:ln>
        </p:spPr>
        <p:txBody>
          <a:bodyPr wrap="none" anchor="ctr"/>
          <a:lstStyle/>
          <a:p>
            <a:pPr algn="ctr"/>
            <a:r>
              <a:rPr lang="en-US" sz="900"/>
              <a:t>TOS/DSCP– to-Queue</a:t>
            </a:r>
          </a:p>
          <a:p>
            <a:pPr algn="ctr"/>
            <a:r>
              <a:rPr lang="en-US" sz="900"/>
              <a:t>Classification table </a:t>
            </a:r>
          </a:p>
          <a:p>
            <a:pPr algn="ctr"/>
            <a:r>
              <a:rPr lang="en-US" sz="900"/>
              <a:t>is per Bridge configured  </a:t>
            </a:r>
          </a:p>
        </p:txBody>
      </p:sp>
    </p:spTree>
    <p:extLst>
      <p:ext uri="{BB962C8B-B14F-4D97-AF65-F5344CB8AC3E}">
        <p14:creationId xmlns:p14="http://schemas.microsoft.com/office/powerpoint/2010/main" val="2724531716"/>
      </p:ext>
    </p:extLst>
  </p:cSld>
  <p:clrMapOvr>
    <a:masterClrMapping/>
  </p:clrMapOvr>
  <p:transition spd="slow">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Lulea-Compressed Tries -  string compression</a:t>
            </a:r>
          </a:p>
        </p:txBody>
      </p:sp>
      <p:sp>
        <p:nvSpPr>
          <p:cNvPr id="3" name="Content Placeholder 2"/>
          <p:cNvSpPr>
            <a:spLocks noGrp="1"/>
          </p:cNvSpPr>
          <p:nvPr>
            <p:ph idx="1"/>
          </p:nvPr>
        </p:nvSpPr>
        <p:spPr>
          <a:xfrm>
            <a:off x="1187624" y="3898235"/>
            <a:ext cx="7003504" cy="2627109"/>
          </a:xfrm>
        </p:spPr>
        <p:txBody>
          <a:bodyPr>
            <a:normAutofit fontScale="70000" lnSpcReduction="20000"/>
          </a:bodyPr>
          <a:lstStyle/>
          <a:p>
            <a:r>
              <a:rPr lang="en-US" dirty="0"/>
              <a:t>String compression:</a:t>
            </a:r>
          </a:p>
          <a:p>
            <a:pPr lvl="1"/>
            <a:r>
              <a:rPr lang="en-US" dirty="0"/>
              <a:t>a string with repetitions </a:t>
            </a:r>
            <a:br>
              <a:rPr lang="en-US" dirty="0"/>
            </a:br>
            <a:r>
              <a:rPr lang="en-US" dirty="0"/>
              <a:t>(e.g., </a:t>
            </a:r>
            <a:r>
              <a:rPr lang="en-US" dirty="0">
                <a:latin typeface="Lucida Console" panose="020B0609040504020204" pitchFamily="49" charset="0"/>
              </a:rPr>
              <a:t>AAAABBAAACCCCC</a:t>
            </a:r>
            <a:r>
              <a:rPr lang="en-US" dirty="0"/>
              <a:t>) can be compressed using a bitmap denoting repetition points </a:t>
            </a:r>
            <a:br>
              <a:rPr lang="en-US" dirty="0"/>
            </a:br>
            <a:r>
              <a:rPr lang="en-US" dirty="0"/>
              <a:t>(i.e., </a:t>
            </a:r>
            <a:r>
              <a:rPr lang="en-US" dirty="0">
                <a:latin typeface="Lucida Console" panose="020B0609040504020204" pitchFamily="49" charset="0"/>
              </a:rPr>
              <a:t>10001010010000</a:t>
            </a:r>
            <a:r>
              <a:rPr lang="en-US" dirty="0"/>
              <a:t>) together with a compressed sequence (i.e., ABAC). </a:t>
            </a:r>
          </a:p>
          <a:p>
            <a:pPr lvl="1"/>
            <a:r>
              <a:rPr lang="en-US" dirty="0"/>
              <a:t>Similarly, the root node at the figure contains a repeated sequence (P5, P5, P5, P5) caused by expansion.</a:t>
            </a:r>
          </a:p>
        </p:txBody>
      </p:sp>
      <p:pic>
        <p:nvPicPr>
          <p:cNvPr id="5" name="Picture 4"/>
          <p:cNvPicPr>
            <a:picLocks noChangeAspect="1"/>
          </p:cNvPicPr>
          <p:nvPr/>
        </p:nvPicPr>
        <p:blipFill>
          <a:blip r:embed="rId3"/>
          <a:stretch>
            <a:fillRect/>
          </a:stretch>
        </p:blipFill>
        <p:spPr>
          <a:xfrm>
            <a:off x="2481262" y="1726746"/>
            <a:ext cx="4638675" cy="1857375"/>
          </a:xfrm>
          <a:prstGeom prst="rect">
            <a:avLst/>
          </a:prstGeom>
        </p:spPr>
      </p:pic>
    </p:spTree>
    <p:extLst>
      <p:ext uri="{BB962C8B-B14F-4D97-AF65-F5344CB8AC3E}">
        <p14:creationId xmlns:p14="http://schemas.microsoft.com/office/powerpoint/2010/main" val="1875086054"/>
      </p:ext>
    </p:extLst>
  </p:cSld>
  <p:clrMapOvr>
    <a:masterClrMapping/>
  </p:clrMapOvr>
  <p:transition spd="slow">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Lulea-Compressed Tries – leaf pushing</a:t>
            </a:r>
          </a:p>
        </p:txBody>
      </p:sp>
      <p:sp>
        <p:nvSpPr>
          <p:cNvPr id="3" name="Content Placeholder 2"/>
          <p:cNvSpPr>
            <a:spLocks noGrp="1"/>
          </p:cNvSpPr>
          <p:nvPr>
            <p:ph idx="1"/>
          </p:nvPr>
        </p:nvSpPr>
        <p:spPr>
          <a:xfrm>
            <a:off x="5004048" y="1596413"/>
            <a:ext cx="3835152" cy="5072947"/>
          </a:xfrm>
        </p:spPr>
        <p:txBody>
          <a:bodyPr>
            <a:normAutofit fontScale="92500" lnSpcReduction="10000"/>
          </a:bodyPr>
          <a:lstStyle/>
          <a:p>
            <a:r>
              <a:rPr lang="en-US" dirty="0"/>
              <a:t>Each entry has exactly one value – next-hop information or a pointer</a:t>
            </a:r>
          </a:p>
          <a:p>
            <a:r>
              <a:rPr lang="en-US" dirty="0"/>
              <a:t>The leaves do not have a pointer, therefore they keep the next-hop information</a:t>
            </a:r>
          </a:p>
          <a:p>
            <a:r>
              <a:rPr lang="en-US" dirty="0"/>
              <a:t>Non-leaf nodes have only pointers</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198528878"/>
              </p:ext>
            </p:extLst>
          </p:nvPr>
        </p:nvGraphicFramePr>
        <p:xfrm>
          <a:off x="1043608" y="1596413"/>
          <a:ext cx="3600400" cy="4848514"/>
        </p:xfrm>
        <a:graphic>
          <a:graphicData uri="http://schemas.openxmlformats.org/presentationml/2006/ole">
            <mc:AlternateContent xmlns:mc="http://schemas.openxmlformats.org/markup-compatibility/2006">
              <mc:Choice xmlns:v="urn:schemas-microsoft-com:vml" Requires="v">
                <p:oleObj spid="_x0000_s16521" name="Visio" r:id="rId4" imgW="5797097" imgH="7807040" progId="Visio.Drawing.11">
                  <p:embed/>
                </p:oleObj>
              </mc:Choice>
              <mc:Fallback>
                <p:oleObj name="Visio" r:id="rId4" imgW="5797097" imgH="7807040" progId="Visio.Drawing.11">
                  <p:embed/>
                  <p:pic>
                    <p:nvPicPr>
                      <p:cNvPr id="0" name=""/>
                      <p:cNvPicPr/>
                      <p:nvPr/>
                    </p:nvPicPr>
                    <p:blipFill>
                      <a:blip r:embed="rId5"/>
                      <a:stretch>
                        <a:fillRect/>
                      </a:stretch>
                    </p:blipFill>
                    <p:spPr>
                      <a:xfrm>
                        <a:off x="1043608" y="1596413"/>
                        <a:ext cx="3600400" cy="4848514"/>
                      </a:xfrm>
                      <a:prstGeom prst="rect">
                        <a:avLst/>
                      </a:prstGeom>
                    </p:spPr>
                  </p:pic>
                </p:oleObj>
              </mc:Fallback>
            </mc:AlternateContent>
          </a:graphicData>
        </a:graphic>
      </p:graphicFrame>
    </p:spTree>
    <p:extLst>
      <p:ext uri="{BB962C8B-B14F-4D97-AF65-F5344CB8AC3E}">
        <p14:creationId xmlns:p14="http://schemas.microsoft.com/office/powerpoint/2010/main" val="3275927732"/>
      </p:ext>
    </p:extLst>
  </p:cSld>
  <p:clrMapOvr>
    <a:masterClrMapping/>
  </p:clrMapOvr>
  <p:transition spd="slow">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Lulea-Compressed Tries – an example</a:t>
            </a:r>
          </a:p>
        </p:txBody>
      </p:sp>
      <p:sp>
        <p:nvSpPr>
          <p:cNvPr id="3" name="Content Placeholder 2"/>
          <p:cNvSpPr>
            <a:spLocks noGrp="1"/>
          </p:cNvSpPr>
          <p:nvPr>
            <p:ph idx="1"/>
          </p:nvPr>
        </p:nvSpPr>
        <p:spPr>
          <a:xfrm>
            <a:off x="3707904" y="1596413"/>
            <a:ext cx="5131296" cy="5360979"/>
          </a:xfrm>
        </p:spPr>
        <p:txBody>
          <a:bodyPr>
            <a:normAutofit fontScale="62500" lnSpcReduction="20000"/>
          </a:bodyPr>
          <a:lstStyle/>
          <a:p>
            <a:r>
              <a:rPr lang="en-US" dirty="0"/>
              <a:t>A search for an address that starts with 100111 </a:t>
            </a:r>
          </a:p>
          <a:p>
            <a:r>
              <a:rPr lang="en-US" dirty="0"/>
              <a:t>Use the first three bits (100) to index into the root-node bitmap</a:t>
            </a:r>
          </a:p>
          <a:p>
            <a:r>
              <a:rPr lang="en-US" dirty="0"/>
              <a:t>The algorithm indexes into the second element of the compressed node (the algorithm needs to count the bits set before a given bit) </a:t>
            </a:r>
          </a:p>
          <a:p>
            <a:r>
              <a:rPr lang="en-US" dirty="0"/>
              <a:t>In the rightmost leaf node, the algorithm uses the next 3 bits (111) of the destination address to index into bit 8</a:t>
            </a:r>
          </a:p>
          <a:p>
            <a:r>
              <a:rPr lang="en-US" dirty="0"/>
              <a:t>There is no pointer to follow</a:t>
            </a:r>
          </a:p>
          <a:p>
            <a:r>
              <a:rPr lang="en-US" dirty="0"/>
              <a:t>To retrieve the best matching prefix (if any) at this node, the algorithm must find any prefix stored before this entry</a:t>
            </a:r>
          </a:p>
          <a:p>
            <a:r>
              <a:rPr lang="en-US" dirty="0"/>
              <a:t>The algorithm counts the number of bits set before position 8 (which happens to be 3) and then indexes into the third element of the compressed sequence</a:t>
            </a:r>
          </a:p>
          <a:p>
            <a:endParaRPr lang="en-US" dirty="0"/>
          </a:p>
          <a:p>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67620092"/>
              </p:ext>
            </p:extLst>
          </p:nvPr>
        </p:nvGraphicFramePr>
        <p:xfrm>
          <a:off x="213817" y="1844824"/>
          <a:ext cx="3494087" cy="4064000"/>
        </p:xfrm>
        <a:graphic>
          <a:graphicData uri="http://schemas.openxmlformats.org/presentationml/2006/ole">
            <mc:AlternateContent xmlns:mc="http://schemas.openxmlformats.org/markup-compatibility/2006">
              <mc:Choice xmlns:v="urn:schemas-microsoft-com:vml" Requires="v">
                <p:oleObj spid="_x0000_s17547" name="Visio" r:id="rId3" imgW="6711235" imgH="7807040" progId="Visio.Drawing.11">
                  <p:embed/>
                </p:oleObj>
              </mc:Choice>
              <mc:Fallback>
                <p:oleObj name="Visio" r:id="rId3" imgW="6711235" imgH="7807040" progId="Visio.Drawing.11">
                  <p:embed/>
                  <p:pic>
                    <p:nvPicPr>
                      <p:cNvPr id="0" name=""/>
                      <p:cNvPicPr/>
                      <p:nvPr/>
                    </p:nvPicPr>
                    <p:blipFill>
                      <a:blip r:embed="rId4"/>
                      <a:stretch>
                        <a:fillRect/>
                      </a:stretch>
                    </p:blipFill>
                    <p:spPr>
                      <a:xfrm>
                        <a:off x="213817" y="1844824"/>
                        <a:ext cx="3494087" cy="4064000"/>
                      </a:xfrm>
                      <a:prstGeom prst="rect">
                        <a:avLst/>
                      </a:prstGeom>
                    </p:spPr>
                  </p:pic>
                </p:oleObj>
              </mc:Fallback>
            </mc:AlternateContent>
          </a:graphicData>
        </a:graphic>
      </p:graphicFrame>
    </p:spTree>
    <p:extLst>
      <p:ext uri="{BB962C8B-B14F-4D97-AF65-F5344CB8AC3E}">
        <p14:creationId xmlns:p14="http://schemas.microsoft.com/office/powerpoint/2010/main" val="170235868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Lulea-Compressed Tries - chunks</a:t>
            </a:r>
          </a:p>
        </p:txBody>
      </p:sp>
      <p:sp>
        <p:nvSpPr>
          <p:cNvPr id="3" name="Content Placeholder 2"/>
          <p:cNvSpPr>
            <a:spLocks noGrp="1"/>
          </p:cNvSpPr>
          <p:nvPr>
            <p:ph idx="1"/>
          </p:nvPr>
        </p:nvSpPr>
        <p:spPr>
          <a:xfrm>
            <a:off x="762000" y="4293096"/>
            <a:ext cx="8077200" cy="2564358"/>
          </a:xfrm>
        </p:spPr>
        <p:txBody>
          <a:bodyPr>
            <a:normAutofit fontScale="62500" lnSpcReduction="20000"/>
          </a:bodyPr>
          <a:lstStyle/>
          <a:p>
            <a:r>
              <a:rPr lang="en-US" dirty="0"/>
              <a:t>The purpose is to speed up the bit counting</a:t>
            </a:r>
          </a:p>
          <a:p>
            <a:r>
              <a:rPr lang="en-US" dirty="0"/>
              <a:t>The algorithm accompanies each bitmap with a summary array that contains a cumulative count of the number of set bits associated with fixed-size chunks of the bit map</a:t>
            </a:r>
            <a:endParaRPr lang="ru-RU" dirty="0"/>
          </a:p>
          <a:p>
            <a:r>
              <a:rPr lang="en-US" dirty="0"/>
              <a:t>Counting the bits set up to position</a:t>
            </a:r>
            <a:r>
              <a:rPr lang="ru-RU" dirty="0"/>
              <a:t> </a:t>
            </a:r>
            <a:r>
              <a:rPr lang="en-US" i="1" dirty="0" err="1"/>
              <a:t>i</a:t>
            </a:r>
            <a:r>
              <a:rPr lang="ru-RU" dirty="0"/>
              <a:t> </a:t>
            </a:r>
            <a:r>
              <a:rPr lang="en-US" dirty="0"/>
              <a:t>now takes two steps</a:t>
            </a:r>
            <a:r>
              <a:rPr lang="he-IL" dirty="0"/>
              <a:t>:</a:t>
            </a:r>
            <a:r>
              <a:rPr lang="en-US" dirty="0"/>
              <a:t> </a:t>
            </a:r>
            <a:endParaRPr lang="ru-RU" dirty="0"/>
          </a:p>
          <a:p>
            <a:pPr lvl="1"/>
            <a:r>
              <a:rPr lang="en-US" dirty="0"/>
              <a:t>Access the summary</a:t>
            </a:r>
            <a:r>
              <a:rPr lang="ru-RU" dirty="0"/>
              <a:t> </a:t>
            </a:r>
            <a:r>
              <a:rPr lang="en-US" dirty="0"/>
              <a:t>array at position</a:t>
            </a:r>
            <a:r>
              <a:rPr lang="ru-RU" dirty="0"/>
              <a:t> </a:t>
            </a:r>
            <a:r>
              <a:rPr lang="en-US" i="1" dirty="0"/>
              <a:t>j</a:t>
            </a:r>
            <a:r>
              <a:rPr lang="en-US" dirty="0"/>
              <a:t>, where </a:t>
            </a:r>
            <a:r>
              <a:rPr lang="en-US" i="1" dirty="0"/>
              <a:t>j</a:t>
            </a:r>
            <a:r>
              <a:rPr lang="en-US" dirty="0"/>
              <a:t> is the chunk containing bit </a:t>
            </a:r>
            <a:r>
              <a:rPr lang="en-US" i="1" dirty="0" err="1"/>
              <a:t>i</a:t>
            </a:r>
            <a:r>
              <a:rPr lang="en-US" dirty="0"/>
              <a:t> </a:t>
            </a:r>
            <a:endParaRPr lang="ru-RU" dirty="0"/>
          </a:p>
          <a:p>
            <a:pPr lvl="1"/>
            <a:r>
              <a:rPr lang="en-US" dirty="0"/>
              <a:t>Access chunk </a:t>
            </a:r>
            <a:r>
              <a:rPr lang="en-US" i="1" dirty="0"/>
              <a:t>j</a:t>
            </a:r>
            <a:r>
              <a:rPr lang="en-US" dirty="0"/>
              <a:t> and count the</a:t>
            </a:r>
            <a:r>
              <a:rPr lang="ru-RU" dirty="0"/>
              <a:t> </a:t>
            </a:r>
            <a:r>
              <a:rPr lang="en-US" dirty="0"/>
              <a:t>bits in chunk</a:t>
            </a:r>
            <a:r>
              <a:rPr lang="ru-RU" dirty="0"/>
              <a:t> </a:t>
            </a:r>
            <a:r>
              <a:rPr lang="en-US" i="1" dirty="0"/>
              <a:t>j</a:t>
            </a:r>
            <a:r>
              <a:rPr lang="en-US" dirty="0"/>
              <a:t> up to position</a:t>
            </a:r>
            <a:r>
              <a:rPr lang="ru-RU" dirty="0"/>
              <a:t> </a:t>
            </a:r>
            <a:r>
              <a:rPr lang="en-US" i="1" dirty="0" err="1"/>
              <a:t>i</a:t>
            </a:r>
            <a:r>
              <a:rPr lang="en-US" dirty="0"/>
              <a:t> </a:t>
            </a:r>
            <a:endParaRPr lang="ru-RU" dirty="0"/>
          </a:p>
          <a:p>
            <a:pPr lvl="1"/>
            <a:r>
              <a:rPr lang="en-US" dirty="0"/>
              <a:t>The sum of the two values gives the count.</a:t>
            </a:r>
          </a:p>
        </p:txBody>
      </p:sp>
      <p:graphicFrame>
        <p:nvGraphicFramePr>
          <p:cNvPr id="4" name="Object 3"/>
          <p:cNvGraphicFramePr>
            <a:graphicFrameLocks noChangeAspect="1"/>
          </p:cNvGraphicFramePr>
          <p:nvPr>
            <p:extLst>
              <p:ext uri="{D42A27DB-BD31-4B8C-83A1-F6EECF244321}">
                <p14:modId xmlns:p14="http://schemas.microsoft.com/office/powerpoint/2010/main" val="4128920975"/>
              </p:ext>
            </p:extLst>
          </p:nvPr>
        </p:nvGraphicFramePr>
        <p:xfrm>
          <a:off x="2249276" y="1268760"/>
          <a:ext cx="5102647" cy="2818090"/>
        </p:xfrm>
        <a:graphic>
          <a:graphicData uri="http://schemas.openxmlformats.org/presentationml/2006/ole">
            <mc:AlternateContent xmlns:mc="http://schemas.openxmlformats.org/markup-compatibility/2006">
              <mc:Choice xmlns:v="urn:schemas-microsoft-com:vml" Requires="v">
                <p:oleObj spid="_x0000_s18568" name="Visio" r:id="rId3" imgW="6892552" imgH="3806486" progId="Visio.Drawing.11">
                  <p:embed/>
                </p:oleObj>
              </mc:Choice>
              <mc:Fallback>
                <p:oleObj name="Visio" r:id="rId3" imgW="6892552" imgH="3806486" progId="Visio.Drawing.11">
                  <p:embed/>
                  <p:pic>
                    <p:nvPicPr>
                      <p:cNvPr id="0" name=""/>
                      <p:cNvPicPr/>
                      <p:nvPr/>
                    </p:nvPicPr>
                    <p:blipFill>
                      <a:blip r:embed="rId4"/>
                      <a:stretch>
                        <a:fillRect/>
                      </a:stretch>
                    </p:blipFill>
                    <p:spPr>
                      <a:xfrm>
                        <a:off x="2249276" y="1268760"/>
                        <a:ext cx="5102647" cy="2818090"/>
                      </a:xfrm>
                      <a:prstGeom prst="rect">
                        <a:avLst/>
                      </a:prstGeom>
                    </p:spPr>
                  </p:pic>
                </p:oleObj>
              </mc:Fallback>
            </mc:AlternateContent>
          </a:graphicData>
        </a:graphic>
      </p:graphicFrame>
    </p:spTree>
    <p:extLst>
      <p:ext uri="{BB962C8B-B14F-4D97-AF65-F5344CB8AC3E}">
        <p14:creationId xmlns:p14="http://schemas.microsoft.com/office/powerpoint/2010/main" val="91989185"/>
      </p:ext>
    </p:extLst>
  </p:cSld>
  <p:clrMapOvr>
    <a:masterClrMapping/>
  </p:clrMapOvr>
  <p:transition spd="slow">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Lulea-Compressed Tries – pros and cons</a:t>
            </a:r>
          </a:p>
        </p:txBody>
      </p:sp>
      <p:sp>
        <p:nvSpPr>
          <p:cNvPr id="3" name="Content Placeholder 2"/>
          <p:cNvSpPr>
            <a:spLocks noGrp="1"/>
          </p:cNvSpPr>
          <p:nvPr>
            <p:ph idx="1"/>
          </p:nvPr>
        </p:nvSpPr>
        <p:spPr/>
        <p:txBody>
          <a:bodyPr>
            <a:normAutofit fontScale="92500"/>
          </a:bodyPr>
          <a:lstStyle/>
          <a:p>
            <a:r>
              <a:rPr lang="en-US" dirty="0"/>
              <a:t>Pros</a:t>
            </a:r>
          </a:p>
          <a:p>
            <a:pPr lvl="1"/>
            <a:r>
              <a:rPr lang="en-US" dirty="0"/>
              <a:t>Compact storage: the database of around 40,000 entries with 20-bit pointer per prefix has been compressed to around 160KB, approx. 32 bits per prefix</a:t>
            </a:r>
          </a:p>
          <a:p>
            <a:r>
              <a:rPr lang="en-US" dirty="0"/>
              <a:t>Cons</a:t>
            </a:r>
          </a:p>
          <a:p>
            <a:pPr lvl="1"/>
            <a:r>
              <a:rPr lang="en-US" dirty="0"/>
              <a:t>counting bits requires at least one extra memory reference per node</a:t>
            </a:r>
          </a:p>
          <a:p>
            <a:pPr lvl="1"/>
            <a:r>
              <a:rPr lang="en-US" dirty="0"/>
              <a:t>leaf pushing makes worst-case insertion times large</a:t>
            </a:r>
          </a:p>
        </p:txBody>
      </p:sp>
    </p:spTree>
    <p:extLst>
      <p:ext uri="{BB962C8B-B14F-4D97-AF65-F5344CB8AC3E}">
        <p14:creationId xmlns:p14="http://schemas.microsoft.com/office/powerpoint/2010/main" val="3196744015"/>
      </p:ext>
    </p:extLst>
  </p:cSld>
  <p:clrMapOvr>
    <a:masterClrMapping/>
  </p:clrMapOvr>
  <p:transition spd="slow">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077200" cy="1143000"/>
          </a:xfrm>
        </p:spPr>
        <p:txBody>
          <a:bodyPr/>
          <a:lstStyle/>
          <a:p>
            <a:r>
              <a:rPr lang="en-US" dirty="0"/>
              <a:t>Level-Compressed (LC) Tries</a:t>
            </a:r>
          </a:p>
        </p:txBody>
      </p:sp>
      <p:sp>
        <p:nvSpPr>
          <p:cNvPr id="3" name="Content Placeholder 2"/>
          <p:cNvSpPr>
            <a:spLocks noGrp="1"/>
          </p:cNvSpPr>
          <p:nvPr>
            <p:ph idx="1"/>
          </p:nvPr>
        </p:nvSpPr>
        <p:spPr>
          <a:xfrm>
            <a:off x="5489382" y="1325527"/>
            <a:ext cx="3547113" cy="5072947"/>
          </a:xfrm>
        </p:spPr>
        <p:txBody>
          <a:bodyPr>
            <a:normAutofit fontScale="77500" lnSpcReduction="20000"/>
          </a:bodyPr>
          <a:lstStyle/>
          <a:p>
            <a:r>
              <a:rPr lang="en-US" dirty="0"/>
              <a:t>A </a:t>
            </a:r>
            <a:r>
              <a:rPr lang="en-US" b="1" i="1" dirty="0"/>
              <a:t>variable stride </a:t>
            </a:r>
            <a:r>
              <a:rPr lang="en-US" b="1" i="1" dirty="0" err="1"/>
              <a:t>trie</a:t>
            </a:r>
            <a:r>
              <a:rPr lang="en-US" b="1" i="1" dirty="0"/>
              <a:t> </a:t>
            </a:r>
            <a:r>
              <a:rPr lang="en-US" dirty="0"/>
              <a:t>where every node contains no empty entries</a:t>
            </a:r>
            <a:endParaRPr lang="ru-RU" dirty="0"/>
          </a:p>
          <a:p>
            <a:r>
              <a:rPr lang="en-US" dirty="0"/>
              <a:t>Level compression replaces the </a:t>
            </a:r>
            <a:r>
              <a:rPr lang="en-US" i="1" dirty="0" err="1"/>
              <a:t>i</a:t>
            </a:r>
            <a:r>
              <a:rPr lang="en-US" dirty="0"/>
              <a:t> complete levels of a binary </a:t>
            </a:r>
            <a:r>
              <a:rPr lang="en-US" dirty="0" err="1"/>
              <a:t>trie</a:t>
            </a:r>
            <a:r>
              <a:rPr lang="en-US" dirty="0"/>
              <a:t> with a single node of degree 2</a:t>
            </a:r>
            <a:r>
              <a:rPr lang="en-US" i="1" baseline="30000" dirty="0"/>
              <a:t>i</a:t>
            </a:r>
          </a:p>
          <a:p>
            <a:r>
              <a:rPr lang="en-US" dirty="0"/>
              <a:t>Generally both compression techniques are used – path compression and level compression</a:t>
            </a:r>
          </a:p>
        </p:txBody>
      </p:sp>
      <p:sp>
        <p:nvSpPr>
          <p:cNvPr id="5" name="TextBox 4"/>
          <p:cNvSpPr txBox="1"/>
          <p:nvPr/>
        </p:nvSpPr>
        <p:spPr>
          <a:xfrm>
            <a:off x="1010816" y="6581001"/>
            <a:ext cx="7579568" cy="276999"/>
          </a:xfrm>
          <a:prstGeom prst="rect">
            <a:avLst/>
          </a:prstGeom>
          <a:noFill/>
        </p:spPr>
        <p:txBody>
          <a:bodyPr wrap="square" rtlCol="0">
            <a:spAutoFit/>
          </a:bodyPr>
          <a:lstStyle/>
          <a:p>
            <a:r>
              <a:rPr lang="en-US" sz="1200" dirty="0"/>
              <a:t>Source: Implementing a dynamic compressed </a:t>
            </a:r>
            <a:r>
              <a:rPr lang="en-US" sz="1200" dirty="0" err="1"/>
              <a:t>trie</a:t>
            </a:r>
            <a:r>
              <a:rPr lang="en-US" sz="1200" dirty="0"/>
              <a:t> S Nilsson, M </a:t>
            </a:r>
            <a:r>
              <a:rPr lang="en-US" sz="1200" dirty="0" err="1"/>
              <a:t>Tikkanen</a:t>
            </a:r>
            <a:r>
              <a:rPr lang="en-US" sz="1200" dirty="0"/>
              <a:t> - Algorithm Engineering, 1998</a:t>
            </a:r>
          </a:p>
        </p:txBody>
      </p:sp>
      <p:pic>
        <p:nvPicPr>
          <p:cNvPr id="7" name="Picture 6"/>
          <p:cNvPicPr>
            <a:picLocks noChangeAspect="1"/>
          </p:cNvPicPr>
          <p:nvPr/>
        </p:nvPicPr>
        <p:blipFill>
          <a:blip r:embed="rId4"/>
          <a:stretch>
            <a:fillRect/>
          </a:stretch>
        </p:blipFill>
        <p:spPr>
          <a:xfrm>
            <a:off x="611560" y="908720"/>
            <a:ext cx="4686300" cy="3762375"/>
          </a:xfrm>
          <a:prstGeom prst="rect">
            <a:avLst/>
          </a:prstGeom>
        </p:spPr>
      </p:pic>
      <p:graphicFrame>
        <p:nvGraphicFramePr>
          <p:cNvPr id="8" name="Object 7"/>
          <p:cNvGraphicFramePr>
            <a:graphicFrameLocks noChangeAspect="1"/>
          </p:cNvGraphicFramePr>
          <p:nvPr/>
        </p:nvGraphicFramePr>
        <p:xfrm>
          <a:off x="730542" y="4819088"/>
          <a:ext cx="4777562" cy="1730623"/>
        </p:xfrm>
        <a:graphic>
          <a:graphicData uri="http://schemas.openxmlformats.org/presentationml/2006/ole">
            <mc:AlternateContent xmlns:mc="http://schemas.openxmlformats.org/markup-compatibility/2006">
              <mc:Choice xmlns:v="urn:schemas-microsoft-com:vml" Requires="v">
                <p:oleObj spid="_x0000_s34832" name="Visio" r:id="rId5" imgW="9958793" imgH="3607571" progId="Visio.Drawing.11">
                  <p:embed/>
                </p:oleObj>
              </mc:Choice>
              <mc:Fallback>
                <p:oleObj name="Visio" r:id="rId5" imgW="9958793" imgH="3607571" progId="Visio.Drawing.11">
                  <p:embed/>
                  <p:pic>
                    <p:nvPicPr>
                      <p:cNvPr id="0" name=""/>
                      <p:cNvPicPr/>
                      <p:nvPr/>
                    </p:nvPicPr>
                    <p:blipFill>
                      <a:blip r:embed="rId6"/>
                      <a:stretch>
                        <a:fillRect/>
                      </a:stretch>
                    </p:blipFill>
                    <p:spPr>
                      <a:xfrm>
                        <a:off x="730542" y="4819088"/>
                        <a:ext cx="4777562" cy="1730623"/>
                      </a:xfrm>
                      <a:prstGeom prst="rect">
                        <a:avLst/>
                      </a:prstGeom>
                    </p:spPr>
                  </p:pic>
                </p:oleObj>
              </mc:Fallback>
            </mc:AlternateContent>
          </a:graphicData>
        </a:graphic>
      </p:graphicFrame>
    </p:spTree>
    <p:extLst>
      <p:ext uri="{BB962C8B-B14F-4D97-AF65-F5344CB8AC3E}">
        <p14:creationId xmlns:p14="http://schemas.microsoft.com/office/powerpoint/2010/main" val="24563318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LC-tries implementation</a:t>
            </a:r>
          </a:p>
        </p:txBody>
      </p:sp>
      <p:sp>
        <p:nvSpPr>
          <p:cNvPr id="3" name="Content Placeholder 2"/>
          <p:cNvSpPr>
            <a:spLocks noGrp="1"/>
          </p:cNvSpPr>
          <p:nvPr>
            <p:ph idx="1"/>
          </p:nvPr>
        </p:nvSpPr>
        <p:spPr>
          <a:xfrm>
            <a:off x="762000" y="1260265"/>
            <a:ext cx="8077200" cy="1904595"/>
          </a:xfrm>
        </p:spPr>
        <p:txBody>
          <a:bodyPr>
            <a:normAutofit fontScale="55000" lnSpcReduction="20000"/>
          </a:bodyPr>
          <a:lstStyle/>
          <a:p>
            <a:r>
              <a:rPr lang="en-US" dirty="0"/>
              <a:t>In the final form LC tries are laid out in the breadth-first order</a:t>
            </a:r>
          </a:p>
          <a:p>
            <a:r>
              <a:rPr lang="en-US" dirty="0"/>
              <a:t>An internal node is represented by two integers:</a:t>
            </a:r>
          </a:p>
          <a:p>
            <a:pPr lvl="1"/>
            <a:r>
              <a:rPr lang="en-US" dirty="0"/>
              <a:t>a reference to a prefix</a:t>
            </a:r>
          </a:p>
          <a:p>
            <a:pPr lvl="1"/>
            <a:r>
              <a:rPr lang="en-US" dirty="0"/>
              <a:t>an array of references to the children of the node</a:t>
            </a:r>
          </a:p>
          <a:p>
            <a:r>
              <a:rPr lang="en-US" dirty="0"/>
              <a:t>Two additional integers:</a:t>
            </a:r>
          </a:p>
          <a:p>
            <a:pPr lvl="1"/>
            <a:r>
              <a:rPr lang="en-US" dirty="0"/>
              <a:t>“</a:t>
            </a:r>
            <a:r>
              <a:rPr lang="en-US" dirty="0" err="1"/>
              <a:t>pos</a:t>
            </a:r>
            <a:r>
              <a:rPr lang="en-US" dirty="0"/>
              <a:t>” that indicates the position of the first bit used for branching </a:t>
            </a:r>
          </a:p>
          <a:p>
            <a:pPr lvl="1"/>
            <a:r>
              <a:rPr lang="en-US" dirty="0"/>
              <a:t>“bits” that gives the number of bits used for child selection</a:t>
            </a:r>
          </a:p>
          <a:p>
            <a:pPr marL="0" indent="0">
              <a:buNone/>
            </a:pPr>
            <a:endParaRPr lang="en-US" dirty="0"/>
          </a:p>
        </p:txBody>
      </p:sp>
      <p:graphicFrame>
        <p:nvGraphicFramePr>
          <p:cNvPr id="4" name="Object 3"/>
          <p:cNvGraphicFramePr>
            <a:graphicFrameLocks noChangeAspect="1"/>
          </p:cNvGraphicFramePr>
          <p:nvPr/>
        </p:nvGraphicFramePr>
        <p:xfrm>
          <a:off x="1187624" y="3012493"/>
          <a:ext cx="6225009" cy="3833438"/>
        </p:xfrm>
        <a:graphic>
          <a:graphicData uri="http://schemas.openxmlformats.org/presentationml/2006/ole">
            <mc:AlternateContent xmlns:mc="http://schemas.openxmlformats.org/markup-compatibility/2006">
              <mc:Choice xmlns:v="urn:schemas-microsoft-com:vml" Requires="v">
                <p:oleObj spid="_x0000_s35856" name="Visio" r:id="rId3" imgW="9136017" imgH="5626818" progId="Visio.Drawing.11">
                  <p:embed/>
                </p:oleObj>
              </mc:Choice>
              <mc:Fallback>
                <p:oleObj name="Visio" r:id="rId3" imgW="9136017" imgH="5626818" progId="Visio.Drawing.11">
                  <p:embed/>
                  <p:pic>
                    <p:nvPicPr>
                      <p:cNvPr id="0" name=""/>
                      <p:cNvPicPr/>
                      <p:nvPr/>
                    </p:nvPicPr>
                    <p:blipFill>
                      <a:blip r:embed="rId4"/>
                      <a:stretch>
                        <a:fillRect/>
                      </a:stretch>
                    </p:blipFill>
                    <p:spPr>
                      <a:xfrm>
                        <a:off x="1187624" y="3012493"/>
                        <a:ext cx="6225009" cy="3833438"/>
                      </a:xfrm>
                      <a:prstGeom prst="rect">
                        <a:avLst/>
                      </a:prstGeom>
                    </p:spPr>
                  </p:pic>
                </p:oleObj>
              </mc:Fallback>
            </mc:AlternateContent>
          </a:graphicData>
        </a:graphic>
      </p:graphicFrame>
    </p:spTree>
    <p:extLst>
      <p:ext uri="{BB962C8B-B14F-4D97-AF65-F5344CB8AC3E}">
        <p14:creationId xmlns:p14="http://schemas.microsoft.com/office/powerpoint/2010/main" val="3125303418"/>
      </p:ext>
    </p:extLst>
  </p:cSld>
  <p:clrMapOvr>
    <a:masterClrMapping/>
  </p:clrMapOvr>
  <p:transition spd="slow">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LC-tries fine tuning</a:t>
            </a:r>
          </a:p>
        </p:txBody>
      </p:sp>
      <p:sp>
        <p:nvSpPr>
          <p:cNvPr id="3" name="Content Placeholder 2"/>
          <p:cNvSpPr>
            <a:spLocks noGrp="1"/>
          </p:cNvSpPr>
          <p:nvPr>
            <p:ph idx="1"/>
          </p:nvPr>
        </p:nvSpPr>
        <p:spPr>
          <a:xfrm>
            <a:off x="762000" y="1596413"/>
            <a:ext cx="8077200" cy="1948924"/>
          </a:xfrm>
        </p:spPr>
        <p:txBody>
          <a:bodyPr>
            <a:normAutofit fontScale="70000" lnSpcReduction="20000"/>
          </a:bodyPr>
          <a:lstStyle/>
          <a:p>
            <a:r>
              <a:rPr lang="en-US" dirty="0"/>
              <a:t>Two types of nodes:</a:t>
            </a:r>
          </a:p>
          <a:p>
            <a:pPr lvl="1"/>
            <a:r>
              <a:rPr lang="en-US" dirty="0" err="1"/>
              <a:t>Trie</a:t>
            </a:r>
            <a:r>
              <a:rPr lang="en-US" dirty="0"/>
              <a:t> nodes (internal and leafs)</a:t>
            </a:r>
          </a:p>
          <a:p>
            <a:pPr lvl="1"/>
            <a:r>
              <a:rPr lang="en-US" dirty="0"/>
              <a:t>Base vectors which contain complete prefixes</a:t>
            </a:r>
          </a:p>
          <a:p>
            <a:r>
              <a:rPr lang="en-US" dirty="0"/>
              <a:t>Base vector contains two pointers:</a:t>
            </a:r>
          </a:p>
          <a:p>
            <a:pPr lvl="1"/>
            <a:r>
              <a:rPr lang="en-US" dirty="0"/>
              <a:t>To </a:t>
            </a:r>
            <a:r>
              <a:rPr lang="en-US" dirty="0" err="1"/>
              <a:t>nexthop</a:t>
            </a:r>
            <a:r>
              <a:rPr lang="en-US" dirty="0"/>
              <a:t> vector</a:t>
            </a:r>
          </a:p>
          <a:p>
            <a:pPr lvl="1"/>
            <a:r>
              <a:rPr lang="en-US" dirty="0"/>
              <a:t>To prefix vector</a:t>
            </a:r>
          </a:p>
        </p:txBody>
      </p:sp>
      <p:pic>
        <p:nvPicPr>
          <p:cNvPr id="4" name="Picture 3"/>
          <p:cNvPicPr>
            <a:picLocks noChangeAspect="1"/>
          </p:cNvPicPr>
          <p:nvPr/>
        </p:nvPicPr>
        <p:blipFill>
          <a:blip r:embed="rId3"/>
          <a:stretch>
            <a:fillRect/>
          </a:stretch>
        </p:blipFill>
        <p:spPr>
          <a:xfrm>
            <a:off x="2833687" y="3545337"/>
            <a:ext cx="3933825" cy="2867025"/>
          </a:xfrm>
          <a:prstGeom prst="rect">
            <a:avLst/>
          </a:prstGeom>
        </p:spPr>
      </p:pic>
    </p:spTree>
    <p:extLst>
      <p:ext uri="{BB962C8B-B14F-4D97-AF65-F5344CB8AC3E}">
        <p14:creationId xmlns:p14="http://schemas.microsoft.com/office/powerpoint/2010/main" val="2866166774"/>
      </p:ext>
    </p:extLst>
  </p:cSld>
  <p:clrMapOvr>
    <a:masterClrMapping/>
  </p:clrMapOvr>
  <p:transition spd="slow">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Variants of binary tries</a:t>
            </a:r>
          </a:p>
        </p:txBody>
      </p:sp>
      <p:sp>
        <p:nvSpPr>
          <p:cNvPr id="3" name="Content Placeholder 2"/>
          <p:cNvSpPr>
            <a:spLocks noGrp="1"/>
          </p:cNvSpPr>
          <p:nvPr>
            <p:ph idx="1"/>
          </p:nvPr>
        </p:nvSpPr>
        <p:spPr/>
        <p:txBody>
          <a:bodyPr/>
          <a:lstStyle/>
          <a:p>
            <a:r>
              <a:rPr lang="en-US" dirty="0" err="1"/>
              <a:t>Unibit</a:t>
            </a:r>
            <a:r>
              <a:rPr lang="en-US" dirty="0"/>
              <a:t> </a:t>
            </a:r>
            <a:r>
              <a:rPr lang="en-US" dirty="0" err="1"/>
              <a:t>trie</a:t>
            </a:r>
            <a:endParaRPr lang="en-US" dirty="0"/>
          </a:p>
          <a:p>
            <a:r>
              <a:rPr lang="en-US" dirty="0"/>
              <a:t>Path-Compressed </a:t>
            </a:r>
            <a:r>
              <a:rPr lang="en-US" dirty="0" err="1"/>
              <a:t>trie</a:t>
            </a:r>
            <a:endParaRPr lang="en-US" dirty="0"/>
          </a:p>
          <a:p>
            <a:r>
              <a:rPr lang="en-US" dirty="0" err="1"/>
              <a:t>Multibit</a:t>
            </a:r>
            <a:r>
              <a:rPr lang="en-US" dirty="0"/>
              <a:t> </a:t>
            </a:r>
            <a:r>
              <a:rPr lang="en-US" dirty="0" err="1"/>
              <a:t>trie</a:t>
            </a:r>
            <a:endParaRPr lang="en-US" dirty="0"/>
          </a:p>
          <a:p>
            <a:r>
              <a:rPr lang="en-US" dirty="0"/>
              <a:t>Leaf pushing</a:t>
            </a:r>
          </a:p>
          <a:p>
            <a:r>
              <a:rPr lang="en-US"/>
              <a:t>Bitmap compression</a:t>
            </a:r>
            <a:endParaRPr lang="en-US" dirty="0"/>
          </a:p>
          <a:p>
            <a:endParaRPr lang="en-US" dirty="0"/>
          </a:p>
        </p:txBody>
      </p:sp>
    </p:spTree>
    <p:extLst>
      <p:ext uri="{BB962C8B-B14F-4D97-AF65-F5344CB8AC3E}">
        <p14:creationId xmlns:p14="http://schemas.microsoft.com/office/powerpoint/2010/main" val="1076835935"/>
      </p:ext>
    </p:extLst>
  </p:cSld>
  <p:clrMapOvr>
    <a:masterClrMapping/>
  </p:clrMapOvr>
  <p:transition spd="slow">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on ranges</a:t>
            </a:r>
          </a:p>
        </p:txBody>
      </p:sp>
      <p:sp>
        <p:nvSpPr>
          <p:cNvPr id="3" name="Content Placeholder 2"/>
          <p:cNvSpPr>
            <a:spLocks noGrp="1"/>
          </p:cNvSpPr>
          <p:nvPr>
            <p:ph idx="1"/>
          </p:nvPr>
        </p:nvSpPr>
        <p:spPr>
          <a:xfrm>
            <a:off x="758577" y="4077072"/>
            <a:ext cx="8077200" cy="2464776"/>
          </a:xfrm>
        </p:spPr>
        <p:txBody>
          <a:bodyPr>
            <a:normAutofit fontScale="77500" lnSpcReduction="20000"/>
          </a:bodyPr>
          <a:lstStyle/>
          <a:p>
            <a:r>
              <a:rPr lang="en-US" dirty="0"/>
              <a:t>Each prefix is represented as a range, two </a:t>
            </a:r>
            <a:r>
              <a:rPr lang="en-US" dirty="0" err="1"/>
              <a:t>endponts</a:t>
            </a:r>
            <a:r>
              <a:rPr lang="en-US" dirty="0"/>
              <a:t> are generated for each prefix by padding with 0s and 1s.</a:t>
            </a:r>
          </a:p>
          <a:p>
            <a:r>
              <a:rPr lang="en-US" dirty="0"/>
              <a:t>Range endpoints for </a:t>
            </a:r>
            <a:r>
              <a:rPr lang="en-US" i="1" dirty="0"/>
              <a:t>N</a:t>
            </a:r>
            <a:r>
              <a:rPr lang="en-US" dirty="0"/>
              <a:t> prefixes partition the space of addresses (number line) into 2N+1 disjoint intervals.</a:t>
            </a:r>
          </a:p>
          <a:p>
            <a:r>
              <a:rPr lang="en-US" dirty="0"/>
              <a:t>The algorithm uses binary search to find the interval in which a destination address lies</a:t>
            </a:r>
          </a:p>
        </p:txBody>
      </p:sp>
      <p:graphicFrame>
        <p:nvGraphicFramePr>
          <p:cNvPr id="4" name="Object 3"/>
          <p:cNvGraphicFramePr>
            <a:graphicFrameLocks noChangeAspect="1"/>
          </p:cNvGraphicFramePr>
          <p:nvPr>
            <p:extLst>
              <p:ext uri="{D42A27DB-BD31-4B8C-83A1-F6EECF244321}">
                <p14:modId xmlns:p14="http://schemas.microsoft.com/office/powerpoint/2010/main" val="4174099992"/>
              </p:ext>
            </p:extLst>
          </p:nvPr>
        </p:nvGraphicFramePr>
        <p:xfrm>
          <a:off x="1619672" y="1268760"/>
          <a:ext cx="6096000" cy="2693987"/>
        </p:xfrm>
        <a:graphic>
          <a:graphicData uri="http://schemas.openxmlformats.org/presentationml/2006/ole">
            <mc:AlternateContent xmlns:mc="http://schemas.openxmlformats.org/markup-compatibility/2006">
              <mc:Choice xmlns:v="urn:schemas-microsoft-com:vml" Requires="v">
                <p:oleObj spid="_x0000_s19593" name="Visio" r:id="rId3" imgW="9156649" imgH="4046903" progId="Visio.Drawing.11">
                  <p:embed/>
                </p:oleObj>
              </mc:Choice>
              <mc:Fallback>
                <p:oleObj name="Visio" r:id="rId3" imgW="9156649" imgH="4046903" progId="Visio.Drawing.11">
                  <p:embed/>
                  <p:pic>
                    <p:nvPicPr>
                      <p:cNvPr id="0" name=""/>
                      <p:cNvPicPr/>
                      <p:nvPr/>
                    </p:nvPicPr>
                    <p:blipFill>
                      <a:blip r:embed="rId4"/>
                      <a:stretch>
                        <a:fillRect/>
                      </a:stretch>
                    </p:blipFill>
                    <p:spPr>
                      <a:xfrm>
                        <a:off x="1619672" y="1268760"/>
                        <a:ext cx="6096000" cy="2693987"/>
                      </a:xfrm>
                      <a:prstGeom prst="rect">
                        <a:avLst/>
                      </a:prstGeom>
                    </p:spPr>
                  </p:pic>
                </p:oleObj>
              </mc:Fallback>
            </mc:AlternateContent>
          </a:graphicData>
        </a:graphic>
      </p:graphicFrame>
    </p:spTree>
    <p:extLst>
      <p:ext uri="{BB962C8B-B14F-4D97-AF65-F5344CB8AC3E}">
        <p14:creationId xmlns:p14="http://schemas.microsoft.com/office/powerpoint/2010/main" val="27433683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 Switching Advantages</a:t>
            </a:r>
          </a:p>
        </p:txBody>
      </p:sp>
      <p:sp>
        <p:nvSpPr>
          <p:cNvPr id="3" name="Content Placeholder 2"/>
          <p:cNvSpPr>
            <a:spLocks noGrp="1"/>
          </p:cNvSpPr>
          <p:nvPr>
            <p:ph idx="1"/>
          </p:nvPr>
        </p:nvSpPr>
        <p:spPr/>
        <p:txBody>
          <a:bodyPr>
            <a:normAutofit fontScale="85000" lnSpcReduction="10000"/>
          </a:bodyPr>
          <a:lstStyle/>
          <a:p>
            <a:r>
              <a:rPr lang="en-US" dirty="0"/>
              <a:t>Line efficiency</a:t>
            </a:r>
          </a:p>
          <a:p>
            <a:pPr lvl="1"/>
            <a:r>
              <a:rPr lang="en-US" dirty="0"/>
              <a:t>Single node to node link can be shared by many packets over time</a:t>
            </a:r>
          </a:p>
          <a:p>
            <a:r>
              <a:rPr lang="en-US" dirty="0"/>
              <a:t>Packets queued and transmitted as fast as possible</a:t>
            </a:r>
          </a:p>
          <a:p>
            <a:r>
              <a:rPr lang="en-US" dirty="0">
                <a:solidFill>
                  <a:srgbClr val="FF0000"/>
                </a:solidFill>
              </a:rPr>
              <a:t>Data rate conversion</a:t>
            </a:r>
          </a:p>
          <a:p>
            <a:pPr lvl="1"/>
            <a:r>
              <a:rPr lang="en-US" dirty="0">
                <a:solidFill>
                  <a:srgbClr val="FF0000"/>
                </a:solidFill>
              </a:rPr>
              <a:t>Each station connects to the local node at its own speed</a:t>
            </a:r>
          </a:p>
          <a:p>
            <a:pPr lvl="1"/>
            <a:r>
              <a:rPr lang="en-US" dirty="0">
                <a:solidFill>
                  <a:srgbClr val="FF0000"/>
                </a:solidFill>
              </a:rPr>
              <a:t>Nodes </a:t>
            </a:r>
            <a:r>
              <a:rPr lang="en-US" b="1" dirty="0">
                <a:solidFill>
                  <a:srgbClr val="FF0000"/>
                </a:solidFill>
              </a:rPr>
              <a:t>buffer data if required to equalize rates</a:t>
            </a:r>
          </a:p>
          <a:p>
            <a:r>
              <a:rPr lang="en-US" dirty="0"/>
              <a:t>Packets are accepted even when network is busy</a:t>
            </a:r>
          </a:p>
          <a:p>
            <a:pPr lvl="1"/>
            <a:r>
              <a:rPr lang="en-US" dirty="0"/>
              <a:t> Delivery may slow down</a:t>
            </a:r>
          </a:p>
          <a:p>
            <a:r>
              <a:rPr lang="en-US" dirty="0"/>
              <a:t>Priorities can be used</a:t>
            </a:r>
          </a:p>
        </p:txBody>
      </p:sp>
    </p:spTree>
    <p:extLst>
      <p:ext uri="{BB962C8B-B14F-4D97-AF65-F5344CB8AC3E}">
        <p14:creationId xmlns:p14="http://schemas.microsoft.com/office/powerpoint/2010/main" val="1419688822"/>
      </p:ext>
    </p:extLst>
  </p:cSld>
  <p:clrMapOvr>
    <a:masterClrMapping/>
  </p:clrMapOvr>
  <p:transition spd="slow">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722" y="180251"/>
            <a:ext cx="8077200" cy="935960"/>
          </a:xfrm>
        </p:spPr>
        <p:txBody>
          <a:bodyPr/>
          <a:lstStyle/>
          <a:p>
            <a:r>
              <a:rPr lang="en-US" dirty="0"/>
              <a:t>Table representation of the ranges</a:t>
            </a:r>
          </a:p>
        </p:txBody>
      </p:sp>
      <p:sp>
        <p:nvSpPr>
          <p:cNvPr id="3" name="Content Placeholder 2"/>
          <p:cNvSpPr>
            <a:spLocks noGrp="1"/>
          </p:cNvSpPr>
          <p:nvPr>
            <p:ph idx="1"/>
          </p:nvPr>
        </p:nvSpPr>
        <p:spPr>
          <a:xfrm>
            <a:off x="762000" y="4149080"/>
            <a:ext cx="8077200" cy="2708920"/>
          </a:xfrm>
        </p:spPr>
        <p:txBody>
          <a:bodyPr>
            <a:normAutofit fontScale="62500" lnSpcReduction="20000"/>
          </a:bodyPr>
          <a:lstStyle/>
          <a:p>
            <a:r>
              <a:rPr lang="en-US" dirty="0"/>
              <a:t>The rightmost entry, called the </a:t>
            </a:r>
            <a:r>
              <a:rPr lang="en-US" sz="4000" b="1" dirty="0"/>
              <a:t>&gt;</a:t>
            </a:r>
            <a:r>
              <a:rPr lang="en-US" dirty="0"/>
              <a:t> entry, is the next hop corresponding to addresses that are strictly greater than the endpoint but strictly less than the next range endpoint in sorted order. </a:t>
            </a:r>
          </a:p>
          <a:p>
            <a:r>
              <a:rPr lang="en-US" dirty="0"/>
              <a:t>The leftmost entry, called the </a:t>
            </a:r>
            <a:r>
              <a:rPr lang="en-US" sz="4000" b="1" dirty="0"/>
              <a:t>=</a:t>
            </a:r>
            <a:r>
              <a:rPr lang="en-US" dirty="0"/>
              <a:t> entry, corresponds to addresses that are exactly equal to the endpoint.</a:t>
            </a:r>
          </a:p>
          <a:p>
            <a:r>
              <a:rPr lang="en-US" dirty="0"/>
              <a:t>Rationale behind two separate entries for &gt; and =:</a:t>
            </a:r>
          </a:p>
          <a:p>
            <a:pPr lvl="1"/>
            <a:r>
              <a:rPr lang="en-US" dirty="0"/>
              <a:t>If an address is strictly greater than 101111 but strictly less than the next entry, 111111,then the best match is P1.</a:t>
            </a:r>
          </a:p>
          <a:p>
            <a:pPr lvl="1"/>
            <a:r>
              <a:rPr lang="en-US" dirty="0"/>
              <a:t>If an address is exactly equal to 101111, its best match is P2</a:t>
            </a:r>
          </a:p>
        </p:txBody>
      </p:sp>
      <p:graphicFrame>
        <p:nvGraphicFramePr>
          <p:cNvPr id="4" name="Object 3"/>
          <p:cNvGraphicFramePr>
            <a:graphicFrameLocks noChangeAspect="1"/>
          </p:cNvGraphicFramePr>
          <p:nvPr>
            <p:extLst>
              <p:ext uri="{D42A27DB-BD31-4B8C-83A1-F6EECF244321}">
                <p14:modId xmlns:p14="http://schemas.microsoft.com/office/powerpoint/2010/main" val="553178538"/>
              </p:ext>
            </p:extLst>
          </p:nvPr>
        </p:nvGraphicFramePr>
        <p:xfrm>
          <a:off x="1331640" y="998841"/>
          <a:ext cx="6615384" cy="3162256"/>
        </p:xfrm>
        <a:graphic>
          <a:graphicData uri="http://schemas.openxmlformats.org/presentationml/2006/ole">
            <mc:AlternateContent xmlns:mc="http://schemas.openxmlformats.org/markup-compatibility/2006">
              <mc:Choice xmlns:v="urn:schemas-microsoft-com:vml" Requires="v">
                <p:oleObj spid="_x0000_s20617" name="Visio" r:id="rId3" imgW="8160391" imgH="3901020" progId="Visio.Drawing.11">
                  <p:embed/>
                </p:oleObj>
              </mc:Choice>
              <mc:Fallback>
                <p:oleObj name="Visio" r:id="rId3" imgW="8160391" imgH="3901020" progId="Visio.Drawing.11">
                  <p:embed/>
                  <p:pic>
                    <p:nvPicPr>
                      <p:cNvPr id="0" name=""/>
                      <p:cNvPicPr/>
                      <p:nvPr/>
                    </p:nvPicPr>
                    <p:blipFill>
                      <a:blip r:embed="rId4"/>
                      <a:stretch>
                        <a:fillRect/>
                      </a:stretch>
                    </p:blipFill>
                    <p:spPr>
                      <a:xfrm>
                        <a:off x="1331640" y="998841"/>
                        <a:ext cx="6615384" cy="3162256"/>
                      </a:xfrm>
                      <a:prstGeom prst="rect">
                        <a:avLst/>
                      </a:prstGeom>
                    </p:spPr>
                  </p:pic>
                </p:oleObj>
              </mc:Fallback>
            </mc:AlternateContent>
          </a:graphicData>
        </a:graphic>
      </p:graphicFrame>
    </p:spTree>
    <p:extLst>
      <p:ext uri="{BB962C8B-B14F-4D97-AF65-F5344CB8AC3E}">
        <p14:creationId xmlns:p14="http://schemas.microsoft.com/office/powerpoint/2010/main" val="2690676267"/>
      </p:ext>
    </p:extLst>
  </p:cSld>
  <p:clrMapOvr>
    <a:masterClrMapping/>
  </p:clrMapOvr>
  <p:transition spd="slow">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Prefix matching: hardware-based schemes</a:t>
            </a:r>
          </a:p>
        </p:txBody>
      </p:sp>
      <p:sp>
        <p:nvSpPr>
          <p:cNvPr id="3" name="Content Placeholder 2"/>
          <p:cNvSpPr>
            <a:spLocks noGrp="1"/>
          </p:cNvSpPr>
          <p:nvPr>
            <p:ph idx="1"/>
          </p:nvPr>
        </p:nvSpPr>
        <p:spPr/>
        <p:txBody>
          <a:bodyPr/>
          <a:lstStyle/>
          <a:p>
            <a:r>
              <a:rPr lang="en-US" dirty="0"/>
              <a:t>DIR-24-8</a:t>
            </a:r>
          </a:p>
          <a:p>
            <a:r>
              <a:rPr lang="en-US" dirty="0"/>
              <a:t>Ternary CAM (TCAM)</a:t>
            </a:r>
          </a:p>
          <a:p>
            <a:endParaRPr lang="en-US" dirty="0"/>
          </a:p>
        </p:txBody>
      </p:sp>
    </p:spTree>
    <p:extLst>
      <p:ext uri="{BB962C8B-B14F-4D97-AF65-F5344CB8AC3E}">
        <p14:creationId xmlns:p14="http://schemas.microsoft.com/office/powerpoint/2010/main" val="1170309819"/>
      </p:ext>
    </p:extLst>
  </p:cSld>
  <p:clrMapOvr>
    <a:masterClrMapping/>
  </p:clrMapOvr>
  <p:transition spd="slow">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DIR-24-8 </a:t>
            </a:r>
          </a:p>
        </p:txBody>
      </p:sp>
      <p:sp>
        <p:nvSpPr>
          <p:cNvPr id="3" name="Content Placeholder 2"/>
          <p:cNvSpPr>
            <a:spLocks noGrp="1"/>
          </p:cNvSpPr>
          <p:nvPr>
            <p:ph idx="1"/>
          </p:nvPr>
        </p:nvSpPr>
        <p:spPr>
          <a:xfrm>
            <a:off x="6012160" y="1412632"/>
            <a:ext cx="2827040" cy="4297363"/>
          </a:xfrm>
        </p:spPr>
        <p:txBody>
          <a:bodyPr>
            <a:normAutofit fontScale="62500" lnSpcReduction="20000"/>
          </a:bodyPr>
          <a:lstStyle/>
          <a:p>
            <a:r>
              <a:rPr lang="en-US" dirty="0"/>
              <a:t>The first table stores all possible route prefixes that are up to and including 24 bits</a:t>
            </a:r>
          </a:p>
          <a:p>
            <a:r>
              <a:rPr lang="en-US" dirty="0"/>
              <a:t>The second table stores all route prefixes that are longer that 24 bits</a:t>
            </a:r>
          </a:p>
          <a:p>
            <a:r>
              <a:rPr lang="en-US" dirty="0"/>
              <a:t>Drawbacks:</a:t>
            </a:r>
          </a:p>
          <a:p>
            <a:pPr lvl="1"/>
            <a:r>
              <a:rPr lang="en-US" dirty="0"/>
              <a:t>Memory is used inefficiently</a:t>
            </a:r>
          </a:p>
          <a:p>
            <a:pPr lvl="1"/>
            <a:r>
              <a:rPr lang="en-US" dirty="0"/>
              <a:t>Insertion and deletion of the routes require multiple accesses</a:t>
            </a:r>
          </a:p>
        </p:txBody>
      </p:sp>
      <p:pic>
        <p:nvPicPr>
          <p:cNvPr id="4" name="Picture 3"/>
          <p:cNvPicPr>
            <a:picLocks noChangeAspect="1"/>
          </p:cNvPicPr>
          <p:nvPr/>
        </p:nvPicPr>
        <p:blipFill>
          <a:blip r:embed="rId3"/>
          <a:stretch>
            <a:fillRect/>
          </a:stretch>
        </p:blipFill>
        <p:spPr>
          <a:xfrm>
            <a:off x="251520" y="1412632"/>
            <a:ext cx="5610225" cy="4867275"/>
          </a:xfrm>
          <a:prstGeom prst="rect">
            <a:avLst/>
          </a:prstGeom>
        </p:spPr>
      </p:pic>
      <p:sp>
        <p:nvSpPr>
          <p:cNvPr id="5" name="TextBox 4"/>
          <p:cNvSpPr txBox="1"/>
          <p:nvPr/>
        </p:nvSpPr>
        <p:spPr>
          <a:xfrm>
            <a:off x="251520" y="6381328"/>
            <a:ext cx="7579568" cy="276999"/>
          </a:xfrm>
          <a:prstGeom prst="rect">
            <a:avLst/>
          </a:prstGeom>
          <a:noFill/>
        </p:spPr>
        <p:txBody>
          <a:bodyPr wrap="square" rtlCol="0">
            <a:spAutoFit/>
          </a:bodyPr>
          <a:lstStyle/>
          <a:p>
            <a:r>
              <a:rPr lang="en-US" sz="1200" dirty="0"/>
              <a:t>Source: Intel® Data Plane Development Kit (Intel ® DPDK)</a:t>
            </a:r>
          </a:p>
        </p:txBody>
      </p:sp>
    </p:spTree>
    <p:extLst>
      <p:ext uri="{BB962C8B-B14F-4D97-AF65-F5344CB8AC3E}">
        <p14:creationId xmlns:p14="http://schemas.microsoft.com/office/powerpoint/2010/main" val="3058109"/>
      </p:ext>
    </p:extLst>
  </p:cSld>
  <p:clrMapOvr>
    <a:masterClrMapping/>
  </p:clrMapOvr>
  <p:transition spd="slow">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Addressable Memory</a:t>
            </a:r>
          </a:p>
        </p:txBody>
      </p:sp>
      <p:sp>
        <p:nvSpPr>
          <p:cNvPr id="5" name="TextBox 4"/>
          <p:cNvSpPr txBox="1"/>
          <p:nvPr/>
        </p:nvSpPr>
        <p:spPr>
          <a:xfrm>
            <a:off x="5292080" y="2348880"/>
            <a:ext cx="3672408"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a:xfrm>
            <a:off x="5067300" y="1124744"/>
            <a:ext cx="4076700" cy="4585251"/>
          </a:xfrm>
        </p:spPr>
        <p:txBody>
          <a:bodyPr>
            <a:normAutofit fontScale="62500" lnSpcReduction="20000"/>
          </a:bodyPr>
          <a:lstStyle/>
          <a:p>
            <a:r>
              <a:rPr lang="en-US" dirty="0"/>
              <a:t>The first cell that matches a data item will be returned using a parallel lookup in hardware</a:t>
            </a:r>
          </a:p>
          <a:p>
            <a:r>
              <a:rPr lang="en-US" dirty="0"/>
              <a:t>A ternary CAM (TCAM) allows each bit of data to be either a 0, a 1, or a wildcard</a:t>
            </a:r>
          </a:p>
          <a:p>
            <a:r>
              <a:rPr lang="en-US" dirty="0"/>
              <a:t>Actually each entry is stored as a (value, mask) pair. For example, a prefix 110* can be stored as (110000,111000)</a:t>
            </a:r>
          </a:p>
          <a:p>
            <a:r>
              <a:rPr lang="en-US" dirty="0"/>
              <a:t>CAM drawbacks:</a:t>
            </a:r>
          </a:p>
          <a:p>
            <a:pPr lvl="1"/>
            <a:r>
              <a:rPr lang="en-US" dirty="0"/>
              <a:t>smaller density and larger power of CAMs versus SRAMs</a:t>
            </a:r>
          </a:p>
          <a:p>
            <a:pPr lvl="1"/>
            <a:r>
              <a:rPr lang="en-US" dirty="0"/>
              <a:t>Rule multiplication caused by ranges</a:t>
            </a:r>
          </a:p>
        </p:txBody>
      </p:sp>
      <p:pic>
        <p:nvPicPr>
          <p:cNvPr id="7" name="Picture 6"/>
          <p:cNvPicPr>
            <a:picLocks noChangeAspect="1"/>
          </p:cNvPicPr>
          <p:nvPr/>
        </p:nvPicPr>
        <p:blipFill>
          <a:blip r:embed="rId2"/>
          <a:stretch>
            <a:fillRect/>
          </a:stretch>
        </p:blipFill>
        <p:spPr>
          <a:xfrm>
            <a:off x="762000" y="1632362"/>
            <a:ext cx="4305300" cy="2804750"/>
          </a:xfrm>
          <a:prstGeom prst="rect">
            <a:avLst/>
          </a:prstGeom>
        </p:spPr>
      </p:pic>
      <p:sp>
        <p:nvSpPr>
          <p:cNvPr id="8" name="TextBox 7"/>
          <p:cNvSpPr txBox="1"/>
          <p:nvPr/>
        </p:nvSpPr>
        <p:spPr>
          <a:xfrm>
            <a:off x="1115616" y="5820891"/>
            <a:ext cx="7579568" cy="646331"/>
          </a:xfrm>
          <a:prstGeom prst="rect">
            <a:avLst/>
          </a:prstGeom>
          <a:noFill/>
        </p:spPr>
        <p:txBody>
          <a:bodyPr wrap="square" rtlCol="0">
            <a:spAutoFit/>
          </a:bodyPr>
          <a:lstStyle/>
          <a:p>
            <a:r>
              <a:rPr lang="en-US" sz="1200" dirty="0"/>
              <a:t>Source: Content-Addressable Memory(CAM) Circuits and</a:t>
            </a:r>
          </a:p>
          <a:p>
            <a:r>
              <a:rPr lang="en-US" sz="1200" dirty="0"/>
              <a:t>Architectures: A Tutorial and Survey by Kostas </a:t>
            </a:r>
            <a:r>
              <a:rPr lang="en-US" sz="1200" dirty="0" err="1"/>
              <a:t>Pagiamtzis</a:t>
            </a:r>
            <a:r>
              <a:rPr lang="en-US" sz="1200" dirty="0"/>
              <a:t> and Ali </a:t>
            </a:r>
            <a:r>
              <a:rPr lang="en-US" sz="1200" dirty="0" err="1"/>
              <a:t>Sheikholeslami</a:t>
            </a:r>
            <a:r>
              <a:rPr lang="en-US" sz="1200" dirty="0"/>
              <a:t>, IEEE JOURNAL OF SOLID STATE CIRCUITS,VOL.41,NO.3,MARCH2006</a:t>
            </a:r>
          </a:p>
        </p:txBody>
      </p:sp>
    </p:spTree>
    <p:extLst>
      <p:ext uri="{BB962C8B-B14F-4D97-AF65-F5344CB8AC3E}">
        <p14:creationId xmlns:p14="http://schemas.microsoft.com/office/powerpoint/2010/main" val="1263437002"/>
      </p:ext>
    </p:extLst>
  </p:cSld>
  <p:clrMapOvr>
    <a:masterClrMapping/>
  </p:clrMapOvr>
  <p:transition spd="slow">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Two-dimensional prefix matching schemes - 1</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4276416"/>
              </p:ext>
            </p:extLst>
          </p:nvPr>
        </p:nvGraphicFramePr>
        <p:xfrm>
          <a:off x="757237" y="1844824"/>
          <a:ext cx="4102797" cy="2966720"/>
        </p:xfrm>
        <a:graphic>
          <a:graphicData uri="http://schemas.openxmlformats.org/drawingml/2006/table">
            <a:tbl>
              <a:tblPr firstRow="1" bandRow="1">
                <a:tableStyleId>{5C22544A-7EE6-4342-B048-85BDC9FD1C3A}</a:tableStyleId>
              </a:tblPr>
              <a:tblGrid>
                <a:gridCol w="934443">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800202">
                  <a:extLst>
                    <a:ext uri="{9D8B030D-6E8A-4147-A177-3AD203B41FA5}">
                      <a16:colId xmlns:a16="http://schemas.microsoft.com/office/drawing/2014/main" val="20002"/>
                    </a:ext>
                  </a:extLst>
                </a:gridCol>
              </a:tblGrid>
              <a:tr h="370840">
                <a:tc>
                  <a:txBody>
                    <a:bodyPr/>
                    <a:lstStyle/>
                    <a:p>
                      <a:r>
                        <a:rPr lang="en-US" dirty="0"/>
                        <a:t>Rule</a:t>
                      </a:r>
                    </a:p>
                  </a:txBody>
                  <a:tcPr/>
                </a:tc>
                <a:tc>
                  <a:txBody>
                    <a:bodyPr/>
                    <a:lstStyle/>
                    <a:p>
                      <a:r>
                        <a:rPr lang="en-US" dirty="0"/>
                        <a:t>Destination</a:t>
                      </a:r>
                    </a:p>
                  </a:txBody>
                  <a:tcPr/>
                </a:tc>
                <a:tc>
                  <a:txBody>
                    <a:bodyPr/>
                    <a:lstStyle/>
                    <a:p>
                      <a:r>
                        <a:rPr lang="en-US" dirty="0"/>
                        <a:t>Source</a:t>
                      </a:r>
                    </a:p>
                  </a:txBody>
                  <a:tcPr/>
                </a:tc>
                <a:extLst>
                  <a:ext uri="{0D108BD9-81ED-4DB2-BD59-A6C34878D82A}">
                    <a16:rowId xmlns:a16="http://schemas.microsoft.com/office/drawing/2014/main" val="10000"/>
                  </a:ext>
                </a:extLst>
              </a:tr>
              <a:tr h="370840">
                <a:tc>
                  <a:txBody>
                    <a:bodyPr/>
                    <a:lstStyle/>
                    <a:p>
                      <a:r>
                        <a:rPr lang="en-US" dirty="0"/>
                        <a:t>R</a:t>
                      </a:r>
                      <a:r>
                        <a:rPr lang="en-US" baseline="-25000" dirty="0"/>
                        <a:t>1</a:t>
                      </a:r>
                    </a:p>
                  </a:txBody>
                  <a:tcPr/>
                </a:tc>
                <a:tc>
                  <a:txBody>
                    <a:bodyPr/>
                    <a:lstStyle/>
                    <a:p>
                      <a:r>
                        <a:rPr lang="en-US" dirty="0"/>
                        <a:t>0*</a:t>
                      </a:r>
                    </a:p>
                  </a:txBody>
                  <a:tcPr/>
                </a:tc>
                <a:tc>
                  <a:txBody>
                    <a:bodyPr/>
                    <a:lstStyle/>
                    <a:p>
                      <a:r>
                        <a:rPr lang="en-US" dirty="0"/>
                        <a:t>10*</a:t>
                      </a:r>
                    </a:p>
                  </a:txBody>
                  <a:tcPr/>
                </a:tc>
                <a:extLst>
                  <a:ext uri="{0D108BD9-81ED-4DB2-BD59-A6C34878D82A}">
                    <a16:rowId xmlns:a16="http://schemas.microsoft.com/office/drawing/2014/main" val="10001"/>
                  </a:ext>
                </a:extLst>
              </a:tr>
              <a:tr h="370840">
                <a:tc>
                  <a:txBody>
                    <a:bodyPr/>
                    <a:lstStyle/>
                    <a:p>
                      <a:r>
                        <a:rPr lang="en-US" dirty="0"/>
                        <a:t>R</a:t>
                      </a:r>
                      <a:r>
                        <a:rPr lang="en-US" baseline="-25000" dirty="0"/>
                        <a:t>2</a:t>
                      </a:r>
                    </a:p>
                  </a:txBody>
                  <a:tcPr/>
                </a:tc>
                <a:tc>
                  <a:txBody>
                    <a:bodyPr/>
                    <a:lstStyle/>
                    <a:p>
                      <a:r>
                        <a:rPr lang="en-US" dirty="0"/>
                        <a:t>0*</a:t>
                      </a:r>
                    </a:p>
                  </a:txBody>
                  <a:tcPr/>
                </a:tc>
                <a:tc>
                  <a:txBody>
                    <a:bodyPr/>
                    <a:lstStyle/>
                    <a:p>
                      <a:r>
                        <a:rPr lang="en-US" dirty="0"/>
                        <a:t>01*</a:t>
                      </a:r>
                    </a:p>
                  </a:txBody>
                  <a:tcPr/>
                </a:tc>
                <a:extLst>
                  <a:ext uri="{0D108BD9-81ED-4DB2-BD59-A6C34878D82A}">
                    <a16:rowId xmlns:a16="http://schemas.microsoft.com/office/drawing/2014/main" val="10002"/>
                  </a:ext>
                </a:extLst>
              </a:tr>
              <a:tr h="370840">
                <a:tc>
                  <a:txBody>
                    <a:bodyPr/>
                    <a:lstStyle/>
                    <a:p>
                      <a:r>
                        <a:rPr lang="en-US" dirty="0"/>
                        <a:t>R</a:t>
                      </a:r>
                      <a:r>
                        <a:rPr lang="en-US" baseline="-25000" dirty="0"/>
                        <a:t>3</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R</a:t>
                      </a:r>
                      <a:r>
                        <a:rPr lang="en-US" sz="1800" kern="1200" baseline="-25000" dirty="0">
                          <a:solidFill>
                            <a:schemeClr val="dk1"/>
                          </a:solidFill>
                          <a:latin typeface="+mn-lt"/>
                          <a:ea typeface="+mn-ea"/>
                          <a:cs typeface="+mn-cs"/>
                        </a:rPr>
                        <a:t>4</a:t>
                      </a:r>
                    </a:p>
                  </a:txBody>
                  <a:tcPr/>
                </a:tc>
                <a:tc>
                  <a:txBody>
                    <a:bodyPr/>
                    <a:lstStyle/>
                    <a:p>
                      <a:r>
                        <a:rPr lang="en-US" dirty="0"/>
                        <a:t>00*</a:t>
                      </a:r>
                    </a:p>
                  </a:txBody>
                  <a:tcPr/>
                </a:tc>
                <a:tc>
                  <a:txBody>
                    <a:bodyPr/>
                    <a:lstStyle/>
                    <a:p>
                      <a:r>
                        <a:rPr lang="en-US" dirty="0"/>
                        <a:t>1*</a:t>
                      </a:r>
                    </a:p>
                  </a:txBody>
                  <a:tcPr/>
                </a:tc>
                <a:extLst>
                  <a:ext uri="{0D108BD9-81ED-4DB2-BD59-A6C34878D82A}">
                    <a16:rowId xmlns:a16="http://schemas.microsoft.com/office/drawing/2014/main" val="10004"/>
                  </a:ext>
                </a:extLst>
              </a:tr>
              <a:tr h="370840">
                <a:tc>
                  <a:txBody>
                    <a:bodyPr/>
                    <a:lstStyle/>
                    <a:p>
                      <a:pPr marL="0" algn="l" defTabSz="914400" rtl="0" eaLnBrk="1" latinLnBrk="0" hangingPunct="1"/>
                      <a:r>
                        <a:rPr lang="en-US" dirty="0"/>
                        <a:t>R</a:t>
                      </a:r>
                      <a:r>
                        <a:rPr lang="en-US" sz="1800" kern="1200" baseline="-25000" dirty="0">
                          <a:solidFill>
                            <a:schemeClr val="dk1"/>
                          </a:solidFill>
                          <a:latin typeface="+mn-lt"/>
                          <a:ea typeface="+mn-ea"/>
                          <a:cs typeface="+mn-cs"/>
                        </a:rPr>
                        <a:t>5</a:t>
                      </a:r>
                    </a:p>
                  </a:txBody>
                  <a:tcPr/>
                </a:tc>
                <a:tc>
                  <a:txBody>
                    <a:bodyPr/>
                    <a:lstStyle/>
                    <a:p>
                      <a:r>
                        <a:rPr lang="en-US" dirty="0"/>
                        <a:t>00*</a:t>
                      </a:r>
                    </a:p>
                  </a:txBody>
                  <a:tcPr/>
                </a:tc>
                <a:tc>
                  <a:txBody>
                    <a:bodyPr/>
                    <a:lstStyle/>
                    <a:p>
                      <a:r>
                        <a:rPr lang="en-US" dirty="0"/>
                        <a:t>11*</a:t>
                      </a:r>
                    </a:p>
                  </a:txBody>
                  <a:tcPr/>
                </a:tc>
                <a:extLst>
                  <a:ext uri="{0D108BD9-81ED-4DB2-BD59-A6C34878D82A}">
                    <a16:rowId xmlns:a16="http://schemas.microsoft.com/office/drawing/2014/main" val="10005"/>
                  </a:ext>
                </a:extLst>
              </a:tr>
              <a:tr h="370840">
                <a:tc>
                  <a:txBody>
                    <a:bodyPr/>
                    <a:lstStyle/>
                    <a:p>
                      <a:pPr marL="0" algn="l" defTabSz="914400" rtl="0" eaLnBrk="1" latinLnBrk="0" hangingPunct="1"/>
                      <a:r>
                        <a:rPr lang="en-US" dirty="0"/>
                        <a:t>R</a:t>
                      </a:r>
                      <a:r>
                        <a:rPr lang="en-US" sz="1800" kern="1200" baseline="-25000" dirty="0">
                          <a:solidFill>
                            <a:schemeClr val="dk1"/>
                          </a:solidFill>
                          <a:latin typeface="+mn-lt"/>
                          <a:ea typeface="+mn-ea"/>
                          <a:cs typeface="+mn-cs"/>
                        </a:rPr>
                        <a:t>6</a:t>
                      </a:r>
                    </a:p>
                  </a:txBody>
                  <a:tcPr/>
                </a:tc>
                <a:tc>
                  <a:txBody>
                    <a:bodyPr/>
                    <a:lstStyle/>
                    <a:p>
                      <a:r>
                        <a:rPr lang="en-US" dirty="0"/>
                        <a:t>10*</a:t>
                      </a:r>
                    </a:p>
                  </a:txBody>
                  <a:tcPr/>
                </a:tc>
                <a:tc>
                  <a:txBody>
                    <a:bodyPr/>
                    <a:lstStyle/>
                    <a:p>
                      <a:r>
                        <a:rPr lang="en-US" dirty="0"/>
                        <a:t>1*</a:t>
                      </a:r>
                    </a:p>
                  </a:txBody>
                  <a:tcPr/>
                </a:tc>
                <a:extLst>
                  <a:ext uri="{0D108BD9-81ED-4DB2-BD59-A6C34878D82A}">
                    <a16:rowId xmlns:a16="http://schemas.microsoft.com/office/drawing/2014/main" val="10006"/>
                  </a:ext>
                </a:extLst>
              </a:tr>
              <a:tr h="370840">
                <a:tc>
                  <a:txBody>
                    <a:bodyPr/>
                    <a:lstStyle/>
                    <a:p>
                      <a:pPr marL="0" algn="l" defTabSz="914400" rtl="0" eaLnBrk="1" latinLnBrk="0" hangingPunct="1"/>
                      <a:r>
                        <a:rPr lang="en-US" dirty="0"/>
                        <a:t>R</a:t>
                      </a:r>
                      <a:r>
                        <a:rPr lang="en-US" sz="1800" kern="1200" baseline="-25000" dirty="0">
                          <a:solidFill>
                            <a:schemeClr val="dk1"/>
                          </a:solidFill>
                          <a:latin typeface="+mn-lt"/>
                          <a:ea typeface="+mn-ea"/>
                          <a:cs typeface="+mn-cs"/>
                        </a:rPr>
                        <a:t>7</a:t>
                      </a:r>
                    </a:p>
                  </a:txBody>
                  <a:tcPr/>
                </a:tc>
                <a:tc>
                  <a:txBody>
                    <a:bodyPr/>
                    <a:lstStyle/>
                    <a:p>
                      <a:r>
                        <a:rPr lang="en-US" dirty="0"/>
                        <a:t>*</a:t>
                      </a:r>
                    </a:p>
                  </a:txBody>
                  <a:tcPr/>
                </a:tc>
                <a:tc>
                  <a:txBody>
                    <a:bodyPr/>
                    <a:lstStyle/>
                    <a:p>
                      <a:r>
                        <a:rPr lang="en-US" dirty="0"/>
                        <a:t>00*</a:t>
                      </a:r>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5004048" y="1225689"/>
            <a:ext cx="3861935" cy="5632311"/>
          </a:xfrm>
          <a:prstGeom prst="rect">
            <a:avLst/>
          </a:prstGeom>
          <a:noFill/>
        </p:spPr>
        <p:txBody>
          <a:bodyPr wrap="square" rtlCol="0">
            <a:spAutoFit/>
          </a:bodyPr>
          <a:lstStyle/>
          <a:p>
            <a:pPr marL="285750" indent="-285750">
              <a:buFont typeface="Arial" panose="020B0604020202020204" pitchFamily="34" charset="0"/>
              <a:buChar char="•"/>
            </a:pPr>
            <a:r>
              <a:rPr lang="en-US" sz="2400" dirty="0"/>
              <a:t>Build a </a:t>
            </a:r>
            <a:r>
              <a:rPr lang="en-US" sz="2400" dirty="0" err="1"/>
              <a:t>trie</a:t>
            </a:r>
            <a:r>
              <a:rPr lang="en-US" sz="2400" dirty="0"/>
              <a:t> on the destination prefixes in the database and then hang a number of source tries off the leaves</a:t>
            </a:r>
          </a:p>
          <a:p>
            <a:pPr marL="285750" indent="-285750">
              <a:buFont typeface="Arial" panose="020B0604020202020204" pitchFamily="34" charset="0"/>
              <a:buChar char="•"/>
            </a:pPr>
            <a:r>
              <a:rPr lang="en-US" sz="2400" dirty="0"/>
              <a:t>Consider D=00∗</a:t>
            </a:r>
          </a:p>
          <a:p>
            <a:pPr marL="285750" indent="-285750">
              <a:buFont typeface="Arial" panose="020B0604020202020204" pitchFamily="34" charset="0"/>
              <a:buChar char="•"/>
            </a:pPr>
            <a:r>
              <a:rPr lang="en-US" sz="2400" dirty="0"/>
              <a:t>Both rules R</a:t>
            </a:r>
            <a:r>
              <a:rPr lang="en-US" sz="2400" baseline="-25000" dirty="0">
                <a:solidFill>
                  <a:schemeClr val="dk1"/>
                </a:solidFill>
              </a:rPr>
              <a:t>4</a:t>
            </a:r>
            <a:r>
              <a:rPr lang="en-US" sz="2400" dirty="0">
                <a:solidFill>
                  <a:schemeClr val="dk1"/>
                </a:solidFill>
              </a:rPr>
              <a:t> </a:t>
            </a:r>
            <a:r>
              <a:rPr lang="en-US" sz="2400" dirty="0"/>
              <a:t>and R</a:t>
            </a:r>
            <a:r>
              <a:rPr lang="en-US" sz="2400" baseline="-25000" dirty="0">
                <a:solidFill>
                  <a:schemeClr val="dk1"/>
                </a:solidFill>
              </a:rPr>
              <a:t>5</a:t>
            </a:r>
            <a:r>
              <a:rPr lang="en-US" sz="2400" dirty="0">
                <a:solidFill>
                  <a:schemeClr val="dk1"/>
                </a:solidFill>
              </a:rPr>
              <a:t> </a:t>
            </a:r>
            <a:r>
              <a:rPr lang="en-US" sz="2400" dirty="0"/>
              <a:t>have this destination prefix</a:t>
            </a:r>
          </a:p>
          <a:p>
            <a:pPr marL="285750" indent="-285750">
              <a:buFont typeface="Arial" panose="020B0604020202020204" pitchFamily="34" charset="0"/>
              <a:buChar char="•"/>
            </a:pPr>
            <a:r>
              <a:rPr lang="en-US" sz="2400" dirty="0"/>
              <a:t>The destination prefix 0∗ in rules R</a:t>
            </a:r>
            <a:r>
              <a:rPr lang="en-US" sz="2400" baseline="-25000" dirty="0"/>
              <a:t>1</a:t>
            </a:r>
            <a:r>
              <a:rPr lang="en-US" sz="2400" dirty="0"/>
              <a:t>,R</a:t>
            </a:r>
            <a:r>
              <a:rPr lang="en-US" sz="2400" baseline="-25000" dirty="0"/>
              <a:t>2</a:t>
            </a:r>
            <a:r>
              <a:rPr lang="en-US" sz="2400" dirty="0"/>
              <a:t>, and R</a:t>
            </a:r>
            <a:r>
              <a:rPr lang="en-US" sz="2400" baseline="-25000" dirty="0"/>
              <a:t>3</a:t>
            </a:r>
            <a:r>
              <a:rPr lang="en-US" sz="2400" dirty="0"/>
              <a:t> also matches any destination that D matches</a:t>
            </a:r>
          </a:p>
          <a:p>
            <a:pPr marL="285750" indent="-285750">
              <a:buFont typeface="Arial" panose="020B0604020202020204" pitchFamily="34" charset="0"/>
              <a:buChar char="•"/>
            </a:pPr>
            <a:r>
              <a:rPr lang="en-US" sz="2400" dirty="0"/>
              <a:t>The wildcard destination prefix ∗ of R</a:t>
            </a:r>
            <a:r>
              <a:rPr lang="en-US" sz="2400" baseline="-25000" dirty="0"/>
              <a:t>7 </a:t>
            </a:r>
            <a:r>
              <a:rPr lang="en-US" sz="2400" dirty="0"/>
              <a:t>also matches whatever D matches</a:t>
            </a:r>
          </a:p>
        </p:txBody>
      </p:sp>
    </p:spTree>
    <p:extLst>
      <p:ext uri="{BB962C8B-B14F-4D97-AF65-F5344CB8AC3E}">
        <p14:creationId xmlns:p14="http://schemas.microsoft.com/office/powerpoint/2010/main" val="3325641977"/>
      </p:ext>
    </p:extLst>
  </p:cSld>
  <p:clrMapOvr>
    <a:masterClrMapping/>
  </p:clrMapOvr>
  <p:transition spd="slow">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Two-dimensional prefix matching schemes - 2</a:t>
            </a:r>
          </a:p>
        </p:txBody>
      </p:sp>
      <p:sp>
        <p:nvSpPr>
          <p:cNvPr id="3" name="Content Placeholder 2"/>
          <p:cNvSpPr>
            <a:spLocks noGrp="1"/>
          </p:cNvSpPr>
          <p:nvPr>
            <p:ph idx="1"/>
          </p:nvPr>
        </p:nvSpPr>
        <p:spPr>
          <a:xfrm>
            <a:off x="899592" y="4859611"/>
            <a:ext cx="7939608" cy="1998389"/>
          </a:xfrm>
        </p:spPr>
        <p:txBody>
          <a:bodyPr>
            <a:normAutofit fontScale="77500" lnSpcReduction="20000"/>
          </a:bodyPr>
          <a:lstStyle/>
          <a:p>
            <a:r>
              <a:rPr lang="en-US" dirty="0"/>
              <a:t>Each prefix D in the destination </a:t>
            </a:r>
            <a:r>
              <a:rPr lang="en-US" dirty="0" err="1"/>
              <a:t>trie</a:t>
            </a:r>
            <a:r>
              <a:rPr lang="en-US" dirty="0"/>
              <a:t> prunes the set of rules from the entire set of rules down to the set of rules compatible with D </a:t>
            </a:r>
          </a:p>
          <a:p>
            <a:r>
              <a:rPr lang="en-US" dirty="0"/>
              <a:t>The same idea can be extended to more than two fields, with each field value in the path pruning the set of rules further</a:t>
            </a:r>
          </a:p>
        </p:txBody>
      </p:sp>
      <p:graphicFrame>
        <p:nvGraphicFramePr>
          <p:cNvPr id="4" name="Object 3"/>
          <p:cNvGraphicFramePr>
            <a:graphicFrameLocks noChangeAspect="1"/>
          </p:cNvGraphicFramePr>
          <p:nvPr>
            <p:extLst>
              <p:ext uri="{D42A27DB-BD31-4B8C-83A1-F6EECF244321}">
                <p14:modId xmlns:p14="http://schemas.microsoft.com/office/powerpoint/2010/main" val="1477254113"/>
              </p:ext>
            </p:extLst>
          </p:nvPr>
        </p:nvGraphicFramePr>
        <p:xfrm>
          <a:off x="539552" y="1417109"/>
          <a:ext cx="6096000" cy="3382963"/>
        </p:xfrm>
        <a:graphic>
          <a:graphicData uri="http://schemas.openxmlformats.org/presentationml/2006/ole">
            <mc:AlternateContent xmlns:mc="http://schemas.openxmlformats.org/markup-compatibility/2006">
              <mc:Choice xmlns:v="urn:schemas-microsoft-com:vml" Requires="v">
                <p:oleObj spid="_x0000_s21636" name="Visio" r:id="rId3" imgW="9157751" imgH="5081482" progId="Visio.Drawing.11">
                  <p:embed/>
                </p:oleObj>
              </mc:Choice>
              <mc:Fallback>
                <p:oleObj name="Visio" r:id="rId3" imgW="9157751" imgH="5081482" progId="Visio.Drawing.11">
                  <p:embed/>
                  <p:pic>
                    <p:nvPicPr>
                      <p:cNvPr id="0" name=""/>
                      <p:cNvPicPr/>
                      <p:nvPr/>
                    </p:nvPicPr>
                    <p:blipFill>
                      <a:blip r:embed="rId4"/>
                      <a:stretch>
                        <a:fillRect/>
                      </a:stretch>
                    </p:blipFill>
                    <p:spPr>
                      <a:xfrm>
                        <a:off x="539552" y="1417109"/>
                        <a:ext cx="6096000" cy="3382963"/>
                      </a:xfrm>
                      <a:prstGeom prst="rect">
                        <a:avLst/>
                      </a:prstGeom>
                    </p:spPr>
                  </p:pic>
                </p:oleObj>
              </mc:Fallback>
            </mc:AlternateContent>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1466905584"/>
              </p:ext>
            </p:extLst>
          </p:nvPr>
        </p:nvGraphicFramePr>
        <p:xfrm>
          <a:off x="6516216" y="1412632"/>
          <a:ext cx="2627784" cy="2895600"/>
        </p:xfrm>
        <a:graphic>
          <a:graphicData uri="http://schemas.openxmlformats.org/drawingml/2006/table">
            <a:tbl>
              <a:tblPr firstRow="1" bandRow="1">
                <a:tableStyleId>{5C22544A-7EE6-4342-B048-85BDC9FD1C3A}</a:tableStyleId>
              </a:tblPr>
              <a:tblGrid>
                <a:gridCol w="598498">
                  <a:extLst>
                    <a:ext uri="{9D8B030D-6E8A-4147-A177-3AD203B41FA5}">
                      <a16:colId xmlns:a16="http://schemas.microsoft.com/office/drawing/2014/main" val="20000"/>
                    </a:ext>
                  </a:extLst>
                </a:gridCol>
                <a:gridCol w="985678">
                  <a:extLst>
                    <a:ext uri="{9D8B030D-6E8A-4147-A177-3AD203B41FA5}">
                      <a16:colId xmlns:a16="http://schemas.microsoft.com/office/drawing/2014/main" val="20001"/>
                    </a:ext>
                  </a:extLst>
                </a:gridCol>
                <a:gridCol w="1043608">
                  <a:extLst>
                    <a:ext uri="{9D8B030D-6E8A-4147-A177-3AD203B41FA5}">
                      <a16:colId xmlns:a16="http://schemas.microsoft.com/office/drawing/2014/main" val="20002"/>
                    </a:ext>
                  </a:extLst>
                </a:gridCol>
              </a:tblGrid>
              <a:tr h="289831">
                <a:tc>
                  <a:txBody>
                    <a:bodyPr/>
                    <a:lstStyle/>
                    <a:p>
                      <a:r>
                        <a:rPr lang="en-US" sz="1600" dirty="0"/>
                        <a:t>Rule</a:t>
                      </a:r>
                    </a:p>
                  </a:txBody>
                  <a:tcPr/>
                </a:tc>
                <a:tc>
                  <a:txBody>
                    <a:bodyPr/>
                    <a:lstStyle/>
                    <a:p>
                      <a:r>
                        <a:rPr lang="en-US" sz="1600" dirty="0" err="1"/>
                        <a:t>Dest</a:t>
                      </a:r>
                      <a:r>
                        <a:rPr lang="en-US" sz="1600" dirty="0"/>
                        <a:t>. (D)</a:t>
                      </a:r>
                    </a:p>
                  </a:txBody>
                  <a:tcPr/>
                </a:tc>
                <a:tc>
                  <a:txBody>
                    <a:bodyPr/>
                    <a:lstStyle/>
                    <a:p>
                      <a:r>
                        <a:rPr lang="en-US" sz="1600" dirty="0"/>
                        <a:t>Source (S)</a:t>
                      </a:r>
                    </a:p>
                  </a:txBody>
                  <a:tcPr/>
                </a:tc>
                <a:extLst>
                  <a:ext uri="{0D108BD9-81ED-4DB2-BD59-A6C34878D82A}">
                    <a16:rowId xmlns:a16="http://schemas.microsoft.com/office/drawing/2014/main" val="10000"/>
                  </a:ext>
                </a:extLst>
              </a:tr>
              <a:tr h="289831">
                <a:tc>
                  <a:txBody>
                    <a:bodyPr/>
                    <a:lstStyle/>
                    <a:p>
                      <a:r>
                        <a:rPr lang="en-US" dirty="0"/>
                        <a:t>R</a:t>
                      </a:r>
                      <a:r>
                        <a:rPr lang="en-US" baseline="-25000" dirty="0"/>
                        <a:t>1</a:t>
                      </a:r>
                    </a:p>
                  </a:txBody>
                  <a:tcPr/>
                </a:tc>
                <a:tc>
                  <a:txBody>
                    <a:bodyPr/>
                    <a:lstStyle/>
                    <a:p>
                      <a:r>
                        <a:rPr lang="en-US" dirty="0"/>
                        <a:t>0*</a:t>
                      </a:r>
                    </a:p>
                  </a:txBody>
                  <a:tcPr/>
                </a:tc>
                <a:tc>
                  <a:txBody>
                    <a:bodyPr/>
                    <a:lstStyle/>
                    <a:p>
                      <a:r>
                        <a:rPr lang="en-US" dirty="0"/>
                        <a:t>10*</a:t>
                      </a:r>
                    </a:p>
                  </a:txBody>
                  <a:tcPr/>
                </a:tc>
                <a:extLst>
                  <a:ext uri="{0D108BD9-81ED-4DB2-BD59-A6C34878D82A}">
                    <a16:rowId xmlns:a16="http://schemas.microsoft.com/office/drawing/2014/main" val="10001"/>
                  </a:ext>
                </a:extLst>
              </a:tr>
              <a:tr h="289831">
                <a:tc>
                  <a:txBody>
                    <a:bodyPr/>
                    <a:lstStyle/>
                    <a:p>
                      <a:r>
                        <a:rPr lang="en-US" dirty="0"/>
                        <a:t>R</a:t>
                      </a:r>
                      <a:r>
                        <a:rPr lang="en-US" baseline="-25000" dirty="0"/>
                        <a:t>2</a:t>
                      </a:r>
                    </a:p>
                  </a:txBody>
                  <a:tcPr/>
                </a:tc>
                <a:tc>
                  <a:txBody>
                    <a:bodyPr/>
                    <a:lstStyle/>
                    <a:p>
                      <a:r>
                        <a:rPr lang="en-US" dirty="0"/>
                        <a:t>0*</a:t>
                      </a:r>
                    </a:p>
                  </a:txBody>
                  <a:tcPr/>
                </a:tc>
                <a:tc>
                  <a:txBody>
                    <a:bodyPr/>
                    <a:lstStyle/>
                    <a:p>
                      <a:r>
                        <a:rPr lang="en-US" dirty="0"/>
                        <a:t>01*</a:t>
                      </a:r>
                    </a:p>
                  </a:txBody>
                  <a:tcPr/>
                </a:tc>
                <a:extLst>
                  <a:ext uri="{0D108BD9-81ED-4DB2-BD59-A6C34878D82A}">
                    <a16:rowId xmlns:a16="http://schemas.microsoft.com/office/drawing/2014/main" val="10002"/>
                  </a:ext>
                </a:extLst>
              </a:tr>
              <a:tr h="289831">
                <a:tc>
                  <a:txBody>
                    <a:bodyPr/>
                    <a:lstStyle/>
                    <a:p>
                      <a:r>
                        <a:rPr lang="en-US" dirty="0"/>
                        <a:t>R</a:t>
                      </a:r>
                      <a:r>
                        <a:rPr lang="en-US" baseline="-25000" dirty="0"/>
                        <a:t>3</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3"/>
                  </a:ext>
                </a:extLst>
              </a:tr>
              <a:tr h="289831">
                <a:tc>
                  <a:txBody>
                    <a:bodyPr/>
                    <a:lstStyle/>
                    <a:p>
                      <a:r>
                        <a:rPr lang="en-US" dirty="0"/>
                        <a:t>R</a:t>
                      </a:r>
                      <a:r>
                        <a:rPr lang="en-US" sz="1800" kern="1200" baseline="-25000" dirty="0">
                          <a:solidFill>
                            <a:schemeClr val="dk1"/>
                          </a:solidFill>
                          <a:latin typeface="+mn-lt"/>
                          <a:ea typeface="+mn-ea"/>
                          <a:cs typeface="+mn-cs"/>
                        </a:rPr>
                        <a:t>4</a:t>
                      </a:r>
                    </a:p>
                  </a:txBody>
                  <a:tcPr/>
                </a:tc>
                <a:tc>
                  <a:txBody>
                    <a:bodyPr/>
                    <a:lstStyle/>
                    <a:p>
                      <a:r>
                        <a:rPr lang="en-US" dirty="0"/>
                        <a:t>00*</a:t>
                      </a:r>
                    </a:p>
                  </a:txBody>
                  <a:tcPr/>
                </a:tc>
                <a:tc>
                  <a:txBody>
                    <a:bodyPr/>
                    <a:lstStyle/>
                    <a:p>
                      <a:r>
                        <a:rPr lang="en-US" dirty="0"/>
                        <a:t>1*</a:t>
                      </a:r>
                    </a:p>
                  </a:txBody>
                  <a:tcPr/>
                </a:tc>
                <a:extLst>
                  <a:ext uri="{0D108BD9-81ED-4DB2-BD59-A6C34878D82A}">
                    <a16:rowId xmlns:a16="http://schemas.microsoft.com/office/drawing/2014/main" val="10004"/>
                  </a:ext>
                </a:extLst>
              </a:tr>
              <a:tr h="289831">
                <a:tc>
                  <a:txBody>
                    <a:bodyPr/>
                    <a:lstStyle/>
                    <a:p>
                      <a:pPr marL="0" algn="l" defTabSz="914400" rtl="0" eaLnBrk="1" latinLnBrk="0" hangingPunct="1"/>
                      <a:r>
                        <a:rPr lang="en-US" dirty="0"/>
                        <a:t>R</a:t>
                      </a:r>
                      <a:r>
                        <a:rPr lang="en-US" sz="1800" kern="1200" baseline="-25000" dirty="0">
                          <a:solidFill>
                            <a:schemeClr val="dk1"/>
                          </a:solidFill>
                          <a:latin typeface="+mn-lt"/>
                          <a:ea typeface="+mn-ea"/>
                          <a:cs typeface="+mn-cs"/>
                        </a:rPr>
                        <a:t>5</a:t>
                      </a:r>
                    </a:p>
                  </a:txBody>
                  <a:tcPr/>
                </a:tc>
                <a:tc>
                  <a:txBody>
                    <a:bodyPr/>
                    <a:lstStyle/>
                    <a:p>
                      <a:r>
                        <a:rPr lang="en-US" dirty="0"/>
                        <a:t>00*</a:t>
                      </a:r>
                    </a:p>
                  </a:txBody>
                  <a:tcPr/>
                </a:tc>
                <a:tc>
                  <a:txBody>
                    <a:bodyPr/>
                    <a:lstStyle/>
                    <a:p>
                      <a:r>
                        <a:rPr lang="en-US" dirty="0"/>
                        <a:t>11*</a:t>
                      </a:r>
                    </a:p>
                  </a:txBody>
                  <a:tcPr/>
                </a:tc>
                <a:extLst>
                  <a:ext uri="{0D108BD9-81ED-4DB2-BD59-A6C34878D82A}">
                    <a16:rowId xmlns:a16="http://schemas.microsoft.com/office/drawing/2014/main" val="10005"/>
                  </a:ext>
                </a:extLst>
              </a:tr>
              <a:tr h="289831">
                <a:tc>
                  <a:txBody>
                    <a:bodyPr/>
                    <a:lstStyle/>
                    <a:p>
                      <a:pPr marL="0" algn="l" defTabSz="914400" rtl="0" eaLnBrk="1" latinLnBrk="0" hangingPunct="1"/>
                      <a:r>
                        <a:rPr lang="en-US" dirty="0"/>
                        <a:t>R</a:t>
                      </a:r>
                      <a:r>
                        <a:rPr lang="en-US" sz="1800" kern="1200" baseline="-25000" dirty="0">
                          <a:solidFill>
                            <a:schemeClr val="dk1"/>
                          </a:solidFill>
                          <a:latin typeface="+mn-lt"/>
                          <a:ea typeface="+mn-ea"/>
                          <a:cs typeface="+mn-cs"/>
                        </a:rPr>
                        <a:t>6</a:t>
                      </a:r>
                    </a:p>
                  </a:txBody>
                  <a:tcPr/>
                </a:tc>
                <a:tc>
                  <a:txBody>
                    <a:bodyPr/>
                    <a:lstStyle/>
                    <a:p>
                      <a:r>
                        <a:rPr lang="en-US" dirty="0"/>
                        <a:t>10*</a:t>
                      </a:r>
                    </a:p>
                  </a:txBody>
                  <a:tcPr/>
                </a:tc>
                <a:tc>
                  <a:txBody>
                    <a:bodyPr/>
                    <a:lstStyle/>
                    <a:p>
                      <a:r>
                        <a:rPr lang="en-US" dirty="0"/>
                        <a:t>1*</a:t>
                      </a:r>
                    </a:p>
                  </a:txBody>
                  <a:tcPr/>
                </a:tc>
                <a:extLst>
                  <a:ext uri="{0D108BD9-81ED-4DB2-BD59-A6C34878D82A}">
                    <a16:rowId xmlns:a16="http://schemas.microsoft.com/office/drawing/2014/main" val="10006"/>
                  </a:ext>
                </a:extLst>
              </a:tr>
              <a:tr h="289831">
                <a:tc>
                  <a:txBody>
                    <a:bodyPr/>
                    <a:lstStyle/>
                    <a:p>
                      <a:pPr marL="0" algn="l" defTabSz="914400" rtl="0" eaLnBrk="1" latinLnBrk="0" hangingPunct="1"/>
                      <a:r>
                        <a:rPr lang="en-US" dirty="0"/>
                        <a:t>R</a:t>
                      </a:r>
                      <a:r>
                        <a:rPr lang="en-US" sz="1800" kern="1200" baseline="-25000" dirty="0">
                          <a:solidFill>
                            <a:schemeClr val="dk1"/>
                          </a:solidFill>
                          <a:latin typeface="+mn-lt"/>
                          <a:ea typeface="+mn-ea"/>
                          <a:cs typeface="+mn-cs"/>
                        </a:rPr>
                        <a:t>7</a:t>
                      </a:r>
                    </a:p>
                  </a:txBody>
                  <a:tcPr/>
                </a:tc>
                <a:tc>
                  <a:txBody>
                    <a:bodyPr/>
                    <a:lstStyle/>
                    <a:p>
                      <a:r>
                        <a:rPr lang="en-US" dirty="0"/>
                        <a:t>*</a:t>
                      </a:r>
                    </a:p>
                  </a:txBody>
                  <a:tcPr/>
                </a:tc>
                <a:tc>
                  <a:txBody>
                    <a:bodyPr/>
                    <a:lstStyle/>
                    <a:p>
                      <a:r>
                        <a:rPr lang="en-US" dirty="0"/>
                        <a:t>00*</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05807080"/>
      </p:ext>
    </p:extLst>
  </p:cSld>
  <p:clrMapOvr>
    <a:masterClrMapping/>
  </p:clrMapOvr>
  <p:transition spd="slow">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Naïve two-dimensional prefix matching schemes drawbacks</a:t>
            </a:r>
          </a:p>
        </p:txBody>
      </p:sp>
      <p:sp>
        <p:nvSpPr>
          <p:cNvPr id="3" name="Content Placeholder 2"/>
          <p:cNvSpPr>
            <a:spLocks noGrp="1"/>
          </p:cNvSpPr>
          <p:nvPr>
            <p:ph idx="1"/>
          </p:nvPr>
        </p:nvSpPr>
        <p:spPr/>
        <p:txBody>
          <a:bodyPr/>
          <a:lstStyle/>
          <a:p>
            <a:r>
              <a:rPr lang="en-US" dirty="0"/>
              <a:t>Memory explosion problem – N</a:t>
            </a:r>
            <a:r>
              <a:rPr lang="en-US" baseline="30000" dirty="0"/>
              <a:t>2</a:t>
            </a:r>
            <a:r>
              <a:rPr lang="en-US" dirty="0"/>
              <a:t> in the worst case</a:t>
            </a:r>
          </a:p>
          <a:p>
            <a:r>
              <a:rPr lang="en-US" dirty="0"/>
              <a:t>O(</a:t>
            </a:r>
            <a:r>
              <a:rPr lang="en-US" dirty="0" err="1"/>
              <a:t>N</a:t>
            </a:r>
            <a:r>
              <a:rPr lang="en-US" baseline="30000" dirty="0" err="1"/>
              <a:t>k</a:t>
            </a:r>
            <a:r>
              <a:rPr lang="en-US" dirty="0"/>
              <a:t>) bound for general set-pruning tries in K dimensions</a:t>
            </a:r>
          </a:p>
          <a:p>
            <a:pPr marL="0" indent="0">
              <a:buNone/>
            </a:pPr>
            <a:endParaRPr lang="en-US" dirty="0"/>
          </a:p>
        </p:txBody>
      </p:sp>
    </p:spTree>
    <p:extLst>
      <p:ext uri="{BB962C8B-B14F-4D97-AF65-F5344CB8AC3E}">
        <p14:creationId xmlns:p14="http://schemas.microsoft.com/office/powerpoint/2010/main" val="2033694752"/>
      </p:ext>
    </p:extLst>
  </p:cSld>
  <p:clrMapOvr>
    <a:masterClrMapping/>
  </p:clrMapOvr>
  <p:transition spd="slow">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Reducing Memory Using Backtracking</a:t>
            </a:r>
          </a:p>
        </p:txBody>
      </p:sp>
      <p:sp>
        <p:nvSpPr>
          <p:cNvPr id="3" name="Content Placeholder 2"/>
          <p:cNvSpPr>
            <a:spLocks noGrp="1"/>
          </p:cNvSpPr>
          <p:nvPr>
            <p:ph idx="1"/>
          </p:nvPr>
        </p:nvSpPr>
        <p:spPr>
          <a:xfrm>
            <a:off x="745481" y="4437112"/>
            <a:ext cx="8077200" cy="2420888"/>
          </a:xfrm>
        </p:spPr>
        <p:txBody>
          <a:bodyPr>
            <a:normAutofit fontScale="55000" lnSpcReduction="20000"/>
          </a:bodyPr>
          <a:lstStyle/>
          <a:p>
            <a:r>
              <a:rPr lang="en-US" dirty="0"/>
              <a:t>Instead of just searching the source </a:t>
            </a:r>
            <a:r>
              <a:rPr lang="en-US" dirty="0" err="1"/>
              <a:t>trie</a:t>
            </a:r>
            <a:r>
              <a:rPr lang="en-US" dirty="0"/>
              <a:t> for the best-matching destination prefix D, the search algorithm must now search the source tries associated with all ancestors of D</a:t>
            </a:r>
          </a:p>
          <a:p>
            <a:r>
              <a:rPr lang="en-US" dirty="0"/>
              <a:t>In order to search for the least-cost rule, the algorithm first traverses the destination </a:t>
            </a:r>
            <a:r>
              <a:rPr lang="en-US" dirty="0" err="1"/>
              <a:t>trie</a:t>
            </a:r>
            <a:r>
              <a:rPr lang="en-US" dirty="0"/>
              <a:t> and finds the longest destination prefix D’ matching the header</a:t>
            </a:r>
          </a:p>
          <a:p>
            <a:r>
              <a:rPr lang="en-US" dirty="0"/>
              <a:t>The search algorithm now works its way back up the destination </a:t>
            </a:r>
            <a:r>
              <a:rPr lang="en-US" dirty="0" err="1"/>
              <a:t>trie</a:t>
            </a:r>
            <a:r>
              <a:rPr lang="en-US" dirty="0"/>
              <a:t> and search the source </a:t>
            </a:r>
            <a:r>
              <a:rPr lang="en-US" dirty="0" err="1"/>
              <a:t>trie</a:t>
            </a:r>
            <a:r>
              <a:rPr lang="en-US" dirty="0"/>
              <a:t> associated with every prefix of D’ that points to a nonempty source </a:t>
            </a:r>
            <a:r>
              <a:rPr lang="en-US" dirty="0" err="1"/>
              <a:t>trie</a:t>
            </a:r>
            <a:endParaRPr lang="en-US" dirty="0"/>
          </a:p>
          <a:p>
            <a:r>
              <a:rPr lang="en-US" dirty="0"/>
              <a:t>The memory requirement for the new structure is O(NW)</a:t>
            </a:r>
          </a:p>
        </p:txBody>
      </p:sp>
      <p:pic>
        <p:nvPicPr>
          <p:cNvPr id="4" name="Picture 3"/>
          <p:cNvPicPr>
            <a:picLocks noChangeAspect="1"/>
          </p:cNvPicPr>
          <p:nvPr/>
        </p:nvPicPr>
        <p:blipFill>
          <a:blip r:embed="rId2"/>
          <a:stretch>
            <a:fillRect/>
          </a:stretch>
        </p:blipFill>
        <p:spPr>
          <a:xfrm>
            <a:off x="2371725" y="1268760"/>
            <a:ext cx="4857750" cy="2990850"/>
          </a:xfrm>
          <a:prstGeom prst="rect">
            <a:avLst/>
          </a:prstGeom>
        </p:spPr>
      </p:pic>
    </p:spTree>
    <p:extLst>
      <p:ext uri="{BB962C8B-B14F-4D97-AF65-F5344CB8AC3E}">
        <p14:creationId xmlns:p14="http://schemas.microsoft.com/office/powerpoint/2010/main" val="631127650"/>
      </p:ext>
    </p:extLst>
  </p:cSld>
  <p:clrMapOvr>
    <a:masterClrMapping/>
  </p:clrMapOvr>
  <p:transition spd="slow">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of Tries</a:t>
            </a:r>
          </a:p>
        </p:txBody>
      </p:sp>
      <p:sp>
        <p:nvSpPr>
          <p:cNvPr id="3" name="Content Placeholder 2"/>
          <p:cNvSpPr>
            <a:spLocks noGrp="1"/>
          </p:cNvSpPr>
          <p:nvPr>
            <p:ph idx="1"/>
          </p:nvPr>
        </p:nvSpPr>
        <p:spPr>
          <a:xfrm>
            <a:off x="5790146" y="1412632"/>
            <a:ext cx="3246349" cy="5256728"/>
          </a:xfrm>
        </p:spPr>
        <p:txBody>
          <a:bodyPr>
            <a:normAutofit fontScale="77500" lnSpcReduction="20000"/>
          </a:bodyPr>
          <a:lstStyle/>
          <a:p>
            <a:r>
              <a:rPr lang="en-US" dirty="0"/>
              <a:t>Backing up the </a:t>
            </a:r>
            <a:r>
              <a:rPr lang="en-US" dirty="0" err="1"/>
              <a:t>trie</a:t>
            </a:r>
            <a:r>
              <a:rPr lang="en-US" dirty="0"/>
              <a:t> is a waste </a:t>
            </a:r>
          </a:p>
          <a:p>
            <a:r>
              <a:rPr lang="en-US" dirty="0"/>
              <a:t>For each failure point in a source </a:t>
            </a:r>
            <a:r>
              <a:rPr lang="en-US" dirty="0" err="1"/>
              <a:t>trie</a:t>
            </a:r>
            <a:r>
              <a:rPr lang="en-US" dirty="0"/>
              <a:t>, the </a:t>
            </a:r>
            <a:r>
              <a:rPr lang="en-US" dirty="0" err="1"/>
              <a:t>trie</a:t>
            </a:r>
            <a:r>
              <a:rPr lang="en-US" dirty="0"/>
              <a:t> building algorithm </a:t>
            </a:r>
            <a:r>
              <a:rPr lang="en-US" dirty="0" err="1"/>
              <a:t>precomputes</a:t>
            </a:r>
            <a:r>
              <a:rPr lang="en-US" dirty="0"/>
              <a:t> what we call as a </a:t>
            </a:r>
            <a:r>
              <a:rPr lang="en-US" dirty="0">
                <a:solidFill>
                  <a:srgbClr val="FF0000"/>
                </a:solidFill>
              </a:rPr>
              <a:t>switch pointer</a:t>
            </a:r>
            <a:r>
              <a:rPr lang="en-US" dirty="0"/>
              <a:t> </a:t>
            </a:r>
          </a:p>
          <a:p>
            <a:r>
              <a:rPr lang="en-US" dirty="0"/>
              <a:t>Switch pointers allow search to jump directly to the next possible source </a:t>
            </a:r>
            <a:r>
              <a:rPr lang="en-US" dirty="0" err="1"/>
              <a:t>trie</a:t>
            </a:r>
            <a:r>
              <a:rPr lang="en-US" dirty="0"/>
              <a:t> that can contain a matching rule</a:t>
            </a:r>
          </a:p>
        </p:txBody>
      </p:sp>
      <p:pic>
        <p:nvPicPr>
          <p:cNvPr id="4" name="Picture 3"/>
          <p:cNvPicPr>
            <a:picLocks noChangeAspect="1"/>
          </p:cNvPicPr>
          <p:nvPr/>
        </p:nvPicPr>
        <p:blipFill>
          <a:blip r:embed="rId3"/>
          <a:stretch>
            <a:fillRect/>
          </a:stretch>
        </p:blipFill>
        <p:spPr>
          <a:xfrm>
            <a:off x="762000" y="1412632"/>
            <a:ext cx="4886325" cy="3009900"/>
          </a:xfrm>
          <a:prstGeom prst="rect">
            <a:avLst/>
          </a:prstGeom>
        </p:spPr>
      </p:pic>
      <p:sp>
        <p:nvSpPr>
          <p:cNvPr id="5" name="Content Placeholder 2"/>
          <p:cNvSpPr txBox="1">
            <a:spLocks/>
          </p:cNvSpPr>
          <p:nvPr/>
        </p:nvSpPr>
        <p:spPr>
          <a:xfrm>
            <a:off x="743980" y="4653136"/>
            <a:ext cx="5268180" cy="20162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500" dirty="0"/>
              <a:t>A </a:t>
            </a:r>
            <a:r>
              <a:rPr lang="en-US" sz="2500" i="1" dirty="0"/>
              <a:t>switching pointer </a:t>
            </a:r>
            <a:r>
              <a:rPr lang="en-US" sz="2500" dirty="0"/>
              <a:t>labeled with 0/1 is inserted at node </a:t>
            </a:r>
            <a:r>
              <a:rPr lang="en-US" sz="2500" b="1" dirty="0"/>
              <a:t>y</a:t>
            </a:r>
            <a:r>
              <a:rPr lang="en-US" sz="2500" dirty="0"/>
              <a:t> whenever its ancestor contains the pointer to another node </a:t>
            </a:r>
            <a:r>
              <a:rPr lang="en-US" sz="2500" b="1" i="1" dirty="0"/>
              <a:t>x</a:t>
            </a:r>
            <a:r>
              <a:rPr lang="en-US" sz="2500" dirty="0"/>
              <a:t> while </a:t>
            </a:r>
            <a:r>
              <a:rPr lang="en-US" sz="2500" b="1" i="1" dirty="0"/>
              <a:t>y</a:t>
            </a:r>
            <a:r>
              <a:rPr lang="en-US" sz="2500" dirty="0"/>
              <a:t> does not</a:t>
            </a:r>
          </a:p>
        </p:txBody>
      </p:sp>
    </p:spTree>
    <p:extLst>
      <p:ext uri="{BB962C8B-B14F-4D97-AF65-F5344CB8AC3E}">
        <p14:creationId xmlns:p14="http://schemas.microsoft.com/office/powerpoint/2010/main" val="232523520"/>
      </p:ext>
    </p:extLst>
  </p:cSld>
  <p:clrMapOvr>
    <a:masterClrMapping/>
  </p:clrMapOvr>
  <p:transition spd="slow">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View of Classification</a:t>
            </a:r>
          </a:p>
        </p:txBody>
      </p:sp>
      <p:sp>
        <p:nvSpPr>
          <p:cNvPr id="3" name="Content Placeholder 2"/>
          <p:cNvSpPr>
            <a:spLocks noGrp="1"/>
          </p:cNvSpPr>
          <p:nvPr>
            <p:ph idx="1"/>
          </p:nvPr>
        </p:nvSpPr>
        <p:spPr>
          <a:xfrm>
            <a:off x="790065" y="4221088"/>
            <a:ext cx="8077200" cy="2392768"/>
          </a:xfrm>
        </p:spPr>
        <p:txBody>
          <a:bodyPr>
            <a:normAutofit fontScale="70000" lnSpcReduction="20000"/>
          </a:bodyPr>
          <a:lstStyle/>
          <a:p>
            <a:r>
              <a:rPr lang="en-US" dirty="0"/>
              <a:t>Multiple-rule matches, such as R</a:t>
            </a:r>
            <a:r>
              <a:rPr lang="en-US" baseline="-25000" dirty="0"/>
              <a:t>1</a:t>
            </a:r>
            <a:r>
              <a:rPr lang="en-US" dirty="0"/>
              <a:t> and R</a:t>
            </a:r>
            <a:r>
              <a:rPr lang="en-US" baseline="-25000" dirty="0"/>
              <a:t>2</a:t>
            </a:r>
            <a:r>
              <a:rPr lang="en-US" dirty="0"/>
              <a:t>, correspond to overlapping boxes</a:t>
            </a:r>
          </a:p>
          <a:p>
            <a:r>
              <a:rPr lang="en-US" dirty="0"/>
              <a:t>The first advantage of the geometric view is that it enables the application of algorithms from computational geometry</a:t>
            </a:r>
          </a:p>
          <a:p>
            <a:r>
              <a:rPr lang="en-US" dirty="0"/>
              <a:t>The second advantage is that the geometric view provides a useful metric, the number of disjoint (i.e., nonintersecting) classification regions</a:t>
            </a:r>
          </a:p>
        </p:txBody>
      </p:sp>
      <p:graphicFrame>
        <p:nvGraphicFramePr>
          <p:cNvPr id="4" name="Object 3"/>
          <p:cNvGraphicFramePr>
            <a:graphicFrameLocks noChangeAspect="1"/>
          </p:cNvGraphicFramePr>
          <p:nvPr>
            <p:extLst>
              <p:ext uri="{D42A27DB-BD31-4B8C-83A1-F6EECF244321}">
                <p14:modId xmlns:p14="http://schemas.microsoft.com/office/powerpoint/2010/main" val="736686504"/>
              </p:ext>
            </p:extLst>
          </p:nvPr>
        </p:nvGraphicFramePr>
        <p:xfrm>
          <a:off x="1475656" y="1124744"/>
          <a:ext cx="4968552" cy="2919024"/>
        </p:xfrm>
        <a:graphic>
          <a:graphicData uri="http://schemas.openxmlformats.org/presentationml/2006/ole">
            <mc:AlternateContent xmlns:mc="http://schemas.openxmlformats.org/markup-compatibility/2006">
              <mc:Choice xmlns:v="urn:schemas-microsoft-com:vml" Requires="v">
                <p:oleObj spid="_x0000_s23684" name="Visio" r:id="rId4" imgW="10868088" imgH="6385309" progId="Visio.Drawing.11">
                  <p:embed/>
                </p:oleObj>
              </mc:Choice>
              <mc:Fallback>
                <p:oleObj name="Visio" r:id="rId4" imgW="10868088" imgH="6385309" progId="Visio.Drawing.11">
                  <p:embed/>
                  <p:pic>
                    <p:nvPicPr>
                      <p:cNvPr id="0" name=""/>
                      <p:cNvPicPr/>
                      <p:nvPr/>
                    </p:nvPicPr>
                    <p:blipFill>
                      <a:blip r:embed="rId5"/>
                      <a:stretch>
                        <a:fillRect/>
                      </a:stretch>
                    </p:blipFill>
                    <p:spPr>
                      <a:xfrm>
                        <a:off x="1475656" y="1124744"/>
                        <a:ext cx="4968552" cy="2919024"/>
                      </a:xfrm>
                      <a:prstGeom prst="rect">
                        <a:avLst/>
                      </a:prstGeom>
                    </p:spPr>
                  </p:pic>
                </p:oleObj>
              </mc:Fallback>
            </mc:AlternateContent>
          </a:graphicData>
        </a:graphic>
      </p:graphicFrame>
    </p:spTree>
    <p:extLst>
      <p:ext uri="{BB962C8B-B14F-4D97-AF65-F5344CB8AC3E}">
        <p14:creationId xmlns:p14="http://schemas.microsoft.com/office/powerpoint/2010/main" val="147804275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packet classification?</a:t>
            </a:r>
          </a:p>
        </p:txBody>
      </p:sp>
      <p:sp>
        <p:nvSpPr>
          <p:cNvPr id="3" name="Content Placeholder 2"/>
          <p:cNvSpPr>
            <a:spLocks noGrp="1"/>
          </p:cNvSpPr>
          <p:nvPr>
            <p:ph idx="1"/>
          </p:nvPr>
        </p:nvSpPr>
        <p:spPr/>
        <p:txBody>
          <a:bodyPr/>
          <a:lstStyle/>
          <a:p>
            <a:r>
              <a:rPr lang="en-US" dirty="0"/>
              <a:t>Organizations desire </a:t>
            </a:r>
            <a:r>
              <a:rPr lang="en-US" dirty="0">
                <a:solidFill>
                  <a:srgbClr val="FF0000"/>
                </a:solidFill>
              </a:rPr>
              <a:t>Quality of Service </a:t>
            </a:r>
            <a:r>
              <a:rPr lang="en-US" dirty="0"/>
              <a:t>(</a:t>
            </a:r>
            <a:r>
              <a:rPr lang="en-US" dirty="0" err="1"/>
              <a:t>QoS</a:t>
            </a:r>
            <a:r>
              <a:rPr lang="en-US" dirty="0"/>
              <a:t>) and </a:t>
            </a:r>
            <a:r>
              <a:rPr lang="en-US" dirty="0">
                <a:solidFill>
                  <a:srgbClr val="FF0000"/>
                </a:solidFill>
              </a:rPr>
              <a:t>security</a:t>
            </a:r>
            <a:r>
              <a:rPr lang="en-US" dirty="0"/>
              <a:t> guarantees</a:t>
            </a:r>
          </a:p>
          <a:p>
            <a:r>
              <a:rPr lang="en-US" dirty="0"/>
              <a:t>Both </a:t>
            </a:r>
            <a:r>
              <a:rPr lang="en-US" dirty="0" err="1"/>
              <a:t>QoS</a:t>
            </a:r>
            <a:r>
              <a:rPr lang="en-US" dirty="0"/>
              <a:t> and security guarantees require a finer discrimination of packets, based on fields other than the destination</a:t>
            </a:r>
          </a:p>
        </p:txBody>
      </p:sp>
    </p:spTree>
    <p:extLst>
      <p:ext uri="{BB962C8B-B14F-4D97-AF65-F5344CB8AC3E}">
        <p14:creationId xmlns:p14="http://schemas.microsoft.com/office/powerpoint/2010/main" val="913864113"/>
      </p:ext>
    </p:extLst>
  </p:cSld>
  <p:clrMapOvr>
    <a:masterClrMapping/>
  </p:clrMapOvr>
  <p:transition spd="slow">
    <p:wipe di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Beyond destination and source</a:t>
            </a:r>
          </a:p>
        </p:txBody>
      </p:sp>
      <p:sp>
        <p:nvSpPr>
          <p:cNvPr id="3" name="Content Placeholder 2"/>
          <p:cNvSpPr>
            <a:spLocks noGrp="1"/>
          </p:cNvSpPr>
          <p:nvPr>
            <p:ph idx="1"/>
          </p:nvPr>
        </p:nvSpPr>
        <p:spPr/>
        <p:txBody>
          <a:bodyPr>
            <a:normAutofit fontScale="92500" lnSpcReduction="10000"/>
          </a:bodyPr>
          <a:lstStyle/>
          <a:p>
            <a:r>
              <a:rPr lang="en-US" dirty="0"/>
              <a:t>Bad News</a:t>
            </a:r>
          </a:p>
          <a:p>
            <a:pPr lvl="1"/>
            <a:r>
              <a:rPr lang="en-US" dirty="0"/>
              <a:t>General multidimensional range searching over N ranges in k dimensions requires </a:t>
            </a:r>
            <a:r>
              <a:rPr lang="el-GR" dirty="0"/>
              <a:t>Ω</a:t>
            </a:r>
            <a:r>
              <a:rPr lang="en-US" dirty="0"/>
              <a:t>((</a:t>
            </a:r>
            <a:r>
              <a:rPr lang="en-US" dirty="0" err="1"/>
              <a:t>logN</a:t>
            </a:r>
            <a:r>
              <a:rPr lang="en-US" dirty="0"/>
              <a:t>)</a:t>
            </a:r>
            <a:r>
              <a:rPr lang="en-US" baseline="30000" dirty="0"/>
              <a:t>K−1</a:t>
            </a:r>
            <a:r>
              <a:rPr lang="en-US" dirty="0"/>
              <a:t>) worst-case time if the memory is limited to about linear size or requires O(N</a:t>
            </a:r>
            <a:r>
              <a:rPr lang="en-US" baseline="30000" dirty="0"/>
              <a:t>K</a:t>
            </a:r>
            <a:r>
              <a:rPr lang="en-US" dirty="0"/>
              <a:t>) size memory</a:t>
            </a:r>
          </a:p>
          <a:p>
            <a:r>
              <a:rPr lang="en-US" dirty="0"/>
              <a:t>Good News</a:t>
            </a:r>
          </a:p>
          <a:p>
            <a:pPr lvl="1"/>
            <a:r>
              <a:rPr lang="en-US" dirty="0"/>
              <a:t>Prefix containment is rare</a:t>
            </a:r>
          </a:p>
          <a:p>
            <a:pPr lvl="1"/>
            <a:r>
              <a:rPr lang="en-US" dirty="0"/>
              <a:t>Many fields are not general ranges</a:t>
            </a:r>
          </a:p>
          <a:p>
            <a:pPr lvl="1"/>
            <a:r>
              <a:rPr lang="en-US" dirty="0"/>
              <a:t>The number of disjoint classification regions is small</a:t>
            </a:r>
          </a:p>
          <a:p>
            <a:pPr lvl="1"/>
            <a:r>
              <a:rPr lang="en-US" dirty="0"/>
              <a:t>Source–Destination matching</a:t>
            </a:r>
          </a:p>
        </p:txBody>
      </p:sp>
    </p:spTree>
    <p:extLst>
      <p:ext uri="{BB962C8B-B14F-4D97-AF65-F5344CB8AC3E}">
        <p14:creationId xmlns:p14="http://schemas.microsoft.com/office/powerpoint/2010/main" val="341830142"/>
      </p:ext>
    </p:extLst>
  </p:cSld>
  <p:clrMapOvr>
    <a:masterClrMapping/>
  </p:clrMapOvr>
  <p:transition spd="slow">
    <p:wipe dir="d"/>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 Vector Linear Search</a:t>
            </a:r>
          </a:p>
        </p:txBody>
      </p:sp>
      <p:sp>
        <p:nvSpPr>
          <p:cNvPr id="3" name="Content Placeholder 2"/>
          <p:cNvSpPr>
            <a:spLocks noGrp="1"/>
          </p:cNvSpPr>
          <p:nvPr>
            <p:ph idx="1"/>
          </p:nvPr>
        </p:nvSpPr>
        <p:spPr>
          <a:xfrm>
            <a:off x="773119" y="4005064"/>
            <a:ext cx="8202488" cy="2392768"/>
          </a:xfrm>
        </p:spPr>
        <p:txBody>
          <a:bodyPr>
            <a:normAutofit fontScale="85000" lnSpcReduction="10000"/>
          </a:bodyPr>
          <a:lstStyle/>
          <a:p>
            <a:r>
              <a:rPr lang="en-US" dirty="0"/>
              <a:t>Do a match in one of individual columns, say the destination address</a:t>
            </a:r>
          </a:p>
          <a:p>
            <a:r>
              <a:rPr lang="en-US" dirty="0"/>
              <a:t>Find a bit string S as the longest match</a:t>
            </a:r>
          </a:p>
          <a:p>
            <a:r>
              <a:rPr lang="en-US" dirty="0"/>
              <a:t>Eliminate all rules that to not match S</a:t>
            </a:r>
          </a:p>
          <a:p>
            <a:r>
              <a:rPr lang="en-US" dirty="0"/>
              <a:t>Do the linear search in all remaining rules that match S</a:t>
            </a:r>
          </a:p>
        </p:txBody>
      </p:sp>
      <p:pic>
        <p:nvPicPr>
          <p:cNvPr id="4" name="Picture 3"/>
          <p:cNvPicPr>
            <a:picLocks noChangeAspect="1"/>
          </p:cNvPicPr>
          <p:nvPr/>
        </p:nvPicPr>
        <p:blipFill>
          <a:blip r:embed="rId3"/>
          <a:stretch>
            <a:fillRect/>
          </a:stretch>
        </p:blipFill>
        <p:spPr>
          <a:xfrm>
            <a:off x="1914525" y="1124744"/>
            <a:ext cx="5772150" cy="2352675"/>
          </a:xfrm>
          <a:prstGeom prst="rect">
            <a:avLst/>
          </a:prstGeom>
        </p:spPr>
      </p:pic>
    </p:spTree>
    <p:extLst>
      <p:ext uri="{BB962C8B-B14F-4D97-AF65-F5344CB8AC3E}">
        <p14:creationId xmlns:p14="http://schemas.microsoft.com/office/powerpoint/2010/main" val="1926421909"/>
      </p:ext>
    </p:extLst>
  </p:cSld>
  <p:clrMapOvr>
    <a:masterClrMapping/>
  </p:clrMapOvr>
  <p:transition spd="slow">
    <p:wipe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a:t>
            </a:r>
            <a:r>
              <a:rPr lang="en-US" dirty="0" err="1"/>
              <a:t>Producting</a:t>
            </a:r>
            <a:r>
              <a:rPr lang="en-US" dirty="0"/>
              <a:t> </a:t>
            </a:r>
          </a:p>
        </p:txBody>
      </p:sp>
      <p:pic>
        <p:nvPicPr>
          <p:cNvPr id="4" name="Picture 3"/>
          <p:cNvPicPr>
            <a:picLocks noChangeAspect="1"/>
          </p:cNvPicPr>
          <p:nvPr/>
        </p:nvPicPr>
        <p:blipFill>
          <a:blip r:embed="rId3"/>
          <a:stretch>
            <a:fillRect/>
          </a:stretch>
        </p:blipFill>
        <p:spPr>
          <a:xfrm>
            <a:off x="731808" y="1196752"/>
            <a:ext cx="5638800" cy="2257425"/>
          </a:xfrm>
          <a:prstGeom prst="rect">
            <a:avLst/>
          </a:prstGeom>
        </p:spPr>
      </p:pic>
      <p:pic>
        <p:nvPicPr>
          <p:cNvPr id="5" name="Picture 4"/>
          <p:cNvPicPr>
            <a:picLocks noChangeAspect="1"/>
          </p:cNvPicPr>
          <p:nvPr/>
        </p:nvPicPr>
        <p:blipFill>
          <a:blip r:embed="rId4"/>
          <a:stretch>
            <a:fillRect/>
          </a:stretch>
        </p:blipFill>
        <p:spPr>
          <a:xfrm>
            <a:off x="731808" y="3454177"/>
            <a:ext cx="4800600" cy="3667125"/>
          </a:xfrm>
          <a:prstGeom prst="rect">
            <a:avLst/>
          </a:prstGeom>
        </p:spPr>
      </p:pic>
      <p:sp>
        <p:nvSpPr>
          <p:cNvPr id="6" name="TextBox 5"/>
          <p:cNvSpPr txBox="1"/>
          <p:nvPr/>
        </p:nvSpPr>
        <p:spPr>
          <a:xfrm>
            <a:off x="6228184" y="1628800"/>
            <a:ext cx="2915817" cy="5324535"/>
          </a:xfrm>
          <a:prstGeom prst="rect">
            <a:avLst/>
          </a:prstGeom>
          <a:noFill/>
        </p:spPr>
        <p:txBody>
          <a:bodyPr wrap="square" rtlCol="0">
            <a:spAutoFit/>
          </a:bodyPr>
          <a:lstStyle/>
          <a:p>
            <a:pPr marL="285750" indent="-285750">
              <a:buFont typeface="Arial" panose="020B0604020202020204" pitchFamily="34" charset="0"/>
              <a:buChar char="•"/>
            </a:pPr>
            <a:r>
              <a:rPr lang="en-US" sz="2000" dirty="0"/>
              <a:t>Builds a table of all possible cross products and </a:t>
            </a:r>
            <a:r>
              <a:rPr lang="en-US" sz="2000" dirty="0" err="1"/>
              <a:t>precomputes</a:t>
            </a:r>
            <a:r>
              <a:rPr lang="en-US" sz="2000" dirty="0"/>
              <a:t> the least-cost rule matching each cross product</a:t>
            </a:r>
          </a:p>
          <a:p>
            <a:pPr marL="285750" indent="-285750">
              <a:buFont typeface="Arial" panose="020B0604020202020204" pitchFamily="34" charset="0"/>
              <a:buChar char="•"/>
            </a:pPr>
            <a:r>
              <a:rPr lang="en-US" sz="2000" dirty="0"/>
              <a:t>Given a packet header, the search algorithm can determine the least-cost matching rule for the packet by performing K longest-matching-prefix operations, together with a single hash lookup of the cross-product table</a:t>
            </a:r>
          </a:p>
        </p:txBody>
      </p:sp>
    </p:spTree>
    <p:extLst>
      <p:ext uri="{BB962C8B-B14F-4D97-AF65-F5344CB8AC3E}">
        <p14:creationId xmlns:p14="http://schemas.microsoft.com/office/powerpoint/2010/main" val="764396322"/>
      </p:ext>
    </p:extLst>
  </p:cSld>
  <p:clrMapOvr>
    <a:masterClrMapping/>
  </p:clrMapOvr>
  <p:transition spd="slow">
    <p:wipe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Approaches</a:t>
            </a:r>
          </a:p>
        </p:txBody>
      </p:sp>
      <p:sp>
        <p:nvSpPr>
          <p:cNvPr id="3" name="Content Placeholder 2"/>
          <p:cNvSpPr>
            <a:spLocks noGrp="1"/>
          </p:cNvSpPr>
          <p:nvPr>
            <p:ph idx="1"/>
          </p:nvPr>
        </p:nvSpPr>
        <p:spPr>
          <a:xfrm>
            <a:off x="5580111" y="1124744"/>
            <a:ext cx="3292339" cy="5904656"/>
          </a:xfrm>
        </p:spPr>
        <p:txBody>
          <a:bodyPr>
            <a:normAutofit fontScale="55000" lnSpcReduction="20000"/>
          </a:bodyPr>
          <a:lstStyle/>
          <a:p>
            <a:r>
              <a:rPr lang="en-US" dirty="0"/>
              <a:t>The hierarchical cuttings (</a:t>
            </a:r>
            <a:r>
              <a:rPr lang="en-US" dirty="0" err="1"/>
              <a:t>HiCuts</a:t>
            </a:r>
            <a:r>
              <a:rPr lang="en-US" dirty="0"/>
              <a:t>) scheme described in Gupta and </a:t>
            </a:r>
            <a:r>
              <a:rPr lang="en-US" dirty="0" err="1"/>
              <a:t>McKeown</a:t>
            </a:r>
            <a:r>
              <a:rPr lang="en-US" dirty="0"/>
              <a:t> uses range checks instead of bit tests at each node of the decision tree</a:t>
            </a:r>
          </a:p>
          <a:p>
            <a:r>
              <a:rPr lang="en-US" dirty="0"/>
              <a:t>A range test (cut) can be viewed geometrically in two dimensions as a line in either dimension that splits the space into half; in general, each range cut is a </a:t>
            </a:r>
            <a:r>
              <a:rPr lang="en-US" dirty="0" err="1"/>
              <a:t>hyperplane</a:t>
            </a:r>
            <a:endParaRPr lang="en-US" dirty="0"/>
          </a:p>
          <a:p>
            <a:r>
              <a:rPr lang="en-US" dirty="0"/>
              <a:t>The algorithm</a:t>
            </a:r>
          </a:p>
          <a:p>
            <a:pPr lvl="1"/>
            <a:r>
              <a:rPr lang="en-US" u="sng" dirty="0"/>
              <a:t>Pick a field</a:t>
            </a:r>
            <a:r>
              <a:rPr lang="en-US" dirty="0"/>
              <a:t>: The </a:t>
            </a:r>
            <a:r>
              <a:rPr lang="en-US" dirty="0" err="1"/>
              <a:t>HiCuts</a:t>
            </a:r>
            <a:r>
              <a:rPr lang="en-US" dirty="0"/>
              <a:t> paper suggests first picking a field to cut on at each stage based on the number of distinct field values in that field;</a:t>
            </a:r>
          </a:p>
          <a:p>
            <a:pPr lvl="1"/>
            <a:r>
              <a:rPr lang="en-US" u="sng" dirty="0"/>
              <a:t>Pick a cut</a:t>
            </a:r>
            <a:r>
              <a:rPr lang="en-US" dirty="0"/>
              <a:t>: For each field, rather than just pick one range check one can pick </a:t>
            </a:r>
            <a:r>
              <a:rPr lang="en-US" i="1" dirty="0"/>
              <a:t>k</a:t>
            </a:r>
            <a:r>
              <a:rPr lang="en-US" dirty="0"/>
              <a:t> ranges or cuts</a:t>
            </a:r>
          </a:p>
          <a:p>
            <a:pPr lvl="1"/>
            <a:r>
              <a:rPr lang="en-US" dirty="0"/>
              <a:t>The process stops when all decision tree leaves have no more than </a:t>
            </a:r>
            <a:r>
              <a:rPr lang="en-US" i="1" dirty="0" err="1"/>
              <a:t>binth</a:t>
            </a:r>
            <a:r>
              <a:rPr lang="en-US" dirty="0"/>
              <a:t> (bin threshold) rules</a:t>
            </a:r>
          </a:p>
        </p:txBody>
      </p:sp>
      <p:graphicFrame>
        <p:nvGraphicFramePr>
          <p:cNvPr id="4" name="Object 3"/>
          <p:cNvGraphicFramePr>
            <a:graphicFrameLocks noChangeAspect="1"/>
          </p:cNvGraphicFramePr>
          <p:nvPr>
            <p:extLst>
              <p:ext uri="{D42A27DB-BD31-4B8C-83A1-F6EECF244321}">
                <p14:modId xmlns:p14="http://schemas.microsoft.com/office/powerpoint/2010/main" val="3997451502"/>
              </p:ext>
            </p:extLst>
          </p:nvPr>
        </p:nvGraphicFramePr>
        <p:xfrm>
          <a:off x="795251" y="1286867"/>
          <a:ext cx="4610423" cy="4140250"/>
        </p:xfrm>
        <a:graphic>
          <a:graphicData uri="http://schemas.openxmlformats.org/presentationml/2006/ole">
            <mc:AlternateContent xmlns:mc="http://schemas.openxmlformats.org/markup-compatibility/2006">
              <mc:Choice xmlns:v="urn:schemas-microsoft-com:vml" Requires="v">
                <p:oleObj spid="_x0000_s24707" name="Visio" r:id="rId4" imgW="6973976" imgH="6262672" progId="Visio.Drawing.11">
                  <p:embed/>
                </p:oleObj>
              </mc:Choice>
              <mc:Fallback>
                <p:oleObj name="Visio" r:id="rId4" imgW="6973976" imgH="6262672" progId="Visio.Drawing.11">
                  <p:embed/>
                  <p:pic>
                    <p:nvPicPr>
                      <p:cNvPr id="0" name=""/>
                      <p:cNvPicPr/>
                      <p:nvPr/>
                    </p:nvPicPr>
                    <p:blipFill>
                      <a:blip r:embed="rId5"/>
                      <a:stretch>
                        <a:fillRect/>
                      </a:stretch>
                    </p:blipFill>
                    <p:spPr>
                      <a:xfrm>
                        <a:off x="795251" y="1286867"/>
                        <a:ext cx="4610423" cy="4140250"/>
                      </a:xfrm>
                      <a:prstGeom prst="rect">
                        <a:avLst/>
                      </a:prstGeom>
                    </p:spPr>
                  </p:pic>
                </p:oleObj>
              </mc:Fallback>
            </mc:AlternateContent>
          </a:graphicData>
        </a:graphic>
      </p:graphicFrame>
    </p:spTree>
    <p:extLst>
      <p:ext uri="{BB962C8B-B14F-4D97-AF65-F5344CB8AC3E}">
        <p14:creationId xmlns:p14="http://schemas.microsoft.com/office/powerpoint/2010/main" val="2720421986"/>
      </p:ext>
    </p:extLst>
  </p:cSld>
  <p:clrMapOvr>
    <a:masterClrMapping/>
  </p:clrMapOvr>
  <p:transition spd="slow">
    <p:wipe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p:txBody>
          <a:bodyPr/>
          <a:lstStyle/>
          <a:p>
            <a:pPr>
              <a:defRPr/>
            </a:pPr>
            <a:r>
              <a:rPr lang="en-US" dirty="0"/>
              <a:t>Resources</a:t>
            </a:r>
          </a:p>
        </p:txBody>
      </p:sp>
      <p:sp>
        <p:nvSpPr>
          <p:cNvPr id="618499" name="Rectangle 3"/>
          <p:cNvSpPr>
            <a:spLocks noGrp="1" noChangeArrowheads="1"/>
          </p:cNvSpPr>
          <p:nvPr>
            <p:ph type="body" idx="1"/>
            <p:custDataLst>
              <p:tags r:id="rId3"/>
            </p:custDataLst>
          </p:nvPr>
        </p:nvSpPr>
        <p:spPr/>
        <p:txBody>
          <a:bodyPr>
            <a:normAutofit fontScale="85000" lnSpcReduction="20000"/>
          </a:bodyPr>
          <a:lstStyle/>
          <a:p>
            <a:pPr marL="0" indent="0">
              <a:buNone/>
              <a:defRPr/>
            </a:pPr>
            <a:endParaRPr lang="en-US" dirty="0"/>
          </a:p>
          <a:p>
            <a:r>
              <a:rPr lang="en-US" dirty="0"/>
              <a:t>Network </a:t>
            </a:r>
            <a:r>
              <a:rPr lang="en-US" dirty="0" err="1"/>
              <a:t>Algorithmics</a:t>
            </a:r>
            <a:r>
              <a:rPr lang="en-US" dirty="0"/>
              <a:t>: An Interdisciplinary Approach to Designing Fast Networked Devices by George Varghese (The Morgan Kaufmann Series in Networking) ISBN-13: 978-0120884773 December 29, 2004</a:t>
            </a:r>
            <a:br>
              <a:rPr lang="en-US" dirty="0"/>
            </a:br>
            <a:endParaRPr lang="en-US" dirty="0"/>
          </a:p>
          <a:p>
            <a:r>
              <a:rPr lang="en-US" dirty="0"/>
              <a:t>High Performance Switches and Routers by H. Jonathan Chao and Bin Liu </a:t>
            </a:r>
            <a:br>
              <a:rPr lang="en-US" dirty="0"/>
            </a:br>
            <a:r>
              <a:rPr lang="en-US" dirty="0"/>
              <a:t>ISBN: 978-0-470-05367-6 May 2007, Wiley-IEEE Press</a:t>
            </a:r>
            <a:br>
              <a:rPr lang="en-US" dirty="0"/>
            </a:br>
            <a:endParaRPr lang="en-US" dirty="0"/>
          </a:p>
          <a:p>
            <a:pPr>
              <a:defRPr/>
            </a:pPr>
            <a:endParaRPr lang="en-US" u="sng" dirty="0">
              <a:solidFill>
                <a:schemeClr val="tx2"/>
              </a:solidFill>
            </a:endParaRPr>
          </a:p>
        </p:txBody>
      </p:sp>
    </p:spTree>
    <p:custDataLst>
      <p:tags r:id="rId1"/>
    </p:custData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 Classification</a:t>
            </a:r>
          </a:p>
        </p:txBody>
      </p:sp>
      <p:sp>
        <p:nvSpPr>
          <p:cNvPr id="3" name="Content Placeholder 2"/>
          <p:cNvSpPr>
            <a:spLocks noGrp="1"/>
          </p:cNvSpPr>
          <p:nvPr>
            <p:ph idx="1"/>
          </p:nvPr>
        </p:nvSpPr>
        <p:spPr/>
        <p:txBody>
          <a:bodyPr>
            <a:normAutofit fontScale="77500" lnSpcReduction="20000"/>
          </a:bodyPr>
          <a:lstStyle/>
          <a:p>
            <a:r>
              <a:rPr lang="en-US" dirty="0"/>
              <a:t> In modern switches/routers, the route and resources allocated to a packet are determined by:</a:t>
            </a:r>
          </a:p>
          <a:p>
            <a:pPr lvl="1"/>
            <a:r>
              <a:rPr lang="en-US" dirty="0"/>
              <a:t>destination address as well as other header fields of the packet:</a:t>
            </a:r>
          </a:p>
          <a:p>
            <a:pPr lvl="2"/>
            <a:r>
              <a:rPr lang="en-US" dirty="0"/>
              <a:t> source address </a:t>
            </a:r>
          </a:p>
          <a:p>
            <a:pPr lvl="2"/>
            <a:r>
              <a:rPr lang="en-US" dirty="0"/>
              <a:t>TCP/UDP port numbers</a:t>
            </a:r>
          </a:p>
          <a:p>
            <a:r>
              <a:rPr lang="en-US" dirty="0"/>
              <a:t>Fields used in packet classification:</a:t>
            </a:r>
          </a:p>
          <a:p>
            <a:pPr lvl="1"/>
            <a:r>
              <a:rPr lang="en-US" dirty="0"/>
              <a:t>source addresses (to forbid or provide different service to some source networks)</a:t>
            </a:r>
          </a:p>
          <a:p>
            <a:pPr lvl="1"/>
            <a:r>
              <a:rPr lang="en-US" dirty="0"/>
              <a:t>port fields (to discriminate between traffic types, such as Napster and E-mail)</a:t>
            </a:r>
          </a:p>
          <a:p>
            <a:pPr lvl="1"/>
            <a:r>
              <a:rPr lang="en-US" dirty="0"/>
              <a:t>TCP flags (to distinguish between externally and internally initiated connections)</a:t>
            </a:r>
          </a:p>
        </p:txBody>
      </p:sp>
    </p:spTree>
    <p:extLst>
      <p:ext uri="{BB962C8B-B14F-4D97-AF65-F5344CB8AC3E}">
        <p14:creationId xmlns:p14="http://schemas.microsoft.com/office/powerpoint/2010/main" val="3255401592"/>
      </p:ext>
    </p:extLst>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Packet Classification</a:t>
            </a:r>
          </a:p>
        </p:txBody>
      </p:sp>
      <p:sp>
        <p:nvSpPr>
          <p:cNvPr id="3" name="Content Placeholder 2"/>
          <p:cNvSpPr>
            <a:spLocks noGrp="1"/>
          </p:cNvSpPr>
          <p:nvPr>
            <p:ph idx="1"/>
          </p:nvPr>
        </p:nvSpPr>
        <p:spPr/>
        <p:txBody>
          <a:bodyPr/>
          <a:lstStyle/>
          <a:p>
            <a:r>
              <a:rPr lang="en-US" dirty="0"/>
              <a:t>network address translation (NAT)</a:t>
            </a:r>
          </a:p>
          <a:p>
            <a:r>
              <a:rPr lang="en-US" dirty="0"/>
              <a:t>metering</a:t>
            </a:r>
          </a:p>
          <a:p>
            <a:r>
              <a:rPr lang="en-US" dirty="0"/>
              <a:t>traffic shaping</a:t>
            </a:r>
          </a:p>
          <a:p>
            <a:r>
              <a:rPr lang="en-US" dirty="0"/>
              <a:t>policing</a:t>
            </a:r>
          </a:p>
          <a:p>
            <a:r>
              <a:rPr lang="en-US" dirty="0"/>
              <a:t>monitoring</a:t>
            </a:r>
          </a:p>
          <a:p>
            <a:r>
              <a:rPr lang="en-US" dirty="0"/>
              <a:t>firewalls</a:t>
            </a:r>
          </a:p>
          <a:p>
            <a:endParaRPr lang="en-US" dirty="0"/>
          </a:p>
        </p:txBody>
      </p:sp>
    </p:spTree>
    <p:extLst>
      <p:ext uri="{BB962C8B-B14F-4D97-AF65-F5344CB8AC3E}">
        <p14:creationId xmlns:p14="http://schemas.microsoft.com/office/powerpoint/2010/main" val="417832741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 Classification Rules</a:t>
            </a:r>
          </a:p>
        </p:txBody>
      </p:sp>
      <p:sp>
        <p:nvSpPr>
          <p:cNvPr id="3" name="Content Placeholder 2"/>
          <p:cNvSpPr>
            <a:spLocks noGrp="1"/>
          </p:cNvSpPr>
          <p:nvPr>
            <p:ph idx="1"/>
          </p:nvPr>
        </p:nvSpPr>
        <p:spPr>
          <a:xfrm>
            <a:off x="683568" y="1340769"/>
            <a:ext cx="8155632" cy="1584176"/>
          </a:xfrm>
        </p:spPr>
        <p:txBody>
          <a:bodyPr>
            <a:normAutofit fontScale="85000" lnSpcReduction="20000"/>
          </a:bodyPr>
          <a:lstStyle/>
          <a:p>
            <a:r>
              <a:rPr lang="en-US" dirty="0"/>
              <a:t>In classification, the forwarding database of a router consists of a potentially large number of rules on key header fields </a:t>
            </a:r>
          </a:p>
          <a:p>
            <a:r>
              <a:rPr lang="en-US" dirty="0"/>
              <a:t>A given packet header can match multiple rules </a:t>
            </a:r>
          </a:p>
        </p:txBody>
      </p:sp>
      <p:graphicFrame>
        <p:nvGraphicFramePr>
          <p:cNvPr id="4" name="Object 3"/>
          <p:cNvGraphicFramePr>
            <a:graphicFrameLocks noChangeAspect="1"/>
          </p:cNvGraphicFramePr>
          <p:nvPr>
            <p:extLst>
              <p:ext uri="{D42A27DB-BD31-4B8C-83A1-F6EECF244321}">
                <p14:modId xmlns:p14="http://schemas.microsoft.com/office/powerpoint/2010/main" val="1247457918"/>
              </p:ext>
            </p:extLst>
          </p:nvPr>
        </p:nvGraphicFramePr>
        <p:xfrm>
          <a:off x="2123728" y="3068960"/>
          <a:ext cx="4863246" cy="3789040"/>
        </p:xfrm>
        <a:graphic>
          <a:graphicData uri="http://schemas.openxmlformats.org/presentationml/2006/ole">
            <mc:AlternateContent xmlns:mc="http://schemas.openxmlformats.org/markup-compatibility/2006">
              <mc:Choice xmlns:v="urn:schemas-microsoft-com:vml" Requires="v">
                <p:oleObj spid="_x0000_s14479" name="Visio" r:id="rId3" imgW="6979433" imgH="5437775" progId="Visio.Drawing.11">
                  <p:embed/>
                </p:oleObj>
              </mc:Choice>
              <mc:Fallback>
                <p:oleObj name="Visio" r:id="rId3" imgW="6979433" imgH="5437775" progId="Visio.Drawing.11">
                  <p:embed/>
                  <p:pic>
                    <p:nvPicPr>
                      <p:cNvPr id="0" name=""/>
                      <p:cNvPicPr/>
                      <p:nvPr/>
                    </p:nvPicPr>
                    <p:blipFill>
                      <a:blip r:embed="rId4"/>
                      <a:stretch>
                        <a:fillRect/>
                      </a:stretch>
                    </p:blipFill>
                    <p:spPr>
                      <a:xfrm>
                        <a:off x="2123728" y="3068960"/>
                        <a:ext cx="4863246" cy="3789040"/>
                      </a:xfrm>
                      <a:prstGeom prst="rect">
                        <a:avLst/>
                      </a:prstGeom>
                    </p:spPr>
                  </p:pic>
                </p:oleObj>
              </mc:Fallback>
            </mc:AlternateContent>
          </a:graphicData>
        </a:graphic>
      </p:graphicFrame>
    </p:spTree>
    <p:extLst>
      <p:ext uri="{BB962C8B-B14F-4D97-AF65-F5344CB8AC3E}">
        <p14:creationId xmlns:p14="http://schemas.microsoft.com/office/powerpoint/2010/main" val="570242555"/>
      </p:ext>
    </p:extLst>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database</a:t>
            </a:r>
          </a:p>
        </p:txBody>
      </p:sp>
      <p:sp>
        <p:nvSpPr>
          <p:cNvPr id="3" name="Content Placeholder 2"/>
          <p:cNvSpPr>
            <a:spLocks noGrp="1"/>
          </p:cNvSpPr>
          <p:nvPr>
            <p:ph idx="1"/>
          </p:nvPr>
        </p:nvSpPr>
        <p:spPr>
          <a:xfrm>
            <a:off x="762000" y="1268760"/>
            <a:ext cx="8077200" cy="1256523"/>
          </a:xfrm>
        </p:spPr>
        <p:txBody>
          <a:bodyPr>
            <a:normAutofit fontScale="70000" lnSpcReduction="20000"/>
          </a:bodyPr>
          <a:lstStyle/>
          <a:p>
            <a:pPr marL="0" indent="0">
              <a:buNone/>
            </a:pPr>
            <a:r>
              <a:rPr lang="en-US" dirty="0"/>
              <a:t>Each rule is given a cost, and the packet is forwarded using the </a:t>
            </a:r>
            <a:r>
              <a:rPr lang="en-US" i="1" dirty="0">
                <a:solidFill>
                  <a:srgbClr val="FF0000"/>
                </a:solidFill>
              </a:rPr>
              <a:t>least-cost matching rule</a:t>
            </a:r>
          </a:p>
          <a:p>
            <a:pPr marL="0" indent="0">
              <a:buNone/>
            </a:pPr>
            <a:r>
              <a:rPr lang="en-US" dirty="0"/>
              <a:t>Each rule has associated </a:t>
            </a:r>
            <a:r>
              <a:rPr lang="en-US" i="1" dirty="0">
                <a:solidFill>
                  <a:srgbClr val="FF0000"/>
                </a:solidFill>
              </a:rPr>
              <a:t>directive</a:t>
            </a:r>
            <a:r>
              <a:rPr lang="en-US" dirty="0">
                <a:solidFill>
                  <a:srgbClr val="FF0000"/>
                </a:solidFill>
              </a:rPr>
              <a:t> </a:t>
            </a:r>
            <a:r>
              <a:rPr lang="en-US" dirty="0"/>
              <a:t>which specifies how to forward the packet matching the rule</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470389891"/>
              </p:ext>
            </p:extLst>
          </p:nvPr>
        </p:nvGraphicFramePr>
        <p:xfrm>
          <a:off x="1547664" y="2616548"/>
          <a:ext cx="6965950" cy="4227512"/>
        </p:xfrm>
        <a:graphic>
          <a:graphicData uri="http://schemas.openxmlformats.org/presentationml/2006/ole">
            <mc:AlternateContent xmlns:mc="http://schemas.openxmlformats.org/markup-compatibility/2006">
              <mc:Choice xmlns:v="urn:schemas-microsoft-com:vml" Requires="v">
                <p:oleObj spid="_x0000_s15507" name="Visio" r:id="rId3" imgW="6966002" imgH="4227755" progId="Visio.Drawing.11">
                  <p:embed/>
                </p:oleObj>
              </mc:Choice>
              <mc:Fallback>
                <p:oleObj name="Visio" r:id="rId3" imgW="6966002" imgH="4227755" progId="Visio.Drawing.11">
                  <p:embed/>
                  <p:pic>
                    <p:nvPicPr>
                      <p:cNvPr id="0" name=""/>
                      <p:cNvPicPr/>
                      <p:nvPr/>
                    </p:nvPicPr>
                    <p:blipFill>
                      <a:blip r:embed="rId4"/>
                      <a:stretch>
                        <a:fillRect/>
                      </a:stretch>
                    </p:blipFill>
                    <p:spPr>
                      <a:xfrm>
                        <a:off x="1547664" y="2616548"/>
                        <a:ext cx="6965950" cy="4227512"/>
                      </a:xfrm>
                      <a:prstGeom prst="rect">
                        <a:avLst/>
                      </a:prstGeom>
                    </p:spPr>
                  </p:pic>
                </p:oleObj>
              </mc:Fallback>
            </mc:AlternateContent>
          </a:graphicData>
        </a:graphic>
      </p:graphicFrame>
    </p:spTree>
    <p:extLst>
      <p:ext uri="{BB962C8B-B14F-4D97-AF65-F5344CB8AC3E}">
        <p14:creationId xmlns:p14="http://schemas.microsoft.com/office/powerpoint/2010/main" val="2061847936"/>
      </p:ext>
    </p:extLst>
  </p:cSld>
  <p:clrMapOvr>
    <a:masterClrMapping/>
  </p:clrMapOvr>
  <p:transition spd="slow">
    <p:wipe dir="d"/>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8.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9.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4302</Words>
  <Application>Microsoft Office PowerPoint</Application>
  <PresentationFormat>On-screen Show (4:3)</PresentationFormat>
  <Paragraphs>460</Paragraphs>
  <Slides>54</Slides>
  <Notes>24</Notes>
  <HiddenSlides>1</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1" baseType="lpstr">
      <vt:lpstr>Arial</vt:lpstr>
      <vt:lpstr>Arial Rounded MT Bold</vt:lpstr>
      <vt:lpstr>Calibri</vt:lpstr>
      <vt:lpstr>Georgia</vt:lpstr>
      <vt:lpstr>Lucida Console</vt:lpstr>
      <vt:lpstr>Training</vt:lpstr>
      <vt:lpstr>Visio</vt:lpstr>
      <vt:lpstr>High Speed Networks Packet Classification</vt:lpstr>
      <vt:lpstr>Simple Network Node</vt:lpstr>
      <vt:lpstr>Input and Output Queues in the Ethernet port</vt:lpstr>
      <vt:lpstr>Packet Switching Advantages</vt:lpstr>
      <vt:lpstr>Why packet classification?</vt:lpstr>
      <vt:lpstr>Packet Classification</vt:lpstr>
      <vt:lpstr>Use of Packet Classification</vt:lpstr>
      <vt:lpstr>Packet Classification Rules</vt:lpstr>
      <vt:lpstr>Rule database</vt:lpstr>
      <vt:lpstr>Packet Classification requirements and metrics</vt:lpstr>
      <vt:lpstr>Queues and network traffic</vt:lpstr>
      <vt:lpstr>Problem definition from IEEE 802.1D</vt:lpstr>
      <vt:lpstr>Buffer (Queue) Scheduling</vt:lpstr>
      <vt:lpstr>Queue Management Algorithms</vt:lpstr>
      <vt:lpstr>Packet Classification</vt:lpstr>
      <vt:lpstr>Packet Classification Problem</vt:lpstr>
      <vt:lpstr>Types of match</vt:lpstr>
      <vt:lpstr>Exact match lookup use</vt:lpstr>
      <vt:lpstr>Exact match lookup - challenge</vt:lpstr>
      <vt:lpstr>Exact match lookup enhancements - 1</vt:lpstr>
      <vt:lpstr>Exact match lookup enhancements - 2</vt:lpstr>
      <vt:lpstr>Classifier (rule) data base example</vt:lpstr>
      <vt:lpstr>Simple Solutions</vt:lpstr>
      <vt:lpstr>Why variable length prefixes?</vt:lpstr>
      <vt:lpstr>Some observations</vt:lpstr>
      <vt:lpstr>Prefix matching: algorithmic techniques</vt:lpstr>
      <vt:lpstr>Prefix matching – unibit tries</vt:lpstr>
      <vt:lpstr>Prefix matching – multibit tries</vt:lpstr>
      <vt:lpstr>Prefix matching – multibit  and fixed-stride tries</vt:lpstr>
      <vt:lpstr>Lulea-Compressed Tries -  string compression</vt:lpstr>
      <vt:lpstr>Lulea-Compressed Tries – leaf pushing</vt:lpstr>
      <vt:lpstr>Lulea-Compressed Tries – an example</vt:lpstr>
      <vt:lpstr>Lulea-Compressed Tries - chunks</vt:lpstr>
      <vt:lpstr>Lulea-Compressed Tries – pros and cons</vt:lpstr>
      <vt:lpstr>Level-Compressed (LC) Tries</vt:lpstr>
      <vt:lpstr>LC-tries implementation</vt:lpstr>
      <vt:lpstr>LC-tries fine tuning</vt:lpstr>
      <vt:lpstr>Variants of binary tries</vt:lpstr>
      <vt:lpstr>Binary search on ranges</vt:lpstr>
      <vt:lpstr>Table representation of the ranges</vt:lpstr>
      <vt:lpstr>Prefix matching: hardware-based schemes</vt:lpstr>
      <vt:lpstr>DIR-24-8 </vt:lpstr>
      <vt:lpstr>Content Addressable Memory</vt:lpstr>
      <vt:lpstr>Two-dimensional prefix matching schemes - 1</vt:lpstr>
      <vt:lpstr>Two-dimensional prefix matching schemes - 2</vt:lpstr>
      <vt:lpstr>Naïve two-dimensional prefix matching schemes drawbacks</vt:lpstr>
      <vt:lpstr>Reducing Memory Using Backtracking</vt:lpstr>
      <vt:lpstr>Grid of Tries</vt:lpstr>
      <vt:lpstr>Geometric View of Classification</vt:lpstr>
      <vt:lpstr>Beyond destination and source</vt:lpstr>
      <vt:lpstr>Bit Vector Linear Search</vt:lpstr>
      <vt:lpstr>Cross-Producting </vt:lpstr>
      <vt:lpstr>Decision Tree Approaches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2013-01-18T19:26:30Z</dcterms:created>
  <dcterms:modified xsi:type="dcterms:W3CDTF">2022-03-21T07:19:23Z</dcterms:modified>
</cp:coreProperties>
</file>