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95"/>
  </p:notesMasterIdLst>
  <p:handoutMasterIdLst>
    <p:handoutMasterId r:id="rId96"/>
  </p:handoutMasterIdLst>
  <p:sldIdLst>
    <p:sldId id="259" r:id="rId2"/>
    <p:sldId id="397" r:id="rId3"/>
    <p:sldId id="289" r:id="rId4"/>
    <p:sldId id="363" r:id="rId5"/>
    <p:sldId id="404" r:id="rId6"/>
    <p:sldId id="413" r:id="rId7"/>
    <p:sldId id="414" r:id="rId8"/>
    <p:sldId id="292" r:id="rId9"/>
    <p:sldId id="349" r:id="rId10"/>
    <p:sldId id="405" r:id="rId11"/>
    <p:sldId id="293" r:id="rId12"/>
    <p:sldId id="407" r:id="rId13"/>
    <p:sldId id="295" r:id="rId14"/>
    <p:sldId id="296" r:id="rId15"/>
    <p:sldId id="298" r:id="rId16"/>
    <p:sldId id="299" r:id="rId17"/>
    <p:sldId id="297" r:id="rId18"/>
    <p:sldId id="303" r:id="rId19"/>
    <p:sldId id="302" r:id="rId20"/>
    <p:sldId id="425" r:id="rId21"/>
    <p:sldId id="426" r:id="rId22"/>
    <p:sldId id="427" r:id="rId23"/>
    <p:sldId id="428" r:id="rId24"/>
    <p:sldId id="429" r:id="rId25"/>
    <p:sldId id="430" r:id="rId26"/>
    <p:sldId id="431" r:id="rId27"/>
    <p:sldId id="432" r:id="rId28"/>
    <p:sldId id="433" r:id="rId29"/>
    <p:sldId id="434" r:id="rId30"/>
    <p:sldId id="436" r:id="rId31"/>
    <p:sldId id="435" r:id="rId32"/>
    <p:sldId id="437" r:id="rId33"/>
    <p:sldId id="438" r:id="rId34"/>
    <p:sldId id="439" r:id="rId35"/>
    <p:sldId id="440" r:id="rId36"/>
    <p:sldId id="441" r:id="rId37"/>
    <p:sldId id="442" r:id="rId38"/>
    <p:sldId id="443" r:id="rId39"/>
    <p:sldId id="444" r:id="rId40"/>
    <p:sldId id="308" r:id="rId41"/>
    <p:sldId id="309" r:id="rId42"/>
    <p:sldId id="310" r:id="rId43"/>
    <p:sldId id="311" r:id="rId44"/>
    <p:sldId id="312" r:id="rId45"/>
    <p:sldId id="313" r:id="rId46"/>
    <p:sldId id="314" r:id="rId47"/>
    <p:sldId id="408" r:id="rId48"/>
    <p:sldId id="350" r:id="rId49"/>
    <p:sldId id="351" r:id="rId50"/>
    <p:sldId id="352" r:id="rId51"/>
    <p:sldId id="354" r:id="rId52"/>
    <p:sldId id="410" r:id="rId53"/>
    <p:sldId id="316" r:id="rId54"/>
    <p:sldId id="409" r:id="rId55"/>
    <p:sldId id="318" r:id="rId56"/>
    <p:sldId id="319" r:id="rId57"/>
    <p:sldId id="326" r:id="rId58"/>
    <p:sldId id="327" r:id="rId59"/>
    <p:sldId id="328" r:id="rId60"/>
    <p:sldId id="329" r:id="rId61"/>
    <p:sldId id="330" r:id="rId62"/>
    <p:sldId id="331" r:id="rId63"/>
    <p:sldId id="332" r:id="rId64"/>
    <p:sldId id="333" r:id="rId65"/>
    <p:sldId id="315" r:id="rId66"/>
    <p:sldId id="356" r:id="rId67"/>
    <p:sldId id="320" r:id="rId68"/>
    <p:sldId id="322" r:id="rId69"/>
    <p:sldId id="357" r:id="rId70"/>
    <p:sldId id="321" r:id="rId71"/>
    <p:sldId id="323" r:id="rId72"/>
    <p:sldId id="324" r:id="rId73"/>
    <p:sldId id="411" r:id="rId74"/>
    <p:sldId id="325" r:id="rId75"/>
    <p:sldId id="420" r:id="rId76"/>
    <p:sldId id="421" r:id="rId77"/>
    <p:sldId id="412" r:id="rId78"/>
    <p:sldId id="334" r:id="rId79"/>
    <p:sldId id="335" r:id="rId80"/>
    <p:sldId id="336" r:id="rId81"/>
    <p:sldId id="337" r:id="rId82"/>
    <p:sldId id="339" r:id="rId83"/>
    <p:sldId id="341" r:id="rId84"/>
    <p:sldId id="340" r:id="rId85"/>
    <p:sldId id="347" r:id="rId86"/>
    <p:sldId id="342" r:id="rId87"/>
    <p:sldId id="343" r:id="rId88"/>
    <p:sldId id="344" r:id="rId89"/>
    <p:sldId id="345" r:id="rId90"/>
    <p:sldId id="346" r:id="rId91"/>
    <p:sldId id="275" r:id="rId92"/>
    <p:sldId id="276" r:id="rId93"/>
    <p:sldId id="277" r:id="rId9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97"/>
            <p14:sldId id="289"/>
          </p14:sldIdLst>
        </p14:section>
        <p14:section name="Packet Classification" id="{212C6F8A-1F05-4080-A7AE-856CC2C6498E}">
          <p14:sldIdLst/>
        </p14:section>
        <p14:section name="Traffic (Queue) Management" id="{4F3D54AD-622D-4C5A-82D7-E94EF5E51C7B}">
          <p14:sldIdLst>
            <p14:sldId id="363"/>
            <p14:sldId id="404"/>
            <p14:sldId id="413"/>
            <p14:sldId id="414"/>
            <p14:sldId id="292"/>
            <p14:sldId id="349"/>
            <p14:sldId id="405"/>
            <p14:sldId id="293"/>
            <p14:sldId id="407"/>
            <p14:sldId id="295"/>
            <p14:sldId id="296"/>
            <p14:sldId id="298"/>
            <p14:sldId id="299"/>
            <p14:sldId id="297"/>
            <p14:sldId id="303"/>
            <p14:sldId id="302"/>
            <p14:sldId id="425"/>
            <p14:sldId id="426"/>
            <p14:sldId id="427"/>
            <p14:sldId id="428"/>
            <p14:sldId id="429"/>
            <p14:sldId id="430"/>
            <p14:sldId id="431"/>
            <p14:sldId id="432"/>
            <p14:sldId id="433"/>
            <p14:sldId id="434"/>
            <p14:sldId id="436"/>
            <p14:sldId id="435"/>
            <p14:sldId id="437"/>
            <p14:sldId id="438"/>
            <p14:sldId id="439"/>
            <p14:sldId id="440"/>
            <p14:sldId id="441"/>
            <p14:sldId id="442"/>
            <p14:sldId id="443"/>
            <p14:sldId id="444"/>
            <p14:sldId id="308"/>
            <p14:sldId id="309"/>
            <p14:sldId id="310"/>
            <p14:sldId id="311"/>
            <p14:sldId id="312"/>
            <p14:sldId id="313"/>
            <p14:sldId id="314"/>
            <p14:sldId id="408"/>
            <p14:sldId id="350"/>
            <p14:sldId id="351"/>
            <p14:sldId id="352"/>
            <p14:sldId id="354"/>
            <p14:sldId id="410"/>
          </p14:sldIdLst>
        </p14:section>
        <p14:section name="Scheduling" id="{2BE61286-CE44-44DB-89D8-6794A97B786D}">
          <p14:sldIdLst>
            <p14:sldId id="316"/>
            <p14:sldId id="409"/>
            <p14:sldId id="318"/>
            <p14:sldId id="319"/>
            <p14:sldId id="326"/>
            <p14:sldId id="327"/>
            <p14:sldId id="328"/>
            <p14:sldId id="329"/>
            <p14:sldId id="330"/>
            <p14:sldId id="331"/>
            <p14:sldId id="332"/>
            <p14:sldId id="333"/>
            <p14:sldId id="315"/>
            <p14:sldId id="356"/>
            <p14:sldId id="320"/>
            <p14:sldId id="322"/>
            <p14:sldId id="357"/>
            <p14:sldId id="321"/>
            <p14:sldId id="323"/>
            <p14:sldId id="324"/>
            <p14:sldId id="411"/>
            <p14:sldId id="325"/>
            <p14:sldId id="420"/>
            <p14:sldId id="421"/>
            <p14:sldId id="412"/>
          </p14:sldIdLst>
        </p14:section>
        <p14:section name="Hierarchical Scheduling" id="{9684CB2C-2CBE-41BF-8E78-5BF08C5C4568}">
          <p14:sldIdLst>
            <p14:sldId id="334"/>
            <p14:sldId id="335"/>
            <p14:sldId id="336"/>
            <p14:sldId id="337"/>
          </p14:sldIdLst>
        </p14:section>
        <p14:section name="Marking" id="{3E316986-42D0-4E82-89EF-3659824309EC}">
          <p14:sldIdLst>
            <p14:sldId id="339"/>
            <p14:sldId id="341"/>
            <p14:sldId id="340"/>
            <p14:sldId id="347"/>
            <p14:sldId id="342"/>
            <p14:sldId id="343"/>
            <p14:sldId id="344"/>
            <p14:sldId id="345"/>
            <p14:sldId id="346"/>
          </p14:sldIdLst>
        </p14:section>
        <p14:section name="Conclusion and Summary" id="{790CEF5B-569A-4C2F-BED5-750B08C0E5AD}">
          <p14:sldIdLst>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9265" autoAdjust="0"/>
  </p:normalViewPr>
  <p:slideViewPr>
    <p:cSldViewPr>
      <p:cViewPr varScale="1">
        <p:scale>
          <a:sx n="69" d="100"/>
          <a:sy n="69" d="100"/>
        </p:scale>
        <p:origin x="1794" y="5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949"/>
        <p:guide pos="222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D83FDC75-7F73-4A4A-A77C-09AADF00E0EA}" type="datetimeFigureOut">
              <a:rPr lang="en-US" smtClean="0"/>
              <a:pPr/>
              <a:t>3/21/2022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033320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48AEF76B-3757-4A0B-AF93-28494465C1DD}" type="datetimeFigureOut">
              <a:rPr lang="en-US" smtClean="0"/>
              <a:pPr/>
              <a:t>3/21/2022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6843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328649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1153998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783309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shows the connection one RTT (round-trip time) later. The bottleneck spaces out the</a:t>
            </a:r>
            <a:br>
              <a:rPr lang="en-US" dirty="0"/>
            </a:br>
            <a:r>
              <a:rPr lang="en-US" dirty="0"/>
              <a:t>packets, and they retain that spacing after leaving. The receiver just turns a data packet into an </a:t>
            </a:r>
            <a:r>
              <a:rPr lang="en-US" dirty="0" err="1"/>
              <a:t>ack</a:t>
            </a:r>
            <a:br>
              <a:rPr lang="en-US" dirty="0"/>
            </a:br>
            <a:r>
              <a:rPr lang="en-US" dirty="0"/>
              <a:t>(acknowledgment packet), so the </a:t>
            </a:r>
            <a:r>
              <a:rPr lang="en-US" dirty="0" err="1"/>
              <a:t>ack</a:t>
            </a:r>
            <a:r>
              <a:rPr lang="en-US" dirty="0"/>
              <a:t> stream retains the spacing on the return path.</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377659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however, that the steady-state queue in figure 3 is not zero. Figures 1 and 2 are sized so that</a:t>
            </a:r>
            <a:br>
              <a:rPr lang="en-US" dirty="0"/>
            </a:br>
            <a:r>
              <a:rPr lang="en-US" dirty="0"/>
              <a:t>the distance in time between the sender and receiver is 10 bottleneck packet times (e.g., 100 </a:t>
            </a:r>
            <a:r>
              <a:rPr lang="en-US" dirty="0" err="1"/>
              <a:t>ms</a:t>
            </a:r>
            <a:r>
              <a:rPr lang="en-US" dirty="0"/>
              <a:t> if the</a:t>
            </a:r>
            <a:br>
              <a:rPr lang="en-US" dirty="0"/>
            </a:br>
            <a:r>
              <a:rPr lang="en-US" dirty="0"/>
              <a:t>bottleneck packet spacing is 10 </a:t>
            </a:r>
            <a:r>
              <a:rPr lang="en-US" dirty="0" err="1"/>
              <a:t>ms</a:t>
            </a:r>
            <a:r>
              <a:rPr lang="en-US" dirty="0"/>
              <a:t>); thus, it takes 20 packets in flight to “fill the pipe” and use 100</a:t>
            </a:r>
            <a:br>
              <a:rPr lang="en-US" dirty="0"/>
            </a:br>
            <a:r>
              <a:rPr lang="en-US" dirty="0"/>
              <a:t>percent of the bottleneck capacity. The window in this example is 25 packets</a:t>
            </a:r>
            <a:br>
              <a:rPr lang="en-US" dirty="0"/>
            </a:b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dirty="0"/>
          </a:p>
        </p:txBody>
      </p:sp>
    </p:spTree>
    <p:extLst>
      <p:ext uri="{BB962C8B-B14F-4D97-AF65-F5344CB8AC3E}">
        <p14:creationId xmlns:p14="http://schemas.microsoft.com/office/powerpoint/2010/main" val="2177063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Bandwidth is 454 Kbit/s (ADSL overhead) </a:t>
            </a:r>
          </a:p>
          <a:p>
            <a:r>
              <a:rPr lang="en-US" dirty="0"/>
              <a:t>– Measured delay was 1138 </a:t>
            </a:r>
            <a:r>
              <a:rPr lang="en-US" dirty="0" err="1"/>
              <a:t>ms</a:t>
            </a:r>
            <a:r>
              <a:rPr lang="en-US" dirty="0"/>
              <a:t> </a:t>
            </a:r>
          </a:p>
          <a:p>
            <a:r>
              <a:rPr lang="en-US" dirty="0"/>
              <a:t>– Buffer size: 454 Kbit/s * 1138 </a:t>
            </a:r>
            <a:r>
              <a:rPr lang="en-US" dirty="0" err="1"/>
              <a:t>ms</a:t>
            </a:r>
            <a:r>
              <a:rPr lang="en-US" dirty="0"/>
              <a:t> = 64581 bytes</a:t>
            </a:r>
          </a:p>
          <a:p>
            <a:r>
              <a:rPr lang="en-US" dirty="0"/>
              <a:t>– Forgot to look at Latency under load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3609909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Byte queue does</a:t>
            </a:r>
            <a:r>
              <a:rPr lang="en-US" baseline="0" dirty="0"/>
              <a:t> not scale – classical byte counting require locking</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33</a:t>
            </a:fld>
            <a:endParaRPr lang="en-US" dirty="0"/>
          </a:p>
        </p:txBody>
      </p:sp>
    </p:spTree>
    <p:extLst>
      <p:ext uri="{BB962C8B-B14F-4D97-AF65-F5344CB8AC3E}">
        <p14:creationId xmlns:p14="http://schemas.microsoft.com/office/powerpoint/2010/main" val="1990560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37</a:t>
            </a:fld>
            <a:endParaRPr lang="en-US" dirty="0"/>
          </a:p>
        </p:txBody>
      </p:sp>
    </p:spTree>
    <p:extLst>
      <p:ext uri="{BB962C8B-B14F-4D97-AF65-F5344CB8AC3E}">
        <p14:creationId xmlns:p14="http://schemas.microsoft.com/office/powerpoint/2010/main" val="708040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39</a:t>
            </a:fld>
            <a:endParaRPr lang="en-US" dirty="0"/>
          </a:p>
        </p:txBody>
      </p:sp>
    </p:spTree>
    <p:extLst>
      <p:ext uri="{BB962C8B-B14F-4D97-AF65-F5344CB8AC3E}">
        <p14:creationId xmlns:p14="http://schemas.microsoft.com/office/powerpoint/2010/main" val="341372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40</a:t>
            </a:fld>
            <a:endParaRPr lang="en-US" dirty="0"/>
          </a:p>
        </p:txBody>
      </p:sp>
    </p:spTree>
    <p:extLst>
      <p:ext uri="{BB962C8B-B14F-4D97-AF65-F5344CB8AC3E}">
        <p14:creationId xmlns:p14="http://schemas.microsoft.com/office/powerpoint/2010/main" val="24614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41</a:t>
            </a:fld>
            <a:endParaRPr lang="en-US" dirty="0"/>
          </a:p>
        </p:txBody>
      </p:sp>
    </p:spTree>
    <p:extLst>
      <p:ext uri="{BB962C8B-B14F-4D97-AF65-F5344CB8AC3E}">
        <p14:creationId xmlns:p14="http://schemas.microsoft.com/office/powerpoint/2010/main" val="36825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208636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42</a:t>
            </a:fld>
            <a:endParaRPr lang="en-US" dirty="0"/>
          </a:p>
        </p:txBody>
      </p:sp>
    </p:spTree>
    <p:extLst>
      <p:ext uri="{BB962C8B-B14F-4D97-AF65-F5344CB8AC3E}">
        <p14:creationId xmlns:p14="http://schemas.microsoft.com/office/powerpoint/2010/main" val="100847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 – the rate that was before the rate decrease.</a:t>
            </a:r>
            <a:r>
              <a:rPr lang="en-US" baseline="0" dirty="0"/>
              <a:t> It will be stored…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45</a:t>
            </a:fld>
            <a:endParaRPr lang="en-US" dirty="0"/>
          </a:p>
        </p:txBody>
      </p:sp>
    </p:spTree>
    <p:extLst>
      <p:ext uri="{BB962C8B-B14F-4D97-AF65-F5344CB8AC3E}">
        <p14:creationId xmlns:p14="http://schemas.microsoft.com/office/powerpoint/2010/main" val="4138420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Drawbacks:</a:t>
            </a:r>
          </a:p>
          <a:p>
            <a:pPr marL="234841" indent="-234841">
              <a:buAutoNum type="arabicParenR"/>
            </a:pPr>
            <a:r>
              <a:rPr lang="en-US" dirty="0"/>
              <a:t>How to get Flow ID</a:t>
            </a:r>
          </a:p>
          <a:p>
            <a:pPr marL="234841" indent="-234841">
              <a:buAutoNum type="arabicParenR"/>
            </a:pPr>
            <a:r>
              <a:rPr lang="en-US" dirty="0"/>
              <a:t>Random </a:t>
            </a:r>
            <a:r>
              <a:rPr lang="en-US" baseline="0" dirty="0"/>
              <a:t>number generation</a:t>
            </a:r>
          </a:p>
          <a:p>
            <a:pPr marL="234841" indent="-234841">
              <a:buAutoNum type="arabicParenR"/>
            </a:pPr>
            <a:r>
              <a:rPr lang="en-US" baseline="0" dirty="0"/>
              <a:t>How to drop the packet from the queue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50</a:t>
            </a:fld>
            <a:endParaRPr lang="en-US" dirty="0"/>
          </a:p>
        </p:txBody>
      </p:sp>
    </p:spTree>
    <p:extLst>
      <p:ext uri="{BB962C8B-B14F-4D97-AF65-F5344CB8AC3E}">
        <p14:creationId xmlns:p14="http://schemas.microsoft.com/office/powerpoint/2010/main" val="234802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above simulation, we find that matches are responsible for 85% of the UDP packet dropping, while 70% of </a:t>
            </a:r>
          </a:p>
          <a:p>
            <a:r>
              <a:rPr lang="en-US" dirty="0"/>
              <a:t>the TCP packets dropping are caused by random discard.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51</a:t>
            </a:fld>
            <a:endParaRPr lang="en-US" dirty="0"/>
          </a:p>
        </p:txBody>
      </p:sp>
    </p:spTree>
    <p:extLst>
      <p:ext uri="{BB962C8B-B14F-4D97-AF65-F5344CB8AC3E}">
        <p14:creationId xmlns:p14="http://schemas.microsoft.com/office/powerpoint/2010/main" val="102205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53</a:t>
            </a:fld>
            <a:endParaRPr lang="en-US" dirty="0"/>
          </a:p>
        </p:txBody>
      </p:sp>
    </p:spTree>
    <p:extLst>
      <p:ext uri="{BB962C8B-B14F-4D97-AF65-F5344CB8AC3E}">
        <p14:creationId xmlns:p14="http://schemas.microsoft.com/office/powerpoint/2010/main" val="495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54</a:t>
            </a:fld>
            <a:endParaRPr lang="en-US" dirty="0"/>
          </a:p>
        </p:txBody>
      </p:sp>
    </p:spTree>
    <p:extLst>
      <p:ext uri="{BB962C8B-B14F-4D97-AF65-F5344CB8AC3E}">
        <p14:creationId xmlns:p14="http://schemas.microsoft.com/office/powerpoint/2010/main" val="2821144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a:t>The only </a:t>
            </a:r>
            <a:r>
              <a:rPr lang="en-US" sz="2500" u="sng" dirty="0"/>
              <a:t>difference from traditional Round Robin </a:t>
            </a:r>
            <a:r>
              <a:rPr lang="en-US" sz="2500" dirty="0"/>
              <a:t>is that if a queue was not able to send a packet in </a:t>
            </a:r>
            <a:r>
              <a:rPr lang="en-US" sz="2500" u="sng" dirty="0"/>
              <a:t>the previous round</a:t>
            </a:r>
            <a:r>
              <a:rPr lang="en-US" sz="2500" dirty="0"/>
              <a:t> because the packet is too large, the </a:t>
            </a:r>
            <a:r>
              <a:rPr lang="en-US" sz="2500" u="sng" dirty="0"/>
              <a:t>remainder of the quantum is added to the quantum in the next round</a:t>
            </a:r>
            <a:r>
              <a:rPr lang="en-US" sz="2500" dirty="0"/>
              <a:t>.</a:t>
            </a:r>
          </a:p>
          <a:p>
            <a:r>
              <a:rPr lang="en-US" dirty="0"/>
              <a:t>Bit-by-bit</a:t>
            </a:r>
            <a:r>
              <a:rPr lang="en-US" baseline="0" dirty="0"/>
              <a:t> round robin is considered as an ideal system</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62</a:t>
            </a:fld>
            <a:endParaRPr lang="en-US" dirty="0"/>
          </a:p>
        </p:txBody>
      </p:sp>
    </p:spTree>
    <p:extLst>
      <p:ext uri="{BB962C8B-B14F-4D97-AF65-F5344CB8AC3E}">
        <p14:creationId xmlns:p14="http://schemas.microsoft.com/office/powerpoint/2010/main" val="2711583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DRR shares bandwidth among flows in proportion to quantum sizes. </a:t>
            </a:r>
          </a:p>
          <a:p>
            <a:r>
              <a:rPr lang="en-US" dirty="0"/>
              <a:t>For example, suppose there are three flows,F1,F2, andF3, with respective quantum sizes 2, 2,and</a:t>
            </a:r>
          </a:p>
          <a:p>
            <a:r>
              <a:rPr lang="en-US" dirty="0"/>
              <a:t>3, who have reservations. Then if all three are active,F2 should get a fraction</a:t>
            </a:r>
            <a:r>
              <a:rPr lang="en-US" baseline="0" dirty="0"/>
              <a:t> </a:t>
            </a:r>
            <a:r>
              <a:rPr lang="en-US" dirty="0"/>
              <a:t>2</a:t>
            </a:r>
            <a:r>
              <a:rPr lang="en-US" baseline="0" dirty="0"/>
              <a:t>/(</a:t>
            </a:r>
            <a:r>
              <a:rPr lang="en-US" dirty="0"/>
              <a:t>2+2+3) =2/7</a:t>
            </a:r>
          </a:p>
          <a:p>
            <a:r>
              <a:rPr lang="en-US" dirty="0"/>
              <a:t>of the output-link bandwidth. If, for example,F3 is idle, then F2 is guaranteed the fraction</a:t>
            </a:r>
          </a:p>
          <a:p>
            <a:r>
              <a:rPr lang="en-US" dirty="0"/>
              <a:t>2/(2+2) =1/2 of the output-link bandwidth. In all cases, a flow is guaranteed a minimum</a:t>
            </a:r>
          </a:p>
          <a:p>
            <a:r>
              <a:rPr lang="en-US" dirty="0"/>
              <a:t>bandwidth, measured over the period the flow is active, that is proportional to the ratio of its</a:t>
            </a:r>
          </a:p>
          <a:p>
            <a:r>
              <a:rPr lang="en-US" dirty="0"/>
              <a:t>quantum size to the sum of the quantum sizes of all other reservations.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63</a:t>
            </a:fld>
            <a:endParaRPr lang="en-US" dirty="0"/>
          </a:p>
        </p:txBody>
      </p:sp>
    </p:spTree>
    <p:extLst>
      <p:ext uri="{BB962C8B-B14F-4D97-AF65-F5344CB8AC3E}">
        <p14:creationId xmlns:p14="http://schemas.microsoft.com/office/powerpoint/2010/main" val="3686216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65</a:t>
            </a:fld>
            <a:endParaRPr lang="en-US" dirty="0"/>
          </a:p>
        </p:txBody>
      </p:sp>
    </p:spTree>
    <p:extLst>
      <p:ext uri="{BB962C8B-B14F-4D97-AF65-F5344CB8AC3E}">
        <p14:creationId xmlns:p14="http://schemas.microsoft.com/office/powerpoint/2010/main" val="618810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session is backlogged at time t if a positive amount of that session’s traffic is queued </a:t>
            </a:r>
          </a:p>
          <a:p>
            <a:r>
              <a:rPr lang="en-US" dirty="0"/>
              <a:t>at time t</a:t>
            </a:r>
          </a:p>
        </p:txBody>
      </p:sp>
      <p:sp>
        <p:nvSpPr>
          <p:cNvPr id="4" name="Slide Number Placeholder 3"/>
          <p:cNvSpPr>
            <a:spLocks noGrp="1"/>
          </p:cNvSpPr>
          <p:nvPr>
            <p:ph type="sldNum" sz="quarter" idx="10"/>
          </p:nvPr>
        </p:nvSpPr>
        <p:spPr/>
        <p:txBody>
          <a:bodyPr/>
          <a:lstStyle/>
          <a:p>
            <a:fld id="{75693FD4-8F83-4EF7-AC3F-0DC0388986B0}" type="slidenum">
              <a:rPr lang="en-US" smtClean="0"/>
              <a:pPr/>
              <a:t>67</a:t>
            </a:fld>
            <a:endParaRPr lang="en-US" dirty="0"/>
          </a:p>
        </p:txBody>
      </p:sp>
    </p:spTree>
    <p:extLst>
      <p:ext uri="{BB962C8B-B14F-4D97-AF65-F5344CB8AC3E}">
        <p14:creationId xmlns:p14="http://schemas.microsoft.com/office/powerpoint/2010/main" val="403824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861137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Compute when each packet shall depart and use the timestamp as a priority for next</a:t>
            </a:r>
            <a:r>
              <a:rPr lang="en-US" baseline="0" dirty="0"/>
              <a:t> packet selection</a:t>
            </a:r>
            <a:endParaRPr lang="en-US" dirty="0"/>
          </a:p>
          <a:p>
            <a:r>
              <a:rPr lang="en-US" dirty="0"/>
              <a:t>Worse, when a new queue becomes active, potentially all the timestamps have to change.</a:t>
            </a:r>
          </a:p>
        </p:txBody>
      </p:sp>
      <p:sp>
        <p:nvSpPr>
          <p:cNvPr id="4" name="Slide Number Placeholder 3"/>
          <p:cNvSpPr>
            <a:spLocks noGrp="1"/>
          </p:cNvSpPr>
          <p:nvPr>
            <p:ph type="sldNum" sz="quarter" idx="10"/>
          </p:nvPr>
        </p:nvSpPr>
        <p:spPr/>
        <p:txBody>
          <a:bodyPr/>
          <a:lstStyle/>
          <a:p>
            <a:fld id="{75693FD4-8F83-4EF7-AC3F-0DC0388986B0}" type="slidenum">
              <a:rPr lang="en-US" smtClean="0"/>
              <a:pPr/>
              <a:t>69</a:t>
            </a:fld>
            <a:endParaRPr lang="en-US" dirty="0"/>
          </a:p>
        </p:txBody>
      </p:sp>
    </p:spTree>
    <p:extLst>
      <p:ext uri="{BB962C8B-B14F-4D97-AF65-F5344CB8AC3E}">
        <p14:creationId xmlns:p14="http://schemas.microsoft.com/office/powerpoint/2010/main" val="16384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Stochastic</a:t>
            </a:r>
            <a:r>
              <a:rPr lang="en-US" baseline="0" dirty="0"/>
              <a:t> Fair Queuing: all flows mapped to the same bucket are treated equivalently.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70</a:t>
            </a:fld>
            <a:endParaRPr lang="en-US" dirty="0"/>
          </a:p>
        </p:txBody>
      </p:sp>
    </p:spTree>
    <p:extLst>
      <p:ext uri="{BB962C8B-B14F-4D97-AF65-F5344CB8AC3E}">
        <p14:creationId xmlns:p14="http://schemas.microsoft.com/office/powerpoint/2010/main" val="2034977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Two flows, Flow 1 and Flow 2, are assigned</a:t>
            </a:r>
            <a:r>
              <a:rPr lang="en-US" baseline="0" dirty="0"/>
              <a:t> </a:t>
            </a:r>
            <a:r>
              <a:rPr lang="en-US" dirty="0"/>
              <a:t>rates of half the link bandwidth each, where the link bandwidth is 1. </a:t>
            </a:r>
          </a:p>
          <a:p>
            <a:pPr marL="234841" indent="-234841">
              <a:buAutoNum type="arabicPeriod"/>
            </a:pPr>
            <a:r>
              <a:rPr lang="en-US" dirty="0"/>
              <a:t>from time 0 to time 100, since Flow 1 is the</a:t>
            </a:r>
            <a:r>
              <a:rPr lang="en-US" baseline="0" dirty="0"/>
              <a:t> </a:t>
            </a:r>
            <a:r>
              <a:rPr lang="en-US" dirty="0"/>
              <a:t>only active queue, virtual clock will send 100 packets of size 1 each from Flow 1. </a:t>
            </a:r>
          </a:p>
          <a:p>
            <a:pPr marL="234841" indent="-234841">
              <a:buAutoNum type="arabicPeriod"/>
            </a:pPr>
            <a:r>
              <a:rPr lang="en-US" dirty="0"/>
              <a:t>The first</a:t>
            </a:r>
            <a:r>
              <a:rPr lang="en-US" baseline="0" dirty="0"/>
              <a:t> </a:t>
            </a:r>
            <a:r>
              <a:rPr lang="en-US" dirty="0"/>
              <a:t>packet of Flow 1 will have ideal deadline 2, the second 4, and the 100th will have deadline</a:t>
            </a:r>
            <a:r>
              <a:rPr lang="en-US" baseline="0" dirty="0"/>
              <a:t> </a:t>
            </a:r>
            <a:r>
              <a:rPr lang="en-US" dirty="0"/>
              <a:t>200. </a:t>
            </a:r>
          </a:p>
          <a:p>
            <a:pPr marL="234841" indent="-234841">
              <a:buAutoNum type="arabicPeriod"/>
            </a:pPr>
            <a:r>
              <a:rPr lang="en-US" dirty="0"/>
              <a:t>By the time we reach time 100, Flow 1’s 101st packet has ideal deadline 202.</a:t>
            </a:r>
          </a:p>
          <a:p>
            <a:pPr marL="234841" indent="-234841">
              <a:buAutoNum type="arabicPeriod"/>
            </a:pPr>
            <a:r>
              <a:rPr lang="en-US" dirty="0"/>
              <a:t>We now bring on 100 packets of Flow 2 at time 100, Flow 2’s packets have deadlines</a:t>
            </a:r>
            <a:r>
              <a:rPr lang="en-US" baseline="0" dirty="0"/>
              <a:t> </a:t>
            </a:r>
            <a:r>
              <a:rPr lang="en-US" dirty="0"/>
              <a:t>102, 104, 106,..., and the 50th packet of Flow 2 has deadline 200</a:t>
            </a:r>
          </a:p>
          <a:p>
            <a:pPr marL="234841" indent="-234841">
              <a:buAutoNum type="arabicPeriod"/>
            </a:pPr>
            <a:r>
              <a:rPr lang="en-US" dirty="0"/>
              <a:t>during the period from 100 to 150, Flow 2 has taken all the link bandwidth, despite the presence of Flow 1 packets.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73</a:t>
            </a:fld>
            <a:endParaRPr lang="en-US" dirty="0"/>
          </a:p>
        </p:txBody>
      </p:sp>
    </p:spTree>
    <p:extLst>
      <p:ext uri="{BB962C8B-B14F-4D97-AF65-F5344CB8AC3E}">
        <p14:creationId xmlns:p14="http://schemas.microsoft.com/office/powerpoint/2010/main" val="2905123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76</a:t>
            </a:fld>
            <a:endParaRPr lang="en-US" dirty="0"/>
          </a:p>
        </p:txBody>
      </p:sp>
    </p:spTree>
    <p:extLst>
      <p:ext uri="{BB962C8B-B14F-4D97-AF65-F5344CB8AC3E}">
        <p14:creationId xmlns:p14="http://schemas.microsoft.com/office/powerpoint/2010/main" val="3615997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78</a:t>
            </a:fld>
            <a:endParaRPr lang="en-US" dirty="0"/>
          </a:p>
        </p:txBody>
      </p:sp>
    </p:spTree>
    <p:extLst>
      <p:ext uri="{BB962C8B-B14F-4D97-AF65-F5344CB8AC3E}">
        <p14:creationId xmlns:p14="http://schemas.microsoft.com/office/powerpoint/2010/main" val="3558837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82</a:t>
            </a:fld>
            <a:endParaRPr lang="en-US" dirty="0"/>
          </a:p>
        </p:txBody>
      </p:sp>
    </p:spTree>
    <p:extLst>
      <p:ext uri="{BB962C8B-B14F-4D97-AF65-F5344CB8AC3E}">
        <p14:creationId xmlns:p14="http://schemas.microsoft.com/office/powerpoint/2010/main" val="1610135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can be seen, these two descriptions are essentially mirror images of one another: one adds something to the bucket on a regular basis and takes something away for conforming packets down to a limit of zero; the other takes away regularly and adds for conforming packets up to a limit of the bucket's capacity. So, is an implementation that adds tokens for a conforming packet and removes them at a fixed rate an implementation of the leaky bucket or of the token bucket? Similarly, which algorithm is used in an implementation that removes water for a conforming packet and adds water at a fixed rate? In fact both are effectively the same, i.e. implementations of both the leaky bucket and token bucket, as these are the same basic algorithm described differently. This explains why, given equivalent parameters, the two algorithms will see exactly the same packets as conforming or nonconforming. The differences in the properties and performance of implementations of the leaky and token bucket algorithms thus result entirely from the differences in the implementations, i.e. they do not stem from differences in the underlying algorithms.</a:t>
            </a:r>
          </a:p>
          <a:p>
            <a:endParaRPr lang="en-US" dirty="0"/>
          </a:p>
          <a:p>
            <a:r>
              <a:rPr lang="en-US" dirty="0"/>
              <a:t>On </a:t>
            </a:r>
            <a:r>
              <a:rPr lang="en-US" dirty="0" err="1"/>
              <a:t>burst</a:t>
            </a:r>
            <a:r>
              <a:rPr lang="en-US" baseline="0" dirty="0" err="1"/>
              <a:t>y</a:t>
            </a:r>
            <a:r>
              <a:rPr lang="en-US" baseline="0" dirty="0"/>
              <a:t> arrivals after long idle:</a:t>
            </a:r>
          </a:p>
          <a:p>
            <a:r>
              <a:rPr lang="en-US" baseline="0" dirty="0"/>
              <a:t>--leaky bucket provides smooth output (smooth departures);</a:t>
            </a:r>
          </a:p>
          <a:p>
            <a:r>
              <a:rPr lang="en-US" baseline="0" dirty="0"/>
              <a:t>--token bucket provides </a:t>
            </a:r>
            <a:r>
              <a:rPr lang="en-US" baseline="0" dirty="0" err="1"/>
              <a:t>bursty</a:t>
            </a:r>
            <a:r>
              <a:rPr lang="en-US" baseline="0" dirty="0"/>
              <a:t> output (</a:t>
            </a:r>
            <a:r>
              <a:rPr lang="en-US" baseline="0" dirty="0" err="1"/>
              <a:t>bursty</a:t>
            </a:r>
            <a:r>
              <a:rPr lang="en-US" baseline="0" dirty="0"/>
              <a:t> departures);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84</a:t>
            </a:fld>
            <a:endParaRPr lang="en-US" dirty="0"/>
          </a:p>
        </p:txBody>
      </p:sp>
    </p:spTree>
    <p:extLst>
      <p:ext uri="{BB962C8B-B14F-4D97-AF65-F5344CB8AC3E}">
        <p14:creationId xmlns:p14="http://schemas.microsoft.com/office/powerpoint/2010/main" val="2116092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91</a:t>
            </a:fld>
            <a:endParaRPr lang="en-US" dirty="0"/>
          </a:p>
        </p:txBody>
      </p:sp>
    </p:spTree>
    <p:extLst>
      <p:ext uri="{BB962C8B-B14F-4D97-AF65-F5344CB8AC3E}">
        <p14:creationId xmlns:p14="http://schemas.microsoft.com/office/powerpoint/2010/main" val="1755259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0963" name="Rectangle 25"/>
          <p:cNvSpPr>
            <a:spLocks noGrp="1" noChangeArrowheads="1"/>
          </p:cNvSpPr>
          <p:nvPr>
            <p:ph type="ftr" sz="quarter" idx="4"/>
          </p:nvPr>
        </p:nvSpPr>
        <p:spPr>
          <a:noFill/>
        </p:spPr>
        <p:txBody>
          <a:bodyPr/>
          <a:lstStyle/>
          <a:p>
            <a:r>
              <a:rPr lang="en-US" dirty="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92</a:t>
            </a:fld>
            <a:endParaRPr lang="en-US" dirty="0"/>
          </a:p>
        </p:txBody>
      </p:sp>
      <p:sp>
        <p:nvSpPr>
          <p:cNvPr id="40965" name="Rectangle 2"/>
          <p:cNvSpPr>
            <a:spLocks noGrp="1" noRot="1" noChangeAspect="1" noChangeArrowheads="1" noTextEdit="1"/>
          </p:cNvSpPr>
          <p:nvPr>
            <p:ph type="sldImg"/>
          </p:nvPr>
        </p:nvSpPr>
        <p:spPr>
          <a:xfrm>
            <a:off x="1211263" y="460375"/>
            <a:ext cx="4652962" cy="3489325"/>
          </a:xfrm>
          <a:ln/>
        </p:spPr>
      </p:sp>
      <p:sp>
        <p:nvSpPr>
          <p:cNvPr id="40966" name="Rectangle 3"/>
          <p:cNvSpPr>
            <a:spLocks noGrp="1" noChangeArrowheads="1"/>
          </p:cNvSpPr>
          <p:nvPr>
            <p:ph type="body" idx="1"/>
          </p:nvPr>
        </p:nvSpPr>
        <p:spPr>
          <a:xfrm>
            <a:off x="317315" y="4238647"/>
            <a:ext cx="6461677" cy="4703922"/>
          </a:xfrm>
          <a:noFill/>
          <a:ln/>
        </p:spPr>
        <p:txBody>
          <a:bodyPr/>
          <a:lstStyle/>
          <a:p>
            <a:pPr>
              <a:buFontTx/>
              <a:buNone/>
            </a:pPr>
            <a:endParaRPr lang="en-US" dirty="0"/>
          </a:p>
        </p:txBody>
      </p:sp>
    </p:spTree>
    <p:extLst>
      <p:ext uri="{BB962C8B-B14F-4D97-AF65-F5344CB8AC3E}">
        <p14:creationId xmlns:p14="http://schemas.microsoft.com/office/powerpoint/2010/main" val="1897103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93</a:t>
            </a:fld>
            <a:endParaRPr lang="en-US" dirty="0"/>
          </a:p>
        </p:txBody>
      </p:sp>
      <p:sp>
        <p:nvSpPr>
          <p:cNvPr id="41989" name="Rectangle 2"/>
          <p:cNvSpPr>
            <a:spLocks noGrp="1" noRot="1" noChangeAspect="1" noChangeArrowheads="1" noTextEdit="1"/>
          </p:cNvSpPr>
          <p:nvPr>
            <p:ph type="sldImg"/>
          </p:nvPr>
        </p:nvSpPr>
        <p:spPr>
          <a:xfrm>
            <a:off x="1196975" y="461963"/>
            <a:ext cx="4683125" cy="3511550"/>
          </a:xfrm>
          <a:ln/>
        </p:spPr>
      </p:sp>
      <p:sp>
        <p:nvSpPr>
          <p:cNvPr id="41990" name="Rectangle 3"/>
          <p:cNvSpPr>
            <a:spLocks noGrp="1" noChangeArrowheads="1"/>
          </p:cNvSpPr>
          <p:nvPr>
            <p:ph type="body" idx="1"/>
          </p:nvPr>
        </p:nvSpPr>
        <p:spPr>
          <a:xfrm>
            <a:off x="317315" y="4229055"/>
            <a:ext cx="6461677" cy="4663949"/>
          </a:xfrm>
          <a:noFill/>
          <a:ln/>
        </p:spPr>
        <p:txBody>
          <a:bodyPr/>
          <a:lstStyle/>
          <a:p>
            <a:pPr>
              <a:buFontTx/>
              <a:buNone/>
            </a:pPr>
            <a:endParaRPr lang="en-US" dirty="0"/>
          </a:p>
        </p:txBody>
      </p:sp>
    </p:spTree>
    <p:extLst>
      <p:ext uri="{BB962C8B-B14F-4D97-AF65-F5344CB8AC3E}">
        <p14:creationId xmlns:p14="http://schemas.microsoft.com/office/powerpoint/2010/main" val="114940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responds to small increases in loss rate with large</a:t>
            </a:r>
          </a:p>
          <a:p>
            <a:r>
              <a:rPr lang="en-US" dirty="0"/>
              <a:t>decreases in its sending rate.</a:t>
            </a:r>
          </a:p>
          <a:p>
            <a:endParaRPr lang="en-US" dirty="0"/>
          </a:p>
          <a:p>
            <a:r>
              <a:rPr lang="en-US" dirty="0"/>
              <a:t>A TCP connection that uses less than</a:t>
            </a:r>
          </a:p>
          <a:p>
            <a:r>
              <a:rPr lang="en-US" dirty="0"/>
              <a:t>the fair share will reduce its congestion window on a single packet</a:t>
            </a:r>
          </a:p>
          <a:p>
            <a:r>
              <a:rPr lang="en-US" dirty="0"/>
              <a:t>loss. In general, TCP connections with fewer buffers are at a</a:t>
            </a:r>
          </a:p>
          <a:p>
            <a:r>
              <a:rPr lang="en-US" dirty="0"/>
              <a:t>disadvantage competing with other connections.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79028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no dropped packets, the source increases its window size exponentially, doubling</a:t>
            </a:r>
          </a:p>
          <a:p>
            <a:r>
              <a:rPr lang="en-US" dirty="0"/>
              <a:t>every round-trip delay, until W reaches a threshold. After this, the source increases W linearly.</a:t>
            </a:r>
            <a:r>
              <a:rPr lang="en-US" baseline="0" dirty="0"/>
              <a:t> </a:t>
            </a:r>
            <a:r>
              <a:rPr lang="en-US" dirty="0"/>
              <a:t>If there is a single dropped packet (this can be inferred from a number of acknowledgments with the same number), the “gap” is repaired by retransmitting only the dropped packet; this is</a:t>
            </a:r>
            <a:r>
              <a:rPr lang="en-US" baseline="0" dirty="0"/>
              <a:t> </a:t>
            </a:r>
            <a:r>
              <a:rPr lang="en-US" dirty="0"/>
              <a:t>called </a:t>
            </a:r>
            <a:r>
              <a:rPr lang="en-US" i="1" dirty="0"/>
              <a:t>fast retransmit</a:t>
            </a:r>
            <a:r>
              <a:rPr lang="en-US" dirty="0"/>
              <a:t>. In this special case, the source detects some congestion and reduces its</a:t>
            </a:r>
            <a:r>
              <a:rPr lang="en-US" baseline="0" dirty="0"/>
              <a:t> </a:t>
            </a:r>
            <a:r>
              <a:rPr lang="en-US" dirty="0"/>
              <a:t>window size to half the original size and then starts trying to increase again. If</a:t>
            </a:r>
            <a:r>
              <a:rPr lang="en-US" baseline="0" dirty="0"/>
              <a:t> </a:t>
            </a:r>
            <a:r>
              <a:rPr lang="en-US" dirty="0"/>
              <a:t>several packets are lost, the only way for the source to recover is by having a slow, 200-msec</a:t>
            </a:r>
            <a:r>
              <a:rPr lang="en-US" baseline="0" dirty="0"/>
              <a:t> </a:t>
            </a:r>
            <a:r>
              <a:rPr lang="en-US" dirty="0"/>
              <a:t>timer expire. In this case, the source infers more drastic congestion and restarts the window</a:t>
            </a:r>
          </a:p>
          <a:p>
            <a:r>
              <a:rPr lang="en-US" dirty="0"/>
              <a:t>size at 1</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extLst>
      <p:ext uri="{BB962C8B-B14F-4D97-AF65-F5344CB8AC3E}">
        <p14:creationId xmlns:p14="http://schemas.microsoft.com/office/powerpoint/2010/main" val="284682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a:t>
            </a:r>
            <a:r>
              <a:rPr lang="en-US" baseline="0" dirty="0"/>
              <a:t> </a:t>
            </a:r>
            <a:r>
              <a:rPr lang="en-US" dirty="0"/>
              <a:t>simulations, the average queue size varied slightly about the RED</a:t>
            </a:r>
          </a:p>
          <a:p>
            <a:r>
              <a:rPr lang="en-US" dirty="0"/>
              <a:t>minimum threshold (BS/4)</a:t>
            </a:r>
          </a:p>
          <a:p>
            <a:endParaRPr lang="en-US" dirty="0"/>
          </a:p>
          <a:p>
            <a:r>
              <a:rPr lang="en-US" dirty="0"/>
              <a:t>There is the thorny problem of generating a random number at a</a:t>
            </a:r>
            <a:r>
              <a:rPr lang="en-US" baseline="0" dirty="0"/>
              <a:t> </a:t>
            </a:r>
            <a:r>
              <a:rPr lang="en-US" dirty="0"/>
              <a:t>router. This can be done by grabbing bits from some seemingly random register on the router;</a:t>
            </a:r>
          </a:p>
          <a:p>
            <a:r>
              <a:rPr lang="en-US" dirty="0"/>
              <a:t>a possible example is the low-order bits of a clock that runs faster than packet arrivals.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dirty="0"/>
          </a:p>
        </p:txBody>
      </p:sp>
    </p:spTree>
    <p:extLst>
      <p:ext uri="{BB962C8B-B14F-4D97-AF65-F5344CB8AC3E}">
        <p14:creationId xmlns:p14="http://schemas.microsoft.com/office/powerpoint/2010/main" val="222621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unnecessary generality can be</a:t>
            </a:r>
            <a:r>
              <a:rPr lang="en-US" baseline="0" dirty="0"/>
              <a:t> avoided by allowing g to be only a reciprocal of power of 2</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279019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a:t>
            </a:r>
            <a:r>
              <a:rPr lang="en-US" dirty="0"/>
              <a:t>is well-known that the stability of a control loop worsens as</a:t>
            </a:r>
          </a:p>
          <a:p>
            <a:r>
              <a:rPr lang="en-US" dirty="0"/>
              <a:t>the lag between the source and the network increases.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79318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example, if two</a:t>
            </a:r>
          </a:p>
          <a:p>
            <a:r>
              <a:rPr lang="en-US" dirty="0"/>
              <a:t>TCP connections unevenly share one link, dropping one packet</a:t>
            </a:r>
          </a:p>
          <a:p>
            <a:r>
              <a:rPr lang="en-US" dirty="0"/>
              <a:t>periodically from the low speed flow will almost certainly prevent</a:t>
            </a:r>
          </a:p>
          <a:p>
            <a:r>
              <a:rPr lang="en-US" dirty="0"/>
              <a:t>it from claiming its fair share, even if the faster flow experiences</a:t>
            </a:r>
          </a:p>
          <a:p>
            <a:r>
              <a:rPr lang="en-US" dirty="0"/>
              <a:t>more packet drops. </a:t>
            </a:r>
          </a:p>
          <a:p>
            <a:endParaRPr lang="en-US" dirty="0"/>
          </a:p>
          <a:p>
            <a:r>
              <a:rPr lang="en-US" dirty="0"/>
              <a:t>When the window size drops below four packets,</a:t>
            </a:r>
          </a:p>
          <a:p>
            <a:r>
              <a:rPr lang="en-US" dirty="0"/>
              <a:t>connection falls into a one-second retransmission time-out</a:t>
            </a:r>
          </a:p>
          <a:p>
            <a:r>
              <a:rPr lang="en-US" dirty="0"/>
              <a:t>(RTO).</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463369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3/21/2022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hyperlink" Target="http://queue.acm.org/detail.cfm?id=2071893"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workshop.netfilter.org/2013/wiki/images/a/a2/Bufferbloat_Solution_JesperBrouer.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queue.acm.org/appendices/codel.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32.emf"/><Relationship Id="rId4" Type="http://schemas.openxmlformats.org/officeDocument/2006/relationships/oleObject" Target="../embeddings/oleObject7.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cisco.com/en/US/prod/collateral/switches/ps9441/ps9670/ps11215/white_paper_c11-622479.pdf"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37.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38.wmf"/><Relationship Id="rId4"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hyperlink" Target="http://www.cisco.com/en/US/prod/collateral/switches/ps9441/ps9670/ps11215/white_paper_c11-622479.pdf"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6.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47.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47.emf"/></Relationships>
</file>

<file path=ppt/slides/_rels/slide8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50.emf"/></Relationships>
</file>

<file path=ppt/slides/_rels/slide9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8" Type="http://schemas.openxmlformats.org/officeDocument/2006/relationships/hyperlink" Target="http://www-bcf.usc.edu/~kpsounis/Papers/choke_infocom.pdf" TargetMode="External"/><Relationship Id="rId3" Type="http://schemas.openxmlformats.org/officeDocument/2006/relationships/tags" Target="../tags/tag9.xml"/><Relationship Id="rId7" Type="http://schemas.openxmlformats.org/officeDocument/2006/relationships/hyperlink" Target="http://users.ece.gatech.edu/~siva/ECE4607/presentations/DRR.pdf"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www.cnaf.infn.it/~ferrari/papers/ispn/red_light_9_30.pdf" TargetMode="External"/><Relationship Id="rId5" Type="http://schemas.openxmlformats.org/officeDocument/2006/relationships/notesSlide" Target="../notesSlides/notesSlide38.xml"/><Relationship Id="rId4" Type="http://schemas.openxmlformats.org/officeDocument/2006/relationships/slideLayout" Target="../slideLayouts/slideLayout3.xml"/><Relationship Id="rId9" Type="http://schemas.openxmlformats.org/officeDocument/2006/relationships/hyperlink" Target="http://www.stanford.edu/~balaji/datacenters.html" TargetMode="Externa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1412776"/>
            <a:ext cx="6180224" cy="2343249"/>
          </a:xfrm>
        </p:spPr>
        <p:txBody>
          <a:bodyPr>
            <a:normAutofit/>
          </a:bodyPr>
          <a:lstStyle/>
          <a:p>
            <a:r>
              <a:rPr lang="en-US" dirty="0"/>
              <a:t>High Speed Networks</a:t>
            </a:r>
            <a:br>
              <a:rPr lang="en-US" dirty="0"/>
            </a:br>
            <a:r>
              <a:rPr lang="en-US" dirty="0"/>
              <a:t>Queue Management</a:t>
            </a:r>
            <a:br>
              <a:rPr lang="en-US" dirty="0"/>
            </a:br>
            <a:r>
              <a:rPr lang="en-US"/>
              <a:t>Packet Scheduling</a:t>
            </a:r>
            <a:endParaRPr lang="en-US" dirty="0"/>
          </a:p>
        </p:txBody>
      </p:sp>
      <p:sp>
        <p:nvSpPr>
          <p:cNvPr id="3" name="Subtitle 2"/>
          <p:cNvSpPr>
            <a:spLocks noGrp="1"/>
          </p:cNvSpPr>
          <p:nvPr>
            <p:ph type="subTitle" idx="1"/>
            <p:custDataLst>
              <p:tags r:id="rId3"/>
            </p:custDataLst>
          </p:nvPr>
        </p:nvSpPr>
        <p:spPr/>
        <p:txBody>
          <a:bodyPr>
            <a:normAutofit fontScale="85000" lnSpcReduction="20000"/>
          </a:bodyPr>
          <a:lstStyle/>
          <a:p>
            <a:pPr algn="l"/>
            <a:r>
              <a:rPr lang="en-US" sz="2400" dirty="0">
                <a:latin typeface="+mn-lt"/>
              </a:rPr>
              <a:t>Robert </a:t>
            </a:r>
            <a:r>
              <a:rPr lang="en-US" sz="2400" dirty="0" err="1">
                <a:latin typeface="+mn-lt"/>
              </a:rPr>
              <a:t>Iakobashvili</a:t>
            </a:r>
            <a:endParaRPr lang="en-US" sz="2400" dirty="0">
              <a:latin typeface="+mn-lt"/>
            </a:endParaRPr>
          </a:p>
          <a:p>
            <a:pPr algn="l"/>
            <a:r>
              <a:rPr lang="en-US" sz="2400" dirty="0">
                <a:latin typeface="+mn-lt"/>
              </a:rPr>
              <a:t>Author: </a:t>
            </a:r>
            <a:r>
              <a:rPr lang="en-US" sz="2400" dirty="0" err="1">
                <a:latin typeface="+mn-lt"/>
              </a:rPr>
              <a:t>Akiva</a:t>
            </a:r>
            <a:r>
              <a:rPr lang="en-US" sz="2400" dirty="0">
                <a:latin typeface="+mn-lt"/>
              </a:rPr>
              <a:t> </a:t>
            </a:r>
            <a:r>
              <a:rPr lang="en-US" sz="2400" dirty="0" err="1">
                <a:latin typeface="+mn-lt"/>
              </a:rPr>
              <a:t>Sadovski</a:t>
            </a:r>
            <a:r>
              <a:rPr lang="en-US" sz="2400" dirty="0">
                <a:latin typeface="+mn-lt"/>
              </a:rPr>
              <a:t> from Broadcom</a:t>
            </a:r>
          </a:p>
          <a:p>
            <a:pPr algn="l"/>
            <a:r>
              <a:rPr lang="en-US" sz="2400" dirty="0">
                <a:latin typeface="+mn-lt"/>
              </a:rPr>
              <a:t>Spring 2022</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options</a:t>
            </a:r>
          </a:p>
        </p:txBody>
      </p:sp>
      <p:sp>
        <p:nvSpPr>
          <p:cNvPr id="3" name="Content Placeholder 2"/>
          <p:cNvSpPr>
            <a:spLocks noGrp="1"/>
          </p:cNvSpPr>
          <p:nvPr>
            <p:ph idx="1"/>
          </p:nvPr>
        </p:nvSpPr>
        <p:spPr/>
        <p:txBody>
          <a:bodyPr>
            <a:normAutofit/>
          </a:bodyPr>
          <a:lstStyle/>
          <a:p>
            <a:r>
              <a:rPr lang="en-US" dirty="0"/>
              <a:t>We could place packets in multiple queues based on packet headers and schedule these output queues according to some scheduling policy</a:t>
            </a:r>
          </a:p>
          <a:p>
            <a:r>
              <a:rPr lang="en-US" dirty="0"/>
              <a:t>Even if we had a single queue, we need not always drop from the tail when buffers overflow; we can drop a packet when the packet buffer is not full</a:t>
            </a:r>
          </a:p>
        </p:txBody>
      </p:sp>
    </p:spTree>
    <p:extLst>
      <p:ext uri="{BB962C8B-B14F-4D97-AF65-F5344CB8AC3E}">
        <p14:creationId xmlns:p14="http://schemas.microsoft.com/office/powerpoint/2010/main" val="37877824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Early Detection (RED)</a:t>
            </a:r>
          </a:p>
        </p:txBody>
      </p:sp>
      <p:sp>
        <p:nvSpPr>
          <p:cNvPr id="3" name="Content Placeholder 2"/>
          <p:cNvSpPr>
            <a:spLocks noGrp="1"/>
          </p:cNvSpPr>
          <p:nvPr>
            <p:ph idx="1"/>
          </p:nvPr>
        </p:nvSpPr>
        <p:spPr/>
        <p:txBody>
          <a:bodyPr>
            <a:normAutofit fontScale="92500" lnSpcReduction="20000"/>
          </a:bodyPr>
          <a:lstStyle/>
          <a:p>
            <a:r>
              <a:rPr lang="en-US" dirty="0"/>
              <a:t>Maintains an exponentially-weighted moving average (EWMA) of the queue length which it uses to detect congestion</a:t>
            </a:r>
          </a:p>
          <a:p>
            <a:r>
              <a:rPr lang="en-US" dirty="0"/>
              <a:t>When the average queue length exceeds a minimum threshold (</a:t>
            </a:r>
            <a:r>
              <a:rPr lang="en-US" i="1" dirty="0" err="1"/>
              <a:t>min</a:t>
            </a:r>
            <a:r>
              <a:rPr lang="en-US" i="1" baseline="-25000" dirty="0" err="1"/>
              <a:t>th</a:t>
            </a:r>
            <a:r>
              <a:rPr lang="en-US" dirty="0"/>
              <a:t>), packets are randomly dropped or marked with an explicit congestion notification (ECN) bit</a:t>
            </a:r>
          </a:p>
          <a:p>
            <a:r>
              <a:rPr lang="en-US" dirty="0"/>
              <a:t>When the average queue length exceeds a maximum threshold (</a:t>
            </a:r>
            <a:r>
              <a:rPr lang="en-US" i="1" dirty="0" err="1"/>
              <a:t>max</a:t>
            </a:r>
            <a:r>
              <a:rPr lang="en-US" i="1" baseline="-25000" dirty="0" err="1"/>
              <a:t>th</a:t>
            </a:r>
            <a:r>
              <a:rPr lang="en-US" dirty="0"/>
              <a:t>), all packets are dropped or marked. </a:t>
            </a:r>
          </a:p>
        </p:txBody>
      </p:sp>
    </p:spTree>
    <p:extLst>
      <p:ext uri="{BB962C8B-B14F-4D97-AF65-F5344CB8AC3E}">
        <p14:creationId xmlns:p14="http://schemas.microsoft.com/office/powerpoint/2010/main" val="14893114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Content Placeholder 2"/>
          <p:cNvSpPr>
            <a:spLocks noGrp="1"/>
          </p:cNvSpPr>
          <p:nvPr>
            <p:ph idx="1"/>
          </p:nvPr>
        </p:nvSpPr>
        <p:spPr>
          <a:xfrm>
            <a:off x="5652120" y="1596413"/>
            <a:ext cx="3187080" cy="2624675"/>
          </a:xfrm>
        </p:spPr>
        <p:txBody>
          <a:bodyPr>
            <a:normAutofit lnSpcReduction="10000"/>
          </a:bodyPr>
          <a:lstStyle/>
          <a:p>
            <a:r>
              <a:rPr lang="en-US" dirty="0"/>
              <a:t>Fast retransmit</a:t>
            </a:r>
          </a:p>
          <a:p>
            <a:r>
              <a:rPr lang="en-US" dirty="0"/>
              <a:t>Timer expiration and window size restart at 1</a:t>
            </a:r>
          </a:p>
        </p:txBody>
      </p:sp>
      <p:pic>
        <p:nvPicPr>
          <p:cNvPr id="4" name="Picture 3"/>
          <p:cNvPicPr>
            <a:picLocks noChangeAspect="1"/>
          </p:cNvPicPr>
          <p:nvPr/>
        </p:nvPicPr>
        <p:blipFill>
          <a:blip r:embed="rId3"/>
          <a:stretch>
            <a:fillRect/>
          </a:stretch>
        </p:blipFill>
        <p:spPr>
          <a:xfrm>
            <a:off x="899592" y="1988840"/>
            <a:ext cx="4421658" cy="3534930"/>
          </a:xfrm>
          <a:prstGeom prst="rect">
            <a:avLst/>
          </a:prstGeom>
        </p:spPr>
      </p:pic>
      <p:sp>
        <p:nvSpPr>
          <p:cNvPr id="5" name="Content Placeholder 2"/>
          <p:cNvSpPr txBox="1">
            <a:spLocks/>
          </p:cNvSpPr>
          <p:nvPr/>
        </p:nvSpPr>
        <p:spPr>
          <a:xfrm>
            <a:off x="762000" y="6021288"/>
            <a:ext cx="8077200" cy="320419"/>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t>Source: Network Algorithmics by George Varghese</a:t>
            </a:r>
            <a:endParaRPr lang="en-US" dirty="0"/>
          </a:p>
        </p:txBody>
      </p:sp>
    </p:spTree>
    <p:extLst>
      <p:ext uri="{BB962C8B-B14F-4D97-AF65-F5344CB8AC3E}">
        <p14:creationId xmlns:p14="http://schemas.microsoft.com/office/powerpoint/2010/main" val="762198708"/>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 probability of dropping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32772"/>
            <a:ext cx="53340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10856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performance</a:t>
            </a:r>
          </a:p>
        </p:txBody>
      </p:sp>
      <p:sp>
        <p:nvSpPr>
          <p:cNvPr id="3" name="Content Placeholder 2"/>
          <p:cNvSpPr>
            <a:spLocks noGrp="1"/>
          </p:cNvSpPr>
          <p:nvPr>
            <p:ph idx="1"/>
          </p:nvPr>
        </p:nvSpPr>
        <p:spPr>
          <a:xfrm>
            <a:off x="762000" y="1596413"/>
            <a:ext cx="8077200" cy="536443"/>
          </a:xfrm>
        </p:spPr>
        <p:txBody>
          <a:bodyPr>
            <a:normAutofit lnSpcReduction="10000"/>
          </a:bodyPr>
          <a:lstStyle/>
          <a:p>
            <a:r>
              <a:rPr lang="en-US" dirty="0"/>
              <a:t>RED </a:t>
            </a:r>
            <a:r>
              <a:rPr lang="en-US" dirty="0" err="1"/>
              <a:t>vs</a:t>
            </a:r>
            <a:r>
              <a:rPr lang="en-US" dirty="0"/>
              <a:t> Tail Drop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8226444" cy="41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5844" y="6236460"/>
            <a:ext cx="5566524" cy="461665"/>
          </a:xfrm>
          <a:prstGeom prst="rect">
            <a:avLst/>
          </a:prstGeom>
          <a:noFill/>
        </p:spPr>
        <p:txBody>
          <a:bodyPr wrap="none" rtlCol="0">
            <a:spAutoFit/>
          </a:bodyPr>
          <a:lstStyle/>
          <a:p>
            <a:r>
              <a:rPr lang="en-US" sz="1200" dirty="0"/>
              <a:t>Source: Random Early Detection Gateways for Congestion Avoidance</a:t>
            </a:r>
          </a:p>
          <a:p>
            <a:r>
              <a:rPr lang="en-US" sz="1200" dirty="0"/>
              <a:t>by Sally Floyd and Van Jacobson in August 1993 IEEE/ACM Transactions on Networking</a:t>
            </a:r>
          </a:p>
        </p:txBody>
      </p:sp>
    </p:spTree>
    <p:extLst>
      <p:ext uri="{BB962C8B-B14F-4D97-AF65-F5344CB8AC3E}">
        <p14:creationId xmlns:p14="http://schemas.microsoft.com/office/powerpoint/2010/main" val="2336760214"/>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 queue length estimations</a:t>
            </a:r>
          </a:p>
        </p:txBody>
      </p:sp>
      <p:sp>
        <p:nvSpPr>
          <p:cNvPr id="3" name="Content Placeholder 2"/>
          <p:cNvSpPr>
            <a:spLocks noGrp="1"/>
          </p:cNvSpPr>
          <p:nvPr>
            <p:ph idx="1"/>
          </p:nvPr>
        </p:nvSpPr>
        <p:spPr>
          <a:xfrm>
            <a:off x="762000" y="1196753"/>
            <a:ext cx="8077200" cy="2520280"/>
          </a:xfrm>
        </p:spPr>
        <p:txBody>
          <a:bodyPr>
            <a:normAutofit fontScale="92500" lnSpcReduction="20000"/>
          </a:bodyPr>
          <a:lstStyle/>
          <a:p>
            <a:r>
              <a:rPr lang="en-US" dirty="0"/>
              <a:t>exponentially-weighted moving average (EWMA) of the queue length</a:t>
            </a:r>
          </a:p>
          <a:p>
            <a:r>
              <a:rPr lang="en-US" dirty="0"/>
              <a:t>The EWMA equation is: </a:t>
            </a:r>
            <a:r>
              <a:rPr lang="en-US" dirty="0" err="1"/>
              <a:t>F</a:t>
            </a:r>
            <a:r>
              <a:rPr lang="en-US" baseline="-25000" dirty="0" err="1"/>
              <a:t>k</a:t>
            </a:r>
            <a:r>
              <a:rPr lang="en-US" dirty="0"/>
              <a:t>=(1-g)F</a:t>
            </a:r>
            <a:r>
              <a:rPr lang="en-US" baseline="-25000" dirty="0"/>
              <a:t>k-1</a:t>
            </a:r>
            <a:r>
              <a:rPr lang="en-US" dirty="0"/>
              <a:t>+gQ</a:t>
            </a:r>
            <a:r>
              <a:rPr lang="en-US" baseline="-25000" dirty="0"/>
              <a:t>k    </a:t>
            </a:r>
            <a:r>
              <a:rPr lang="en-US" dirty="0"/>
              <a:t>(LPF),</a:t>
            </a:r>
          </a:p>
          <a:p>
            <a:pPr lvl="1"/>
            <a:r>
              <a:rPr lang="en-US" b="1" dirty="0"/>
              <a:t>g</a:t>
            </a:r>
            <a:r>
              <a:rPr lang="en-US" dirty="0"/>
              <a:t> is the gain of the filter</a:t>
            </a:r>
          </a:p>
          <a:p>
            <a:pPr lvl="1"/>
            <a:r>
              <a:rPr lang="en-US" b="1" dirty="0" err="1"/>
              <a:t>F</a:t>
            </a:r>
            <a:r>
              <a:rPr lang="en-US" b="1" baseline="-25000" dirty="0" err="1"/>
              <a:t>k</a:t>
            </a:r>
            <a:r>
              <a:rPr lang="en-US" baseline="-25000" dirty="0"/>
              <a:t>  </a:t>
            </a:r>
            <a:r>
              <a:rPr lang="en-US" dirty="0"/>
              <a:t>is the filtered queue size at sample time k, and </a:t>
            </a:r>
          </a:p>
          <a:p>
            <a:pPr lvl="1"/>
            <a:r>
              <a:rPr lang="en-US" b="1" dirty="0" err="1"/>
              <a:t>Q</a:t>
            </a:r>
            <a:r>
              <a:rPr lang="en-US" b="1" baseline="-25000" dirty="0" err="1"/>
              <a:t>k</a:t>
            </a:r>
            <a:r>
              <a:rPr lang="en-US" baseline="-25000" dirty="0"/>
              <a:t> </a:t>
            </a:r>
            <a:r>
              <a:rPr lang="en-US" dirty="0"/>
              <a:t>is the sampled queue size at sample time k</a:t>
            </a: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48172" y="3592999"/>
            <a:ext cx="7704856" cy="276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48172" y="6545530"/>
            <a:ext cx="5208477" cy="276999"/>
          </a:xfrm>
          <a:prstGeom prst="rect">
            <a:avLst/>
          </a:prstGeom>
          <a:noFill/>
        </p:spPr>
        <p:txBody>
          <a:bodyPr wrap="none" rtlCol="0">
            <a:spAutoFit/>
          </a:bodyPr>
          <a:lstStyle/>
          <a:p>
            <a:r>
              <a:rPr lang="en-US" sz="1200" dirty="0"/>
              <a:t>Source: RED in a Different Light by V. Jacobson K. Nichols, K. </a:t>
            </a:r>
            <a:r>
              <a:rPr lang="en-US" sz="1200" dirty="0" err="1"/>
              <a:t>Poduri</a:t>
            </a:r>
            <a:r>
              <a:rPr lang="en-US" sz="1200" dirty="0"/>
              <a:t> Cisco Systems</a:t>
            </a:r>
          </a:p>
        </p:txBody>
      </p:sp>
    </p:spTree>
    <p:extLst>
      <p:ext uri="{BB962C8B-B14F-4D97-AF65-F5344CB8AC3E}">
        <p14:creationId xmlns:p14="http://schemas.microsoft.com/office/powerpoint/2010/main" val="44096154"/>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 – fast reaction to the queue drain</a:t>
            </a:r>
          </a:p>
        </p:txBody>
      </p:sp>
      <p:sp>
        <p:nvSpPr>
          <p:cNvPr id="3" name="Content Placeholder 2"/>
          <p:cNvSpPr>
            <a:spLocks noGrp="1"/>
          </p:cNvSpPr>
          <p:nvPr>
            <p:ph idx="1"/>
          </p:nvPr>
        </p:nvSpPr>
        <p:spPr>
          <a:xfrm>
            <a:off x="762000" y="1596413"/>
            <a:ext cx="8077200" cy="1904595"/>
          </a:xfrm>
        </p:spPr>
        <p:txBody>
          <a:bodyPr>
            <a:normAutofit lnSpcReduction="10000"/>
          </a:bodyPr>
          <a:lstStyle/>
          <a:p>
            <a:r>
              <a:rPr lang="en-US" dirty="0"/>
              <a:t>The way to respond more quickly  to a draining queue is to set the filtered value to the queue sample when the latter is smaller than the  former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5641396" cy="170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600" y="6093296"/>
            <a:ext cx="5208477" cy="276999"/>
          </a:xfrm>
          <a:prstGeom prst="rect">
            <a:avLst/>
          </a:prstGeom>
          <a:noFill/>
        </p:spPr>
        <p:txBody>
          <a:bodyPr wrap="none" rtlCol="0">
            <a:spAutoFit/>
          </a:bodyPr>
          <a:lstStyle/>
          <a:p>
            <a:r>
              <a:rPr lang="en-US" sz="1200" dirty="0"/>
              <a:t>Source: RED in a Different Light by V. Jacobson K. Nichols, K. </a:t>
            </a:r>
            <a:r>
              <a:rPr lang="en-US" sz="1200" dirty="0" err="1"/>
              <a:t>Poduri</a:t>
            </a:r>
            <a:r>
              <a:rPr lang="en-US" sz="1200" dirty="0"/>
              <a:t> Cisco Systems</a:t>
            </a:r>
          </a:p>
        </p:txBody>
      </p:sp>
    </p:spTree>
    <p:extLst>
      <p:ext uri="{BB962C8B-B14F-4D97-AF65-F5344CB8AC3E}">
        <p14:creationId xmlns:p14="http://schemas.microsoft.com/office/powerpoint/2010/main" val="818818849"/>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drawbacks - 1</a:t>
            </a:r>
          </a:p>
        </p:txBody>
      </p:sp>
      <p:sp>
        <p:nvSpPr>
          <p:cNvPr id="3" name="Content Placeholder 2"/>
          <p:cNvSpPr>
            <a:spLocks noGrp="1"/>
          </p:cNvSpPr>
          <p:nvPr>
            <p:ph idx="1"/>
          </p:nvPr>
        </p:nvSpPr>
        <p:spPr>
          <a:xfrm>
            <a:off x="762000" y="1596413"/>
            <a:ext cx="8077200" cy="1112507"/>
          </a:xfrm>
        </p:spPr>
        <p:txBody>
          <a:bodyPr>
            <a:normAutofit fontScale="77500" lnSpcReduction="20000"/>
          </a:bodyPr>
          <a:lstStyle/>
          <a:p>
            <a:r>
              <a:rPr lang="en-US" dirty="0"/>
              <a:t>RED is </a:t>
            </a:r>
            <a:r>
              <a:rPr lang="en-US" i="1" dirty="0"/>
              <a:t>unfair</a:t>
            </a:r>
          </a:p>
          <a:p>
            <a:r>
              <a:rPr lang="en-US" dirty="0"/>
              <a:t>Outer, transport level congestion avoidance servo loop must work in concert with the router’s RED loop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2" y="2925443"/>
            <a:ext cx="48291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43608" y="5857310"/>
            <a:ext cx="5208477" cy="276999"/>
          </a:xfrm>
          <a:prstGeom prst="rect">
            <a:avLst/>
          </a:prstGeom>
          <a:noFill/>
        </p:spPr>
        <p:txBody>
          <a:bodyPr wrap="none" rtlCol="0">
            <a:spAutoFit/>
          </a:bodyPr>
          <a:lstStyle/>
          <a:p>
            <a:r>
              <a:rPr lang="en-US" sz="1200" dirty="0"/>
              <a:t>Source: RED in a Different Light by V. Jacobson K. Nichols, K. </a:t>
            </a:r>
            <a:r>
              <a:rPr lang="en-US" sz="1200" dirty="0" err="1"/>
              <a:t>Poduri</a:t>
            </a:r>
            <a:r>
              <a:rPr lang="en-US" sz="1200" dirty="0"/>
              <a:t> Cisco Systems</a:t>
            </a:r>
          </a:p>
        </p:txBody>
      </p:sp>
    </p:spTree>
    <p:extLst>
      <p:ext uri="{BB962C8B-B14F-4D97-AF65-F5344CB8AC3E}">
        <p14:creationId xmlns:p14="http://schemas.microsoft.com/office/powerpoint/2010/main" val="3934178340"/>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drawbacks – 2	</a:t>
            </a:r>
          </a:p>
        </p:txBody>
      </p:sp>
      <p:sp>
        <p:nvSpPr>
          <p:cNvPr id="3" name="Content Placeholder 2"/>
          <p:cNvSpPr>
            <a:spLocks noGrp="1"/>
          </p:cNvSpPr>
          <p:nvPr>
            <p:ph idx="1"/>
          </p:nvPr>
        </p:nvSpPr>
        <p:spPr/>
        <p:txBody>
          <a:bodyPr>
            <a:normAutofit fontScale="92500" lnSpcReduction="20000"/>
          </a:bodyPr>
          <a:lstStyle/>
          <a:p>
            <a:r>
              <a:rPr lang="en-US" dirty="0"/>
              <a:t>Traffic categories</a:t>
            </a:r>
          </a:p>
          <a:p>
            <a:pPr lvl="1"/>
            <a:r>
              <a:rPr lang="en-US" dirty="0"/>
              <a:t>Non-adaptive (non-responsive to implicit congestion notifications from the network, such as packet loss)</a:t>
            </a:r>
          </a:p>
          <a:p>
            <a:pPr lvl="1"/>
            <a:r>
              <a:rPr lang="en-US" dirty="0"/>
              <a:t>Robust (can adjust rate in response to implicit congestion notifications)</a:t>
            </a:r>
          </a:p>
          <a:p>
            <a:pPr lvl="1"/>
            <a:r>
              <a:rPr lang="en-US" dirty="0"/>
              <a:t>Fragile (congestion-aware, but sensitive to loss)</a:t>
            </a:r>
          </a:p>
          <a:p>
            <a:r>
              <a:rPr lang="en-US" dirty="0"/>
              <a:t>RED can pick the same connection arbitrary to drop packets for a short period of time</a:t>
            </a:r>
          </a:p>
          <a:p>
            <a:r>
              <a:rPr lang="en-US" dirty="0"/>
              <a:t>Accepting the packet from one connection may cause higher drop probability for packets from other connections </a:t>
            </a:r>
          </a:p>
        </p:txBody>
      </p:sp>
    </p:spTree>
    <p:extLst>
      <p:ext uri="{BB962C8B-B14F-4D97-AF65-F5344CB8AC3E}">
        <p14:creationId xmlns:p14="http://schemas.microsoft.com/office/powerpoint/2010/main" val="10050995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tuning</a:t>
            </a:r>
          </a:p>
        </p:txBody>
      </p:sp>
      <p:sp>
        <p:nvSpPr>
          <p:cNvPr id="3" name="Content Placeholder 2"/>
          <p:cNvSpPr>
            <a:spLocks noGrp="1"/>
          </p:cNvSpPr>
          <p:nvPr>
            <p:ph idx="1"/>
          </p:nvPr>
        </p:nvSpPr>
        <p:spPr/>
        <p:txBody>
          <a:bodyPr>
            <a:normAutofit fontScale="92500" lnSpcReduction="20000"/>
          </a:bodyPr>
          <a:lstStyle/>
          <a:p>
            <a:r>
              <a:rPr lang="en-US" dirty="0"/>
              <a:t>As aliasing can result when the sampling intervals are fixed, we recommend that an average sampling interval be picked and a suitable random algorithm be picked</a:t>
            </a:r>
          </a:p>
          <a:p>
            <a:r>
              <a:rPr lang="en-US" i="1" dirty="0" err="1"/>
              <a:t>min</a:t>
            </a:r>
            <a:r>
              <a:rPr lang="en-US" i="1" baseline="-25000" dirty="0" err="1"/>
              <a:t>th</a:t>
            </a:r>
            <a:r>
              <a:rPr lang="en-US" i="1" baseline="-25000" dirty="0"/>
              <a:t> </a:t>
            </a:r>
            <a:r>
              <a:rPr lang="en-US" dirty="0"/>
              <a:t>is recommended to be set to 0.3*(queue size)</a:t>
            </a:r>
          </a:p>
          <a:p>
            <a:r>
              <a:rPr lang="en-US" i="1" dirty="0" err="1"/>
              <a:t>max</a:t>
            </a:r>
            <a:r>
              <a:rPr lang="en-US" i="1" baseline="-25000" dirty="0" err="1"/>
              <a:t>th</a:t>
            </a:r>
            <a:r>
              <a:rPr lang="en-US" i="1" baseline="-25000" dirty="0"/>
              <a:t> </a:t>
            </a:r>
            <a:r>
              <a:rPr lang="en-US" dirty="0"/>
              <a:t>: The control range (maximum - threshold) must be large enough that a source gets notified of the drop that occurred when the threshold was crossed and packets started to be dropped </a:t>
            </a:r>
          </a:p>
        </p:txBody>
      </p:sp>
    </p:spTree>
    <p:extLst>
      <p:ext uri="{BB962C8B-B14F-4D97-AF65-F5344CB8AC3E}">
        <p14:creationId xmlns:p14="http://schemas.microsoft.com/office/powerpoint/2010/main" val="251444221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Network Node</a:t>
            </a:r>
          </a:p>
        </p:txBody>
      </p:sp>
      <p:graphicFrame>
        <p:nvGraphicFramePr>
          <p:cNvPr id="4" name="Object 3"/>
          <p:cNvGraphicFramePr>
            <a:graphicFrameLocks noChangeAspect="1"/>
          </p:cNvGraphicFramePr>
          <p:nvPr>
            <p:extLst>
              <p:ext uri="{D42A27DB-BD31-4B8C-83A1-F6EECF244321}">
                <p14:modId xmlns:p14="http://schemas.microsoft.com/office/powerpoint/2010/main" val="4151781254"/>
              </p:ext>
            </p:extLst>
          </p:nvPr>
        </p:nvGraphicFramePr>
        <p:xfrm>
          <a:off x="899592" y="1217576"/>
          <a:ext cx="7947546" cy="4784762"/>
        </p:xfrm>
        <a:graphic>
          <a:graphicData uri="http://schemas.openxmlformats.org/presentationml/2006/ole">
            <mc:AlternateContent xmlns:mc="http://schemas.openxmlformats.org/markup-compatibility/2006">
              <mc:Choice xmlns:v="urn:schemas-microsoft-com:vml" Requires="v">
                <p:oleObj spid="_x0000_s22661" name="Visio" r:id="rId3" imgW="8548620" imgH="5146706" progId="Visio.Drawing.11">
                  <p:embed/>
                </p:oleObj>
              </mc:Choice>
              <mc:Fallback>
                <p:oleObj name="Visio" r:id="rId3" imgW="8548620" imgH="5146706" progId="Visio.Drawing.11">
                  <p:embed/>
                  <p:pic>
                    <p:nvPicPr>
                      <p:cNvPr id="0" name=""/>
                      <p:cNvPicPr/>
                      <p:nvPr/>
                    </p:nvPicPr>
                    <p:blipFill>
                      <a:blip r:embed="rId4"/>
                      <a:stretch>
                        <a:fillRect/>
                      </a:stretch>
                    </p:blipFill>
                    <p:spPr>
                      <a:xfrm>
                        <a:off x="899592" y="1217576"/>
                        <a:ext cx="7947546" cy="4784762"/>
                      </a:xfrm>
                      <a:prstGeom prst="rect">
                        <a:avLst/>
                      </a:prstGeom>
                    </p:spPr>
                  </p:pic>
                </p:oleObj>
              </mc:Fallback>
            </mc:AlternateContent>
          </a:graphicData>
        </a:graphic>
      </p:graphicFrame>
    </p:spTree>
    <p:extLst>
      <p:ext uri="{BB962C8B-B14F-4D97-AF65-F5344CB8AC3E}">
        <p14:creationId xmlns:p14="http://schemas.microsoft.com/office/powerpoint/2010/main" val="4212999155"/>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Dark Buffers in the Internet</a:t>
            </a:r>
          </a:p>
        </p:txBody>
      </p:sp>
      <p:sp>
        <p:nvSpPr>
          <p:cNvPr id="3" name="Content Placeholder 2"/>
          <p:cNvSpPr>
            <a:spLocks noGrp="1"/>
          </p:cNvSpPr>
          <p:nvPr>
            <p:ph idx="1"/>
          </p:nvPr>
        </p:nvSpPr>
        <p:spPr>
          <a:xfrm>
            <a:off x="757046" y="1628800"/>
            <a:ext cx="8077200" cy="4297363"/>
          </a:xfrm>
        </p:spPr>
        <p:txBody>
          <a:bodyPr>
            <a:normAutofit fontScale="77500" lnSpcReduction="20000"/>
          </a:bodyPr>
          <a:lstStyle/>
          <a:p>
            <a:r>
              <a:rPr lang="en-US" b="1" dirty="0" err="1"/>
              <a:t>Bufferbloat</a:t>
            </a:r>
            <a:r>
              <a:rPr lang="en-US" dirty="0"/>
              <a:t>: the existence of excessively large and frequently full buffers inside the network</a:t>
            </a:r>
          </a:p>
          <a:p>
            <a:r>
              <a:rPr lang="en-US" dirty="0"/>
              <a:t>Long delays from </a:t>
            </a:r>
            <a:r>
              <a:rPr lang="en-US" dirty="0" err="1"/>
              <a:t>bufferbloat</a:t>
            </a:r>
            <a:r>
              <a:rPr lang="en-US" dirty="0"/>
              <a:t> are frequently attributed incorrectly to network congestion</a:t>
            </a:r>
          </a:p>
          <a:p>
            <a:r>
              <a:rPr lang="en-US" dirty="0"/>
              <a:t>April, 2010 – simple bandwidth/latency test clearly</a:t>
            </a:r>
            <a:br>
              <a:rPr lang="en-US" dirty="0"/>
            </a:br>
            <a:r>
              <a:rPr lang="en-US" dirty="0"/>
              <a:t>demonstrated a problem: poor latency during continuous data transfers:</a:t>
            </a:r>
            <a:br>
              <a:rPr lang="en-US" dirty="0"/>
            </a:br>
            <a:r>
              <a:rPr lang="en-US" i="1" dirty="0"/>
              <a:t>1-2 seconds latency, with very rapidly varying 1-2 seconds</a:t>
            </a:r>
            <a:br>
              <a:rPr lang="en-US" dirty="0"/>
            </a:br>
            <a:r>
              <a:rPr lang="en-US" i="1" dirty="0"/>
              <a:t>jitter</a:t>
            </a:r>
            <a:br>
              <a:rPr lang="en-US" dirty="0"/>
            </a:br>
            <a:br>
              <a:rPr lang="en-US" dirty="0"/>
            </a:br>
            <a:br>
              <a:rPr lang="en-US" dirty="0"/>
            </a:br>
            <a:endParaRPr lang="en-US" dirty="0"/>
          </a:p>
        </p:txBody>
      </p:sp>
      <p:sp>
        <p:nvSpPr>
          <p:cNvPr id="4" name="Content Placeholder 2"/>
          <p:cNvSpPr txBox="1">
            <a:spLocks/>
          </p:cNvSpPr>
          <p:nvPr/>
        </p:nvSpPr>
        <p:spPr>
          <a:xfrm>
            <a:off x="757046" y="5926163"/>
            <a:ext cx="8077200" cy="536587"/>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a:t>
            </a:r>
            <a:r>
              <a:rPr lang="en-US" dirty="0">
                <a:hlinkClick r:id="rId2"/>
              </a:rPr>
              <a:t>http://queue.acm.org/detail.cfm?id=2071893</a:t>
            </a:r>
            <a:r>
              <a:rPr lang="en-US" dirty="0"/>
              <a:t> </a:t>
            </a:r>
            <a:r>
              <a:rPr lang="en-US" b="1" dirty="0" err="1"/>
              <a:t>Bufferbloat</a:t>
            </a:r>
            <a:r>
              <a:rPr lang="en-US" b="1" dirty="0"/>
              <a:t>: Dark Buffers in the Internet </a:t>
            </a:r>
            <a:r>
              <a:rPr lang="en-US" dirty="0"/>
              <a:t>by </a:t>
            </a:r>
            <a:r>
              <a:rPr lang="en-US" b="1" dirty="0"/>
              <a:t>Jim </a:t>
            </a:r>
            <a:r>
              <a:rPr lang="en-US" b="1" dirty="0" err="1"/>
              <a:t>Gettys</a:t>
            </a:r>
            <a:r>
              <a:rPr lang="en-US" b="1" dirty="0"/>
              <a:t>, Bell Labs, Alcatel-Lucent; and Kathleen Nichols, </a:t>
            </a:r>
            <a:r>
              <a:rPr lang="en-US" b="1" dirty="0" err="1"/>
              <a:t>Pollere</a:t>
            </a:r>
            <a:r>
              <a:rPr lang="en-US" b="1" dirty="0"/>
              <a:t> </a:t>
            </a:r>
            <a:r>
              <a:rPr lang="en-US" b="1" dirty="0" err="1"/>
              <a:t>Inc</a:t>
            </a:r>
            <a:endParaRPr lang="en-US" b="1" dirty="0"/>
          </a:p>
          <a:p>
            <a:pPr marL="0" indent="0">
              <a:buNone/>
            </a:pPr>
            <a:endParaRPr lang="en-US" dirty="0"/>
          </a:p>
        </p:txBody>
      </p:sp>
    </p:spTree>
    <p:extLst>
      <p:ext uri="{BB962C8B-B14F-4D97-AF65-F5344CB8AC3E}">
        <p14:creationId xmlns:p14="http://schemas.microsoft.com/office/powerpoint/2010/main" val="441418635"/>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Buffers and Congestion</a:t>
            </a:r>
          </a:p>
        </p:txBody>
      </p:sp>
      <p:sp>
        <p:nvSpPr>
          <p:cNvPr id="3" name="Content Placeholder 2"/>
          <p:cNvSpPr>
            <a:spLocks noGrp="1"/>
          </p:cNvSpPr>
          <p:nvPr>
            <p:ph idx="1"/>
          </p:nvPr>
        </p:nvSpPr>
        <p:spPr>
          <a:xfrm>
            <a:off x="762000" y="4653136"/>
            <a:ext cx="8077200" cy="2016224"/>
          </a:xfrm>
        </p:spPr>
        <p:txBody>
          <a:bodyPr>
            <a:normAutofit fontScale="25000" lnSpcReduction="20000"/>
          </a:bodyPr>
          <a:lstStyle/>
          <a:p>
            <a:r>
              <a:rPr lang="en-US" sz="7200" dirty="0"/>
              <a:t>Paths between communicating endpoints in the Internet are typically made up of many hops with links of different rates or bandwidths</a:t>
            </a:r>
          </a:p>
          <a:p>
            <a:r>
              <a:rPr lang="en-US" sz="7200" dirty="0"/>
              <a:t>The smallest bandwidth along the path is referred to as the bottleneck bandwidth</a:t>
            </a:r>
          </a:p>
          <a:p>
            <a:r>
              <a:rPr lang="en-US" sz="7200" dirty="0"/>
              <a:t>Buffers are placed in front of a communications link in case packets arrive while the link is in use, thus requiring storage while the previous arrivals are serviced</a:t>
            </a:r>
          </a:p>
          <a:p>
            <a:r>
              <a:rPr lang="en-US" sz="7200" dirty="0"/>
              <a:t>The important location for buffers is at the path bottleneck</a:t>
            </a:r>
            <a:br>
              <a:rPr lang="en-US" sz="7200" dirty="0"/>
            </a:br>
            <a:br>
              <a:rPr lang="en-US" sz="3600" dirty="0"/>
            </a:br>
            <a:br>
              <a:rPr lang="en-US" dirty="0"/>
            </a:br>
            <a:br>
              <a:rPr lang="en-US" dirty="0"/>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83440058"/>
              </p:ext>
            </p:extLst>
          </p:nvPr>
        </p:nvGraphicFramePr>
        <p:xfrm>
          <a:off x="1043608" y="1595985"/>
          <a:ext cx="7193860" cy="2873797"/>
        </p:xfrm>
        <a:graphic>
          <a:graphicData uri="http://schemas.openxmlformats.org/presentationml/2006/ole">
            <mc:AlternateContent xmlns:mc="http://schemas.openxmlformats.org/markup-compatibility/2006">
              <mc:Choice xmlns:v="urn:schemas-microsoft-com:vml" Requires="v">
                <p:oleObj spid="_x0000_s29753" name="Visio" r:id="rId3" imgW="9393292" imgH="3752614" progId="Visio.Drawing.11">
                  <p:embed/>
                </p:oleObj>
              </mc:Choice>
              <mc:Fallback>
                <p:oleObj name="Visio" r:id="rId3" imgW="9393292" imgH="3752614" progId="Visio.Drawing.11">
                  <p:embed/>
                  <p:pic>
                    <p:nvPicPr>
                      <p:cNvPr id="0" name=""/>
                      <p:cNvPicPr/>
                      <p:nvPr/>
                    </p:nvPicPr>
                    <p:blipFill>
                      <a:blip r:embed="rId4"/>
                      <a:stretch>
                        <a:fillRect/>
                      </a:stretch>
                    </p:blipFill>
                    <p:spPr>
                      <a:xfrm>
                        <a:off x="1043608" y="1595985"/>
                        <a:ext cx="7193860" cy="2873797"/>
                      </a:xfrm>
                      <a:prstGeom prst="rect">
                        <a:avLst/>
                      </a:prstGeom>
                    </p:spPr>
                  </p:pic>
                </p:oleObj>
              </mc:Fallback>
            </mc:AlternateContent>
          </a:graphicData>
        </a:graphic>
      </p:graphicFrame>
    </p:spTree>
    <p:extLst>
      <p:ext uri="{BB962C8B-B14F-4D97-AF65-F5344CB8AC3E}">
        <p14:creationId xmlns:p14="http://schemas.microsoft.com/office/powerpoint/2010/main" val="12908923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Delay Product</a:t>
            </a:r>
          </a:p>
        </p:txBody>
      </p:sp>
      <p:sp>
        <p:nvSpPr>
          <p:cNvPr id="3" name="Content Placeholder 2"/>
          <p:cNvSpPr>
            <a:spLocks noGrp="1"/>
          </p:cNvSpPr>
          <p:nvPr>
            <p:ph idx="1"/>
          </p:nvPr>
        </p:nvSpPr>
        <p:spPr/>
        <p:txBody>
          <a:bodyPr>
            <a:normAutofit fontScale="77500" lnSpcReduction="20000"/>
          </a:bodyPr>
          <a:lstStyle/>
          <a:p>
            <a:r>
              <a:rPr lang="en-US" dirty="0"/>
              <a:t>Buffering is necessary. But how much is “right”?</a:t>
            </a:r>
          </a:p>
          <a:p>
            <a:r>
              <a:rPr lang="en-US" dirty="0"/>
              <a:t>Have a BDP’s (bandwidth-delay product) worth of buffer, where bandwidth is the bottleneck link and delay is the RTT (round-trip time) between sender and destination</a:t>
            </a:r>
          </a:p>
          <a:p>
            <a:r>
              <a:rPr lang="en-US" dirty="0"/>
              <a:t>The buffers are now part of the pipe </a:t>
            </a:r>
          </a:p>
          <a:p>
            <a:pPr lvl="1"/>
            <a:r>
              <a:rPr lang="en-US" dirty="0"/>
              <a:t>Filling these buffers would cause delay to increase</a:t>
            </a:r>
          </a:p>
          <a:p>
            <a:pPr lvl="1"/>
            <a:r>
              <a:rPr lang="en-US" dirty="0"/>
              <a:t>Persistently full buffers lack the space to absorb the routine </a:t>
            </a:r>
            <a:r>
              <a:rPr lang="en-US" i="1" dirty="0" err="1"/>
              <a:t>burstiness</a:t>
            </a:r>
            <a:r>
              <a:rPr lang="en-US" i="1" dirty="0"/>
              <a:t> </a:t>
            </a:r>
            <a:r>
              <a:rPr lang="en-US" dirty="0"/>
              <a:t>of a packet network</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996389862"/>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Bloated Buffers and TCP Congestion Avoidance</a:t>
            </a:r>
          </a:p>
        </p:txBody>
      </p:sp>
      <p:sp>
        <p:nvSpPr>
          <p:cNvPr id="3" name="Content Placeholder 2"/>
          <p:cNvSpPr>
            <a:spLocks noGrp="1"/>
          </p:cNvSpPr>
          <p:nvPr>
            <p:ph idx="1"/>
          </p:nvPr>
        </p:nvSpPr>
        <p:spPr>
          <a:xfrm>
            <a:off x="4211960" y="1596413"/>
            <a:ext cx="4627240" cy="4297363"/>
          </a:xfrm>
        </p:spPr>
        <p:txBody>
          <a:bodyPr>
            <a:normAutofit fontScale="77500" lnSpcReduction="20000"/>
          </a:bodyPr>
          <a:lstStyle/>
          <a:p>
            <a:r>
              <a:rPr lang="en-US" dirty="0"/>
              <a:t>For TCP congestion avoidance to be useful a TCP connection causing congestion must react quickly to changes in demand at the bottleneck link</a:t>
            </a:r>
          </a:p>
          <a:p>
            <a:r>
              <a:rPr lang="en-US" dirty="0"/>
              <a:t>TCP’s reaction time is quadratic to the amount of </a:t>
            </a:r>
            <a:r>
              <a:rPr lang="en-US" dirty="0" err="1"/>
              <a:t>overbuffering</a:t>
            </a:r>
            <a:endParaRPr lang="en-US" dirty="0"/>
          </a:p>
          <a:p>
            <a:r>
              <a:rPr lang="en-US" dirty="0"/>
              <a:t>Destination is unaware of the dropped packet until the entire bloated buffer has been transmitted</a:t>
            </a:r>
            <a:br>
              <a:rPr lang="en-US" dirty="0"/>
            </a:br>
            <a:br>
              <a:rPr lang="en-US" dirty="0"/>
            </a:br>
            <a:endParaRPr lang="en-US" dirty="0"/>
          </a:p>
        </p:txBody>
      </p:sp>
      <p:pic>
        <p:nvPicPr>
          <p:cNvPr id="4" name="Picture 3"/>
          <p:cNvPicPr>
            <a:picLocks noChangeAspect="1"/>
          </p:cNvPicPr>
          <p:nvPr/>
        </p:nvPicPr>
        <p:blipFill>
          <a:blip r:embed="rId3"/>
          <a:stretch>
            <a:fillRect/>
          </a:stretch>
        </p:blipFill>
        <p:spPr>
          <a:xfrm>
            <a:off x="539552" y="1596413"/>
            <a:ext cx="3902067" cy="3999793"/>
          </a:xfrm>
          <a:prstGeom prst="rect">
            <a:avLst/>
          </a:prstGeom>
        </p:spPr>
      </p:pic>
    </p:spTree>
    <p:extLst>
      <p:ext uri="{BB962C8B-B14F-4D97-AF65-F5344CB8AC3E}">
        <p14:creationId xmlns:p14="http://schemas.microsoft.com/office/powerpoint/2010/main" val="2662124465"/>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bottleneck</a:t>
            </a:r>
          </a:p>
        </p:txBody>
      </p:sp>
      <p:sp>
        <p:nvSpPr>
          <p:cNvPr id="3" name="Content Placeholder 2"/>
          <p:cNvSpPr>
            <a:spLocks noGrp="1"/>
          </p:cNvSpPr>
          <p:nvPr>
            <p:ph idx="1"/>
          </p:nvPr>
        </p:nvSpPr>
        <p:spPr/>
        <p:txBody>
          <a:bodyPr>
            <a:normAutofit fontScale="92500" lnSpcReduction="20000"/>
          </a:bodyPr>
          <a:lstStyle/>
          <a:p>
            <a:r>
              <a:rPr lang="en-US" dirty="0"/>
              <a:t>The first residential Internet systems connected personal computers through low-bandwidth links into an Internet of relatively high-speed links</a:t>
            </a:r>
          </a:p>
          <a:p>
            <a:r>
              <a:rPr lang="en-US" dirty="0"/>
              <a:t>Today residential and small business Internet connections increasingly connect customers’ high-bandwidth stub networks through smaller bandwidth links into the core</a:t>
            </a:r>
            <a:br>
              <a:rPr lang="en-US" dirty="0"/>
            </a:br>
            <a:br>
              <a:rPr lang="en-US" dirty="0"/>
            </a:br>
            <a:endParaRPr lang="en-US" dirty="0"/>
          </a:p>
        </p:txBody>
      </p:sp>
    </p:spTree>
    <p:extLst>
      <p:ext uri="{BB962C8B-B14F-4D97-AF65-F5344CB8AC3E}">
        <p14:creationId xmlns:p14="http://schemas.microsoft.com/office/powerpoint/2010/main" val="829456181"/>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a:t>
            </a:r>
            <a:r>
              <a:rPr lang="en-US" dirty="0" err="1"/>
              <a:t>overbuffering</a:t>
            </a:r>
            <a:r>
              <a:rPr lang="en-US" dirty="0"/>
              <a:t> a problem?</a:t>
            </a:r>
          </a:p>
        </p:txBody>
      </p:sp>
      <p:sp>
        <p:nvSpPr>
          <p:cNvPr id="3" name="Content Placeholder 2"/>
          <p:cNvSpPr>
            <a:spLocks noGrp="1"/>
          </p:cNvSpPr>
          <p:nvPr>
            <p:ph idx="1"/>
          </p:nvPr>
        </p:nvSpPr>
        <p:spPr/>
        <p:txBody>
          <a:bodyPr>
            <a:noAutofit/>
          </a:bodyPr>
          <a:lstStyle/>
          <a:p>
            <a:pPr marL="0" indent="0">
              <a:buNone/>
            </a:pPr>
            <a:r>
              <a:rPr lang="en-US" sz="1600" dirty="0"/>
              <a:t>Oversized buffers fill and cause delay, destroying many uses of the Internet:</a:t>
            </a:r>
            <a:br>
              <a:rPr lang="en-US" sz="1600" dirty="0"/>
            </a:br>
            <a:r>
              <a:rPr lang="en-US" sz="1600" dirty="0"/>
              <a:t>• Stock traders and gamers do not want their competition to have even a 1-ms advantage over them.</a:t>
            </a:r>
            <a:br>
              <a:rPr lang="en-US" sz="1600" dirty="0"/>
            </a:br>
            <a:r>
              <a:rPr lang="en-US" sz="1600" dirty="0"/>
              <a:t>• To play music, jitter (variation in delay) and latency must be controlled and kept below 100 </a:t>
            </a:r>
            <a:r>
              <a:rPr lang="en-US" sz="1600" dirty="0" err="1"/>
              <a:t>ms.</a:t>
            </a:r>
            <a:br>
              <a:rPr lang="en-US" sz="1600" dirty="0"/>
            </a:br>
            <a:r>
              <a:rPr lang="en-US" sz="1600" dirty="0"/>
              <a:t>• For something to “feel” attached to your hand (perfect rubber banding), latencies need to be below the 30-ms range; for keyboard echoing to be imperceptible, 50 </a:t>
            </a:r>
            <a:r>
              <a:rPr lang="en-US" sz="1600" dirty="0" err="1"/>
              <a:t>ms.</a:t>
            </a:r>
            <a:br>
              <a:rPr lang="en-US" sz="1600" dirty="0"/>
            </a:br>
            <a:r>
              <a:rPr lang="en-US" sz="1600" dirty="0"/>
              <a:t>• Speed-of-light latency dominates VoIP (voice over IP) over long-haul networks, making access</a:t>
            </a:r>
            <a:br>
              <a:rPr lang="en-US" sz="1600" dirty="0"/>
            </a:br>
            <a:r>
              <a:rPr lang="en-US" sz="1600" dirty="0"/>
              <a:t>latencies critical for keeping end-to-end latency below 150 </a:t>
            </a:r>
            <a:r>
              <a:rPr lang="en-US" sz="1600" dirty="0" err="1"/>
              <a:t>ms</a:t>
            </a:r>
            <a:r>
              <a:rPr lang="en-US" sz="1600" dirty="0"/>
              <a:t> (the longtime telephony metric).</a:t>
            </a:r>
            <a:br>
              <a:rPr lang="en-US" sz="1600" dirty="0"/>
            </a:br>
            <a:r>
              <a:rPr lang="en-US" sz="1600" dirty="0"/>
              <a:t>• Excessive packet loss induced by </a:t>
            </a:r>
            <a:r>
              <a:rPr lang="en-US" sz="1600" dirty="0" err="1"/>
              <a:t>bufferbloat</a:t>
            </a:r>
            <a:r>
              <a:rPr lang="en-US" sz="1600" dirty="0"/>
              <a:t> may cause DNS (Domain Name System) lookup failure.</a:t>
            </a:r>
            <a:br>
              <a:rPr lang="en-US" sz="1600" dirty="0"/>
            </a:br>
            <a:r>
              <a:rPr lang="en-US" sz="1600" dirty="0"/>
              <a:t>• Essential network protocols such as ARP, DHCP, RA, and ND all presume timely response and can fail without it.</a:t>
            </a:r>
            <a:br>
              <a:rPr lang="en-US" sz="1600" dirty="0"/>
            </a:br>
            <a:r>
              <a:rPr lang="en-US" sz="1600" dirty="0"/>
              <a:t>• Web browsing becomes painful as delays go from hundreds of milliseconds to multiple seconds. Many service providers would like to be able to provide low-latency services in their networks</a:t>
            </a:r>
            <a:br>
              <a:rPr lang="en-US" sz="1600" dirty="0"/>
            </a:br>
            <a:endParaRPr lang="en-US" sz="1600" dirty="0"/>
          </a:p>
        </p:txBody>
      </p:sp>
    </p:spTree>
    <p:extLst>
      <p:ext uri="{BB962C8B-B14F-4D97-AF65-F5344CB8AC3E}">
        <p14:creationId xmlns:p14="http://schemas.microsoft.com/office/powerpoint/2010/main" val="3774821906"/>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AQM for the Modern World</a:t>
            </a:r>
          </a:p>
        </p:txBody>
      </p:sp>
      <p:sp>
        <p:nvSpPr>
          <p:cNvPr id="3" name="Content Placeholder 2"/>
          <p:cNvSpPr>
            <a:spLocks noGrp="1"/>
          </p:cNvSpPr>
          <p:nvPr>
            <p:ph idx="1"/>
          </p:nvPr>
        </p:nvSpPr>
        <p:spPr/>
        <p:txBody>
          <a:bodyPr>
            <a:normAutofit lnSpcReduction="10000"/>
          </a:bodyPr>
          <a:lstStyle/>
          <a:p>
            <a:r>
              <a:rPr lang="en-US" dirty="0"/>
              <a:t>Main concern: finding an algorithm that</a:t>
            </a:r>
            <a:br>
              <a:rPr lang="en-US" dirty="0"/>
            </a:br>
            <a:r>
              <a:rPr lang="en-US" dirty="0"/>
              <a:t>could be configured for any link by setting a single-rate parameter</a:t>
            </a:r>
          </a:p>
          <a:p>
            <a:r>
              <a:rPr lang="en-US" dirty="0"/>
              <a:t>Surprising to most, AQM is essential for broadband service, home routers, and even operating systems: it isn’t just for big Internet routers</a:t>
            </a:r>
            <a:br>
              <a:rPr lang="en-US" dirty="0"/>
            </a:br>
            <a:br>
              <a:rPr lang="en-US" dirty="0"/>
            </a:br>
            <a:endParaRPr lang="en-US" dirty="0"/>
          </a:p>
        </p:txBody>
      </p:sp>
    </p:spTree>
    <p:extLst>
      <p:ext uri="{BB962C8B-B14F-4D97-AF65-F5344CB8AC3E}">
        <p14:creationId xmlns:p14="http://schemas.microsoft.com/office/powerpoint/2010/main" val="39581002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vs Bad Queues</a:t>
            </a:r>
          </a:p>
        </p:txBody>
      </p:sp>
      <p:sp>
        <p:nvSpPr>
          <p:cNvPr id="3" name="Content Placeholder 2"/>
          <p:cNvSpPr>
            <a:spLocks noGrp="1"/>
          </p:cNvSpPr>
          <p:nvPr>
            <p:ph idx="1"/>
          </p:nvPr>
        </p:nvSpPr>
        <p:spPr/>
        <p:txBody>
          <a:bodyPr>
            <a:normAutofit fontScale="92500" lnSpcReduction="10000"/>
          </a:bodyPr>
          <a:lstStyle/>
          <a:p>
            <a:r>
              <a:rPr lang="en-US" dirty="0"/>
              <a:t>Buffers and queues is a necessary part of the network </a:t>
            </a:r>
          </a:p>
          <a:p>
            <a:r>
              <a:rPr lang="en-US" dirty="0"/>
              <a:t>Good queue: – Function as shock absorber, allow and handle burst </a:t>
            </a:r>
          </a:p>
          <a:p>
            <a:r>
              <a:rPr lang="en-US" dirty="0"/>
              <a:t>Bad queue: – Long standing queue, Only adds delay </a:t>
            </a:r>
          </a:p>
          <a:p>
            <a:r>
              <a:rPr lang="en-US" dirty="0" err="1"/>
              <a:t>CoDel</a:t>
            </a:r>
            <a:r>
              <a:rPr lang="en-US" dirty="0"/>
              <a:t>: first AQM to distinguish – between good vs. bad queue</a:t>
            </a:r>
            <a:br>
              <a:rPr lang="en-US" dirty="0"/>
            </a:br>
            <a:endParaRPr lang="en-US" dirty="0"/>
          </a:p>
        </p:txBody>
      </p:sp>
    </p:spTree>
    <p:extLst>
      <p:ext uri="{BB962C8B-B14F-4D97-AF65-F5344CB8AC3E}">
        <p14:creationId xmlns:p14="http://schemas.microsoft.com/office/powerpoint/2010/main" val="37915107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TCP connection startup</a:t>
            </a:r>
          </a:p>
        </p:txBody>
      </p:sp>
      <p:pic>
        <p:nvPicPr>
          <p:cNvPr id="4" name="Picture 3"/>
          <p:cNvPicPr>
            <a:picLocks noChangeAspect="1"/>
          </p:cNvPicPr>
          <p:nvPr/>
        </p:nvPicPr>
        <p:blipFill>
          <a:blip r:embed="rId3"/>
          <a:stretch>
            <a:fillRect/>
          </a:stretch>
        </p:blipFill>
        <p:spPr>
          <a:xfrm>
            <a:off x="866072" y="1124744"/>
            <a:ext cx="5697074" cy="2838000"/>
          </a:xfrm>
          <a:prstGeom prst="rect">
            <a:avLst/>
          </a:prstGeom>
        </p:spPr>
      </p:pic>
      <p:pic>
        <p:nvPicPr>
          <p:cNvPr id="5" name="Picture 4"/>
          <p:cNvPicPr>
            <a:picLocks noChangeAspect="1"/>
          </p:cNvPicPr>
          <p:nvPr/>
        </p:nvPicPr>
        <p:blipFill>
          <a:blip r:embed="rId4"/>
          <a:stretch>
            <a:fillRect/>
          </a:stretch>
        </p:blipFill>
        <p:spPr>
          <a:xfrm>
            <a:off x="866072" y="4033238"/>
            <a:ext cx="5697074" cy="2503899"/>
          </a:xfrm>
          <a:prstGeom prst="rect">
            <a:avLst/>
          </a:prstGeom>
        </p:spPr>
      </p:pic>
    </p:spTree>
    <p:extLst>
      <p:ext uri="{BB962C8B-B14F-4D97-AF65-F5344CB8AC3E}">
        <p14:creationId xmlns:p14="http://schemas.microsoft.com/office/powerpoint/2010/main" val="2115487742"/>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Queues - Bad</a:t>
            </a:r>
          </a:p>
        </p:txBody>
      </p:sp>
      <p:sp>
        <p:nvSpPr>
          <p:cNvPr id="3" name="Content Placeholder 2"/>
          <p:cNvSpPr>
            <a:spLocks noGrp="1"/>
          </p:cNvSpPr>
          <p:nvPr>
            <p:ph idx="1"/>
          </p:nvPr>
        </p:nvSpPr>
        <p:spPr>
          <a:xfrm>
            <a:off x="734786" y="3933056"/>
            <a:ext cx="8104414" cy="2464776"/>
          </a:xfrm>
        </p:spPr>
        <p:txBody>
          <a:bodyPr>
            <a:normAutofit fontScale="70000" lnSpcReduction="20000"/>
          </a:bodyPr>
          <a:lstStyle/>
          <a:p>
            <a:r>
              <a:rPr lang="en-US" dirty="0"/>
              <a:t>This standing queue, resulting from a mismatch between the window and pipe size, is the essence of </a:t>
            </a:r>
            <a:r>
              <a:rPr lang="en-US" dirty="0" err="1"/>
              <a:t>bufferbloat</a:t>
            </a:r>
            <a:endParaRPr lang="en-US" dirty="0"/>
          </a:p>
          <a:p>
            <a:r>
              <a:rPr lang="en-US" dirty="0"/>
              <a:t>It is not a phenomenon treated by queuing or traffic theory (these theories usually assume Poisson arrival processes)</a:t>
            </a:r>
          </a:p>
          <a:p>
            <a:pPr marL="0" indent="0">
              <a:buNone/>
            </a:pPr>
            <a:br>
              <a:rPr lang="en-US" dirty="0"/>
            </a:br>
            <a:br>
              <a:rPr lang="en-US" dirty="0"/>
            </a:br>
            <a:endParaRPr lang="en-US" dirty="0"/>
          </a:p>
        </p:txBody>
      </p:sp>
      <p:pic>
        <p:nvPicPr>
          <p:cNvPr id="4" name="Picture 3"/>
          <p:cNvPicPr>
            <a:picLocks noChangeAspect="1"/>
          </p:cNvPicPr>
          <p:nvPr/>
        </p:nvPicPr>
        <p:blipFill>
          <a:blip r:embed="rId3"/>
          <a:stretch>
            <a:fillRect/>
          </a:stretch>
        </p:blipFill>
        <p:spPr>
          <a:xfrm>
            <a:off x="775083" y="1224385"/>
            <a:ext cx="4669921" cy="2691531"/>
          </a:xfrm>
          <a:prstGeom prst="rect">
            <a:avLst/>
          </a:prstGeom>
        </p:spPr>
      </p:pic>
    </p:spTree>
    <p:extLst>
      <p:ext uri="{BB962C8B-B14F-4D97-AF65-F5344CB8AC3E}">
        <p14:creationId xmlns:p14="http://schemas.microsoft.com/office/powerpoint/2010/main" val="1275587050"/>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 Queues in the Ethernet port</a:t>
            </a:r>
          </a:p>
        </p:txBody>
      </p:sp>
      <p:sp>
        <p:nvSpPr>
          <p:cNvPr id="6" name="Rectangle 5"/>
          <p:cNvSpPr/>
          <p:nvPr/>
        </p:nvSpPr>
        <p:spPr>
          <a:xfrm>
            <a:off x="3131840" y="1736725"/>
            <a:ext cx="3019425" cy="5121275"/>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 name="Rectangle 4"/>
          <p:cNvSpPr>
            <a:spLocks noChangeArrowheads="1"/>
          </p:cNvSpPr>
          <p:nvPr/>
        </p:nvSpPr>
        <p:spPr bwMode="auto">
          <a:xfrm>
            <a:off x="3917653" y="2794000"/>
            <a:ext cx="1978025" cy="30749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9" name="Rectangle 8"/>
          <p:cNvSpPr>
            <a:spLocks noChangeArrowheads="1"/>
          </p:cNvSpPr>
          <p:nvPr/>
        </p:nvSpPr>
        <p:spPr bwMode="auto">
          <a:xfrm>
            <a:off x="5722640" y="3157538"/>
            <a:ext cx="228600" cy="228600"/>
          </a:xfrm>
          <a:prstGeom prst="rect">
            <a:avLst/>
          </a:prstGeom>
          <a:solidFill>
            <a:schemeClr val="tx1"/>
          </a:solidFill>
          <a:ln w="9525">
            <a:solidFill>
              <a:schemeClr val="tx1"/>
            </a:solidFill>
            <a:miter lim="800000"/>
            <a:headEnd/>
            <a:tailEnd/>
          </a:ln>
        </p:spPr>
        <p:txBody>
          <a:bodyPr wrap="none" anchor="ctr"/>
          <a:lstStyle/>
          <a:p>
            <a:endParaRPr lang="en-US"/>
          </a:p>
        </p:txBody>
      </p:sp>
      <p:cxnSp>
        <p:nvCxnSpPr>
          <p:cNvPr id="10" name="AutoShape 9"/>
          <p:cNvCxnSpPr>
            <a:cxnSpLocks noChangeShapeType="1"/>
            <a:stCxn id="13" idx="3"/>
            <a:endCxn id="9" idx="1"/>
          </p:cNvCxnSpPr>
          <p:nvPr/>
        </p:nvCxnSpPr>
        <p:spPr bwMode="auto">
          <a:xfrm>
            <a:off x="4046240" y="3238500"/>
            <a:ext cx="1676400" cy="33338"/>
          </a:xfrm>
          <a:prstGeom prst="straightConnector1">
            <a:avLst/>
          </a:prstGeom>
          <a:noFill/>
          <a:ln w="57150">
            <a:solidFill>
              <a:schemeClr val="accent2"/>
            </a:solidFill>
            <a:round/>
            <a:headEnd/>
            <a:tailEnd/>
          </a:ln>
        </p:spPr>
      </p:cxnSp>
      <p:sp>
        <p:nvSpPr>
          <p:cNvPr id="11" name="Text Box 12"/>
          <p:cNvSpPr txBox="1">
            <a:spLocks noChangeArrowheads="1"/>
          </p:cNvSpPr>
          <p:nvPr/>
        </p:nvSpPr>
        <p:spPr bwMode="auto">
          <a:xfrm>
            <a:off x="5417840" y="2852738"/>
            <a:ext cx="530225" cy="304800"/>
          </a:xfrm>
          <a:prstGeom prst="rect">
            <a:avLst/>
          </a:prstGeom>
          <a:noFill/>
          <a:ln w="9525">
            <a:noFill/>
            <a:miter lim="800000"/>
            <a:headEnd/>
            <a:tailEnd/>
          </a:ln>
        </p:spPr>
        <p:txBody>
          <a:bodyPr wrap="none">
            <a:spAutoFit/>
          </a:bodyPr>
          <a:lstStyle/>
          <a:p>
            <a:r>
              <a:rPr lang="en-US" sz="1400"/>
              <a:t>HSL</a:t>
            </a:r>
          </a:p>
        </p:txBody>
      </p:sp>
      <p:sp>
        <p:nvSpPr>
          <p:cNvPr id="13" name="Rectangle 5"/>
          <p:cNvSpPr>
            <a:spLocks noChangeArrowheads="1"/>
          </p:cNvSpPr>
          <p:nvPr/>
        </p:nvSpPr>
        <p:spPr bwMode="auto">
          <a:xfrm>
            <a:off x="3817640" y="3124200"/>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4" name="Text Box 11"/>
          <p:cNvSpPr txBox="1">
            <a:spLocks noChangeArrowheads="1"/>
          </p:cNvSpPr>
          <p:nvPr/>
        </p:nvSpPr>
        <p:spPr bwMode="auto">
          <a:xfrm>
            <a:off x="3131840" y="2895600"/>
            <a:ext cx="696913" cy="304800"/>
          </a:xfrm>
          <a:prstGeom prst="rect">
            <a:avLst/>
          </a:prstGeom>
          <a:noFill/>
          <a:ln w="9525">
            <a:noFill/>
            <a:miter lim="800000"/>
            <a:headEnd/>
            <a:tailEnd/>
          </a:ln>
        </p:spPr>
        <p:txBody>
          <a:bodyPr wrap="none">
            <a:spAutoFit/>
          </a:bodyPr>
          <a:lstStyle/>
          <a:p>
            <a:r>
              <a:rPr lang="en-US" sz="1400"/>
              <a:t>ETH-1</a:t>
            </a:r>
          </a:p>
        </p:txBody>
      </p:sp>
      <p:sp>
        <p:nvSpPr>
          <p:cNvPr id="15" name="Text Box 12"/>
          <p:cNvSpPr txBox="1">
            <a:spLocks noChangeArrowheads="1"/>
          </p:cNvSpPr>
          <p:nvPr/>
        </p:nvSpPr>
        <p:spPr bwMode="auto">
          <a:xfrm>
            <a:off x="3131840" y="3462338"/>
            <a:ext cx="696913" cy="304800"/>
          </a:xfrm>
          <a:prstGeom prst="rect">
            <a:avLst/>
          </a:prstGeom>
          <a:noFill/>
          <a:ln w="9525">
            <a:noFill/>
            <a:miter lim="800000"/>
            <a:headEnd/>
            <a:tailEnd/>
          </a:ln>
        </p:spPr>
        <p:txBody>
          <a:bodyPr wrap="none">
            <a:spAutoFit/>
          </a:bodyPr>
          <a:lstStyle/>
          <a:p>
            <a:r>
              <a:rPr lang="en-US" sz="1400"/>
              <a:t>ETH-2</a:t>
            </a:r>
          </a:p>
        </p:txBody>
      </p:sp>
      <p:sp>
        <p:nvSpPr>
          <p:cNvPr id="16" name="Line 41"/>
          <p:cNvSpPr>
            <a:spLocks noChangeShapeType="1"/>
          </p:cNvSpPr>
          <p:nvPr/>
        </p:nvSpPr>
        <p:spPr bwMode="auto">
          <a:xfrm>
            <a:off x="3360440" y="3200400"/>
            <a:ext cx="457200" cy="0"/>
          </a:xfrm>
          <a:prstGeom prst="line">
            <a:avLst/>
          </a:prstGeom>
          <a:noFill/>
          <a:ln w="9525">
            <a:solidFill>
              <a:schemeClr val="tx2"/>
            </a:solidFill>
            <a:round/>
            <a:headEnd/>
            <a:tailEnd/>
          </a:ln>
        </p:spPr>
        <p:txBody>
          <a:bodyPr/>
          <a:lstStyle/>
          <a:p>
            <a:endParaRPr lang="en-US"/>
          </a:p>
        </p:txBody>
      </p:sp>
      <p:sp>
        <p:nvSpPr>
          <p:cNvPr id="17" name="Line 42"/>
          <p:cNvSpPr>
            <a:spLocks noChangeShapeType="1"/>
          </p:cNvSpPr>
          <p:nvPr/>
        </p:nvSpPr>
        <p:spPr bwMode="auto">
          <a:xfrm>
            <a:off x="3360440" y="4224338"/>
            <a:ext cx="457200" cy="0"/>
          </a:xfrm>
          <a:prstGeom prst="line">
            <a:avLst/>
          </a:prstGeom>
          <a:noFill/>
          <a:ln w="9525">
            <a:solidFill>
              <a:schemeClr val="tx2"/>
            </a:solidFill>
            <a:round/>
            <a:headEnd/>
            <a:tailEnd/>
          </a:ln>
        </p:spPr>
        <p:txBody>
          <a:bodyPr/>
          <a:lstStyle/>
          <a:p>
            <a:endParaRPr lang="en-US"/>
          </a:p>
        </p:txBody>
      </p:sp>
      <p:sp>
        <p:nvSpPr>
          <p:cNvPr id="18" name="Line 43"/>
          <p:cNvSpPr>
            <a:spLocks noChangeShapeType="1"/>
          </p:cNvSpPr>
          <p:nvPr/>
        </p:nvSpPr>
        <p:spPr bwMode="auto">
          <a:xfrm>
            <a:off x="3360440" y="3767138"/>
            <a:ext cx="457200" cy="0"/>
          </a:xfrm>
          <a:prstGeom prst="line">
            <a:avLst/>
          </a:prstGeom>
          <a:noFill/>
          <a:ln w="9525">
            <a:solidFill>
              <a:schemeClr val="tx2"/>
            </a:solidFill>
            <a:round/>
            <a:headEnd/>
            <a:tailEnd/>
          </a:ln>
        </p:spPr>
        <p:txBody>
          <a:bodyPr/>
          <a:lstStyle/>
          <a:p>
            <a:endParaRPr lang="en-US"/>
          </a:p>
        </p:txBody>
      </p:sp>
      <p:sp>
        <p:nvSpPr>
          <p:cNvPr id="19" name="Rectangle 47"/>
          <p:cNvSpPr>
            <a:spLocks noChangeArrowheads="1"/>
          </p:cNvSpPr>
          <p:nvPr/>
        </p:nvSpPr>
        <p:spPr bwMode="auto">
          <a:xfrm>
            <a:off x="3817640" y="36147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0" name="Rectangle 48"/>
          <p:cNvSpPr>
            <a:spLocks noChangeArrowheads="1"/>
          </p:cNvSpPr>
          <p:nvPr/>
        </p:nvSpPr>
        <p:spPr bwMode="auto">
          <a:xfrm>
            <a:off x="3817640" y="40719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1" name="Text Box 49"/>
          <p:cNvSpPr txBox="1">
            <a:spLocks noChangeArrowheads="1"/>
          </p:cNvSpPr>
          <p:nvPr/>
        </p:nvSpPr>
        <p:spPr bwMode="auto">
          <a:xfrm>
            <a:off x="3131840" y="3919538"/>
            <a:ext cx="696913" cy="304800"/>
          </a:xfrm>
          <a:prstGeom prst="rect">
            <a:avLst/>
          </a:prstGeom>
          <a:noFill/>
          <a:ln w="9525">
            <a:noFill/>
            <a:miter lim="800000"/>
            <a:headEnd/>
            <a:tailEnd/>
          </a:ln>
        </p:spPr>
        <p:txBody>
          <a:bodyPr wrap="none">
            <a:spAutoFit/>
          </a:bodyPr>
          <a:lstStyle/>
          <a:p>
            <a:r>
              <a:rPr lang="en-US" sz="1400"/>
              <a:t>ETH-3</a:t>
            </a:r>
          </a:p>
        </p:txBody>
      </p:sp>
      <p:sp>
        <p:nvSpPr>
          <p:cNvPr id="22" name="Line 42"/>
          <p:cNvSpPr>
            <a:spLocks noChangeShapeType="1"/>
          </p:cNvSpPr>
          <p:nvPr/>
        </p:nvSpPr>
        <p:spPr bwMode="auto">
          <a:xfrm>
            <a:off x="3360440" y="4681538"/>
            <a:ext cx="457200" cy="0"/>
          </a:xfrm>
          <a:prstGeom prst="line">
            <a:avLst/>
          </a:prstGeom>
          <a:noFill/>
          <a:ln w="9525">
            <a:solidFill>
              <a:schemeClr val="tx2"/>
            </a:solidFill>
            <a:round/>
            <a:headEnd/>
            <a:tailEnd/>
          </a:ln>
        </p:spPr>
        <p:txBody>
          <a:bodyPr/>
          <a:lstStyle/>
          <a:p>
            <a:endParaRPr lang="en-US"/>
          </a:p>
        </p:txBody>
      </p:sp>
      <p:sp>
        <p:nvSpPr>
          <p:cNvPr id="23" name="Rectangle 48"/>
          <p:cNvSpPr>
            <a:spLocks noChangeArrowheads="1"/>
          </p:cNvSpPr>
          <p:nvPr/>
        </p:nvSpPr>
        <p:spPr bwMode="auto">
          <a:xfrm>
            <a:off x="3817640" y="45291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4" name="Text Box 49"/>
          <p:cNvSpPr txBox="1">
            <a:spLocks noChangeArrowheads="1"/>
          </p:cNvSpPr>
          <p:nvPr/>
        </p:nvSpPr>
        <p:spPr bwMode="auto">
          <a:xfrm>
            <a:off x="3131840" y="4376738"/>
            <a:ext cx="701675" cy="307975"/>
          </a:xfrm>
          <a:prstGeom prst="rect">
            <a:avLst/>
          </a:prstGeom>
          <a:noFill/>
          <a:ln w="9525">
            <a:noFill/>
            <a:miter lim="800000"/>
            <a:headEnd/>
            <a:tailEnd/>
          </a:ln>
        </p:spPr>
        <p:txBody>
          <a:bodyPr wrap="none">
            <a:spAutoFit/>
          </a:bodyPr>
          <a:lstStyle/>
          <a:p>
            <a:r>
              <a:rPr lang="en-US" sz="1400"/>
              <a:t>ETH-4</a:t>
            </a:r>
          </a:p>
        </p:txBody>
      </p:sp>
      <p:sp>
        <p:nvSpPr>
          <p:cNvPr id="25" name="Line 42"/>
          <p:cNvSpPr>
            <a:spLocks noChangeShapeType="1"/>
          </p:cNvSpPr>
          <p:nvPr/>
        </p:nvSpPr>
        <p:spPr bwMode="auto">
          <a:xfrm>
            <a:off x="3360440" y="5138738"/>
            <a:ext cx="457200" cy="0"/>
          </a:xfrm>
          <a:prstGeom prst="line">
            <a:avLst/>
          </a:prstGeom>
          <a:noFill/>
          <a:ln w="9525">
            <a:solidFill>
              <a:schemeClr val="tx2"/>
            </a:solidFill>
            <a:round/>
            <a:headEnd/>
            <a:tailEnd/>
          </a:ln>
        </p:spPr>
        <p:txBody>
          <a:bodyPr/>
          <a:lstStyle/>
          <a:p>
            <a:endParaRPr lang="en-US"/>
          </a:p>
        </p:txBody>
      </p:sp>
      <p:sp>
        <p:nvSpPr>
          <p:cNvPr id="26" name="Rectangle 48"/>
          <p:cNvSpPr>
            <a:spLocks noChangeArrowheads="1"/>
          </p:cNvSpPr>
          <p:nvPr/>
        </p:nvSpPr>
        <p:spPr bwMode="auto">
          <a:xfrm>
            <a:off x="3817640" y="49863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7" name="Text Box 49"/>
          <p:cNvSpPr txBox="1">
            <a:spLocks noChangeArrowheads="1"/>
          </p:cNvSpPr>
          <p:nvPr/>
        </p:nvSpPr>
        <p:spPr bwMode="auto">
          <a:xfrm>
            <a:off x="3131840" y="4833938"/>
            <a:ext cx="701675" cy="307975"/>
          </a:xfrm>
          <a:prstGeom prst="rect">
            <a:avLst/>
          </a:prstGeom>
          <a:noFill/>
          <a:ln w="9525">
            <a:noFill/>
            <a:miter lim="800000"/>
            <a:headEnd/>
            <a:tailEnd/>
          </a:ln>
        </p:spPr>
        <p:txBody>
          <a:bodyPr wrap="none">
            <a:spAutoFit/>
          </a:bodyPr>
          <a:lstStyle/>
          <a:p>
            <a:r>
              <a:rPr lang="en-US" sz="1400"/>
              <a:t>ETH-5</a:t>
            </a:r>
          </a:p>
        </p:txBody>
      </p:sp>
      <p:cxnSp>
        <p:nvCxnSpPr>
          <p:cNvPr id="28" name="AutoShape 8"/>
          <p:cNvCxnSpPr>
            <a:cxnSpLocks noChangeShapeType="1"/>
            <a:stCxn id="19" idx="3"/>
            <a:endCxn id="9" idx="1"/>
          </p:cNvCxnSpPr>
          <p:nvPr/>
        </p:nvCxnSpPr>
        <p:spPr bwMode="auto">
          <a:xfrm flipV="1">
            <a:off x="4046240" y="3271838"/>
            <a:ext cx="1676400" cy="457200"/>
          </a:xfrm>
          <a:prstGeom prst="straightConnector1">
            <a:avLst/>
          </a:prstGeom>
          <a:noFill/>
          <a:ln w="57150">
            <a:solidFill>
              <a:schemeClr val="hlink"/>
            </a:solidFill>
            <a:round/>
            <a:headEnd/>
            <a:tailEnd/>
          </a:ln>
        </p:spPr>
      </p:cxnSp>
      <p:cxnSp>
        <p:nvCxnSpPr>
          <p:cNvPr id="29" name="AutoShape 54"/>
          <p:cNvCxnSpPr>
            <a:cxnSpLocks noChangeShapeType="1"/>
            <a:stCxn id="20" idx="3"/>
            <a:endCxn id="9" idx="1"/>
          </p:cNvCxnSpPr>
          <p:nvPr/>
        </p:nvCxnSpPr>
        <p:spPr bwMode="auto">
          <a:xfrm flipV="1">
            <a:off x="4046240" y="3271838"/>
            <a:ext cx="1676400" cy="914400"/>
          </a:xfrm>
          <a:prstGeom prst="straightConnector1">
            <a:avLst/>
          </a:prstGeom>
          <a:noFill/>
          <a:ln w="57150">
            <a:solidFill>
              <a:srgbClr val="B963B5"/>
            </a:solidFill>
            <a:round/>
            <a:headEnd/>
            <a:tailEnd/>
          </a:ln>
        </p:spPr>
      </p:cxnSp>
      <p:sp>
        <p:nvSpPr>
          <p:cNvPr id="30" name="Text Box 52"/>
          <p:cNvSpPr txBox="1">
            <a:spLocks noChangeArrowheads="1"/>
          </p:cNvSpPr>
          <p:nvPr/>
        </p:nvSpPr>
        <p:spPr bwMode="auto">
          <a:xfrm>
            <a:off x="4732040" y="2209800"/>
            <a:ext cx="1143000" cy="584200"/>
          </a:xfrm>
          <a:prstGeom prst="rect">
            <a:avLst/>
          </a:prstGeom>
          <a:noFill/>
          <a:ln w="9525">
            <a:noFill/>
            <a:miter lim="800000"/>
            <a:headEnd/>
            <a:tailEnd/>
          </a:ln>
        </p:spPr>
        <p:txBody>
          <a:bodyPr wrap="none">
            <a:spAutoFit/>
          </a:bodyPr>
          <a:lstStyle/>
          <a:p>
            <a:pPr algn="ctr"/>
            <a:r>
              <a:rPr lang="en-US" sz="1600" b="1"/>
              <a:t>L2 Switch</a:t>
            </a:r>
          </a:p>
          <a:p>
            <a:pPr algn="ctr"/>
            <a:r>
              <a:rPr lang="en-US" sz="1600" b="1"/>
              <a:t>(Bridge)</a:t>
            </a:r>
          </a:p>
        </p:txBody>
      </p:sp>
      <p:grpSp>
        <p:nvGrpSpPr>
          <p:cNvPr id="31" name="Group 111"/>
          <p:cNvGrpSpPr>
            <a:grpSpLocks/>
          </p:cNvGrpSpPr>
          <p:nvPr/>
        </p:nvGrpSpPr>
        <p:grpSpPr bwMode="auto">
          <a:xfrm>
            <a:off x="5036840" y="3992563"/>
            <a:ext cx="1011238" cy="960437"/>
            <a:chOff x="2476798" y="5638800"/>
            <a:chExt cx="1011474" cy="960120"/>
          </a:xfrm>
        </p:grpSpPr>
        <p:sp>
          <p:nvSpPr>
            <p:cNvPr id="32" name="Rounded Rectangular Callout 31"/>
            <p:cNvSpPr/>
            <p:nvPr/>
          </p:nvSpPr>
          <p:spPr bwMode="auto">
            <a:xfrm>
              <a:off x="2476798" y="5638800"/>
              <a:ext cx="1011474" cy="960120"/>
            </a:xfrm>
            <a:prstGeom prst="wedgeRoundRectCallout">
              <a:avLst>
                <a:gd name="adj1" fmla="val 27768"/>
                <a:gd name="adj2" fmla="val -124187"/>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1"/>
            <p:cNvSpPr>
              <a:spLocks noChangeArrowheads="1"/>
            </p:cNvSpPr>
            <p:nvPr/>
          </p:nvSpPr>
          <p:spPr bwMode="auto">
            <a:xfrm>
              <a:off x="2539299" y="5706345"/>
              <a:ext cx="302978" cy="152367"/>
            </a:xfrm>
            <a:prstGeom prst="rect">
              <a:avLst/>
            </a:prstGeom>
            <a:solidFill>
              <a:srgbClr val="FFC000"/>
            </a:solidFill>
            <a:ln w="9525">
              <a:solidFill>
                <a:schemeClr val="tx1"/>
              </a:solidFill>
              <a:miter lim="800000"/>
              <a:headEnd/>
              <a:tailEnd/>
            </a:ln>
          </p:spPr>
          <p:txBody>
            <a:bodyPr wrap="none" anchor="ctr"/>
            <a:lstStyle/>
            <a:p>
              <a:pPr algn="ctr"/>
              <a:r>
                <a:rPr lang="en-US" sz="1200"/>
                <a:t>HH</a:t>
              </a:r>
            </a:p>
          </p:txBody>
        </p:sp>
        <p:sp>
          <p:nvSpPr>
            <p:cNvPr id="34" name="Rectangle 32"/>
            <p:cNvSpPr>
              <a:spLocks noChangeArrowheads="1"/>
            </p:cNvSpPr>
            <p:nvPr/>
          </p:nvSpPr>
          <p:spPr bwMode="auto">
            <a:xfrm>
              <a:off x="2539299" y="5934895"/>
              <a:ext cx="302978" cy="155343"/>
            </a:xfrm>
            <a:prstGeom prst="rect">
              <a:avLst/>
            </a:prstGeom>
            <a:solidFill>
              <a:srgbClr val="92D050"/>
            </a:solidFill>
            <a:ln w="9525">
              <a:solidFill>
                <a:schemeClr val="tx1"/>
              </a:solidFill>
              <a:miter lim="800000"/>
              <a:headEnd/>
              <a:tailEnd/>
            </a:ln>
          </p:spPr>
          <p:txBody>
            <a:bodyPr wrap="none" anchor="ctr"/>
            <a:lstStyle/>
            <a:p>
              <a:pPr algn="ctr"/>
              <a:r>
                <a:rPr lang="en-US" sz="1200"/>
                <a:t>MH</a:t>
              </a:r>
            </a:p>
          </p:txBody>
        </p:sp>
        <p:sp>
          <p:nvSpPr>
            <p:cNvPr id="35" name="Rectangle 33"/>
            <p:cNvSpPr>
              <a:spLocks noChangeArrowheads="1"/>
            </p:cNvSpPr>
            <p:nvPr/>
          </p:nvSpPr>
          <p:spPr bwMode="auto">
            <a:xfrm>
              <a:off x="2539299" y="6163446"/>
              <a:ext cx="302978" cy="152367"/>
            </a:xfrm>
            <a:prstGeom prst="rect">
              <a:avLst/>
            </a:prstGeom>
            <a:solidFill>
              <a:srgbClr val="00B0F0"/>
            </a:solidFill>
            <a:ln w="9525">
              <a:solidFill>
                <a:schemeClr val="tx1"/>
              </a:solidFill>
              <a:miter lim="800000"/>
              <a:headEnd/>
              <a:tailEnd/>
            </a:ln>
          </p:spPr>
          <p:txBody>
            <a:bodyPr wrap="none" anchor="ctr"/>
            <a:lstStyle/>
            <a:p>
              <a:pPr algn="ctr"/>
              <a:r>
                <a:rPr lang="en-US" sz="1200"/>
                <a:t>L</a:t>
              </a:r>
            </a:p>
          </p:txBody>
        </p:sp>
        <p:sp>
          <p:nvSpPr>
            <p:cNvPr id="36" name="Rectangle 34"/>
            <p:cNvSpPr>
              <a:spLocks noChangeArrowheads="1"/>
            </p:cNvSpPr>
            <p:nvPr/>
          </p:nvSpPr>
          <p:spPr bwMode="auto">
            <a:xfrm>
              <a:off x="2539299" y="6391996"/>
              <a:ext cx="302978" cy="155343"/>
            </a:xfrm>
            <a:prstGeom prst="rect">
              <a:avLst/>
            </a:prstGeom>
            <a:solidFill>
              <a:srgbClr val="7030A0"/>
            </a:solidFill>
            <a:ln w="9525">
              <a:solidFill>
                <a:schemeClr val="tx1"/>
              </a:solidFill>
              <a:miter lim="800000"/>
              <a:headEnd/>
              <a:tailEnd/>
            </a:ln>
          </p:spPr>
          <p:txBody>
            <a:bodyPr wrap="none" anchor="ctr"/>
            <a:lstStyle/>
            <a:p>
              <a:pPr algn="ctr"/>
              <a:r>
                <a:rPr lang="en-US" sz="1200"/>
                <a:t>LLL</a:t>
              </a:r>
            </a:p>
          </p:txBody>
        </p:sp>
      </p:grpSp>
      <p:cxnSp>
        <p:nvCxnSpPr>
          <p:cNvPr id="37" name="Straight Connector 36"/>
          <p:cNvCxnSpPr/>
          <p:nvPr/>
        </p:nvCxnSpPr>
        <p:spPr bwMode="auto">
          <a:xfrm>
            <a:off x="5401965" y="4137025"/>
            <a:ext cx="363538" cy="107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V="1">
            <a:off x="5401965" y="4313238"/>
            <a:ext cx="206375" cy="5397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flipV="1">
            <a:off x="5401965" y="4478338"/>
            <a:ext cx="165100" cy="1158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flipV="1">
            <a:off x="5401965" y="4648200"/>
            <a:ext cx="206375" cy="17621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AutoShape 29"/>
          <p:cNvCxnSpPr>
            <a:cxnSpLocks noChangeShapeType="1"/>
            <a:stCxn id="9" idx="3"/>
          </p:cNvCxnSpPr>
          <p:nvPr/>
        </p:nvCxnSpPr>
        <p:spPr bwMode="auto">
          <a:xfrm>
            <a:off x="5951240" y="3271838"/>
            <a:ext cx="414338" cy="1587"/>
          </a:xfrm>
          <a:prstGeom prst="straightConnector1">
            <a:avLst/>
          </a:prstGeom>
          <a:noFill/>
          <a:ln w="9525">
            <a:solidFill>
              <a:schemeClr val="tx1"/>
            </a:solidFill>
            <a:round/>
            <a:headEnd/>
            <a:tailEnd type="triangle" w="med" len="med"/>
          </a:ln>
        </p:spPr>
      </p:cxnSp>
      <p:cxnSp>
        <p:nvCxnSpPr>
          <p:cNvPr id="42" name="Straight Arrow Connector 41"/>
          <p:cNvCxnSpPr/>
          <p:nvPr/>
        </p:nvCxnSpPr>
        <p:spPr>
          <a:xfrm>
            <a:off x="5989340" y="4481513"/>
            <a:ext cx="136525" cy="158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nvGrpSpPr>
          <p:cNvPr id="43" name="Group 111"/>
          <p:cNvGrpSpPr>
            <a:grpSpLocks/>
          </p:cNvGrpSpPr>
          <p:nvPr/>
        </p:nvGrpSpPr>
        <p:grpSpPr bwMode="auto">
          <a:xfrm flipH="1">
            <a:off x="3644603" y="1905000"/>
            <a:ext cx="1011237" cy="960438"/>
            <a:chOff x="2476798" y="5638800"/>
            <a:chExt cx="1011474" cy="960120"/>
          </a:xfrm>
        </p:grpSpPr>
        <p:sp>
          <p:nvSpPr>
            <p:cNvPr id="44" name="Rounded Rectangular Callout 123"/>
            <p:cNvSpPr/>
            <p:nvPr/>
          </p:nvSpPr>
          <p:spPr bwMode="auto">
            <a:xfrm>
              <a:off x="2476798" y="5638800"/>
              <a:ext cx="1011474" cy="960120"/>
            </a:xfrm>
            <a:prstGeom prst="wedgeRoundRectCallout">
              <a:avLst>
                <a:gd name="adj1" fmla="val 23202"/>
                <a:gd name="adj2" fmla="val 8841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31"/>
            <p:cNvSpPr>
              <a:spLocks noChangeArrowheads="1"/>
            </p:cNvSpPr>
            <p:nvPr/>
          </p:nvSpPr>
          <p:spPr bwMode="auto">
            <a:xfrm>
              <a:off x="2539299" y="5706345"/>
              <a:ext cx="302978" cy="152367"/>
            </a:xfrm>
            <a:prstGeom prst="rect">
              <a:avLst/>
            </a:prstGeom>
            <a:solidFill>
              <a:srgbClr val="FFC000"/>
            </a:solidFill>
            <a:ln w="9525">
              <a:solidFill>
                <a:schemeClr val="tx1"/>
              </a:solidFill>
              <a:miter lim="800000"/>
              <a:headEnd/>
              <a:tailEnd/>
            </a:ln>
          </p:spPr>
          <p:txBody>
            <a:bodyPr wrap="none" anchor="ctr"/>
            <a:lstStyle/>
            <a:p>
              <a:pPr algn="ctr"/>
              <a:r>
                <a:rPr lang="en-US" sz="1200"/>
                <a:t>HH</a:t>
              </a:r>
            </a:p>
          </p:txBody>
        </p:sp>
        <p:sp>
          <p:nvSpPr>
            <p:cNvPr id="46" name="Rectangle 32"/>
            <p:cNvSpPr>
              <a:spLocks noChangeArrowheads="1"/>
            </p:cNvSpPr>
            <p:nvPr/>
          </p:nvSpPr>
          <p:spPr bwMode="auto">
            <a:xfrm>
              <a:off x="2539299" y="5934895"/>
              <a:ext cx="302978" cy="155343"/>
            </a:xfrm>
            <a:prstGeom prst="rect">
              <a:avLst/>
            </a:prstGeom>
            <a:solidFill>
              <a:srgbClr val="92D050"/>
            </a:solidFill>
            <a:ln w="9525">
              <a:solidFill>
                <a:schemeClr val="tx1"/>
              </a:solidFill>
              <a:miter lim="800000"/>
              <a:headEnd/>
              <a:tailEnd/>
            </a:ln>
          </p:spPr>
          <p:txBody>
            <a:bodyPr wrap="none" anchor="ctr"/>
            <a:lstStyle/>
            <a:p>
              <a:pPr algn="ctr"/>
              <a:r>
                <a:rPr lang="en-US" sz="1200"/>
                <a:t>MH</a:t>
              </a:r>
            </a:p>
          </p:txBody>
        </p:sp>
        <p:sp>
          <p:nvSpPr>
            <p:cNvPr id="47" name="Rectangle 33"/>
            <p:cNvSpPr>
              <a:spLocks noChangeArrowheads="1"/>
            </p:cNvSpPr>
            <p:nvPr/>
          </p:nvSpPr>
          <p:spPr bwMode="auto">
            <a:xfrm>
              <a:off x="2539299" y="6163446"/>
              <a:ext cx="302978" cy="152367"/>
            </a:xfrm>
            <a:prstGeom prst="rect">
              <a:avLst/>
            </a:prstGeom>
            <a:solidFill>
              <a:srgbClr val="00B0F0"/>
            </a:solidFill>
            <a:ln w="9525">
              <a:solidFill>
                <a:schemeClr val="tx1"/>
              </a:solidFill>
              <a:miter lim="800000"/>
              <a:headEnd/>
              <a:tailEnd/>
            </a:ln>
          </p:spPr>
          <p:txBody>
            <a:bodyPr wrap="none" anchor="ctr"/>
            <a:lstStyle/>
            <a:p>
              <a:pPr algn="ctr"/>
              <a:r>
                <a:rPr lang="en-US" sz="1200"/>
                <a:t>L</a:t>
              </a:r>
            </a:p>
          </p:txBody>
        </p:sp>
        <p:sp>
          <p:nvSpPr>
            <p:cNvPr id="48" name="Rectangle 34"/>
            <p:cNvSpPr>
              <a:spLocks noChangeArrowheads="1"/>
            </p:cNvSpPr>
            <p:nvPr/>
          </p:nvSpPr>
          <p:spPr bwMode="auto">
            <a:xfrm>
              <a:off x="2539299" y="6391996"/>
              <a:ext cx="302978" cy="155343"/>
            </a:xfrm>
            <a:prstGeom prst="rect">
              <a:avLst/>
            </a:prstGeom>
            <a:solidFill>
              <a:srgbClr val="7030A0"/>
            </a:solidFill>
            <a:ln w="9525">
              <a:solidFill>
                <a:schemeClr val="tx1"/>
              </a:solidFill>
              <a:miter lim="800000"/>
              <a:headEnd/>
              <a:tailEnd/>
            </a:ln>
          </p:spPr>
          <p:txBody>
            <a:bodyPr wrap="none" anchor="ctr"/>
            <a:lstStyle/>
            <a:p>
              <a:pPr algn="ctr"/>
              <a:r>
                <a:rPr lang="en-US" sz="1200"/>
                <a:t>LLL</a:t>
              </a:r>
            </a:p>
          </p:txBody>
        </p:sp>
      </p:grpSp>
      <p:grpSp>
        <p:nvGrpSpPr>
          <p:cNvPr id="49" name="Group 178"/>
          <p:cNvGrpSpPr>
            <a:grpSpLocks/>
          </p:cNvGrpSpPr>
          <p:nvPr/>
        </p:nvGrpSpPr>
        <p:grpSpPr bwMode="auto">
          <a:xfrm>
            <a:off x="3681115" y="2157413"/>
            <a:ext cx="684213" cy="471487"/>
            <a:chOff x="713232" y="1547813"/>
            <a:chExt cx="683548" cy="471487"/>
          </a:xfrm>
        </p:grpSpPr>
        <p:sp>
          <p:nvSpPr>
            <p:cNvPr id="50" name="Oval 49"/>
            <p:cNvSpPr/>
            <p:nvPr/>
          </p:nvSpPr>
          <p:spPr bwMode="auto">
            <a:xfrm flipH="1">
              <a:off x="724334" y="1547813"/>
              <a:ext cx="445653" cy="471487"/>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51" name="Curved Left Arrow 50"/>
            <p:cNvSpPr>
              <a:spLocks noChangeArrowheads="1"/>
            </p:cNvSpPr>
            <p:nvPr/>
          </p:nvSpPr>
          <p:spPr bwMode="auto">
            <a:xfrm flipV="1">
              <a:off x="941610" y="1581150"/>
              <a:ext cx="182386" cy="381000"/>
            </a:xfrm>
            <a:prstGeom prst="curvedLeftArrow">
              <a:avLst>
                <a:gd name="adj1" fmla="val 24995"/>
                <a:gd name="adj2" fmla="val 50000"/>
                <a:gd name="adj3" fmla="val 25000"/>
              </a:avLst>
            </a:prstGeom>
            <a:solidFill>
              <a:srgbClr val="D9D9D9"/>
            </a:solidFill>
            <a:ln w="25400" algn="ctr">
              <a:solidFill>
                <a:srgbClr val="002060"/>
              </a:solidFill>
              <a:miter lim="800000"/>
              <a:headEnd/>
              <a:tailEnd/>
            </a:ln>
          </p:spPr>
          <p:txBody>
            <a:bodyPr rot="10800000" anchor="ctr"/>
            <a:lstStyle/>
            <a:p>
              <a:pPr algn="ctr">
                <a:defRPr/>
              </a:pPr>
              <a:endParaRPr lang="en-US">
                <a:latin typeface="+mn-lt"/>
                <a:cs typeface="+mn-cs"/>
              </a:endParaRPr>
            </a:p>
          </p:txBody>
        </p:sp>
        <p:sp>
          <p:nvSpPr>
            <p:cNvPr id="52" name="Text Box 52"/>
            <p:cNvSpPr txBox="1">
              <a:spLocks noChangeArrowheads="1"/>
            </p:cNvSpPr>
            <p:nvPr/>
          </p:nvSpPr>
          <p:spPr bwMode="auto">
            <a:xfrm flipH="1">
              <a:off x="713232" y="1655763"/>
              <a:ext cx="683548" cy="244475"/>
            </a:xfrm>
            <a:prstGeom prst="rect">
              <a:avLst/>
            </a:prstGeom>
            <a:noFill/>
            <a:ln w="9525">
              <a:noFill/>
              <a:miter lim="800000"/>
              <a:headEnd/>
              <a:tailEnd/>
            </a:ln>
          </p:spPr>
          <p:txBody>
            <a:bodyPr wrap="none">
              <a:spAutoFit/>
            </a:bodyPr>
            <a:lstStyle/>
            <a:p>
              <a:r>
                <a:rPr lang="en-US" sz="1000" b="1"/>
                <a:t>SP/WFQ</a:t>
              </a:r>
            </a:p>
          </p:txBody>
        </p:sp>
      </p:grpSp>
      <p:cxnSp>
        <p:nvCxnSpPr>
          <p:cNvPr id="53" name="Straight Connector 52"/>
          <p:cNvCxnSpPr/>
          <p:nvPr/>
        </p:nvCxnSpPr>
        <p:spPr bwMode="auto">
          <a:xfrm flipH="1">
            <a:off x="3916065" y="2049463"/>
            <a:ext cx="376238" cy="952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flipH="1" flipV="1">
            <a:off x="4073228" y="2212975"/>
            <a:ext cx="219075" cy="650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118"/>
          <p:cNvCxnSpPr>
            <a:cxnSpLocks noChangeShapeType="1"/>
          </p:cNvCxnSpPr>
          <p:nvPr/>
        </p:nvCxnSpPr>
        <p:spPr bwMode="auto">
          <a:xfrm flipH="1" flipV="1">
            <a:off x="4152603" y="2392363"/>
            <a:ext cx="139700" cy="114300"/>
          </a:xfrm>
          <a:prstGeom prst="line">
            <a:avLst/>
          </a:prstGeom>
          <a:noFill/>
          <a:ln w="9525" algn="ctr">
            <a:solidFill>
              <a:srgbClr val="000000"/>
            </a:solidFill>
            <a:round/>
            <a:headEnd/>
            <a:tailEnd/>
          </a:ln>
        </p:spPr>
      </p:cxnSp>
      <p:cxnSp>
        <p:nvCxnSpPr>
          <p:cNvPr id="56" name="Straight Connector 55"/>
          <p:cNvCxnSpPr/>
          <p:nvPr/>
        </p:nvCxnSpPr>
        <p:spPr bwMode="auto">
          <a:xfrm flipH="1" flipV="1">
            <a:off x="4073228" y="2571750"/>
            <a:ext cx="219075" cy="16351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bwMode="auto">
          <a:xfrm rot="10800000">
            <a:off x="3550940" y="2390775"/>
            <a:ext cx="152400" cy="3175"/>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nvGrpSpPr>
          <p:cNvPr id="58" name="Group 172"/>
          <p:cNvGrpSpPr>
            <a:grpSpLocks/>
          </p:cNvGrpSpPr>
          <p:nvPr/>
        </p:nvGrpSpPr>
        <p:grpSpPr bwMode="auto">
          <a:xfrm>
            <a:off x="5501978" y="4217988"/>
            <a:ext cx="733425" cy="503237"/>
            <a:chOff x="8399463" y="3001963"/>
            <a:chExt cx="733422" cy="503237"/>
          </a:xfrm>
        </p:grpSpPr>
        <p:sp>
          <p:nvSpPr>
            <p:cNvPr id="59" name="Oval 58"/>
            <p:cNvSpPr/>
            <p:nvPr/>
          </p:nvSpPr>
          <p:spPr bwMode="auto">
            <a:xfrm>
              <a:off x="8399463" y="3001963"/>
              <a:ext cx="446085" cy="471487"/>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60" name="Curved Left Arrow 59"/>
            <p:cNvSpPr>
              <a:spLocks noChangeArrowheads="1"/>
            </p:cNvSpPr>
            <p:nvPr/>
          </p:nvSpPr>
          <p:spPr bwMode="auto">
            <a:xfrm flipH="1" flipV="1">
              <a:off x="8448675" y="3035300"/>
              <a:ext cx="182562" cy="381000"/>
            </a:xfrm>
            <a:prstGeom prst="curvedLeftArrow">
              <a:avLst>
                <a:gd name="adj1" fmla="val 24995"/>
                <a:gd name="adj2" fmla="val 50000"/>
                <a:gd name="adj3" fmla="val 25000"/>
              </a:avLst>
            </a:prstGeom>
            <a:solidFill>
              <a:srgbClr val="D9D9D9"/>
            </a:solidFill>
            <a:ln w="25400" algn="ctr">
              <a:solidFill>
                <a:srgbClr val="002060"/>
              </a:solidFill>
              <a:miter lim="800000"/>
              <a:headEnd/>
              <a:tailEnd/>
            </a:ln>
          </p:spPr>
          <p:txBody>
            <a:bodyPr rot="10800000" anchor="ctr"/>
            <a:lstStyle/>
            <a:p>
              <a:pPr algn="ctr">
                <a:defRPr/>
              </a:pPr>
              <a:endParaRPr lang="en-US">
                <a:latin typeface="+mn-lt"/>
                <a:cs typeface="+mn-cs"/>
              </a:endParaRPr>
            </a:p>
          </p:txBody>
        </p:sp>
        <p:sp>
          <p:nvSpPr>
            <p:cNvPr id="61" name="Text Box 52"/>
            <p:cNvSpPr txBox="1">
              <a:spLocks noChangeArrowheads="1"/>
            </p:cNvSpPr>
            <p:nvPr/>
          </p:nvSpPr>
          <p:spPr bwMode="auto">
            <a:xfrm>
              <a:off x="8448675" y="3108325"/>
              <a:ext cx="684210" cy="396875"/>
            </a:xfrm>
            <a:prstGeom prst="rect">
              <a:avLst/>
            </a:prstGeom>
            <a:noFill/>
            <a:ln w="9525">
              <a:noFill/>
              <a:miter lim="800000"/>
              <a:headEnd/>
              <a:tailEnd/>
            </a:ln>
          </p:spPr>
          <p:txBody>
            <a:bodyPr wrap="none">
              <a:spAutoFit/>
            </a:bodyPr>
            <a:lstStyle/>
            <a:p>
              <a:r>
                <a:rPr lang="en-US" sz="1000" b="1"/>
                <a:t>SP/WFQ</a:t>
              </a:r>
            </a:p>
            <a:p>
              <a:endParaRPr lang="en-US" sz="1000" b="1">
                <a:solidFill>
                  <a:schemeClr val="accent1"/>
                </a:solidFill>
              </a:endParaRPr>
            </a:p>
          </p:txBody>
        </p:sp>
      </p:grpSp>
      <p:sp>
        <p:nvSpPr>
          <p:cNvPr id="62" name="Rounded Rectangular Callout 123"/>
          <p:cNvSpPr>
            <a:spLocks noChangeArrowheads="1"/>
          </p:cNvSpPr>
          <p:nvPr/>
        </p:nvSpPr>
        <p:spPr bwMode="auto">
          <a:xfrm flipH="1">
            <a:off x="3279478" y="4989513"/>
            <a:ext cx="1577975" cy="1498600"/>
          </a:xfrm>
          <a:prstGeom prst="wedgeRoundRectCallout">
            <a:avLst>
              <a:gd name="adj1" fmla="val -3222"/>
              <a:gd name="adj2" fmla="val -104662"/>
              <a:gd name="adj3" fmla="val 16667"/>
            </a:avLst>
          </a:prstGeom>
          <a:solidFill>
            <a:srgbClr val="F2F2F2"/>
          </a:solidFill>
          <a:ln w="25400" algn="ctr">
            <a:solidFill>
              <a:srgbClr val="89A4A7"/>
            </a:solidFill>
            <a:miter lim="800000"/>
            <a:headEnd/>
            <a:tailEnd/>
          </a:ln>
        </p:spPr>
        <p:txBody>
          <a:bodyPr anchor="ctr"/>
          <a:lstStyle/>
          <a:p>
            <a:pPr algn="ctr"/>
            <a:r>
              <a:rPr lang="en-US" sz="900">
                <a:latin typeface="Arial Rounded MT Bold" pitchFamily="34" charset="0"/>
              </a:rPr>
              <a:t>Classification to 4 queues is done on Ingress direction of any port inspecting traffic “Arrival Port”, Frame L2 COS bits or Frame L3 TOS/DSCP bits content </a:t>
            </a:r>
            <a:br>
              <a:rPr lang="en-US" sz="900">
                <a:latin typeface="Arial Rounded MT Bold" pitchFamily="34" charset="0"/>
              </a:rPr>
            </a:br>
            <a:r>
              <a:rPr lang="en-US" sz="900">
                <a:latin typeface="Arial Rounded MT Bold" pitchFamily="34" charset="0"/>
              </a:rPr>
              <a:t>(as specified for the port).</a:t>
            </a:r>
            <a:endParaRPr lang="en-US">
              <a:latin typeface="Arial Rounded MT Bold" pitchFamily="34" charset="0"/>
            </a:endParaRPr>
          </a:p>
        </p:txBody>
      </p:sp>
      <p:sp>
        <p:nvSpPr>
          <p:cNvPr id="63" name="Rectangle 303"/>
          <p:cNvSpPr>
            <a:spLocks noChangeArrowheads="1"/>
          </p:cNvSpPr>
          <p:nvPr/>
        </p:nvSpPr>
        <p:spPr bwMode="auto">
          <a:xfrm>
            <a:off x="4819353" y="5916613"/>
            <a:ext cx="1268412" cy="398462"/>
          </a:xfrm>
          <a:prstGeom prst="rect">
            <a:avLst/>
          </a:prstGeom>
          <a:solidFill>
            <a:srgbClr val="EAEAEA"/>
          </a:solidFill>
          <a:ln w="9525">
            <a:solidFill>
              <a:schemeClr val="tx1"/>
            </a:solidFill>
            <a:miter lim="800000"/>
            <a:headEnd/>
            <a:tailEnd/>
          </a:ln>
        </p:spPr>
        <p:txBody>
          <a:bodyPr wrap="none" anchor="ctr"/>
          <a:lstStyle/>
          <a:p>
            <a:pPr algn="ctr"/>
            <a:r>
              <a:rPr lang="en-US" sz="900"/>
              <a:t>COS– to - Queue</a:t>
            </a:r>
          </a:p>
          <a:p>
            <a:pPr algn="ctr"/>
            <a:r>
              <a:rPr lang="en-US" sz="900"/>
              <a:t>Classification table </a:t>
            </a:r>
          </a:p>
          <a:p>
            <a:pPr algn="ctr"/>
            <a:r>
              <a:rPr lang="en-US" sz="900"/>
              <a:t>is per Bridge configured  </a:t>
            </a:r>
          </a:p>
        </p:txBody>
      </p:sp>
      <p:sp>
        <p:nvSpPr>
          <p:cNvPr id="64" name="Rectangle 305"/>
          <p:cNvSpPr>
            <a:spLocks noChangeArrowheads="1"/>
          </p:cNvSpPr>
          <p:nvPr/>
        </p:nvSpPr>
        <p:spPr bwMode="auto">
          <a:xfrm>
            <a:off x="4819353" y="5329238"/>
            <a:ext cx="1268412" cy="398462"/>
          </a:xfrm>
          <a:prstGeom prst="rect">
            <a:avLst/>
          </a:prstGeom>
          <a:solidFill>
            <a:srgbClr val="EAEAEA"/>
          </a:solidFill>
          <a:ln w="9525">
            <a:solidFill>
              <a:schemeClr val="tx1"/>
            </a:solidFill>
            <a:miter lim="800000"/>
            <a:headEnd/>
            <a:tailEnd/>
          </a:ln>
        </p:spPr>
        <p:txBody>
          <a:bodyPr wrap="none" anchor="ctr"/>
          <a:lstStyle/>
          <a:p>
            <a:pPr algn="ctr"/>
            <a:r>
              <a:rPr lang="en-US" sz="900"/>
              <a:t>TOS/DSCP– to-Queue</a:t>
            </a:r>
          </a:p>
          <a:p>
            <a:pPr algn="ctr"/>
            <a:r>
              <a:rPr lang="en-US" sz="900"/>
              <a:t>Classification table </a:t>
            </a:r>
          </a:p>
          <a:p>
            <a:pPr algn="ctr"/>
            <a:r>
              <a:rPr lang="en-US" sz="900"/>
              <a:t>is per Bridge configured  </a:t>
            </a:r>
          </a:p>
        </p:txBody>
      </p:sp>
    </p:spTree>
    <p:extLst>
      <p:ext uri="{BB962C8B-B14F-4D97-AF65-F5344CB8AC3E}">
        <p14:creationId xmlns:p14="http://schemas.microsoft.com/office/powerpoint/2010/main" val="2724531716"/>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 on Latency</a:t>
            </a:r>
          </a:p>
        </p:txBody>
      </p:sp>
      <p:pic>
        <p:nvPicPr>
          <p:cNvPr id="4" name="Picture 3"/>
          <p:cNvPicPr>
            <a:picLocks noChangeAspect="1"/>
          </p:cNvPicPr>
          <p:nvPr/>
        </p:nvPicPr>
        <p:blipFill>
          <a:blip r:embed="rId3"/>
          <a:stretch>
            <a:fillRect/>
          </a:stretch>
        </p:blipFill>
        <p:spPr>
          <a:xfrm>
            <a:off x="1475656" y="2060848"/>
            <a:ext cx="6238875" cy="4152900"/>
          </a:xfrm>
          <a:prstGeom prst="rect">
            <a:avLst/>
          </a:prstGeom>
        </p:spPr>
      </p:pic>
      <p:sp>
        <p:nvSpPr>
          <p:cNvPr id="5" name="Content Placeholder 2"/>
          <p:cNvSpPr txBox="1">
            <a:spLocks/>
          </p:cNvSpPr>
          <p:nvPr/>
        </p:nvSpPr>
        <p:spPr>
          <a:xfrm>
            <a:off x="762000" y="6434301"/>
            <a:ext cx="8077200" cy="38360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a:t>
            </a:r>
            <a:r>
              <a:rPr lang="en-US" dirty="0">
                <a:hlinkClick r:id="rId4"/>
              </a:rPr>
              <a:t>http://workshop.netfilter.org/2013/wiki/images/a/a2/Bufferbloat_Solution_JesperBrouer.pdf</a:t>
            </a:r>
            <a:endParaRPr lang="en-US" dirty="0"/>
          </a:p>
          <a:p>
            <a:pPr marL="0" indent="0">
              <a:buNone/>
            </a:pPr>
            <a:endParaRPr lang="en-US" dirty="0"/>
          </a:p>
        </p:txBody>
      </p:sp>
    </p:spTree>
    <p:extLst>
      <p:ext uri="{BB962C8B-B14F-4D97-AF65-F5344CB8AC3E}">
        <p14:creationId xmlns:p14="http://schemas.microsoft.com/office/powerpoint/2010/main" val="460333825"/>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274496" cy="1143000"/>
          </a:xfrm>
        </p:spPr>
        <p:txBody>
          <a:bodyPr>
            <a:normAutofit fontScale="90000"/>
          </a:bodyPr>
          <a:lstStyle/>
          <a:p>
            <a:r>
              <a:rPr lang="en-US" dirty="0" err="1"/>
              <a:t>CoDel</a:t>
            </a:r>
            <a:r>
              <a:rPr lang="en-US" dirty="0"/>
              <a:t> (Controlled Delay Management)</a:t>
            </a:r>
          </a:p>
        </p:txBody>
      </p:sp>
      <p:sp>
        <p:nvSpPr>
          <p:cNvPr id="3" name="Content Placeholder 2"/>
          <p:cNvSpPr>
            <a:spLocks noGrp="1"/>
          </p:cNvSpPr>
          <p:nvPr>
            <p:ph idx="1"/>
          </p:nvPr>
        </p:nvSpPr>
        <p:spPr/>
        <p:txBody>
          <a:bodyPr>
            <a:normAutofit fontScale="77500" lnSpcReduction="20000"/>
          </a:bodyPr>
          <a:lstStyle/>
          <a:p>
            <a:r>
              <a:rPr lang="en-US" dirty="0"/>
              <a:t>It is </a:t>
            </a:r>
            <a:r>
              <a:rPr lang="en-US" dirty="0" err="1"/>
              <a:t>parameterless</a:t>
            </a:r>
            <a:r>
              <a:rPr lang="en-US" dirty="0"/>
              <a:t>—it has no knobs for operators, users, or implementers to adjust</a:t>
            </a:r>
          </a:p>
          <a:p>
            <a:r>
              <a:rPr lang="en-US" dirty="0"/>
              <a:t>It treats good queue and bad queue differently—that is, it keeps the delays low while permitting bursts of traffic</a:t>
            </a:r>
          </a:p>
          <a:p>
            <a:r>
              <a:rPr lang="en-US" dirty="0"/>
              <a:t>It controls delay, while insensitive to round-trip delays, link rates, and traffic loads</a:t>
            </a:r>
          </a:p>
          <a:p>
            <a:r>
              <a:rPr lang="en-US" dirty="0"/>
              <a:t>It adapts to dynamically changing link rates with no negative impact on utilization</a:t>
            </a:r>
          </a:p>
          <a:p>
            <a:r>
              <a:rPr lang="en-US" dirty="0"/>
              <a:t>It is simple and efficient—it can easily span the spectrum from low-end, Linux-based access points and home routers up to high-end commercial router silicon</a:t>
            </a:r>
            <a:br>
              <a:rPr lang="en-US" dirty="0"/>
            </a:br>
            <a:endParaRPr lang="en-US" dirty="0"/>
          </a:p>
        </p:txBody>
      </p:sp>
    </p:spTree>
    <p:extLst>
      <p:ext uri="{BB962C8B-B14F-4D97-AF65-F5344CB8AC3E}">
        <p14:creationId xmlns:p14="http://schemas.microsoft.com/office/powerpoint/2010/main" val="2282401534"/>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CoDel</a:t>
            </a:r>
            <a:r>
              <a:rPr lang="en-US" dirty="0"/>
              <a:t> queue management principles</a:t>
            </a:r>
          </a:p>
        </p:txBody>
      </p:sp>
      <p:sp>
        <p:nvSpPr>
          <p:cNvPr id="3" name="Content Placeholder 2"/>
          <p:cNvSpPr>
            <a:spLocks noGrp="1"/>
          </p:cNvSpPr>
          <p:nvPr>
            <p:ph idx="1"/>
          </p:nvPr>
        </p:nvSpPr>
        <p:spPr/>
        <p:txBody>
          <a:bodyPr/>
          <a:lstStyle/>
          <a:p>
            <a:r>
              <a:rPr lang="en-US" dirty="0"/>
              <a:t>Queuing viewed as a servo loop feedback system</a:t>
            </a:r>
            <a:br>
              <a:rPr lang="en-US" dirty="0"/>
            </a:br>
            <a:r>
              <a:rPr lang="en-US" dirty="0"/>
              <a:t>– Observe that (TCP) bursts go away in a RTT</a:t>
            </a:r>
            <a:br>
              <a:rPr lang="en-US" dirty="0"/>
            </a:br>
            <a:r>
              <a:rPr lang="en-US" dirty="0"/>
              <a:t>– </a:t>
            </a:r>
            <a:r>
              <a:rPr lang="en-US" i="1" dirty="0"/>
              <a:t>Queue that does not go away in a RTT </a:t>
            </a:r>
            <a:r>
              <a:rPr lang="en-US" dirty="0"/>
              <a:t>is bad queue</a:t>
            </a:r>
            <a:br>
              <a:rPr lang="en-US" dirty="0"/>
            </a:br>
            <a:r>
              <a:rPr lang="en-US" dirty="0"/>
              <a:t>– Good queue is min queue size over a sliding window</a:t>
            </a:r>
            <a:br>
              <a:rPr lang="en-US" dirty="0"/>
            </a:br>
            <a:endParaRPr lang="en-US" dirty="0"/>
          </a:p>
        </p:txBody>
      </p:sp>
    </p:spTree>
    <p:extLst>
      <p:ext uri="{BB962C8B-B14F-4D97-AF65-F5344CB8AC3E}">
        <p14:creationId xmlns:p14="http://schemas.microsoft.com/office/powerpoint/2010/main" val="1444113424"/>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CoDel</a:t>
            </a:r>
            <a:r>
              <a:rPr lang="en-US" dirty="0"/>
              <a:t>: queue size in bytes is wrong</a:t>
            </a:r>
          </a:p>
        </p:txBody>
      </p:sp>
      <p:sp>
        <p:nvSpPr>
          <p:cNvPr id="3" name="Content Placeholder 2"/>
          <p:cNvSpPr>
            <a:spLocks noGrp="1"/>
          </p:cNvSpPr>
          <p:nvPr>
            <p:ph idx="1"/>
          </p:nvPr>
        </p:nvSpPr>
        <p:spPr/>
        <p:txBody>
          <a:bodyPr>
            <a:normAutofit fontScale="85000" lnSpcReduction="10000"/>
          </a:bodyPr>
          <a:lstStyle/>
          <a:p>
            <a:r>
              <a:rPr lang="en-US" dirty="0"/>
              <a:t>Measure queue size in bytes (is the traditional method)</a:t>
            </a:r>
            <a:br>
              <a:rPr lang="en-US" dirty="0"/>
            </a:br>
            <a:r>
              <a:rPr lang="en-US" dirty="0"/>
              <a:t>– It is bad because:</a:t>
            </a:r>
          </a:p>
          <a:p>
            <a:pPr lvl="1"/>
            <a:r>
              <a:rPr lang="en-US" dirty="0"/>
              <a:t>we really just care about the delay queue causes</a:t>
            </a:r>
          </a:p>
          <a:p>
            <a:pPr lvl="1"/>
            <a:r>
              <a:rPr lang="en-US" dirty="0"/>
              <a:t>to compute delay, need to know (output) bandwidth</a:t>
            </a:r>
          </a:p>
          <a:p>
            <a:pPr lvl="1"/>
            <a:r>
              <a:rPr lang="en-US" dirty="0"/>
              <a:t>(and bandwidth can change over time)</a:t>
            </a:r>
          </a:p>
          <a:p>
            <a:r>
              <a:rPr lang="en-US" dirty="0"/>
              <a:t>Instead look at time-in-queue rather than bytes</a:t>
            </a:r>
            <a:br>
              <a:rPr lang="en-US" dirty="0"/>
            </a:br>
            <a:r>
              <a:rPr lang="en-US" dirty="0"/>
              <a:t>– Easy to directly measure (delay of a single packet)</a:t>
            </a:r>
            <a:br>
              <a:rPr lang="en-US" dirty="0"/>
            </a:br>
            <a:r>
              <a:rPr lang="en-US" dirty="0"/>
              <a:t>– Termed: </a:t>
            </a:r>
            <a:r>
              <a:rPr lang="en-US" i="1" dirty="0"/>
              <a:t>Sojourn Time </a:t>
            </a:r>
            <a:r>
              <a:rPr lang="en-US" dirty="0"/>
              <a:t>("a temporary stay")</a:t>
            </a:r>
            <a:br>
              <a:rPr lang="en-US" dirty="0"/>
            </a:br>
            <a:endParaRPr lang="en-US" dirty="0"/>
          </a:p>
        </p:txBody>
      </p:sp>
    </p:spTree>
    <p:extLst>
      <p:ext uri="{BB962C8B-B14F-4D97-AF65-F5344CB8AC3E}">
        <p14:creationId xmlns:p14="http://schemas.microsoft.com/office/powerpoint/2010/main" val="1430265124"/>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a:t>
            </a:r>
            <a:r>
              <a:rPr lang="en-US" dirty="0"/>
              <a:t>: sojourn time</a:t>
            </a:r>
          </a:p>
        </p:txBody>
      </p:sp>
      <p:sp>
        <p:nvSpPr>
          <p:cNvPr id="3" name="Content Placeholder 2"/>
          <p:cNvSpPr>
            <a:spLocks noGrp="1"/>
          </p:cNvSpPr>
          <p:nvPr>
            <p:ph idx="1"/>
          </p:nvPr>
        </p:nvSpPr>
        <p:spPr/>
        <p:txBody>
          <a:bodyPr>
            <a:normAutofit fontScale="92500" lnSpcReduction="20000"/>
          </a:bodyPr>
          <a:lstStyle/>
          <a:p>
            <a:r>
              <a:rPr lang="en-US" dirty="0"/>
              <a:t>The beauty of measuring time-in-queue (sojourn time)</a:t>
            </a:r>
            <a:br>
              <a:rPr lang="en-US" dirty="0"/>
            </a:br>
            <a:r>
              <a:rPr lang="en-US" dirty="0"/>
              <a:t>– No locking required</a:t>
            </a:r>
          </a:p>
          <a:p>
            <a:pPr lvl="1"/>
            <a:r>
              <a:rPr lang="en-US" dirty="0"/>
              <a:t>Simply timestamp SKB/packet on enqueuer</a:t>
            </a:r>
          </a:p>
          <a:p>
            <a:pPr lvl="1"/>
            <a:r>
              <a:rPr lang="en-US" dirty="0" err="1"/>
              <a:t>Calc</a:t>
            </a:r>
            <a:r>
              <a:rPr lang="en-US" dirty="0"/>
              <a:t> time-in-queue (sojourn time) at </a:t>
            </a:r>
            <a:r>
              <a:rPr lang="en-US" dirty="0" err="1"/>
              <a:t>dequeue</a:t>
            </a:r>
            <a:r>
              <a:rPr lang="en-US" dirty="0"/>
              <a:t> time</a:t>
            </a:r>
          </a:p>
          <a:p>
            <a:pPr lvl="1"/>
            <a:r>
              <a:rPr lang="en-US" dirty="0"/>
              <a:t>Be smart at </a:t>
            </a:r>
            <a:r>
              <a:rPr lang="en-US" dirty="0" err="1"/>
              <a:t>dequeue</a:t>
            </a:r>
            <a:r>
              <a:rPr lang="en-US" dirty="0"/>
              <a:t> time</a:t>
            </a:r>
          </a:p>
          <a:p>
            <a:pPr lvl="2"/>
            <a:r>
              <a:rPr lang="en-US" dirty="0"/>
              <a:t>Basically allow unlimited enqueuer</a:t>
            </a:r>
          </a:p>
          <a:p>
            <a:pPr lvl="2"/>
            <a:r>
              <a:rPr lang="en-US" dirty="0"/>
              <a:t>Not a problem, memory was cheap right</a:t>
            </a:r>
          </a:p>
          <a:p>
            <a:pPr lvl="1"/>
            <a:r>
              <a:rPr lang="en-US" dirty="0"/>
              <a:t>Works for time-varying bandwidth</a:t>
            </a:r>
          </a:p>
          <a:p>
            <a:pPr lvl="2"/>
            <a:r>
              <a:rPr lang="en-US" dirty="0"/>
              <a:t>e.g. wireless and shared links</a:t>
            </a:r>
            <a:br>
              <a:rPr lang="en-US" dirty="0"/>
            </a:br>
            <a:endParaRPr lang="en-US" dirty="0"/>
          </a:p>
        </p:txBody>
      </p:sp>
    </p:spTree>
    <p:extLst>
      <p:ext uri="{BB962C8B-B14F-4D97-AF65-F5344CB8AC3E}">
        <p14:creationId xmlns:p14="http://schemas.microsoft.com/office/powerpoint/2010/main" val="1141308232"/>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a:t>
            </a:r>
            <a:r>
              <a:rPr lang="en-US" dirty="0"/>
              <a:t>: Interval</a:t>
            </a:r>
          </a:p>
        </p:txBody>
      </p:sp>
      <p:sp>
        <p:nvSpPr>
          <p:cNvPr id="3" name="Content Placeholder 2"/>
          <p:cNvSpPr>
            <a:spLocks noGrp="1"/>
          </p:cNvSpPr>
          <p:nvPr>
            <p:ph idx="1"/>
          </p:nvPr>
        </p:nvSpPr>
        <p:spPr/>
        <p:txBody>
          <a:bodyPr/>
          <a:lstStyle/>
          <a:p>
            <a:r>
              <a:rPr lang="en-US" dirty="0"/>
              <a:t>Interval is a time on the order of a worst-case RTT of connections through the bottleneck</a:t>
            </a:r>
          </a:p>
          <a:p>
            <a:r>
              <a:rPr lang="en-US" dirty="0"/>
              <a:t>Nominal </a:t>
            </a:r>
            <a:r>
              <a:rPr lang="en-US" i="1" dirty="0"/>
              <a:t>Interval</a:t>
            </a:r>
            <a:r>
              <a:rPr lang="en-US" dirty="0"/>
              <a:t> (RTT target) should be bigger than any real RTT</a:t>
            </a:r>
            <a:br>
              <a:rPr lang="en-US" dirty="0"/>
            </a:br>
            <a:r>
              <a:rPr lang="en-US" dirty="0"/>
              <a:t>– of connections going through the box</a:t>
            </a:r>
            <a:br>
              <a:rPr lang="en-US" dirty="0"/>
            </a:br>
            <a:endParaRPr lang="en-US" dirty="0"/>
          </a:p>
        </p:txBody>
      </p:sp>
    </p:spTree>
    <p:extLst>
      <p:ext uri="{BB962C8B-B14F-4D97-AF65-F5344CB8AC3E}">
        <p14:creationId xmlns:p14="http://schemas.microsoft.com/office/powerpoint/2010/main" val="21831256"/>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a:t>
            </a:r>
            <a:r>
              <a:rPr lang="en-US" dirty="0"/>
              <a:t>: simplified algorithm</a:t>
            </a:r>
          </a:p>
        </p:txBody>
      </p:sp>
      <p:sp>
        <p:nvSpPr>
          <p:cNvPr id="3" name="Content Placeholder 2"/>
          <p:cNvSpPr>
            <a:spLocks noGrp="1"/>
          </p:cNvSpPr>
          <p:nvPr>
            <p:ph idx="1"/>
          </p:nvPr>
        </p:nvSpPr>
        <p:spPr/>
        <p:txBody>
          <a:bodyPr/>
          <a:lstStyle/>
          <a:p>
            <a:r>
              <a:rPr lang="en-US" dirty="0"/>
              <a:t>If </a:t>
            </a:r>
            <a:r>
              <a:rPr lang="en-US" i="1" dirty="0"/>
              <a:t>sojourn time </a:t>
            </a:r>
            <a:r>
              <a:rPr lang="en-US" dirty="0"/>
              <a:t>&gt; 5 </a:t>
            </a:r>
            <a:r>
              <a:rPr lang="en-US" dirty="0" err="1"/>
              <a:t>ms</a:t>
            </a:r>
            <a:r>
              <a:rPr lang="en-US" dirty="0"/>
              <a:t> (</a:t>
            </a:r>
            <a:r>
              <a:rPr lang="en-US" dirty="0" err="1"/>
              <a:t>setpoint</a:t>
            </a:r>
            <a:r>
              <a:rPr lang="en-US" dirty="0"/>
              <a:t> target)</a:t>
            </a:r>
          </a:p>
          <a:p>
            <a:pPr lvl="1"/>
            <a:r>
              <a:rPr lang="en-US" dirty="0"/>
              <a:t>for </a:t>
            </a:r>
            <a:r>
              <a:rPr lang="en-US" i="1" dirty="0"/>
              <a:t>interval of </a:t>
            </a:r>
            <a:r>
              <a:rPr lang="en-US" dirty="0"/>
              <a:t>100 </a:t>
            </a:r>
            <a:r>
              <a:rPr lang="en-US" dirty="0" err="1"/>
              <a:t>ms</a:t>
            </a:r>
            <a:r>
              <a:rPr lang="en-US" dirty="0"/>
              <a:t> nominal target RTT</a:t>
            </a:r>
          </a:p>
          <a:p>
            <a:r>
              <a:rPr lang="en-US" dirty="0"/>
              <a:t>Then begin to drop packets</a:t>
            </a:r>
          </a:p>
          <a:p>
            <a:pPr lvl="1"/>
            <a:r>
              <a:rPr lang="en-US" dirty="0"/>
              <a:t>increasing according to a control law</a:t>
            </a:r>
          </a:p>
          <a:p>
            <a:pPr lvl="2"/>
            <a:r>
              <a:rPr lang="en-US" dirty="0"/>
              <a:t>that is TCP friendly</a:t>
            </a:r>
          </a:p>
          <a:p>
            <a:pPr lvl="2"/>
            <a:r>
              <a:rPr lang="en-US" dirty="0"/>
              <a:t>basically: drop more and more packets</a:t>
            </a:r>
            <a:r>
              <a:rPr lang="ru-RU" dirty="0"/>
              <a:t> </a:t>
            </a:r>
            <a:r>
              <a:rPr lang="en-US" dirty="0"/>
              <a:t>if the queue stays congested</a:t>
            </a:r>
            <a:br>
              <a:rPr lang="en-US" dirty="0"/>
            </a:br>
            <a:endParaRPr lang="en-US" dirty="0"/>
          </a:p>
        </p:txBody>
      </p:sp>
    </p:spTree>
    <p:extLst>
      <p:ext uri="{BB962C8B-B14F-4D97-AF65-F5344CB8AC3E}">
        <p14:creationId xmlns:p14="http://schemas.microsoft.com/office/powerpoint/2010/main" val="1301650231"/>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49" y="53752"/>
            <a:ext cx="8077200" cy="1143000"/>
          </a:xfrm>
        </p:spPr>
        <p:txBody>
          <a:bodyPr/>
          <a:lstStyle/>
          <a:p>
            <a:r>
              <a:rPr lang="en-US" dirty="0" err="1"/>
              <a:t>CoDel</a:t>
            </a:r>
            <a:r>
              <a:rPr lang="en-US" dirty="0"/>
              <a:t>: Algorithm - </a:t>
            </a:r>
            <a:r>
              <a:rPr lang="en-US" dirty="0" err="1"/>
              <a:t>dequeue</a:t>
            </a:r>
            <a:endParaRPr lang="en-US" dirty="0"/>
          </a:p>
        </p:txBody>
      </p:sp>
      <p:sp>
        <p:nvSpPr>
          <p:cNvPr id="3" name="Content Placeholder 2"/>
          <p:cNvSpPr>
            <a:spLocks noGrp="1"/>
          </p:cNvSpPr>
          <p:nvPr>
            <p:ph idx="1"/>
          </p:nvPr>
        </p:nvSpPr>
        <p:spPr>
          <a:xfrm>
            <a:off x="953649" y="1196752"/>
            <a:ext cx="7867600" cy="5498141"/>
          </a:xfrm>
        </p:spPr>
        <p:txBody>
          <a:bodyPr>
            <a:noAutofit/>
          </a:bodyPr>
          <a:lstStyle/>
          <a:p>
            <a:pPr marL="0" indent="0">
              <a:buNone/>
            </a:pPr>
            <a:r>
              <a:rPr lang="en-US" sz="1100" dirty="0" err="1"/>
              <a:t>typedef</a:t>
            </a:r>
            <a:r>
              <a:rPr lang="en-US" sz="1100" dirty="0"/>
              <a:t> </a:t>
            </a:r>
            <a:r>
              <a:rPr lang="en-US" sz="1100" dirty="0" err="1"/>
              <a:t>struct</a:t>
            </a:r>
            <a:r>
              <a:rPr lang="en-US" sz="1100" dirty="0"/>
              <a:t> {</a:t>
            </a:r>
          </a:p>
          <a:p>
            <a:pPr marL="0" indent="0">
              <a:buNone/>
            </a:pPr>
            <a:r>
              <a:rPr lang="en-US" sz="1100" dirty="0"/>
              <a:t>      </a:t>
            </a:r>
            <a:r>
              <a:rPr lang="en-US" sz="1100" dirty="0" err="1"/>
              <a:t>packet_t</a:t>
            </a:r>
            <a:r>
              <a:rPr lang="en-US" sz="1100" dirty="0"/>
              <a:t>* p;</a:t>
            </a:r>
          </a:p>
          <a:p>
            <a:pPr marL="0" indent="0">
              <a:buNone/>
            </a:pPr>
            <a:r>
              <a:rPr lang="en-US" sz="1100" dirty="0"/>
              <a:t>      </a:t>
            </a:r>
            <a:r>
              <a:rPr lang="en-US" sz="1100" dirty="0" err="1"/>
              <a:t>flag_t</a:t>
            </a:r>
            <a:r>
              <a:rPr lang="en-US" sz="1100" dirty="0"/>
              <a:t> </a:t>
            </a:r>
            <a:r>
              <a:rPr lang="en-US" sz="1100" dirty="0" err="1"/>
              <a:t>ok_to_drop</a:t>
            </a:r>
            <a:r>
              <a:rPr lang="en-US" sz="1100" dirty="0"/>
              <a:t>;</a:t>
            </a:r>
          </a:p>
          <a:p>
            <a:pPr marL="0" indent="0">
              <a:buNone/>
            </a:pPr>
            <a:r>
              <a:rPr lang="en-US" sz="1100" dirty="0"/>
              <a:t>} </a:t>
            </a:r>
            <a:r>
              <a:rPr lang="en-US" sz="1100" dirty="0" err="1"/>
              <a:t>dodeque_result</a:t>
            </a:r>
            <a:r>
              <a:rPr lang="en-US" sz="1100" dirty="0"/>
              <a:t>;</a:t>
            </a:r>
          </a:p>
          <a:p>
            <a:pPr marL="0" indent="0">
              <a:buNone/>
            </a:pPr>
            <a:endParaRPr lang="en-US" sz="1100" dirty="0"/>
          </a:p>
          <a:p>
            <a:pPr marL="0" indent="0">
              <a:buNone/>
            </a:pPr>
            <a:r>
              <a:rPr lang="en-US" sz="1100" dirty="0" err="1"/>
              <a:t>dodeque_result</a:t>
            </a:r>
            <a:r>
              <a:rPr lang="en-US" sz="1100" dirty="0"/>
              <a:t> </a:t>
            </a:r>
            <a:r>
              <a:rPr lang="en-US" sz="1100" dirty="0" err="1"/>
              <a:t>codel_queue_t</a:t>
            </a:r>
            <a:r>
              <a:rPr lang="en-US" sz="1100" dirty="0"/>
              <a:t>::</a:t>
            </a:r>
            <a:r>
              <a:rPr lang="en-US" sz="1100" dirty="0" err="1"/>
              <a:t>dodeque</a:t>
            </a:r>
            <a:r>
              <a:rPr lang="en-US" sz="1100" dirty="0"/>
              <a:t>(</a:t>
            </a:r>
            <a:r>
              <a:rPr lang="en-US" sz="1100" dirty="0" err="1"/>
              <a:t>time_t</a:t>
            </a:r>
            <a:r>
              <a:rPr lang="en-US" sz="1100" dirty="0"/>
              <a:t> now)</a:t>
            </a:r>
          </a:p>
          <a:p>
            <a:pPr marL="0" indent="0">
              <a:buNone/>
            </a:pPr>
            <a:r>
              <a:rPr lang="en-US" sz="1100" dirty="0"/>
              <a:t>{</a:t>
            </a:r>
          </a:p>
          <a:p>
            <a:pPr marL="0" indent="0">
              <a:buNone/>
            </a:pPr>
            <a:r>
              <a:rPr lang="en-US" sz="1100" dirty="0"/>
              <a:t>      </a:t>
            </a:r>
            <a:r>
              <a:rPr lang="en-US" sz="1100" dirty="0" err="1"/>
              <a:t>dodeque_result</a:t>
            </a:r>
            <a:r>
              <a:rPr lang="en-US" sz="1100" dirty="0"/>
              <a:t> r = { 0, queue::</a:t>
            </a:r>
            <a:r>
              <a:rPr lang="en-US" sz="1100" dirty="0" err="1"/>
              <a:t>deque</a:t>
            </a:r>
            <a:r>
              <a:rPr lang="en-US" sz="1100" dirty="0"/>
              <a:t>() };</a:t>
            </a:r>
          </a:p>
          <a:p>
            <a:pPr marL="0" indent="0">
              <a:buNone/>
            </a:pPr>
            <a:r>
              <a:rPr lang="en-US" sz="1100" dirty="0"/>
              <a:t>      if (</a:t>
            </a:r>
            <a:r>
              <a:rPr lang="en-US" sz="1100" dirty="0" err="1"/>
              <a:t>r.p</a:t>
            </a:r>
            <a:r>
              <a:rPr lang="en-US" sz="1100" dirty="0"/>
              <a:t> == NULL) {</a:t>
            </a:r>
          </a:p>
          <a:p>
            <a:pPr marL="0" indent="0">
              <a:buNone/>
            </a:pPr>
            <a:r>
              <a:rPr lang="en-US" sz="1100" dirty="0"/>
              <a:t>            </a:t>
            </a:r>
            <a:r>
              <a:rPr lang="en-US" sz="1100" dirty="0" err="1"/>
              <a:t>first_above_time</a:t>
            </a:r>
            <a:r>
              <a:rPr lang="en-US" sz="1100" dirty="0"/>
              <a:t> = 0;</a:t>
            </a:r>
          </a:p>
          <a:p>
            <a:pPr marL="0" indent="0">
              <a:buNone/>
            </a:pPr>
            <a:r>
              <a:rPr lang="en-US" sz="1100" dirty="0"/>
              <a:t>      } else {</a:t>
            </a:r>
          </a:p>
          <a:p>
            <a:pPr marL="0" indent="0">
              <a:buNone/>
            </a:pPr>
            <a:r>
              <a:rPr lang="en-US" sz="1100" dirty="0"/>
              <a:t>            </a:t>
            </a:r>
            <a:r>
              <a:rPr lang="en-US" sz="1100" dirty="0" err="1"/>
              <a:t>time_t</a:t>
            </a:r>
            <a:r>
              <a:rPr lang="en-US" sz="1100" dirty="0"/>
              <a:t> </a:t>
            </a:r>
            <a:r>
              <a:rPr lang="en-US" sz="1100" dirty="0" err="1"/>
              <a:t>sojourn_time</a:t>
            </a:r>
            <a:r>
              <a:rPr lang="en-US" sz="1100" dirty="0"/>
              <a:t> = now - </a:t>
            </a:r>
            <a:r>
              <a:rPr lang="en-US" sz="1100" dirty="0" err="1"/>
              <a:t>r.p</a:t>
            </a:r>
            <a:r>
              <a:rPr lang="en-US" sz="1100" dirty="0"/>
              <a:t>-&gt;</a:t>
            </a:r>
            <a:r>
              <a:rPr lang="en-US" sz="1100" dirty="0" err="1"/>
              <a:t>tstamp</a:t>
            </a:r>
            <a:r>
              <a:rPr lang="en-US" sz="1100" dirty="0"/>
              <a:t>;</a:t>
            </a:r>
          </a:p>
          <a:p>
            <a:pPr marL="0" indent="0">
              <a:buNone/>
            </a:pPr>
            <a:r>
              <a:rPr lang="en-US" sz="1100" dirty="0"/>
              <a:t>            if (</a:t>
            </a:r>
            <a:r>
              <a:rPr lang="en-US" sz="1100" dirty="0" err="1"/>
              <a:t>sojourn_time</a:t>
            </a:r>
            <a:r>
              <a:rPr lang="en-US" sz="1100" dirty="0"/>
              <a:t> &lt; target || bytes() &lt; </a:t>
            </a:r>
            <a:r>
              <a:rPr lang="en-US" sz="1100" dirty="0" err="1"/>
              <a:t>maxpacket</a:t>
            </a:r>
            <a:r>
              <a:rPr lang="en-US" sz="1100" dirty="0"/>
              <a:t>) {</a:t>
            </a:r>
          </a:p>
          <a:p>
            <a:pPr marL="0" indent="0">
              <a:buNone/>
            </a:pPr>
            <a:r>
              <a:rPr lang="en-US" sz="1100" dirty="0"/>
              <a:t>                  // went below so we'll stay below for at least interval</a:t>
            </a:r>
          </a:p>
          <a:p>
            <a:pPr marL="0" indent="0">
              <a:buNone/>
            </a:pPr>
            <a:r>
              <a:rPr lang="en-US" sz="1100" dirty="0"/>
              <a:t>                  </a:t>
            </a:r>
            <a:r>
              <a:rPr lang="en-US" sz="1100" dirty="0" err="1"/>
              <a:t>first_above_time</a:t>
            </a:r>
            <a:r>
              <a:rPr lang="en-US" sz="1100" dirty="0"/>
              <a:t> = 0;</a:t>
            </a:r>
          </a:p>
          <a:p>
            <a:pPr marL="0" indent="0">
              <a:buNone/>
            </a:pPr>
            <a:r>
              <a:rPr lang="en-US" sz="1100" dirty="0"/>
              <a:t>            } else {</a:t>
            </a:r>
          </a:p>
          <a:p>
            <a:pPr marL="0" indent="0">
              <a:buNone/>
            </a:pPr>
            <a:r>
              <a:rPr lang="en-US" sz="1100" dirty="0"/>
              <a:t>                  if (</a:t>
            </a:r>
            <a:r>
              <a:rPr lang="en-US" sz="1100" dirty="0" err="1"/>
              <a:t>first_above_time</a:t>
            </a:r>
            <a:r>
              <a:rPr lang="en-US" sz="1100" dirty="0"/>
              <a:t> == 0) {</a:t>
            </a:r>
          </a:p>
          <a:p>
            <a:pPr marL="0" indent="0">
              <a:buNone/>
            </a:pPr>
            <a:r>
              <a:rPr lang="en-US" sz="1100" dirty="0"/>
              <a:t>                        // just went above from below. if we stay above</a:t>
            </a:r>
          </a:p>
          <a:p>
            <a:pPr marL="0" indent="0">
              <a:buNone/>
            </a:pPr>
            <a:r>
              <a:rPr lang="en-US" sz="1100" dirty="0"/>
              <a:t>                        // for at least interval we'll say it's ok to drop</a:t>
            </a:r>
          </a:p>
          <a:p>
            <a:pPr marL="0" indent="0">
              <a:buNone/>
            </a:pPr>
            <a:r>
              <a:rPr lang="en-US" sz="1100" dirty="0"/>
              <a:t>                        </a:t>
            </a:r>
            <a:r>
              <a:rPr lang="en-US" sz="1100" dirty="0" err="1"/>
              <a:t>first_above_time</a:t>
            </a:r>
            <a:r>
              <a:rPr lang="en-US" sz="1100" dirty="0"/>
              <a:t> = now + interval;</a:t>
            </a:r>
          </a:p>
          <a:p>
            <a:pPr marL="0" indent="0">
              <a:buNone/>
            </a:pPr>
            <a:r>
              <a:rPr lang="en-US" sz="1100" dirty="0"/>
              <a:t>                  } else if (now &gt;= </a:t>
            </a:r>
            <a:r>
              <a:rPr lang="en-US" sz="1100" dirty="0" err="1"/>
              <a:t>first_above_time</a:t>
            </a:r>
            <a:r>
              <a:rPr lang="en-US" sz="1100" dirty="0"/>
              <a:t>) {</a:t>
            </a:r>
          </a:p>
          <a:p>
            <a:pPr marL="0" indent="0">
              <a:buNone/>
            </a:pPr>
            <a:r>
              <a:rPr lang="en-US" sz="1100" dirty="0"/>
              <a:t>                        </a:t>
            </a:r>
            <a:r>
              <a:rPr lang="en-US" sz="1100" dirty="0" err="1"/>
              <a:t>r.ok_to_drop</a:t>
            </a:r>
            <a:r>
              <a:rPr lang="en-US" sz="1100" dirty="0"/>
              <a:t> = 1;</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return r;</a:t>
            </a:r>
          </a:p>
          <a:p>
            <a:pPr marL="0" indent="0">
              <a:buNone/>
            </a:pPr>
            <a:r>
              <a:rPr lang="en-US" sz="1100" dirty="0"/>
              <a:t>}</a:t>
            </a:r>
          </a:p>
        </p:txBody>
      </p:sp>
      <p:sp>
        <p:nvSpPr>
          <p:cNvPr id="5" name="Content Placeholder 2"/>
          <p:cNvSpPr txBox="1">
            <a:spLocks/>
          </p:cNvSpPr>
          <p:nvPr/>
        </p:nvSpPr>
        <p:spPr>
          <a:xfrm>
            <a:off x="1403648" y="6503091"/>
            <a:ext cx="8077200" cy="38360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Code from: </a:t>
            </a:r>
            <a:r>
              <a:rPr lang="en-US" dirty="0">
                <a:hlinkClick r:id="rId3"/>
              </a:rPr>
              <a:t>http://queue.acm.org/appendices/codel.html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7650231"/>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choose </a:t>
            </a:r>
            <a:r>
              <a:rPr lang="en-US" dirty="0" err="1"/>
              <a:t>CoDel</a:t>
            </a:r>
            <a:endParaRPr lang="en-US" dirty="0"/>
          </a:p>
        </p:txBody>
      </p:sp>
      <p:pic>
        <p:nvPicPr>
          <p:cNvPr id="4" name="Picture 3"/>
          <p:cNvPicPr>
            <a:picLocks noChangeAspect="1"/>
          </p:cNvPicPr>
          <p:nvPr/>
        </p:nvPicPr>
        <p:blipFill>
          <a:blip r:embed="rId2"/>
          <a:stretch>
            <a:fillRect/>
          </a:stretch>
        </p:blipFill>
        <p:spPr>
          <a:xfrm>
            <a:off x="1043608" y="2060848"/>
            <a:ext cx="7172325" cy="4010025"/>
          </a:xfrm>
          <a:prstGeom prst="rect">
            <a:avLst/>
          </a:prstGeom>
        </p:spPr>
      </p:pic>
    </p:spTree>
    <p:extLst>
      <p:ext uri="{BB962C8B-B14F-4D97-AF65-F5344CB8AC3E}">
        <p14:creationId xmlns:p14="http://schemas.microsoft.com/office/powerpoint/2010/main" val="879729551"/>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a:t>
            </a:r>
            <a:r>
              <a:rPr lang="en-US" dirty="0" err="1"/>
              <a:t>CoDel</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050707850"/>
              </p:ext>
            </p:extLst>
          </p:nvPr>
        </p:nvGraphicFramePr>
        <p:xfrm>
          <a:off x="788268" y="1988840"/>
          <a:ext cx="3487737" cy="4297362"/>
        </p:xfrm>
        <a:graphic>
          <a:graphicData uri="http://schemas.openxmlformats.org/presentationml/2006/ole">
            <mc:AlternateContent xmlns:mc="http://schemas.openxmlformats.org/markup-compatibility/2006">
              <mc:Choice xmlns:v="urn:schemas-microsoft-com:vml" Requires="v">
                <p:oleObj spid="_x0000_s30763" name="Visio" r:id="rId4" imgW="3568592" imgH="4397108" progId="Visio.Drawing.11">
                  <p:embed/>
                </p:oleObj>
              </mc:Choice>
              <mc:Fallback>
                <p:oleObj name="Visio" r:id="rId4" imgW="3568592" imgH="4397108" progId="Visio.Drawing.11">
                  <p:embed/>
                  <p:pic>
                    <p:nvPicPr>
                      <p:cNvPr id="0" name=""/>
                      <p:cNvPicPr/>
                      <p:nvPr/>
                    </p:nvPicPr>
                    <p:blipFill>
                      <a:blip r:embed="rId5"/>
                      <a:stretch>
                        <a:fillRect/>
                      </a:stretch>
                    </p:blipFill>
                    <p:spPr>
                      <a:xfrm>
                        <a:off x="788268" y="1988840"/>
                        <a:ext cx="3487737" cy="4297362"/>
                      </a:xfrm>
                      <a:prstGeom prst="rect">
                        <a:avLst/>
                      </a:prstGeom>
                    </p:spPr>
                  </p:pic>
                </p:oleObj>
              </mc:Fallback>
            </mc:AlternateContent>
          </a:graphicData>
        </a:graphic>
      </p:graphicFrame>
      <p:sp>
        <p:nvSpPr>
          <p:cNvPr id="7" name="TextBox 6"/>
          <p:cNvSpPr txBox="1"/>
          <p:nvPr/>
        </p:nvSpPr>
        <p:spPr>
          <a:xfrm>
            <a:off x="4427984" y="1916832"/>
            <a:ext cx="4608512" cy="4154984"/>
          </a:xfrm>
          <a:prstGeom prst="rect">
            <a:avLst/>
          </a:prstGeom>
          <a:noFill/>
        </p:spPr>
        <p:txBody>
          <a:bodyPr wrap="square" rtlCol="0">
            <a:spAutoFit/>
          </a:bodyPr>
          <a:lstStyle/>
          <a:p>
            <a:r>
              <a:rPr lang="en-US" sz="1100" dirty="0"/>
              <a:t>#!/bin/bash -xv</a:t>
            </a:r>
          </a:p>
          <a:p>
            <a:r>
              <a:rPr lang="en-US" sz="1100" dirty="0"/>
              <a:t>#</a:t>
            </a:r>
          </a:p>
          <a:p>
            <a:r>
              <a:rPr lang="en-US" sz="1100" dirty="0"/>
              <a:t>#  Replace root </a:t>
            </a:r>
            <a:r>
              <a:rPr lang="en-US" sz="1100" dirty="0" err="1"/>
              <a:t>qdisc</a:t>
            </a:r>
            <a:endParaRPr lang="en-US" sz="1100" dirty="0"/>
          </a:p>
          <a:p>
            <a:r>
              <a:rPr lang="en-US" sz="1100" dirty="0"/>
              <a:t>#</a:t>
            </a:r>
          </a:p>
          <a:p>
            <a:r>
              <a:rPr lang="en-US" sz="1100" dirty="0" err="1"/>
              <a:t>sudo</a:t>
            </a:r>
            <a:r>
              <a:rPr lang="en-US" sz="1100" dirty="0"/>
              <a:t> </a:t>
            </a:r>
            <a:r>
              <a:rPr lang="en-US" sz="1100" dirty="0" err="1"/>
              <a:t>tc</a:t>
            </a:r>
            <a:r>
              <a:rPr lang="en-US" sz="1100" dirty="0"/>
              <a:t> </a:t>
            </a:r>
            <a:r>
              <a:rPr lang="en-US" sz="1100" dirty="0" err="1"/>
              <a:t>qdisc</a:t>
            </a:r>
            <a:r>
              <a:rPr lang="en-US" sz="1100" dirty="0"/>
              <a:t> replace dev eth0.100 root handle 1: </a:t>
            </a:r>
            <a:r>
              <a:rPr lang="en-US" sz="1100" dirty="0" err="1"/>
              <a:t>htb</a:t>
            </a:r>
            <a:r>
              <a:rPr lang="en-US" sz="1100" dirty="0"/>
              <a:t> default 20</a:t>
            </a:r>
          </a:p>
          <a:p>
            <a:r>
              <a:rPr lang="en-US" sz="1100" dirty="0"/>
              <a:t>#</a:t>
            </a:r>
          </a:p>
          <a:p>
            <a:r>
              <a:rPr lang="en-US" sz="1100" dirty="0"/>
              <a:t>#  Define hierarchical token </a:t>
            </a:r>
            <a:r>
              <a:rPr lang="en-US" sz="1100" dirty="0" err="1"/>
              <a:t>busket</a:t>
            </a:r>
            <a:r>
              <a:rPr lang="en-US" sz="1100" dirty="0"/>
              <a:t> (my uplink is 10Mbps want to share it between TCP and UDP)</a:t>
            </a:r>
          </a:p>
          <a:p>
            <a:r>
              <a:rPr lang="en-US" sz="1100" dirty="0"/>
              <a:t>#</a:t>
            </a:r>
          </a:p>
          <a:p>
            <a:r>
              <a:rPr lang="en-US" sz="1100" dirty="0" err="1"/>
              <a:t>sudo</a:t>
            </a:r>
            <a:r>
              <a:rPr lang="en-US" sz="1100" dirty="0"/>
              <a:t> </a:t>
            </a:r>
            <a:r>
              <a:rPr lang="en-US" sz="1100" dirty="0" err="1"/>
              <a:t>tc</a:t>
            </a:r>
            <a:r>
              <a:rPr lang="en-US" sz="1100" dirty="0"/>
              <a:t> class add dev eth0.100 parent 1: </a:t>
            </a:r>
            <a:r>
              <a:rPr lang="en-US" sz="1100" dirty="0" err="1"/>
              <a:t>classid</a:t>
            </a:r>
            <a:r>
              <a:rPr lang="en-US" sz="1100" dirty="0"/>
              <a:t> 1:10 </a:t>
            </a:r>
            <a:r>
              <a:rPr lang="en-US" sz="1100" dirty="0" err="1"/>
              <a:t>htb</a:t>
            </a:r>
            <a:r>
              <a:rPr lang="en-US" sz="1100" dirty="0"/>
              <a:t> rate 3Mbit</a:t>
            </a:r>
          </a:p>
          <a:p>
            <a:r>
              <a:rPr lang="en-US" sz="1100" dirty="0" err="1"/>
              <a:t>sudo</a:t>
            </a:r>
            <a:r>
              <a:rPr lang="en-US" sz="1100" dirty="0"/>
              <a:t> </a:t>
            </a:r>
            <a:r>
              <a:rPr lang="en-US" sz="1100" dirty="0" err="1"/>
              <a:t>tc</a:t>
            </a:r>
            <a:r>
              <a:rPr lang="en-US" sz="1100" dirty="0"/>
              <a:t> </a:t>
            </a:r>
            <a:r>
              <a:rPr lang="en-US" sz="1100" dirty="0" err="1"/>
              <a:t>qdisc</a:t>
            </a:r>
            <a:r>
              <a:rPr lang="en-US" sz="1100" dirty="0"/>
              <a:t> add dev eth0.100 parent 1:10 </a:t>
            </a:r>
            <a:r>
              <a:rPr lang="en-US" sz="1100" dirty="0" err="1"/>
              <a:t>fq_codel</a:t>
            </a:r>
            <a:endParaRPr lang="en-US" sz="1100" dirty="0"/>
          </a:p>
          <a:p>
            <a:r>
              <a:rPr lang="en-US" sz="1100" dirty="0" err="1"/>
              <a:t>sudo</a:t>
            </a:r>
            <a:r>
              <a:rPr lang="en-US" sz="1100" dirty="0"/>
              <a:t> </a:t>
            </a:r>
            <a:r>
              <a:rPr lang="en-US" sz="1100" dirty="0" err="1"/>
              <a:t>tc</a:t>
            </a:r>
            <a:r>
              <a:rPr lang="en-US" sz="1100" dirty="0"/>
              <a:t> filter add dev eth0.100 protocol </a:t>
            </a:r>
            <a:r>
              <a:rPr lang="en-US" sz="1100" dirty="0" err="1"/>
              <a:t>ip</a:t>
            </a:r>
            <a:r>
              <a:rPr lang="en-US" sz="1100" dirty="0"/>
              <a:t> parent 1: </a:t>
            </a:r>
            <a:r>
              <a:rPr lang="en-US" sz="1100" dirty="0" err="1"/>
              <a:t>prio</a:t>
            </a:r>
            <a:r>
              <a:rPr lang="en-US" sz="1100" dirty="0"/>
              <a:t> 1 u32 match </a:t>
            </a:r>
            <a:r>
              <a:rPr lang="en-US" sz="1100" dirty="0" err="1"/>
              <a:t>ip</a:t>
            </a:r>
            <a:r>
              <a:rPr lang="en-US" sz="1100" dirty="0"/>
              <a:t> protocol 6 0xff </a:t>
            </a:r>
            <a:r>
              <a:rPr lang="en-US" sz="1100" dirty="0" err="1"/>
              <a:t>flowid</a:t>
            </a:r>
            <a:r>
              <a:rPr lang="en-US" sz="1100" dirty="0"/>
              <a:t> 1:10</a:t>
            </a:r>
          </a:p>
          <a:p>
            <a:r>
              <a:rPr lang="en-US" sz="1100" dirty="0"/>
              <a:t>#</a:t>
            </a:r>
          </a:p>
          <a:p>
            <a:r>
              <a:rPr lang="en-US" sz="1100" dirty="0" err="1"/>
              <a:t>sudo</a:t>
            </a:r>
            <a:r>
              <a:rPr lang="en-US" sz="1100" dirty="0"/>
              <a:t> </a:t>
            </a:r>
            <a:r>
              <a:rPr lang="en-US" sz="1100" dirty="0" err="1"/>
              <a:t>tc</a:t>
            </a:r>
            <a:r>
              <a:rPr lang="en-US" sz="1100" dirty="0"/>
              <a:t> class add dev eth0.100 parent 1: </a:t>
            </a:r>
            <a:r>
              <a:rPr lang="en-US" sz="1100" dirty="0" err="1"/>
              <a:t>classid</a:t>
            </a:r>
            <a:r>
              <a:rPr lang="en-US" sz="1100" dirty="0"/>
              <a:t> 1:20 </a:t>
            </a:r>
            <a:r>
              <a:rPr lang="en-US" sz="1100" dirty="0" err="1"/>
              <a:t>htb</a:t>
            </a:r>
            <a:r>
              <a:rPr lang="en-US" sz="1100" dirty="0"/>
              <a:t> rate 1Mbit</a:t>
            </a:r>
          </a:p>
          <a:p>
            <a:r>
              <a:rPr lang="en-US" sz="1100" dirty="0" err="1"/>
              <a:t>sudo</a:t>
            </a:r>
            <a:r>
              <a:rPr lang="en-US" sz="1100" dirty="0"/>
              <a:t> </a:t>
            </a:r>
            <a:r>
              <a:rPr lang="en-US" sz="1100" dirty="0" err="1"/>
              <a:t>tc</a:t>
            </a:r>
            <a:r>
              <a:rPr lang="en-US" sz="1100" dirty="0"/>
              <a:t> </a:t>
            </a:r>
            <a:r>
              <a:rPr lang="en-US" sz="1100" dirty="0" err="1"/>
              <a:t>qdisc</a:t>
            </a:r>
            <a:r>
              <a:rPr lang="en-US" sz="1100" dirty="0"/>
              <a:t> add dev eth0.100 parent 1:20 </a:t>
            </a:r>
            <a:r>
              <a:rPr lang="en-US" sz="1100" dirty="0" err="1"/>
              <a:t>fq_codel</a:t>
            </a:r>
            <a:endParaRPr lang="en-US" sz="1100" dirty="0"/>
          </a:p>
          <a:p>
            <a:r>
              <a:rPr lang="en-US" sz="1100" dirty="0"/>
              <a:t>#</a:t>
            </a:r>
          </a:p>
          <a:p>
            <a:r>
              <a:rPr lang="en-US" sz="1100" dirty="0"/>
              <a:t># Show everything</a:t>
            </a:r>
          </a:p>
          <a:p>
            <a:r>
              <a:rPr lang="en-US" sz="1100" dirty="0"/>
              <a:t>#</a:t>
            </a:r>
          </a:p>
          <a:p>
            <a:r>
              <a:rPr lang="en-US" sz="1100" dirty="0" err="1"/>
              <a:t>sudo</a:t>
            </a:r>
            <a:r>
              <a:rPr lang="en-US" sz="1100" dirty="0"/>
              <a:t> </a:t>
            </a:r>
            <a:r>
              <a:rPr lang="en-US" sz="1100" dirty="0" err="1"/>
              <a:t>tc</a:t>
            </a:r>
            <a:r>
              <a:rPr lang="en-US" sz="1100" dirty="0"/>
              <a:t> </a:t>
            </a:r>
            <a:r>
              <a:rPr lang="en-US" sz="1100" dirty="0" err="1"/>
              <a:t>qdisc</a:t>
            </a:r>
            <a:r>
              <a:rPr lang="en-US" sz="1100" dirty="0"/>
              <a:t> show dev eth0.100</a:t>
            </a:r>
          </a:p>
          <a:p>
            <a:r>
              <a:rPr lang="en-US" sz="1100" dirty="0" err="1"/>
              <a:t>sudo</a:t>
            </a:r>
            <a:r>
              <a:rPr lang="en-US" sz="1100" dirty="0"/>
              <a:t> </a:t>
            </a:r>
            <a:r>
              <a:rPr lang="en-US" sz="1100" dirty="0" err="1"/>
              <a:t>tc</a:t>
            </a:r>
            <a:r>
              <a:rPr lang="en-US" sz="1100" dirty="0"/>
              <a:t> class show dev eth0.100</a:t>
            </a:r>
          </a:p>
          <a:p>
            <a:r>
              <a:rPr lang="en-US" sz="1100" dirty="0" err="1"/>
              <a:t>sudo</a:t>
            </a:r>
            <a:r>
              <a:rPr lang="en-US" sz="1100" dirty="0"/>
              <a:t> </a:t>
            </a:r>
            <a:r>
              <a:rPr lang="en-US" sz="1100" dirty="0" err="1"/>
              <a:t>tc</a:t>
            </a:r>
            <a:r>
              <a:rPr lang="en-US" sz="1100" dirty="0"/>
              <a:t> filter show dev eth0.100</a:t>
            </a:r>
          </a:p>
          <a:p>
            <a:endParaRPr lang="en-US" sz="1100" dirty="0"/>
          </a:p>
          <a:p>
            <a:r>
              <a:rPr lang="en-US" sz="1100" dirty="0"/>
              <a:t> </a:t>
            </a:r>
          </a:p>
        </p:txBody>
      </p:sp>
    </p:spTree>
    <p:extLst>
      <p:ext uri="{BB962C8B-B14F-4D97-AF65-F5344CB8AC3E}">
        <p14:creationId xmlns:p14="http://schemas.microsoft.com/office/powerpoint/2010/main" val="183845746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a:bodyPr>
          <a:lstStyle/>
          <a:p>
            <a:r>
              <a:rPr lang="en-US" sz="5400" dirty="0"/>
              <a:t>Queue Management</a:t>
            </a:r>
          </a:p>
        </p:txBody>
      </p:sp>
    </p:spTree>
    <p:extLst>
      <p:ext uri="{BB962C8B-B14F-4D97-AF65-F5344CB8AC3E}">
        <p14:creationId xmlns:p14="http://schemas.microsoft.com/office/powerpoint/2010/main" val="38577866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QCN – Quantized Congestion Notification</a:t>
            </a:r>
          </a:p>
        </p:txBody>
      </p:sp>
      <p:sp>
        <p:nvSpPr>
          <p:cNvPr id="3" name="Content Placeholder 2"/>
          <p:cNvSpPr>
            <a:spLocks noGrp="1"/>
          </p:cNvSpPr>
          <p:nvPr>
            <p:ph idx="1"/>
          </p:nvPr>
        </p:nvSpPr>
        <p:spPr/>
        <p:txBody>
          <a:bodyPr>
            <a:normAutofit fontScale="92500" lnSpcReduction="10000"/>
          </a:bodyPr>
          <a:lstStyle/>
          <a:p>
            <a:r>
              <a:rPr lang="en-US" dirty="0"/>
              <a:t>The QCN (Quantized Congestion Notification) algorithm has been developed to provide congestion control at L2  - at the Ethernet layer.</a:t>
            </a:r>
          </a:p>
          <a:p>
            <a:r>
              <a:rPr lang="en-US" dirty="0"/>
              <a:t>Ethernet has been designed with PAUSE frames as a main congestion prevention mechanism. But:</a:t>
            </a:r>
          </a:p>
          <a:p>
            <a:pPr lvl="1"/>
            <a:r>
              <a:rPr lang="en-US" dirty="0"/>
              <a:t>A consequence of link-level pausing is the phenomenon of “congestion spreading”: the domino effect of buffer congestion propagating upstream causing secondary bottlenecks</a:t>
            </a:r>
          </a:p>
        </p:txBody>
      </p:sp>
    </p:spTree>
    <p:extLst>
      <p:ext uri="{BB962C8B-B14F-4D97-AF65-F5344CB8AC3E}">
        <p14:creationId xmlns:p14="http://schemas.microsoft.com/office/powerpoint/2010/main" val="1703760299"/>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Ethernet features affecting the congestion control schemes</a:t>
            </a:r>
          </a:p>
        </p:txBody>
      </p:sp>
      <p:sp>
        <p:nvSpPr>
          <p:cNvPr id="3" name="Content Placeholder 2"/>
          <p:cNvSpPr>
            <a:spLocks noGrp="1"/>
          </p:cNvSpPr>
          <p:nvPr>
            <p:ph idx="1"/>
          </p:nvPr>
        </p:nvSpPr>
        <p:spPr>
          <a:xfrm>
            <a:off x="762000" y="1596413"/>
            <a:ext cx="8077200" cy="5072947"/>
          </a:xfrm>
        </p:spPr>
        <p:txBody>
          <a:bodyPr>
            <a:normAutofit fontScale="62500" lnSpcReduction="20000"/>
          </a:bodyPr>
          <a:lstStyle/>
          <a:p>
            <a:r>
              <a:rPr lang="en-US" b="1" dirty="0"/>
              <a:t>No per-packet </a:t>
            </a:r>
            <a:r>
              <a:rPr lang="en-US" b="1" dirty="0" err="1"/>
              <a:t>acks</a:t>
            </a:r>
            <a:r>
              <a:rPr lang="en-US" b="1" dirty="0"/>
              <a:t> </a:t>
            </a:r>
            <a:r>
              <a:rPr lang="en-US" dirty="0"/>
              <a:t>in Ethernet</a:t>
            </a:r>
          </a:p>
          <a:p>
            <a:r>
              <a:rPr lang="en-US" dirty="0"/>
              <a:t>Packets may not be dropped. As mentioned, Ethernet links may be paused and packets may not be dropped. A significant side-effect of this is that congestion spreading can occur, causing spurious secondary bottlenecks.</a:t>
            </a:r>
          </a:p>
          <a:p>
            <a:r>
              <a:rPr lang="en-US" b="1" dirty="0"/>
              <a:t>No packet sequence numbers</a:t>
            </a:r>
            <a:r>
              <a:rPr lang="en-US" dirty="0"/>
              <a:t>.</a:t>
            </a:r>
          </a:p>
          <a:p>
            <a:r>
              <a:rPr lang="en-US" dirty="0"/>
              <a:t>Sources start at the line rate. Unlike the slow-start mechanism in TCP, L2 sources may start transmission at the full line rate of 10 </a:t>
            </a:r>
            <a:r>
              <a:rPr lang="en-US" dirty="0" err="1"/>
              <a:t>Gbps</a:t>
            </a:r>
            <a:r>
              <a:rPr lang="en-US" dirty="0"/>
              <a:t>.</a:t>
            </a:r>
          </a:p>
          <a:p>
            <a:r>
              <a:rPr lang="en-US" b="1" dirty="0"/>
              <a:t>Very shallow buffers</a:t>
            </a:r>
            <a:r>
              <a:rPr lang="en-US" dirty="0"/>
              <a:t>. Ethernet switch buffers are typically 100s of </a:t>
            </a:r>
            <a:r>
              <a:rPr lang="en-US" dirty="0" err="1"/>
              <a:t>KBytes</a:t>
            </a:r>
            <a:r>
              <a:rPr lang="en-US" dirty="0"/>
              <a:t> deep, as opposed to Internet router buffers which are 100s of </a:t>
            </a:r>
            <a:r>
              <a:rPr lang="en-US" dirty="0" err="1"/>
              <a:t>MBytes</a:t>
            </a:r>
            <a:r>
              <a:rPr lang="en-US" dirty="0"/>
              <a:t> deep.</a:t>
            </a:r>
          </a:p>
          <a:p>
            <a:r>
              <a:rPr lang="en-US" b="1" dirty="0"/>
              <a:t>Small number-of-sources </a:t>
            </a:r>
            <a:r>
              <a:rPr lang="en-US" dirty="0"/>
              <a:t>regime is typical. In the Internet literature on congestion control, one usually studies the system when the number of sources is large, which is typical in the Internet. However, in Ethernet (especially in Data Centers), it is the small number of sources that is typical.</a:t>
            </a:r>
          </a:p>
          <a:p>
            <a:r>
              <a:rPr lang="en-US" b="1" dirty="0" err="1"/>
              <a:t>Multipathing</a:t>
            </a:r>
            <a:endParaRPr lang="en-US" b="1" dirty="0"/>
          </a:p>
        </p:txBody>
      </p:sp>
    </p:spTree>
    <p:extLst>
      <p:ext uri="{BB962C8B-B14F-4D97-AF65-F5344CB8AC3E}">
        <p14:creationId xmlns:p14="http://schemas.microsoft.com/office/powerpoint/2010/main" val="334323949"/>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QCN Algorithm</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324255805"/>
              </p:ext>
            </p:extLst>
          </p:nvPr>
        </p:nvGraphicFramePr>
        <p:xfrm>
          <a:off x="611188" y="1341438"/>
          <a:ext cx="8637587" cy="4711700"/>
        </p:xfrm>
        <a:graphic>
          <a:graphicData uri="http://schemas.openxmlformats.org/presentationml/2006/ole">
            <mc:AlternateContent xmlns:mc="http://schemas.openxmlformats.org/markup-compatibility/2006">
              <mc:Choice xmlns:v="urn:schemas-microsoft-com:vml" Requires="v">
                <p:oleObj spid="_x0000_s2220" name="Visio" r:id="rId4" imgW="8980920" imgH="4899240" progId="Visio.Drawing.11">
                  <p:embed/>
                </p:oleObj>
              </mc:Choice>
              <mc:Fallback>
                <p:oleObj name="Visio" r:id="rId4" imgW="8980920" imgH="4899240" progId="Visio.Drawing.11">
                  <p:embed/>
                  <p:pic>
                    <p:nvPicPr>
                      <p:cNvPr id="0" name=""/>
                      <p:cNvPicPr/>
                      <p:nvPr/>
                    </p:nvPicPr>
                    <p:blipFill>
                      <a:blip r:embed="rId5"/>
                      <a:stretch>
                        <a:fillRect/>
                      </a:stretch>
                    </p:blipFill>
                    <p:spPr>
                      <a:xfrm>
                        <a:off x="611188" y="1341438"/>
                        <a:ext cx="8637587" cy="4711700"/>
                      </a:xfrm>
                      <a:prstGeom prst="rect">
                        <a:avLst/>
                      </a:prstGeom>
                    </p:spPr>
                  </p:pic>
                </p:oleObj>
              </mc:Fallback>
            </mc:AlternateContent>
          </a:graphicData>
        </a:graphic>
      </p:graphicFrame>
    </p:spTree>
    <p:extLst>
      <p:ext uri="{BB962C8B-B14F-4D97-AF65-F5344CB8AC3E}">
        <p14:creationId xmlns:p14="http://schemas.microsoft.com/office/powerpoint/2010/main" val="2054102547"/>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QCN: CP</a:t>
            </a:r>
          </a:p>
        </p:txBody>
      </p:sp>
      <p:sp>
        <p:nvSpPr>
          <p:cNvPr id="3" name="Content Placeholder 2"/>
          <p:cNvSpPr>
            <a:spLocks noGrp="1"/>
          </p:cNvSpPr>
          <p:nvPr>
            <p:ph idx="1"/>
          </p:nvPr>
        </p:nvSpPr>
        <p:spPr>
          <a:xfrm>
            <a:off x="762000" y="1596413"/>
            <a:ext cx="8077200" cy="5261587"/>
          </a:xfrm>
        </p:spPr>
        <p:txBody>
          <a:bodyPr>
            <a:normAutofit fontScale="85000" lnSpcReduction="20000"/>
          </a:bodyPr>
          <a:lstStyle/>
          <a:p>
            <a:r>
              <a:rPr lang="en-US" dirty="0"/>
              <a:t>At Congestion Point:</a:t>
            </a:r>
          </a:p>
          <a:p>
            <a:pPr lvl="1"/>
            <a:r>
              <a:rPr lang="en-US" dirty="0" err="1"/>
              <a:t>Q</a:t>
            </a:r>
            <a:r>
              <a:rPr lang="en-US" baseline="-25000" dirty="0" err="1"/>
              <a:t>eq</a:t>
            </a:r>
            <a:r>
              <a:rPr lang="en-US" dirty="0"/>
              <a:t> – desired operating point of buffer occupancy</a:t>
            </a:r>
          </a:p>
          <a:p>
            <a:pPr lvl="1"/>
            <a:r>
              <a:rPr lang="en-US" dirty="0"/>
              <a:t>Q – instantaneous queue size</a:t>
            </a:r>
          </a:p>
          <a:p>
            <a:pPr lvl="1"/>
            <a:r>
              <a:rPr lang="en-US" dirty="0" err="1"/>
              <a:t>Q</a:t>
            </a:r>
            <a:r>
              <a:rPr lang="en-US" baseline="-25000" dirty="0" err="1"/>
              <a:t>old</a:t>
            </a:r>
            <a:r>
              <a:rPr lang="en-US" dirty="0"/>
              <a:t> – the queue size when the last feedback message </a:t>
            </a:r>
            <a:r>
              <a:rPr lang="en-US" dirty="0" err="1"/>
              <a:t>F</a:t>
            </a:r>
            <a:r>
              <a:rPr lang="en-US" baseline="-25000" dirty="0" err="1"/>
              <a:t>b</a:t>
            </a:r>
            <a:r>
              <a:rPr lang="en-US" dirty="0"/>
              <a:t> has been generated</a:t>
            </a:r>
          </a:p>
          <a:p>
            <a:pPr lvl="1"/>
            <a:r>
              <a:rPr lang="en-US" dirty="0"/>
              <a:t>Let </a:t>
            </a:r>
            <a:r>
              <a:rPr lang="en-US" dirty="0" err="1"/>
              <a:t>Q</a:t>
            </a:r>
            <a:r>
              <a:rPr lang="en-US" baseline="-25000" dirty="0" err="1"/>
              <a:t>off</a:t>
            </a:r>
            <a:r>
              <a:rPr lang="en-US" dirty="0"/>
              <a:t>=Q-</a:t>
            </a:r>
            <a:r>
              <a:rPr lang="en-US" dirty="0" err="1"/>
              <a:t>Q</a:t>
            </a:r>
            <a:r>
              <a:rPr lang="en-US" baseline="-25000" dirty="0" err="1"/>
              <a:t>eq</a:t>
            </a:r>
            <a:r>
              <a:rPr lang="en-US" dirty="0"/>
              <a:t> and </a:t>
            </a:r>
            <a:r>
              <a:rPr lang="en-US" dirty="0" err="1"/>
              <a:t>Q</a:t>
            </a:r>
            <a:r>
              <a:rPr lang="en-US" baseline="-25000" dirty="0" err="1"/>
              <a:t>delta</a:t>
            </a:r>
            <a:r>
              <a:rPr lang="en-US" dirty="0"/>
              <a:t>=Q-</a:t>
            </a:r>
            <a:r>
              <a:rPr lang="en-US" dirty="0" err="1"/>
              <a:t>Q</a:t>
            </a:r>
            <a:r>
              <a:rPr lang="en-US" baseline="-25000" dirty="0" err="1"/>
              <a:t>old</a:t>
            </a:r>
            <a:endParaRPr lang="en-US" baseline="-25000" dirty="0"/>
          </a:p>
          <a:p>
            <a:pPr lvl="1"/>
            <a:r>
              <a:rPr lang="en-US" dirty="0"/>
              <a:t>Then F</a:t>
            </a:r>
            <a:r>
              <a:rPr lang="en-US" baseline="-25000" dirty="0"/>
              <a:t>b</a:t>
            </a:r>
            <a:r>
              <a:rPr lang="en-US" dirty="0"/>
              <a:t>=-(</a:t>
            </a:r>
            <a:r>
              <a:rPr lang="en-US" dirty="0" err="1"/>
              <a:t>Q</a:t>
            </a:r>
            <a:r>
              <a:rPr lang="en-US" baseline="-25000" dirty="0" err="1"/>
              <a:t>off</a:t>
            </a:r>
            <a:r>
              <a:rPr lang="en-US" dirty="0"/>
              <a:t>+ </a:t>
            </a:r>
            <a:r>
              <a:rPr lang="en-US" dirty="0" err="1"/>
              <a:t>wQ</a:t>
            </a:r>
            <a:r>
              <a:rPr lang="en-US" baseline="-25000" dirty="0" err="1"/>
              <a:t>delta</a:t>
            </a:r>
            <a:r>
              <a:rPr lang="en-US" dirty="0"/>
              <a:t>)</a:t>
            </a:r>
          </a:p>
          <a:p>
            <a:pPr lvl="2"/>
            <a:r>
              <a:rPr lang="en-US" dirty="0"/>
              <a:t>The 1</a:t>
            </a:r>
            <a:r>
              <a:rPr lang="en-US" baseline="30000" dirty="0"/>
              <a:t>st</a:t>
            </a:r>
            <a:r>
              <a:rPr lang="en-US" dirty="0"/>
              <a:t> part of the right side equation shows how much smaller the current queue size from </a:t>
            </a:r>
            <a:r>
              <a:rPr lang="en-US" dirty="0" err="1"/>
              <a:t>Q</a:t>
            </a:r>
            <a:r>
              <a:rPr lang="en-US" baseline="-25000" dirty="0" err="1"/>
              <a:t>eq</a:t>
            </a:r>
            <a:endParaRPr lang="en-US" baseline="-25000" dirty="0"/>
          </a:p>
          <a:p>
            <a:pPr lvl="2"/>
            <a:r>
              <a:rPr lang="en-US" dirty="0"/>
              <a:t>The 2</a:t>
            </a:r>
            <a:r>
              <a:rPr lang="en-US" baseline="30000" dirty="0"/>
              <a:t>nd</a:t>
            </a:r>
            <a:r>
              <a:rPr lang="en-US" dirty="0"/>
              <a:t> part shows how much the queue length has decreased since last feedback message</a:t>
            </a:r>
          </a:p>
          <a:p>
            <a:pPr lvl="2"/>
            <a:r>
              <a:rPr lang="en-US" dirty="0"/>
              <a:t>Negative value indicates:</a:t>
            </a:r>
          </a:p>
          <a:p>
            <a:pPr lvl="3"/>
            <a:r>
              <a:rPr lang="en-US" dirty="0"/>
              <a:t>That the current queue length is larger than </a:t>
            </a:r>
            <a:r>
              <a:rPr lang="en-US" dirty="0" err="1"/>
              <a:t>Q</a:t>
            </a:r>
            <a:r>
              <a:rPr lang="en-US" baseline="-25000" dirty="0" err="1"/>
              <a:t>eq</a:t>
            </a:r>
            <a:endParaRPr lang="en-US" baseline="-25000" dirty="0"/>
          </a:p>
          <a:p>
            <a:pPr lvl="3"/>
            <a:r>
              <a:rPr lang="en-US" dirty="0"/>
              <a:t>And/or the queue size is increasing</a:t>
            </a:r>
          </a:p>
          <a:p>
            <a:pPr lvl="3"/>
            <a:r>
              <a:rPr lang="en-US" dirty="0"/>
              <a:t>In that case F</a:t>
            </a:r>
            <a:r>
              <a:rPr lang="en-US" baseline="-25000" dirty="0"/>
              <a:t>b </a:t>
            </a:r>
            <a:r>
              <a:rPr lang="en-US" dirty="0"/>
              <a:t>is sent to RP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16632"/>
            <a:ext cx="31623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641537"/>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QCN: RP </a:t>
            </a:r>
          </a:p>
        </p:txBody>
      </p:sp>
      <p:sp>
        <p:nvSpPr>
          <p:cNvPr id="3" name="Content Placeholder 2"/>
          <p:cNvSpPr>
            <a:spLocks noGrp="1"/>
          </p:cNvSpPr>
          <p:nvPr>
            <p:ph idx="1"/>
          </p:nvPr>
        </p:nvSpPr>
        <p:spPr/>
        <p:txBody>
          <a:bodyPr>
            <a:normAutofit lnSpcReduction="10000"/>
          </a:bodyPr>
          <a:lstStyle/>
          <a:p>
            <a:r>
              <a:rPr lang="en-US" dirty="0"/>
              <a:t>Reaction Point algorithm</a:t>
            </a:r>
          </a:p>
          <a:p>
            <a:pPr marL="457200" lvl="1" indent="0">
              <a:buNone/>
            </a:pPr>
            <a:r>
              <a:rPr lang="en-US" dirty="0"/>
              <a:t>Terminology:</a:t>
            </a:r>
          </a:p>
          <a:p>
            <a:pPr lvl="2"/>
            <a:r>
              <a:rPr lang="en-US" b="1" dirty="0"/>
              <a:t>Current Rate (CR)</a:t>
            </a:r>
            <a:r>
              <a:rPr lang="en-US" dirty="0"/>
              <a:t>: The transmission rate at any time.</a:t>
            </a:r>
          </a:p>
          <a:p>
            <a:pPr lvl="2"/>
            <a:r>
              <a:rPr lang="en-US" b="1" dirty="0"/>
              <a:t>Target Rate (TR)</a:t>
            </a:r>
            <a:r>
              <a:rPr lang="en-US" dirty="0"/>
              <a:t>: The sending rate just before the arrival of the last feedback message (which requires rate decrease).</a:t>
            </a:r>
          </a:p>
          <a:p>
            <a:pPr lvl="2"/>
            <a:r>
              <a:rPr lang="en-US" b="1" dirty="0"/>
              <a:t>Byte Counter</a:t>
            </a:r>
            <a:r>
              <a:rPr lang="en-US" dirty="0"/>
              <a:t>: A counter at the RP for counting the bytes transmitted by the interface.</a:t>
            </a:r>
          </a:p>
          <a:p>
            <a:pPr lvl="2"/>
            <a:r>
              <a:rPr lang="en-US" b="1" dirty="0"/>
              <a:t>Timer</a:t>
            </a:r>
            <a:r>
              <a:rPr lang="en-US" dirty="0"/>
              <a:t>: A clock at the RP which is also used for timing rate increases. </a:t>
            </a:r>
          </a:p>
        </p:txBody>
      </p:sp>
    </p:spTree>
    <p:extLst>
      <p:ext uri="{BB962C8B-B14F-4D97-AF65-F5344CB8AC3E}">
        <p14:creationId xmlns:p14="http://schemas.microsoft.com/office/powerpoint/2010/main" val="2652458943"/>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QCN: Rate adjustments</a:t>
            </a:r>
          </a:p>
        </p:txBody>
      </p:sp>
      <p:sp>
        <p:nvSpPr>
          <p:cNvPr id="3" name="Content Placeholder 2"/>
          <p:cNvSpPr>
            <a:spLocks noGrp="1"/>
          </p:cNvSpPr>
          <p:nvPr>
            <p:ph idx="1"/>
          </p:nvPr>
        </p:nvSpPr>
        <p:spPr/>
        <p:txBody>
          <a:bodyPr>
            <a:normAutofit fontScale="92500" lnSpcReduction="20000"/>
          </a:bodyPr>
          <a:lstStyle/>
          <a:p>
            <a:r>
              <a:rPr lang="en-US" b="1" dirty="0"/>
              <a:t>Rate Decrease</a:t>
            </a:r>
            <a:r>
              <a:rPr lang="en-US" dirty="0"/>
              <a:t>: occurs only when the feedback message </a:t>
            </a:r>
            <a:r>
              <a:rPr lang="en-US" dirty="0" err="1"/>
              <a:t>F</a:t>
            </a:r>
            <a:r>
              <a:rPr lang="en-US" baseline="-25000" dirty="0" err="1"/>
              <a:t>b</a:t>
            </a:r>
            <a:r>
              <a:rPr lang="en-US" baseline="-25000" dirty="0"/>
              <a:t> </a:t>
            </a:r>
            <a:r>
              <a:rPr lang="en-US" dirty="0"/>
              <a:t>is received, in which case CR and TR are updated as follows:</a:t>
            </a:r>
          </a:p>
          <a:p>
            <a:pPr lvl="1">
              <a:buFont typeface="Wingdings" pitchFamily="2" charset="2"/>
              <a:buChar char="§"/>
            </a:pPr>
            <a:r>
              <a:rPr lang="en-US" dirty="0"/>
              <a:t>TR=CR</a:t>
            </a:r>
          </a:p>
          <a:p>
            <a:pPr lvl="1">
              <a:buFont typeface="Wingdings" pitchFamily="2" charset="2"/>
              <a:buChar char="§"/>
            </a:pPr>
            <a:r>
              <a:rPr lang="en-US" dirty="0"/>
              <a:t>CR = CR(1-G</a:t>
            </a:r>
            <a:r>
              <a:rPr lang="en-US" baseline="-25000" dirty="0"/>
              <a:t>d</a:t>
            </a:r>
            <a:r>
              <a:rPr lang="en-US" dirty="0"/>
              <a:t>|F</a:t>
            </a:r>
            <a:r>
              <a:rPr lang="en-US" baseline="-25000" dirty="0"/>
              <a:t>b</a:t>
            </a:r>
            <a:r>
              <a:rPr lang="en-US" dirty="0"/>
              <a:t>|)</a:t>
            </a:r>
          </a:p>
          <a:p>
            <a:pPr lvl="1">
              <a:buFont typeface="Wingdings" pitchFamily="2" charset="2"/>
              <a:buChar char="§"/>
            </a:pPr>
            <a:r>
              <a:rPr lang="en-US" dirty="0" err="1"/>
              <a:t>G</a:t>
            </a:r>
            <a:r>
              <a:rPr lang="en-US" baseline="-25000" dirty="0" err="1"/>
              <a:t>d</a:t>
            </a:r>
            <a:r>
              <a:rPr lang="en-US" baseline="-25000" dirty="0"/>
              <a:t> </a:t>
            </a:r>
            <a:r>
              <a:rPr lang="en-US" dirty="0"/>
              <a:t>is a constant satisfying </a:t>
            </a:r>
            <a:r>
              <a:rPr lang="en-US" dirty="0" err="1"/>
              <a:t>G</a:t>
            </a:r>
            <a:r>
              <a:rPr lang="en-US" baseline="-25000" dirty="0" err="1"/>
              <a:t>d</a:t>
            </a:r>
            <a:r>
              <a:rPr lang="en-US" dirty="0" err="1"/>
              <a:t>F</a:t>
            </a:r>
            <a:r>
              <a:rPr lang="en-US" baseline="-25000" dirty="0" err="1"/>
              <a:t>b</a:t>
            </a:r>
            <a:r>
              <a:rPr lang="en-US" baseline="-25000" dirty="0"/>
              <a:t>-max</a:t>
            </a:r>
            <a:r>
              <a:rPr lang="en-US" dirty="0"/>
              <a:t>=0.5</a:t>
            </a:r>
          </a:p>
          <a:p>
            <a:r>
              <a:rPr lang="en-US" b="1" dirty="0"/>
              <a:t>Rate Increase</a:t>
            </a:r>
            <a:r>
              <a:rPr lang="en-US" dirty="0"/>
              <a:t>: occurs when no feedback is received in two phases</a:t>
            </a:r>
          </a:p>
          <a:p>
            <a:pPr lvl="1"/>
            <a:r>
              <a:rPr lang="en-US" dirty="0"/>
              <a:t>Fast Recovery </a:t>
            </a:r>
          </a:p>
          <a:p>
            <a:pPr lvl="1"/>
            <a:r>
              <a:rPr lang="en-US" dirty="0"/>
              <a:t>Active Increase</a:t>
            </a:r>
          </a:p>
          <a:p>
            <a:pPr marL="457200" lvl="1" indent="0">
              <a:buNone/>
            </a:pPr>
            <a:endParaRPr lang="en-US" dirty="0"/>
          </a:p>
        </p:txBody>
      </p:sp>
    </p:spTree>
    <p:extLst>
      <p:ext uri="{BB962C8B-B14F-4D97-AF65-F5344CB8AC3E}">
        <p14:creationId xmlns:p14="http://schemas.microsoft.com/office/powerpoint/2010/main" val="3161938346"/>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QCN: Recovery</a:t>
            </a:r>
          </a:p>
        </p:txBody>
      </p:sp>
      <p:sp>
        <p:nvSpPr>
          <p:cNvPr id="3" name="Content Placeholder 2"/>
          <p:cNvSpPr>
            <a:spLocks noGrp="1"/>
          </p:cNvSpPr>
          <p:nvPr>
            <p:ph idx="1"/>
          </p:nvPr>
        </p:nvSpPr>
        <p:spPr/>
        <p:txBody>
          <a:bodyPr/>
          <a:lstStyle/>
          <a:p>
            <a:r>
              <a:rPr lang="en-US" b="1" dirty="0"/>
              <a:t>Fast recovery</a:t>
            </a:r>
            <a:r>
              <a:rPr lang="en-US" dirty="0"/>
              <a:t>. Consists of 5 cycles, each of 150KBytes of data </a:t>
            </a:r>
          </a:p>
          <a:p>
            <a:pPr lvl="2"/>
            <a:r>
              <a:rPr lang="en-US" dirty="0"/>
              <a:t>CR = 0.5*(CR+TR)</a:t>
            </a:r>
          </a:p>
          <a:p>
            <a:r>
              <a:rPr lang="en-US" b="1" dirty="0"/>
              <a:t>Active Increase</a:t>
            </a:r>
            <a:r>
              <a:rPr lang="en-US" dirty="0"/>
              <a:t>.</a:t>
            </a:r>
          </a:p>
          <a:p>
            <a:pPr lvl="2"/>
            <a:r>
              <a:rPr lang="en-US" dirty="0"/>
              <a:t>TR = TR + R</a:t>
            </a:r>
            <a:r>
              <a:rPr lang="en-US" baseline="-25000" dirty="0"/>
              <a:t>AI</a:t>
            </a:r>
          </a:p>
          <a:p>
            <a:pPr lvl="2"/>
            <a:r>
              <a:rPr lang="en-US" dirty="0"/>
              <a:t>CR =</a:t>
            </a:r>
            <a:r>
              <a:rPr lang="en-US" baseline="-25000" dirty="0"/>
              <a:t> </a:t>
            </a:r>
            <a:r>
              <a:rPr lang="en-US" dirty="0"/>
              <a:t>0.5 * (CR + TR)</a:t>
            </a:r>
          </a:p>
          <a:p>
            <a:pPr lvl="2"/>
            <a:r>
              <a:rPr lang="en-US" dirty="0"/>
              <a:t>R</a:t>
            </a:r>
            <a:r>
              <a:rPr lang="en-US" baseline="-25000" dirty="0"/>
              <a:t>AI</a:t>
            </a:r>
            <a:r>
              <a:rPr lang="en-US" dirty="0"/>
              <a:t> - is a constant chosen to be 5 Mbps</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204864"/>
            <a:ext cx="3429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87624" y="5431226"/>
            <a:ext cx="6390596" cy="646331"/>
          </a:xfrm>
          <a:prstGeom prst="rect">
            <a:avLst/>
          </a:prstGeom>
          <a:noFill/>
        </p:spPr>
        <p:txBody>
          <a:bodyPr wrap="none" rtlCol="0">
            <a:spAutoFit/>
          </a:bodyPr>
          <a:lstStyle/>
          <a:p>
            <a:r>
              <a:rPr lang="en-US" sz="1200" dirty="0"/>
              <a:t>Source: Data Center Transport Mechanisms: Congestion Control Theory and IEEE Standardization  by</a:t>
            </a:r>
          </a:p>
          <a:p>
            <a:r>
              <a:rPr lang="en-US" sz="1200" dirty="0"/>
              <a:t>Mohammad </a:t>
            </a:r>
            <a:r>
              <a:rPr lang="en-US" sz="1200" dirty="0" err="1"/>
              <a:t>Alizadeh</a:t>
            </a:r>
            <a:r>
              <a:rPr lang="en-US" sz="1200" dirty="0"/>
              <a:t>, </a:t>
            </a:r>
            <a:r>
              <a:rPr lang="en-US" sz="1200" dirty="0" err="1"/>
              <a:t>Berk</a:t>
            </a:r>
            <a:r>
              <a:rPr lang="en-US" sz="1200" dirty="0"/>
              <a:t> </a:t>
            </a:r>
            <a:r>
              <a:rPr lang="en-US" sz="1200" dirty="0" err="1"/>
              <a:t>Atikoglu</a:t>
            </a:r>
            <a:r>
              <a:rPr lang="en-US" sz="1200" dirty="0"/>
              <a:t>, Abdul </a:t>
            </a:r>
            <a:r>
              <a:rPr lang="en-US" sz="1200" dirty="0" err="1"/>
              <a:t>Kabbani</a:t>
            </a:r>
            <a:r>
              <a:rPr lang="en-US" sz="1200" dirty="0"/>
              <a:t>, </a:t>
            </a:r>
            <a:r>
              <a:rPr lang="en-US" sz="1200" dirty="0" err="1"/>
              <a:t>Ashvin</a:t>
            </a:r>
            <a:r>
              <a:rPr lang="en-US" sz="1200" dirty="0"/>
              <a:t> </a:t>
            </a:r>
            <a:r>
              <a:rPr lang="en-US" sz="1200" dirty="0" err="1"/>
              <a:t>Lakshmikantha</a:t>
            </a:r>
            <a:r>
              <a:rPr lang="en-US" sz="1200" dirty="0"/>
              <a:t>, </a:t>
            </a:r>
            <a:r>
              <a:rPr lang="en-US" sz="1200" dirty="0" err="1"/>
              <a:t>Rong</a:t>
            </a:r>
            <a:r>
              <a:rPr lang="en-US" sz="1200" dirty="0"/>
              <a:t> Pan</a:t>
            </a:r>
          </a:p>
          <a:p>
            <a:r>
              <a:rPr lang="en-US" sz="1200" dirty="0" err="1"/>
              <a:t>Balaji</a:t>
            </a:r>
            <a:r>
              <a:rPr lang="en-US" sz="1200" dirty="0"/>
              <a:t> </a:t>
            </a:r>
            <a:r>
              <a:rPr lang="en-US" sz="1200" dirty="0" err="1"/>
              <a:t>Prabhakar</a:t>
            </a:r>
            <a:r>
              <a:rPr lang="en-US" sz="1200" dirty="0"/>
              <a:t>, and Mick Seaman</a:t>
            </a:r>
          </a:p>
        </p:txBody>
      </p:sp>
    </p:spTree>
    <p:extLst>
      <p:ext uri="{BB962C8B-B14F-4D97-AF65-F5344CB8AC3E}">
        <p14:creationId xmlns:p14="http://schemas.microsoft.com/office/powerpoint/2010/main" val="2095133873"/>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QCN: Timer</a:t>
            </a:r>
          </a:p>
        </p:txBody>
      </p:sp>
      <p:sp>
        <p:nvSpPr>
          <p:cNvPr id="3" name="Content Placeholder 2"/>
          <p:cNvSpPr>
            <a:spLocks noGrp="1"/>
          </p:cNvSpPr>
          <p:nvPr>
            <p:ph idx="1"/>
          </p:nvPr>
        </p:nvSpPr>
        <p:spPr>
          <a:xfrm>
            <a:off x="3851920" y="1412633"/>
            <a:ext cx="4987280" cy="3744559"/>
          </a:xfrm>
        </p:spPr>
        <p:txBody>
          <a:bodyPr>
            <a:normAutofit fontScale="85000" lnSpcReduction="10000"/>
          </a:bodyPr>
          <a:lstStyle/>
          <a:p>
            <a:r>
              <a:rPr lang="en-US" dirty="0"/>
              <a:t>The duration of Byte Counter cycles will be unacceptably large when the CR is very small</a:t>
            </a:r>
          </a:p>
          <a:p>
            <a:r>
              <a:rPr lang="en-US" dirty="0"/>
              <a:t>The Timer is reset when a feedback message arrives, enters FR and counts out 5 cycles of </a:t>
            </a:r>
            <a:r>
              <a:rPr lang="en-US" i="1" dirty="0"/>
              <a:t>T</a:t>
            </a:r>
            <a:r>
              <a:rPr lang="en-US" dirty="0"/>
              <a:t> </a:t>
            </a:r>
            <a:r>
              <a:rPr lang="en-US" dirty="0" err="1"/>
              <a:t>ms</a:t>
            </a:r>
            <a:r>
              <a:rPr lang="en-US" dirty="0"/>
              <a:t> and then enter AI where each cycle is </a:t>
            </a:r>
            <a:r>
              <a:rPr lang="en-US" i="1" dirty="0"/>
              <a:t>T/2</a:t>
            </a:r>
            <a:r>
              <a:rPr lang="en-US" dirty="0"/>
              <a:t> </a:t>
            </a:r>
            <a:r>
              <a:rPr lang="en-US" dirty="0" err="1"/>
              <a:t>ms</a:t>
            </a:r>
            <a:r>
              <a:rPr lang="en-US" dirty="0"/>
              <a:t> long</a:t>
            </a:r>
          </a:p>
          <a:p>
            <a:r>
              <a:rPr lang="en-US" i="1" dirty="0"/>
              <a:t>T</a:t>
            </a:r>
            <a:r>
              <a:rPr lang="en-US" dirty="0"/>
              <a:t> is 10 </a:t>
            </a:r>
            <a:r>
              <a:rPr lang="en-US" dirty="0" err="1"/>
              <a:t>ms</a:t>
            </a:r>
            <a:r>
              <a:rPr lang="en-US" dirty="0"/>
              <a:t> long in the baseline</a:t>
            </a:r>
          </a:p>
        </p:txBody>
      </p:sp>
      <p:pic>
        <p:nvPicPr>
          <p:cNvPr id="4" name="Picture 3"/>
          <p:cNvPicPr>
            <a:picLocks noChangeAspect="1"/>
          </p:cNvPicPr>
          <p:nvPr/>
        </p:nvPicPr>
        <p:blipFill>
          <a:blip r:embed="rId2"/>
          <a:stretch>
            <a:fillRect/>
          </a:stretch>
        </p:blipFill>
        <p:spPr>
          <a:xfrm>
            <a:off x="761999" y="1412632"/>
            <a:ext cx="2896705" cy="1584320"/>
          </a:xfrm>
          <a:prstGeom prst="rect">
            <a:avLst/>
          </a:prstGeom>
        </p:spPr>
      </p:pic>
      <p:sp>
        <p:nvSpPr>
          <p:cNvPr id="5" name="TextBox 4"/>
          <p:cNvSpPr txBox="1"/>
          <p:nvPr/>
        </p:nvSpPr>
        <p:spPr>
          <a:xfrm>
            <a:off x="899592" y="5373216"/>
            <a:ext cx="6390596" cy="646331"/>
          </a:xfrm>
          <a:prstGeom prst="rect">
            <a:avLst/>
          </a:prstGeom>
          <a:noFill/>
        </p:spPr>
        <p:txBody>
          <a:bodyPr wrap="none" rtlCol="0">
            <a:spAutoFit/>
          </a:bodyPr>
          <a:lstStyle/>
          <a:p>
            <a:r>
              <a:rPr lang="en-US" sz="1200" dirty="0"/>
              <a:t>Source: Data Center Transport Mechanisms: Congestion Control Theory and IEEE Standardization  by</a:t>
            </a:r>
          </a:p>
          <a:p>
            <a:r>
              <a:rPr lang="en-US" sz="1200" dirty="0"/>
              <a:t>Mohammad </a:t>
            </a:r>
            <a:r>
              <a:rPr lang="en-US" sz="1200" dirty="0" err="1"/>
              <a:t>Alizadeh</a:t>
            </a:r>
            <a:r>
              <a:rPr lang="en-US" sz="1200" dirty="0"/>
              <a:t>, </a:t>
            </a:r>
            <a:r>
              <a:rPr lang="en-US" sz="1200" dirty="0" err="1"/>
              <a:t>Berk</a:t>
            </a:r>
            <a:r>
              <a:rPr lang="en-US" sz="1200" dirty="0"/>
              <a:t> </a:t>
            </a:r>
            <a:r>
              <a:rPr lang="en-US" sz="1200" dirty="0" err="1"/>
              <a:t>Atikoglu</a:t>
            </a:r>
            <a:r>
              <a:rPr lang="en-US" sz="1200" dirty="0"/>
              <a:t>, Abdul </a:t>
            </a:r>
            <a:r>
              <a:rPr lang="en-US" sz="1200" dirty="0" err="1"/>
              <a:t>Kabbani</a:t>
            </a:r>
            <a:r>
              <a:rPr lang="en-US" sz="1200" dirty="0"/>
              <a:t>, </a:t>
            </a:r>
            <a:r>
              <a:rPr lang="en-US" sz="1200" dirty="0" err="1"/>
              <a:t>Ashvin</a:t>
            </a:r>
            <a:r>
              <a:rPr lang="en-US" sz="1200" dirty="0"/>
              <a:t> </a:t>
            </a:r>
            <a:r>
              <a:rPr lang="en-US" sz="1200" dirty="0" err="1"/>
              <a:t>Lakshmikantha</a:t>
            </a:r>
            <a:r>
              <a:rPr lang="en-US" sz="1200" dirty="0"/>
              <a:t>, </a:t>
            </a:r>
            <a:r>
              <a:rPr lang="en-US" sz="1200" dirty="0" err="1"/>
              <a:t>Rong</a:t>
            </a:r>
            <a:r>
              <a:rPr lang="en-US" sz="1200" dirty="0"/>
              <a:t> Pan</a:t>
            </a:r>
          </a:p>
          <a:p>
            <a:r>
              <a:rPr lang="en-US" sz="1200" dirty="0" err="1"/>
              <a:t>Balaji</a:t>
            </a:r>
            <a:r>
              <a:rPr lang="en-US" sz="1200" dirty="0"/>
              <a:t> </a:t>
            </a:r>
            <a:r>
              <a:rPr lang="en-US" sz="1200" dirty="0" err="1"/>
              <a:t>Prabhakar</a:t>
            </a:r>
            <a:r>
              <a:rPr lang="en-US" sz="1200" dirty="0"/>
              <a:t>, and Mick Seaman</a:t>
            </a:r>
          </a:p>
        </p:txBody>
      </p:sp>
    </p:spTree>
    <p:extLst>
      <p:ext uri="{BB962C8B-B14F-4D97-AF65-F5344CB8AC3E}">
        <p14:creationId xmlns:p14="http://schemas.microsoft.com/office/powerpoint/2010/main" val="136654421"/>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CHOKE</a:t>
            </a:r>
          </a:p>
        </p:txBody>
      </p:sp>
      <p:sp>
        <p:nvSpPr>
          <p:cNvPr id="3" name="Content Placeholder 2"/>
          <p:cNvSpPr>
            <a:spLocks noGrp="1"/>
          </p:cNvSpPr>
          <p:nvPr>
            <p:ph idx="1"/>
          </p:nvPr>
        </p:nvSpPr>
        <p:spPr/>
        <p:txBody>
          <a:bodyPr>
            <a:normAutofit fontScale="92500"/>
          </a:bodyPr>
          <a:lstStyle/>
          <a:p>
            <a:r>
              <a:rPr lang="fr-FR" dirty="0"/>
              <a:t>Active queue management </a:t>
            </a:r>
            <a:r>
              <a:rPr lang="fr-FR" dirty="0" err="1"/>
              <a:t>algorithm</a:t>
            </a:r>
            <a:endParaRPr lang="fr-FR" dirty="0"/>
          </a:p>
          <a:p>
            <a:r>
              <a:rPr lang="en-US" dirty="0"/>
              <a:t>Differentially penalizes misbehaving flows by dropping more of their packets</a:t>
            </a:r>
          </a:p>
          <a:p>
            <a:r>
              <a:rPr lang="en-US" dirty="0" err="1"/>
              <a:t>CHOKe</a:t>
            </a:r>
            <a:r>
              <a:rPr lang="en-US" dirty="0"/>
              <a:t> (</a:t>
            </a:r>
            <a:r>
              <a:rPr lang="en-US" dirty="0" err="1"/>
              <a:t>CHOose</a:t>
            </a:r>
            <a:r>
              <a:rPr lang="en-US" dirty="0"/>
              <a:t> and Keep for responsive flows, </a:t>
            </a:r>
            <a:r>
              <a:rPr lang="en-US" dirty="0" err="1"/>
              <a:t>CHOose</a:t>
            </a:r>
            <a:r>
              <a:rPr lang="en-US" dirty="0"/>
              <a:t> and Kill for unresponsive flows)</a:t>
            </a:r>
          </a:p>
          <a:p>
            <a:r>
              <a:rPr lang="en-US" dirty="0"/>
              <a:t>Minimize the resource consumption of the maximum flow or seek to achieve </a:t>
            </a:r>
            <a:r>
              <a:rPr lang="en-US" dirty="0" err="1"/>
              <a:t>minmax</a:t>
            </a:r>
            <a:r>
              <a:rPr lang="en-US" dirty="0"/>
              <a:t> fairness</a:t>
            </a:r>
          </a:p>
        </p:txBody>
      </p:sp>
    </p:spTree>
    <p:extLst>
      <p:ext uri="{BB962C8B-B14F-4D97-AF65-F5344CB8AC3E}">
        <p14:creationId xmlns:p14="http://schemas.microsoft.com/office/powerpoint/2010/main" val="613951303"/>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CHOKE algorithm - 1</a:t>
            </a:r>
          </a:p>
        </p:txBody>
      </p:sp>
      <p:sp>
        <p:nvSpPr>
          <p:cNvPr id="3" name="Content Placeholder 2"/>
          <p:cNvSpPr>
            <a:spLocks noGrp="1"/>
          </p:cNvSpPr>
          <p:nvPr>
            <p:ph idx="1"/>
          </p:nvPr>
        </p:nvSpPr>
        <p:spPr>
          <a:xfrm>
            <a:off x="4211960" y="1596413"/>
            <a:ext cx="4627240" cy="4297363"/>
          </a:xfrm>
        </p:spPr>
        <p:txBody>
          <a:bodyPr>
            <a:normAutofit fontScale="92500" lnSpcReduction="10000"/>
          </a:bodyPr>
          <a:lstStyle/>
          <a:p>
            <a:r>
              <a:rPr lang="en-US" dirty="0" err="1"/>
              <a:t>CHOKe</a:t>
            </a:r>
            <a:r>
              <a:rPr lang="en-US" dirty="0"/>
              <a:t> calculates the average occupancy of the FIFO buffer using an exponential moving average</a:t>
            </a:r>
          </a:p>
          <a:p>
            <a:r>
              <a:rPr lang="en-US" dirty="0"/>
              <a:t>Marks two thresholds on the buffer, a minimum threshold </a:t>
            </a:r>
            <a:r>
              <a:rPr lang="en-US" i="1" dirty="0" err="1"/>
              <a:t>min</a:t>
            </a:r>
            <a:r>
              <a:rPr lang="en-US" baseline="-25000" dirty="0" err="1"/>
              <a:t>th</a:t>
            </a:r>
            <a:r>
              <a:rPr lang="en-US" dirty="0"/>
              <a:t> and a maximum threshold </a:t>
            </a:r>
            <a:r>
              <a:rPr lang="en-US" i="1" dirty="0" err="1"/>
              <a:t>max</a:t>
            </a:r>
            <a:r>
              <a:rPr lang="en-US" baseline="-25000" dirty="0" err="1"/>
              <a:t>th</a:t>
            </a:r>
            <a:endParaRPr lang="en-US" baseline="-25000" dirty="0"/>
          </a:p>
          <a:p>
            <a:endParaRPr lang="en-US" dirty="0"/>
          </a:p>
        </p:txBody>
      </p:sp>
      <p:pic>
        <p:nvPicPr>
          <p:cNvPr id="4" name="Picture 3"/>
          <p:cNvPicPr>
            <a:picLocks noChangeAspect="1"/>
          </p:cNvPicPr>
          <p:nvPr/>
        </p:nvPicPr>
        <p:blipFill>
          <a:blip r:embed="rId2"/>
          <a:stretch>
            <a:fillRect/>
          </a:stretch>
        </p:blipFill>
        <p:spPr>
          <a:xfrm>
            <a:off x="6079" y="2276872"/>
            <a:ext cx="4371975" cy="3267075"/>
          </a:xfrm>
          <a:prstGeom prst="rect">
            <a:avLst/>
          </a:prstGeom>
        </p:spPr>
      </p:pic>
      <p:sp>
        <p:nvSpPr>
          <p:cNvPr id="5" name="TextBox 4"/>
          <p:cNvSpPr txBox="1"/>
          <p:nvPr/>
        </p:nvSpPr>
        <p:spPr>
          <a:xfrm>
            <a:off x="1043608" y="5857310"/>
            <a:ext cx="6109558" cy="461665"/>
          </a:xfrm>
          <a:prstGeom prst="rect">
            <a:avLst/>
          </a:prstGeom>
          <a:noFill/>
        </p:spPr>
        <p:txBody>
          <a:bodyPr wrap="none" rtlCol="0">
            <a:spAutoFit/>
          </a:bodyPr>
          <a:lstStyle/>
          <a:p>
            <a:r>
              <a:rPr lang="en-US" sz="1200" dirty="0"/>
              <a:t>Source: </a:t>
            </a:r>
            <a:r>
              <a:rPr lang="en-US" sz="1200" dirty="0" err="1"/>
              <a:t>CHOKe</a:t>
            </a:r>
            <a:r>
              <a:rPr lang="en-US" sz="1200" dirty="0"/>
              <a:t> A stateless active queue management scheme </a:t>
            </a:r>
          </a:p>
          <a:p>
            <a:r>
              <a:rPr lang="en-US" sz="1200" dirty="0"/>
              <a:t>for approximating fair bandwidth allocation  </a:t>
            </a:r>
            <a:r>
              <a:rPr lang="en-US" sz="1200" dirty="0" err="1"/>
              <a:t>Rong</a:t>
            </a:r>
            <a:r>
              <a:rPr lang="en-US" sz="1200" dirty="0"/>
              <a:t> Pan,  </a:t>
            </a:r>
            <a:r>
              <a:rPr lang="en-US" sz="1200" dirty="0" err="1"/>
              <a:t>Balaji</a:t>
            </a:r>
            <a:r>
              <a:rPr lang="en-US" sz="1200" dirty="0"/>
              <a:t> </a:t>
            </a:r>
            <a:r>
              <a:rPr lang="en-US" sz="1200" dirty="0" err="1"/>
              <a:t>Prabhakar</a:t>
            </a:r>
            <a:r>
              <a:rPr lang="en-US" sz="1200" dirty="0"/>
              <a:t>”, Konstantinos </a:t>
            </a:r>
            <a:r>
              <a:rPr lang="en-US" sz="1200" dirty="0" err="1"/>
              <a:t>Psounis</a:t>
            </a:r>
            <a:r>
              <a:rPr lang="en-US" sz="1200" dirty="0"/>
              <a:t> </a:t>
            </a:r>
          </a:p>
        </p:txBody>
      </p:sp>
    </p:spTree>
    <p:extLst>
      <p:ext uri="{BB962C8B-B14F-4D97-AF65-F5344CB8AC3E}">
        <p14:creationId xmlns:p14="http://schemas.microsoft.com/office/powerpoint/2010/main" val="3492565865"/>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graphicFrame>
        <p:nvGraphicFramePr>
          <p:cNvPr id="4" name="Object 3"/>
          <p:cNvGraphicFramePr>
            <a:graphicFrameLocks noChangeAspect="1"/>
          </p:cNvGraphicFramePr>
          <p:nvPr>
            <p:extLst>
              <p:ext uri="{D42A27DB-BD31-4B8C-83A1-F6EECF244321}">
                <p14:modId xmlns:p14="http://schemas.microsoft.com/office/powerpoint/2010/main" val="2240657644"/>
              </p:ext>
            </p:extLst>
          </p:nvPr>
        </p:nvGraphicFramePr>
        <p:xfrm>
          <a:off x="899592" y="1217576"/>
          <a:ext cx="7947546" cy="4784762"/>
        </p:xfrm>
        <a:graphic>
          <a:graphicData uri="http://schemas.openxmlformats.org/presentationml/2006/ole">
            <mc:AlternateContent xmlns:mc="http://schemas.openxmlformats.org/markup-compatibility/2006">
              <mc:Choice xmlns:v="urn:schemas-microsoft-com:vml" Requires="v">
                <p:oleObj spid="_x0000_s25728" name="Visio" r:id="rId3" imgW="8548745" imgH="5146458" progId="Visio.Drawing.11">
                  <p:embed/>
                </p:oleObj>
              </mc:Choice>
              <mc:Fallback>
                <p:oleObj name="Visio" r:id="rId3" imgW="8548745" imgH="5146458" progId="Visio.Drawing.11">
                  <p:embed/>
                  <p:pic>
                    <p:nvPicPr>
                      <p:cNvPr id="0" name=""/>
                      <p:cNvPicPr/>
                      <p:nvPr/>
                    </p:nvPicPr>
                    <p:blipFill>
                      <a:blip r:embed="rId4"/>
                      <a:stretch>
                        <a:fillRect/>
                      </a:stretch>
                    </p:blipFill>
                    <p:spPr>
                      <a:xfrm>
                        <a:off x="899592" y="1217576"/>
                        <a:ext cx="7947546" cy="4784762"/>
                      </a:xfrm>
                      <a:prstGeom prst="rect">
                        <a:avLst/>
                      </a:prstGeom>
                    </p:spPr>
                  </p:pic>
                </p:oleObj>
              </mc:Fallback>
            </mc:AlternateContent>
          </a:graphicData>
        </a:graphic>
      </p:graphicFrame>
    </p:spTree>
    <p:extLst>
      <p:ext uri="{BB962C8B-B14F-4D97-AF65-F5344CB8AC3E}">
        <p14:creationId xmlns:p14="http://schemas.microsoft.com/office/powerpoint/2010/main" val="3239308449"/>
      </p:ext>
    </p:extLst>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CHOKE algorithm - 2</a:t>
            </a:r>
          </a:p>
        </p:txBody>
      </p:sp>
      <p:sp>
        <p:nvSpPr>
          <p:cNvPr id="3" name="Content Placeholder 2"/>
          <p:cNvSpPr>
            <a:spLocks noGrp="1"/>
          </p:cNvSpPr>
          <p:nvPr>
            <p:ph idx="1"/>
          </p:nvPr>
        </p:nvSpPr>
        <p:spPr>
          <a:xfrm>
            <a:off x="4572000" y="1124744"/>
            <a:ext cx="4267200" cy="5976663"/>
          </a:xfrm>
        </p:spPr>
        <p:txBody>
          <a:bodyPr>
            <a:normAutofit fontScale="70000" lnSpcReduction="20000"/>
          </a:bodyPr>
          <a:lstStyle/>
          <a:p>
            <a:r>
              <a:rPr lang="en-US" dirty="0"/>
              <a:t>If the average queue size is less than </a:t>
            </a:r>
            <a:r>
              <a:rPr lang="en-US" i="1" dirty="0" err="1"/>
              <a:t>min</a:t>
            </a:r>
            <a:r>
              <a:rPr lang="en-US" baseline="-25000" dirty="0" err="1"/>
              <a:t>th</a:t>
            </a:r>
            <a:r>
              <a:rPr lang="en-US" dirty="0"/>
              <a:t> , every arriving packet is queued into the FIFO buffer</a:t>
            </a:r>
          </a:p>
          <a:p>
            <a:r>
              <a:rPr lang="en-US" dirty="0"/>
              <a:t>If the average queue size is greater than </a:t>
            </a:r>
            <a:r>
              <a:rPr lang="en-US" i="1" dirty="0" err="1"/>
              <a:t>max</a:t>
            </a:r>
            <a:r>
              <a:rPr lang="en-US" baseline="-25000" dirty="0" err="1"/>
              <a:t>th</a:t>
            </a:r>
            <a:r>
              <a:rPr lang="en-US" dirty="0"/>
              <a:t>, every arriving packet is dropped</a:t>
            </a:r>
          </a:p>
          <a:p>
            <a:r>
              <a:rPr lang="en-US" dirty="0"/>
              <a:t>Otherwise:</a:t>
            </a:r>
          </a:p>
          <a:p>
            <a:pPr lvl="1"/>
            <a:r>
              <a:rPr lang="en-US" dirty="0"/>
              <a:t> each arriving packet is compared with a randomly selected from the buffer packet, called drop candidate packet</a:t>
            </a:r>
          </a:p>
          <a:p>
            <a:pPr lvl="1"/>
            <a:r>
              <a:rPr lang="en-US" dirty="0"/>
              <a:t>If they have the same Flow ID – both are dropped</a:t>
            </a:r>
          </a:p>
          <a:p>
            <a:pPr lvl="1"/>
            <a:r>
              <a:rPr lang="en-US" dirty="0"/>
              <a:t>Otherwise, the randomly chosen packet is kept in the buffer (in the same position as before) and the arriving packet is dropped with a probability that depends on the average queue size</a:t>
            </a:r>
          </a:p>
        </p:txBody>
      </p:sp>
      <p:pic>
        <p:nvPicPr>
          <p:cNvPr id="4" name="Picture 3"/>
          <p:cNvPicPr>
            <a:picLocks noChangeAspect="1"/>
          </p:cNvPicPr>
          <p:nvPr/>
        </p:nvPicPr>
        <p:blipFill>
          <a:blip r:embed="rId3"/>
          <a:stretch>
            <a:fillRect/>
          </a:stretch>
        </p:blipFill>
        <p:spPr>
          <a:xfrm>
            <a:off x="6079" y="2276872"/>
            <a:ext cx="4371975" cy="3267075"/>
          </a:xfrm>
          <a:prstGeom prst="rect">
            <a:avLst/>
          </a:prstGeom>
        </p:spPr>
      </p:pic>
      <p:sp>
        <p:nvSpPr>
          <p:cNvPr id="5" name="TextBox 4"/>
          <p:cNvSpPr txBox="1"/>
          <p:nvPr/>
        </p:nvSpPr>
        <p:spPr>
          <a:xfrm>
            <a:off x="615351" y="6408187"/>
            <a:ext cx="6109558" cy="461665"/>
          </a:xfrm>
          <a:prstGeom prst="rect">
            <a:avLst/>
          </a:prstGeom>
          <a:noFill/>
        </p:spPr>
        <p:txBody>
          <a:bodyPr wrap="none" rtlCol="0">
            <a:spAutoFit/>
          </a:bodyPr>
          <a:lstStyle/>
          <a:p>
            <a:r>
              <a:rPr lang="en-US" sz="1200" dirty="0"/>
              <a:t>Source: </a:t>
            </a:r>
            <a:r>
              <a:rPr lang="en-US" sz="1200" dirty="0" err="1"/>
              <a:t>CHOKe</a:t>
            </a:r>
            <a:r>
              <a:rPr lang="en-US" sz="1200" dirty="0"/>
              <a:t> A stateless active queue management scheme </a:t>
            </a:r>
          </a:p>
          <a:p>
            <a:r>
              <a:rPr lang="en-US" sz="1200" dirty="0"/>
              <a:t>for approximating fair bandwidth allocation  </a:t>
            </a:r>
            <a:r>
              <a:rPr lang="en-US" sz="1200" dirty="0" err="1"/>
              <a:t>Rong</a:t>
            </a:r>
            <a:r>
              <a:rPr lang="en-US" sz="1200" dirty="0"/>
              <a:t> Pan,  </a:t>
            </a:r>
            <a:r>
              <a:rPr lang="en-US" sz="1200" dirty="0" err="1"/>
              <a:t>Balaji</a:t>
            </a:r>
            <a:r>
              <a:rPr lang="en-US" sz="1200" dirty="0"/>
              <a:t> </a:t>
            </a:r>
            <a:r>
              <a:rPr lang="en-US" sz="1200" dirty="0" err="1"/>
              <a:t>Prabhakar</a:t>
            </a:r>
            <a:r>
              <a:rPr lang="en-US" sz="1200" dirty="0"/>
              <a:t>”, Konstantinos </a:t>
            </a:r>
            <a:r>
              <a:rPr lang="en-US" sz="1200" dirty="0" err="1"/>
              <a:t>Psounis</a:t>
            </a:r>
            <a:r>
              <a:rPr lang="en-US" sz="1200" dirty="0"/>
              <a:t> </a:t>
            </a:r>
          </a:p>
        </p:txBody>
      </p:sp>
    </p:spTree>
    <p:extLst>
      <p:ext uri="{BB962C8B-B14F-4D97-AF65-F5344CB8AC3E}">
        <p14:creationId xmlns:p14="http://schemas.microsoft.com/office/powerpoint/2010/main" val="58705000"/>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CHOKE algorithm – simulation results</a:t>
            </a:r>
          </a:p>
        </p:txBody>
      </p:sp>
      <p:sp>
        <p:nvSpPr>
          <p:cNvPr id="3" name="Content Placeholder 2"/>
          <p:cNvSpPr>
            <a:spLocks noGrp="1"/>
          </p:cNvSpPr>
          <p:nvPr>
            <p:ph idx="1"/>
          </p:nvPr>
        </p:nvSpPr>
        <p:spPr>
          <a:xfrm>
            <a:off x="4355976" y="1596413"/>
            <a:ext cx="4483224" cy="4297363"/>
          </a:xfrm>
        </p:spPr>
        <p:txBody>
          <a:bodyPr>
            <a:normAutofit fontScale="70000" lnSpcReduction="20000"/>
          </a:bodyPr>
          <a:lstStyle/>
          <a:p>
            <a:r>
              <a:rPr lang="en-US" dirty="0"/>
              <a:t>RED and </a:t>
            </a:r>
            <a:r>
              <a:rPr lang="en-US" dirty="0" err="1"/>
              <a:t>DropTail</a:t>
            </a:r>
            <a:r>
              <a:rPr lang="en-US" dirty="0"/>
              <a:t> gateways do not discriminate against unresponsive flows. </a:t>
            </a:r>
          </a:p>
          <a:p>
            <a:r>
              <a:rPr lang="en-US" dirty="0"/>
              <a:t>The UDP flow takes away more than 95% of the bottleneck link capacity and the TCP connections can only take the remaining 50 Kbps. </a:t>
            </a:r>
          </a:p>
          <a:p>
            <a:r>
              <a:rPr lang="en-US" dirty="0" err="1"/>
              <a:t>CHOKe</a:t>
            </a:r>
            <a:r>
              <a:rPr lang="en-US" dirty="0"/>
              <a:t>, on the other hand, improves the throughput of the TCP flows dramatically by limiting the UDP throughput to 250 Kbps, which is only around 25% of the link capacity</a:t>
            </a:r>
          </a:p>
        </p:txBody>
      </p:sp>
      <p:pic>
        <p:nvPicPr>
          <p:cNvPr id="4" name="Picture 3"/>
          <p:cNvPicPr>
            <a:picLocks noChangeAspect="1"/>
          </p:cNvPicPr>
          <p:nvPr/>
        </p:nvPicPr>
        <p:blipFill>
          <a:blip r:embed="rId3"/>
          <a:stretch>
            <a:fillRect/>
          </a:stretch>
        </p:blipFill>
        <p:spPr>
          <a:xfrm>
            <a:off x="423773" y="1341266"/>
            <a:ext cx="3762375" cy="2752725"/>
          </a:xfrm>
          <a:prstGeom prst="rect">
            <a:avLst/>
          </a:prstGeom>
        </p:spPr>
      </p:pic>
      <p:pic>
        <p:nvPicPr>
          <p:cNvPr id="5" name="Picture 4"/>
          <p:cNvPicPr>
            <a:picLocks noChangeAspect="1"/>
          </p:cNvPicPr>
          <p:nvPr/>
        </p:nvPicPr>
        <p:blipFill>
          <a:blip r:embed="rId4"/>
          <a:stretch>
            <a:fillRect/>
          </a:stretch>
        </p:blipFill>
        <p:spPr>
          <a:xfrm>
            <a:off x="429943" y="4093991"/>
            <a:ext cx="3843125" cy="2625175"/>
          </a:xfrm>
          <a:prstGeom prst="rect">
            <a:avLst/>
          </a:prstGeom>
        </p:spPr>
      </p:pic>
      <p:sp>
        <p:nvSpPr>
          <p:cNvPr id="6" name="TextBox 5"/>
          <p:cNvSpPr txBox="1"/>
          <p:nvPr/>
        </p:nvSpPr>
        <p:spPr>
          <a:xfrm>
            <a:off x="971600" y="6544517"/>
            <a:ext cx="6109558" cy="461665"/>
          </a:xfrm>
          <a:prstGeom prst="rect">
            <a:avLst/>
          </a:prstGeom>
          <a:noFill/>
        </p:spPr>
        <p:txBody>
          <a:bodyPr wrap="none" rtlCol="0">
            <a:spAutoFit/>
          </a:bodyPr>
          <a:lstStyle/>
          <a:p>
            <a:r>
              <a:rPr lang="en-US" sz="1200" dirty="0"/>
              <a:t>Source: </a:t>
            </a:r>
            <a:r>
              <a:rPr lang="en-US" sz="1200" dirty="0" err="1"/>
              <a:t>CHOKe</a:t>
            </a:r>
            <a:r>
              <a:rPr lang="en-US" sz="1200" dirty="0"/>
              <a:t> A stateless active queue management scheme </a:t>
            </a:r>
          </a:p>
          <a:p>
            <a:r>
              <a:rPr lang="en-US" sz="1200" dirty="0"/>
              <a:t>for approximating fair bandwidth allocation  </a:t>
            </a:r>
            <a:r>
              <a:rPr lang="en-US" sz="1200" dirty="0" err="1"/>
              <a:t>Rong</a:t>
            </a:r>
            <a:r>
              <a:rPr lang="en-US" sz="1200" dirty="0"/>
              <a:t> Pan,  </a:t>
            </a:r>
            <a:r>
              <a:rPr lang="en-US" sz="1200" dirty="0" err="1"/>
              <a:t>Balaji</a:t>
            </a:r>
            <a:r>
              <a:rPr lang="en-US" sz="1200" dirty="0"/>
              <a:t> </a:t>
            </a:r>
            <a:r>
              <a:rPr lang="en-US" sz="1200" dirty="0" err="1"/>
              <a:t>Prabhakar</a:t>
            </a:r>
            <a:r>
              <a:rPr lang="en-US" sz="1200" dirty="0"/>
              <a:t>”, Konstantinos </a:t>
            </a:r>
            <a:r>
              <a:rPr lang="en-US" sz="1200" dirty="0" err="1"/>
              <a:t>Psounis</a:t>
            </a:r>
            <a:r>
              <a:rPr lang="en-US" sz="1200" dirty="0"/>
              <a:t> </a:t>
            </a:r>
          </a:p>
        </p:txBody>
      </p:sp>
    </p:spTree>
    <p:extLst>
      <p:ext uri="{BB962C8B-B14F-4D97-AF65-F5344CB8AC3E}">
        <p14:creationId xmlns:p14="http://schemas.microsoft.com/office/powerpoint/2010/main" val="23026531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Tail Drop 	– simplest</a:t>
            </a:r>
          </a:p>
          <a:p>
            <a:r>
              <a:rPr lang="en-US" dirty="0"/>
              <a:t>RED 		– effective, but might be unfair</a:t>
            </a:r>
          </a:p>
          <a:p>
            <a:r>
              <a:rPr lang="en-US" dirty="0"/>
              <a:t>Weighted RED</a:t>
            </a:r>
          </a:p>
          <a:p>
            <a:r>
              <a:rPr lang="en-US" dirty="0"/>
              <a:t>Flow based RED</a:t>
            </a:r>
          </a:p>
          <a:p>
            <a:r>
              <a:rPr lang="en-US" dirty="0"/>
              <a:t>QCN 		– developed for Ethernet</a:t>
            </a:r>
          </a:p>
          <a:p>
            <a:r>
              <a:rPr lang="en-US" dirty="0" err="1"/>
              <a:t>CHOKe</a:t>
            </a:r>
            <a:r>
              <a:rPr lang="en-US" dirty="0"/>
              <a:t> 		- stateless flow based RED</a:t>
            </a:r>
          </a:p>
        </p:txBody>
      </p:sp>
    </p:spTree>
    <p:extLst>
      <p:ext uri="{BB962C8B-B14F-4D97-AF65-F5344CB8AC3E}">
        <p14:creationId xmlns:p14="http://schemas.microsoft.com/office/powerpoint/2010/main" val="21230842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a:bodyPr>
          <a:lstStyle/>
          <a:p>
            <a:r>
              <a:rPr lang="en-US" sz="5400" dirty="0"/>
              <a:t>Packet Scheduling</a:t>
            </a:r>
          </a:p>
        </p:txBody>
      </p:sp>
    </p:spTree>
    <p:extLst>
      <p:ext uri="{BB962C8B-B14F-4D97-AF65-F5344CB8AC3E}">
        <p14:creationId xmlns:p14="http://schemas.microsoft.com/office/powerpoint/2010/main" val="4156538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scheduling</a:t>
            </a:r>
          </a:p>
        </p:txBody>
      </p:sp>
      <p:graphicFrame>
        <p:nvGraphicFramePr>
          <p:cNvPr id="4" name="Object 3"/>
          <p:cNvGraphicFramePr>
            <a:graphicFrameLocks noChangeAspect="1"/>
          </p:cNvGraphicFramePr>
          <p:nvPr>
            <p:extLst>
              <p:ext uri="{D42A27DB-BD31-4B8C-83A1-F6EECF244321}">
                <p14:modId xmlns:p14="http://schemas.microsoft.com/office/powerpoint/2010/main" val="3853273674"/>
              </p:ext>
            </p:extLst>
          </p:nvPr>
        </p:nvGraphicFramePr>
        <p:xfrm>
          <a:off x="899592" y="1217576"/>
          <a:ext cx="7947546" cy="4784762"/>
        </p:xfrm>
        <a:graphic>
          <a:graphicData uri="http://schemas.openxmlformats.org/presentationml/2006/ole">
            <mc:AlternateContent xmlns:mc="http://schemas.openxmlformats.org/markup-compatibility/2006">
              <mc:Choice xmlns:v="urn:schemas-microsoft-com:vml" Requires="v">
                <p:oleObj spid="_x0000_s26746" name="Visio" r:id="rId4" imgW="8548620" imgH="5146706" progId="Visio.Drawing.11">
                  <p:embed/>
                </p:oleObj>
              </mc:Choice>
              <mc:Fallback>
                <p:oleObj name="Visio" r:id="rId4" imgW="8548620" imgH="5146706" progId="Visio.Drawing.11">
                  <p:embed/>
                  <p:pic>
                    <p:nvPicPr>
                      <p:cNvPr id="0" name=""/>
                      <p:cNvPicPr/>
                      <p:nvPr/>
                    </p:nvPicPr>
                    <p:blipFill>
                      <a:blip r:embed="rId5"/>
                      <a:stretch>
                        <a:fillRect/>
                      </a:stretch>
                    </p:blipFill>
                    <p:spPr>
                      <a:xfrm>
                        <a:off x="899592" y="1217576"/>
                        <a:ext cx="7947546" cy="4784762"/>
                      </a:xfrm>
                      <a:prstGeom prst="rect">
                        <a:avLst/>
                      </a:prstGeom>
                    </p:spPr>
                  </p:pic>
                </p:oleObj>
              </mc:Fallback>
            </mc:AlternateContent>
          </a:graphicData>
        </a:graphic>
      </p:graphicFrame>
      <p:sp>
        <p:nvSpPr>
          <p:cNvPr id="3" name="TextBox 2"/>
          <p:cNvSpPr txBox="1"/>
          <p:nvPr/>
        </p:nvSpPr>
        <p:spPr>
          <a:xfrm>
            <a:off x="742730" y="6309320"/>
            <a:ext cx="8403647" cy="369332"/>
          </a:xfrm>
          <a:prstGeom prst="rect">
            <a:avLst/>
          </a:prstGeom>
          <a:noFill/>
        </p:spPr>
        <p:txBody>
          <a:bodyPr wrap="none" rtlCol="0">
            <a:spAutoFit/>
          </a:bodyPr>
          <a:lstStyle/>
          <a:p>
            <a:r>
              <a:rPr lang="en-US" dirty="0"/>
              <a:t>The scheduler determines the departure sequence of the packets stored in the memory</a:t>
            </a:r>
          </a:p>
        </p:txBody>
      </p:sp>
    </p:spTree>
    <p:extLst>
      <p:ext uri="{BB962C8B-B14F-4D97-AF65-F5344CB8AC3E}">
        <p14:creationId xmlns:p14="http://schemas.microsoft.com/office/powerpoint/2010/main" val="1485125407"/>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pitchFamily="34" charset="0"/>
                <a:ea typeface="Gulim" pitchFamily="34" charset="-127"/>
              </a:rPr>
              <a:t>FCFS / FIFO Queuing</a:t>
            </a:r>
            <a:endParaRPr lang="en-US" dirty="0"/>
          </a:p>
        </p:txBody>
      </p:sp>
      <p:sp>
        <p:nvSpPr>
          <p:cNvPr id="3" name="Content Placeholder 2"/>
          <p:cNvSpPr>
            <a:spLocks noGrp="1"/>
          </p:cNvSpPr>
          <p:nvPr>
            <p:ph idx="1"/>
          </p:nvPr>
        </p:nvSpPr>
        <p:spPr>
          <a:xfrm>
            <a:off x="762000" y="1596413"/>
            <a:ext cx="8077200" cy="2336643"/>
          </a:xfrm>
        </p:spPr>
        <p:txBody>
          <a:bodyPr/>
          <a:lstStyle/>
          <a:p>
            <a:r>
              <a:rPr lang="en-US" altLang="ko-KR" dirty="0">
                <a:ea typeface="Gulim" pitchFamily="34" charset="-127"/>
              </a:rPr>
              <a:t>Simplest Algorithm, widely used</a:t>
            </a:r>
          </a:p>
          <a:p>
            <a:r>
              <a:rPr lang="en-US" altLang="ko-KR" dirty="0">
                <a:ea typeface="Gulim" pitchFamily="34" charset="-127"/>
              </a:rPr>
              <a:t>Scheduling is done using first-in first-out (FIFO) discipline</a:t>
            </a:r>
          </a:p>
          <a:p>
            <a:r>
              <a:rPr lang="en-US" altLang="ko-KR" dirty="0">
                <a:ea typeface="Gulim" pitchFamily="34" charset="-127"/>
              </a:rPr>
              <a:t>All flows are fed into the same queue</a:t>
            </a:r>
          </a:p>
        </p:txBody>
      </p:sp>
      <p:grpSp>
        <p:nvGrpSpPr>
          <p:cNvPr id="4" name="Group 30"/>
          <p:cNvGrpSpPr>
            <a:grpSpLocks/>
          </p:cNvGrpSpPr>
          <p:nvPr/>
        </p:nvGrpSpPr>
        <p:grpSpPr bwMode="auto">
          <a:xfrm>
            <a:off x="407988" y="4371975"/>
            <a:ext cx="8275637" cy="1174750"/>
            <a:chOff x="257" y="2754"/>
            <a:chExt cx="5213" cy="740"/>
          </a:xfrm>
        </p:grpSpPr>
        <p:sp>
          <p:nvSpPr>
            <p:cNvPr id="5" name="Line 5"/>
            <p:cNvSpPr>
              <a:spLocks noChangeShapeType="1"/>
            </p:cNvSpPr>
            <p:nvPr/>
          </p:nvSpPr>
          <p:spPr bwMode="auto">
            <a:xfrm>
              <a:off x="1732" y="2998"/>
              <a:ext cx="71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1732" y="3238"/>
              <a:ext cx="71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2450"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2354"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p:cNvSpPr>
              <a:spLocks noChangeShapeType="1"/>
            </p:cNvSpPr>
            <p:nvPr/>
          </p:nvSpPr>
          <p:spPr bwMode="auto">
            <a:xfrm>
              <a:off x="2258"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p:cNvSpPr>
              <a:spLocks noChangeShapeType="1"/>
            </p:cNvSpPr>
            <p:nvPr/>
          </p:nvSpPr>
          <p:spPr bwMode="auto">
            <a:xfrm>
              <a:off x="2162"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2066"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1970"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a:off x="1012" y="2998"/>
              <a:ext cx="71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p:cNvSpPr>
              <a:spLocks noChangeShapeType="1"/>
            </p:cNvSpPr>
            <p:nvPr/>
          </p:nvSpPr>
          <p:spPr bwMode="auto">
            <a:xfrm>
              <a:off x="1012" y="3238"/>
              <a:ext cx="71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5"/>
            <p:cNvSpPr>
              <a:spLocks noChangeShapeType="1"/>
            </p:cNvSpPr>
            <p:nvPr/>
          </p:nvSpPr>
          <p:spPr bwMode="auto">
            <a:xfrm>
              <a:off x="1874"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6"/>
            <p:cNvSpPr>
              <a:spLocks noChangeShapeType="1"/>
            </p:cNvSpPr>
            <p:nvPr/>
          </p:nvSpPr>
          <p:spPr bwMode="auto">
            <a:xfrm>
              <a:off x="1778"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7"/>
            <p:cNvSpPr>
              <a:spLocks noChangeShapeType="1"/>
            </p:cNvSpPr>
            <p:nvPr/>
          </p:nvSpPr>
          <p:spPr bwMode="auto">
            <a:xfrm>
              <a:off x="1682"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8"/>
            <p:cNvSpPr>
              <a:spLocks noChangeShapeType="1"/>
            </p:cNvSpPr>
            <p:nvPr/>
          </p:nvSpPr>
          <p:spPr bwMode="auto">
            <a:xfrm>
              <a:off x="1586"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9"/>
            <p:cNvSpPr>
              <a:spLocks noChangeShapeType="1"/>
            </p:cNvSpPr>
            <p:nvPr/>
          </p:nvSpPr>
          <p:spPr bwMode="auto">
            <a:xfrm>
              <a:off x="1490"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0"/>
            <p:cNvSpPr>
              <a:spLocks noChangeShapeType="1"/>
            </p:cNvSpPr>
            <p:nvPr/>
          </p:nvSpPr>
          <p:spPr bwMode="auto">
            <a:xfrm>
              <a:off x="1394" y="3000"/>
              <a:ext cx="0" cy="238"/>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Oval 21"/>
            <p:cNvSpPr>
              <a:spLocks noChangeArrowheads="1"/>
            </p:cNvSpPr>
            <p:nvPr/>
          </p:nvSpPr>
          <p:spPr bwMode="auto">
            <a:xfrm>
              <a:off x="3222" y="2954"/>
              <a:ext cx="328"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2452" y="3094"/>
              <a:ext cx="766" cy="0"/>
            </a:xfrm>
            <a:prstGeom prst="line">
              <a:avLst/>
            </a:prstGeom>
            <a:noFill/>
            <a:ln w="1270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3"/>
            <p:cNvSpPr>
              <a:spLocks noChangeShapeType="1"/>
            </p:cNvSpPr>
            <p:nvPr/>
          </p:nvSpPr>
          <p:spPr bwMode="auto">
            <a:xfrm>
              <a:off x="3556" y="3094"/>
              <a:ext cx="1630" cy="0"/>
            </a:xfrm>
            <a:prstGeom prst="line">
              <a:avLst/>
            </a:prstGeom>
            <a:noFill/>
            <a:ln w="25400">
              <a:solidFill>
                <a:srgbClr val="0066FF"/>
              </a:solidFill>
              <a:round/>
              <a:headEnd type="none" w="sm" len="sm"/>
              <a:tailEnd type="stealth"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4" name="AutoShape 24"/>
            <p:cNvSpPr>
              <a:spLocks noChangeArrowheads="1"/>
            </p:cNvSpPr>
            <p:nvPr/>
          </p:nvSpPr>
          <p:spPr bwMode="auto">
            <a:xfrm>
              <a:off x="3654" y="2762"/>
              <a:ext cx="232" cy="232"/>
            </a:xfrm>
            <a:prstGeom prst="cube">
              <a:avLst>
                <a:gd name="adj" fmla="val 24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5"/>
            <p:cNvSpPr>
              <a:spLocks noChangeArrowheads="1"/>
            </p:cNvSpPr>
            <p:nvPr/>
          </p:nvSpPr>
          <p:spPr bwMode="auto">
            <a:xfrm>
              <a:off x="4038" y="2762"/>
              <a:ext cx="232" cy="232"/>
            </a:xfrm>
            <a:prstGeom prst="cube">
              <a:avLst>
                <a:gd name="adj" fmla="val 24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6"/>
            <p:cNvSpPr>
              <a:spLocks noChangeArrowheads="1"/>
            </p:cNvSpPr>
            <p:nvPr/>
          </p:nvSpPr>
          <p:spPr bwMode="auto">
            <a:xfrm>
              <a:off x="4422" y="2762"/>
              <a:ext cx="232" cy="232"/>
            </a:xfrm>
            <a:prstGeom prst="cube">
              <a:avLst>
                <a:gd name="adj" fmla="val 24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7"/>
            <p:cNvSpPr>
              <a:spLocks noChangeArrowheads="1"/>
            </p:cNvSpPr>
            <p:nvPr/>
          </p:nvSpPr>
          <p:spPr bwMode="auto">
            <a:xfrm>
              <a:off x="4806" y="2762"/>
              <a:ext cx="232" cy="232"/>
            </a:xfrm>
            <a:prstGeom prst="cube">
              <a:avLst>
                <a:gd name="adj" fmla="val 249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8"/>
            <p:cNvSpPr>
              <a:spLocks noChangeArrowheads="1"/>
            </p:cNvSpPr>
            <p:nvPr/>
          </p:nvSpPr>
          <p:spPr bwMode="auto">
            <a:xfrm>
              <a:off x="5190" y="2954"/>
              <a:ext cx="280" cy="280"/>
            </a:xfrm>
            <a:prstGeom prst="homePlate">
              <a:avLst>
                <a:gd name="adj" fmla="val 333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9" name="Object 29"/>
            <p:cNvGraphicFramePr>
              <a:graphicFrameLocks/>
            </p:cNvGraphicFramePr>
            <p:nvPr/>
          </p:nvGraphicFramePr>
          <p:xfrm>
            <a:off x="257" y="2754"/>
            <a:ext cx="637" cy="740"/>
          </p:xfrm>
          <a:graphic>
            <a:graphicData uri="http://schemas.openxmlformats.org/presentationml/2006/ole">
              <mc:AlternateContent xmlns:mc="http://schemas.openxmlformats.org/markup-compatibility/2006">
                <mc:Choice xmlns:v="urn:schemas-microsoft-com:vml" Requires="v">
                  <p:oleObj spid="_x0000_s5289" name="Clip" r:id="rId3" imgW="1011238" imgH="1174750" progId="MS_ClipArt_Gallery.2">
                    <p:embed/>
                  </p:oleObj>
                </mc:Choice>
                <mc:Fallback>
                  <p:oleObj name="Clip" r:id="rId3" imgW="1011238" imgH="117475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 y="2754"/>
                          <a:ext cx="637"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56347960"/>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8077200" cy="1143000"/>
          </a:xfrm>
        </p:spPr>
        <p:txBody>
          <a:bodyPr/>
          <a:lstStyle/>
          <a:p>
            <a:r>
              <a:rPr lang="en-US" altLang="ko-KR" dirty="0">
                <a:ea typeface="Gulim" pitchFamily="34" charset="-127"/>
              </a:rPr>
              <a:t>FIFO Queuing - 2</a:t>
            </a:r>
            <a:endParaRPr lang="en-US" dirty="0"/>
          </a:p>
        </p:txBody>
      </p:sp>
      <p:sp>
        <p:nvSpPr>
          <p:cNvPr id="3" name="Content Placeholder 2"/>
          <p:cNvSpPr>
            <a:spLocks noGrp="1"/>
          </p:cNvSpPr>
          <p:nvPr>
            <p:ph idx="1"/>
          </p:nvPr>
        </p:nvSpPr>
        <p:spPr/>
        <p:txBody>
          <a:bodyPr>
            <a:normAutofit lnSpcReduction="10000"/>
          </a:bodyPr>
          <a:lstStyle/>
          <a:p>
            <a:r>
              <a:rPr lang="en-US" altLang="ko-KR" dirty="0">
                <a:ea typeface="Gulim" pitchFamily="34" charset="-127"/>
              </a:rPr>
              <a:t>First-In First-Out (FIFO) queuing</a:t>
            </a:r>
          </a:p>
          <a:p>
            <a:pPr lvl="1"/>
            <a:r>
              <a:rPr lang="en-US" altLang="ko-KR" dirty="0">
                <a:ea typeface="Gulim" pitchFamily="34" charset="-127"/>
              </a:rPr>
              <a:t>First Arrival, First Transmission</a:t>
            </a:r>
          </a:p>
          <a:p>
            <a:pPr lvl="1"/>
            <a:r>
              <a:rPr lang="en-US" altLang="ko-KR" dirty="0">
                <a:ea typeface="Gulim" pitchFamily="34" charset="-127"/>
              </a:rPr>
              <a:t>Completely dependent on arrival time</a:t>
            </a:r>
          </a:p>
          <a:p>
            <a:pPr lvl="1"/>
            <a:r>
              <a:rPr lang="en-US" altLang="ko-KR" dirty="0">
                <a:ea typeface="Gulim" pitchFamily="34" charset="-127"/>
              </a:rPr>
              <a:t>No notion of priority or allocated buffers</a:t>
            </a:r>
          </a:p>
          <a:p>
            <a:pPr lvl="1"/>
            <a:r>
              <a:rPr lang="en-US" altLang="ko-KR" dirty="0">
                <a:ea typeface="Gulim" pitchFamily="34" charset="-127"/>
              </a:rPr>
              <a:t>No space in queue </a:t>
            </a:r>
            <a:r>
              <a:rPr lang="en-US" altLang="ko-KR" dirty="0">
                <a:ea typeface="Gulim" pitchFamily="34" charset="-127"/>
                <a:sym typeface="Wingdings" panose="05000000000000000000" pitchFamily="2" charset="2"/>
              </a:rPr>
              <a:t></a:t>
            </a:r>
            <a:r>
              <a:rPr lang="en-US" altLang="ko-KR" dirty="0">
                <a:ea typeface="Gulim" pitchFamily="34" charset="-127"/>
              </a:rPr>
              <a:t> packet discarded</a:t>
            </a:r>
          </a:p>
          <a:p>
            <a:pPr lvl="1"/>
            <a:r>
              <a:rPr lang="en-US" altLang="ko-KR" sz="2600" dirty="0">
                <a:ea typeface="Gulim" pitchFamily="34" charset="-127"/>
              </a:rPr>
              <a:t>Flows can interfere with each other:</a:t>
            </a:r>
          </a:p>
          <a:p>
            <a:pPr lvl="2"/>
            <a:r>
              <a:rPr lang="en-US" altLang="ko-KR" sz="2200" dirty="0">
                <a:ea typeface="Gulim" pitchFamily="34" charset="-127"/>
              </a:rPr>
              <a:t>No isolation M</a:t>
            </a:r>
          </a:p>
          <a:p>
            <a:pPr lvl="2"/>
            <a:r>
              <a:rPr lang="en-US" altLang="ko-KR" sz="2200" dirty="0">
                <a:ea typeface="Gulim" pitchFamily="34" charset="-127"/>
              </a:rPr>
              <a:t>Malicious monopolization</a:t>
            </a:r>
            <a:r>
              <a:rPr lang="en-US" altLang="ko-KR" dirty="0">
                <a:ea typeface="Gulim" pitchFamily="34" charset="-127"/>
              </a:rPr>
              <a:t> </a:t>
            </a:r>
          </a:p>
          <a:p>
            <a:pPr lvl="1"/>
            <a:r>
              <a:rPr lang="en-US" altLang="ko-KR" dirty="0">
                <a:ea typeface="Gulim" pitchFamily="34" charset="-127"/>
              </a:rPr>
              <a:t>Various hacks for priority, random drops,...</a:t>
            </a:r>
          </a:p>
          <a:p>
            <a:endParaRPr lang="en-US" dirty="0"/>
          </a:p>
        </p:txBody>
      </p:sp>
    </p:spTree>
    <p:extLst>
      <p:ext uri="{BB962C8B-B14F-4D97-AF65-F5344CB8AC3E}">
        <p14:creationId xmlns:p14="http://schemas.microsoft.com/office/powerpoint/2010/main" val="2925179895"/>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Priority</a:t>
            </a:r>
          </a:p>
        </p:txBody>
      </p:sp>
      <p:sp>
        <p:nvSpPr>
          <p:cNvPr id="4" name="Footer Placeholder 4"/>
          <p:cNvSpPr>
            <a:spLocks noGrp="1"/>
          </p:cNvSpPr>
          <p:nvPr>
            <p:ph type="ftr" sz="quarter" idx="11"/>
          </p:nvPr>
        </p:nvSpPr>
        <p:spPr>
          <a:xfrm>
            <a:off x="5410200" y="6400800"/>
            <a:ext cx="2895600" cy="457200"/>
          </a:xfrm>
          <a:noFill/>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a:t>Lecture 4</a:t>
            </a:r>
            <a:endParaRPr lang="en-US" altLang="he-IL">
              <a:latin typeface="Times New Roman" pitchFamily="18" charset="0"/>
            </a:endParaRPr>
          </a:p>
        </p:txBody>
      </p:sp>
      <p:sp>
        <p:nvSpPr>
          <p:cNvPr id="5" name="Slide Number Placeholder 5"/>
          <p:cNvSpPr>
            <a:spLocks noGrp="1"/>
          </p:cNvSpPr>
          <p:nvPr>
            <p:ph type="sldNum" sz="quarter" idx="12"/>
          </p:nvPr>
        </p:nvSpPr>
        <p:spPr>
          <a:xfrm>
            <a:off x="8162925" y="6400800"/>
            <a:ext cx="676275" cy="457200"/>
          </a:xfrm>
          <a:noFill/>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en-US">
                <a:latin typeface="Times New Roman" pitchFamily="18" charset="0"/>
              </a:rPr>
              <a:t>#  </a:t>
            </a:r>
            <a:fld id="{5E0A32A6-E8E9-4257-A692-8B23D3457A37}" type="slidenum">
              <a:rPr lang="he-IL" altLang="he-IL">
                <a:latin typeface="Times New Roman" pitchFamily="18" charset="0"/>
                <a:cs typeface="Times New Roman" pitchFamily="18" charset="0"/>
              </a:rPr>
              <a:pPr/>
              <a:t>57</a:t>
            </a:fld>
            <a:endParaRPr lang="en-US" altLang="he-IL">
              <a:latin typeface="Times New Roman" pitchFamily="18" charset="0"/>
            </a:endParaRPr>
          </a:p>
        </p:txBody>
      </p:sp>
      <p:pic>
        <p:nvPicPr>
          <p:cNvPr id="6" name="Picture 3" descr="663  2-Priority Queu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6083" y="4478561"/>
            <a:ext cx="3819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904875" y="1519238"/>
            <a:ext cx="7621588" cy="2682875"/>
            <a:chOff x="750" y="1005"/>
            <a:chExt cx="4297" cy="2119"/>
          </a:xfrm>
        </p:grpSpPr>
        <p:sp>
          <p:nvSpPr>
            <p:cNvPr id="8" name="Rectangle 6"/>
            <p:cNvSpPr>
              <a:spLocks noChangeArrowheads="1"/>
            </p:cNvSpPr>
            <p:nvPr/>
          </p:nvSpPr>
          <p:spPr bwMode="auto">
            <a:xfrm>
              <a:off x="2339" y="1600"/>
              <a:ext cx="688" cy="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2859"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a:off x="2939"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a:off x="2695"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a:off x="2775"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2519"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2599" y="1600"/>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rrowheads="1"/>
            </p:cNvSpPr>
            <p:nvPr/>
          </p:nvSpPr>
          <p:spPr bwMode="auto">
            <a:xfrm>
              <a:off x="4075" y="1836"/>
              <a:ext cx="184" cy="17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a:off x="3875" y="1928"/>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a:off x="4291" y="1928"/>
              <a:ext cx="56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1643" y="1700"/>
              <a:ext cx="6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7"/>
            <p:cNvSpPr>
              <a:spLocks noChangeArrowheads="1"/>
            </p:cNvSpPr>
            <p:nvPr/>
          </p:nvSpPr>
          <p:spPr bwMode="auto">
            <a:xfrm>
              <a:off x="3884" y="1601"/>
              <a:ext cx="116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a:latin typeface="Times New Roman" pitchFamily="18" charset="0"/>
                  <a:ea typeface="굴림" pitchFamily="50" charset="-127"/>
                </a:rPr>
                <a:t>Transmission link</a:t>
              </a:r>
            </a:p>
          </p:txBody>
        </p:sp>
        <p:sp>
          <p:nvSpPr>
            <p:cNvPr id="20" name="Line 18"/>
            <p:cNvSpPr>
              <a:spLocks noChangeShapeType="1"/>
            </p:cNvSpPr>
            <p:nvPr/>
          </p:nvSpPr>
          <p:spPr bwMode="auto">
            <a:xfrm>
              <a:off x="1971" y="1404"/>
              <a:ext cx="0" cy="284"/>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1560" y="1005"/>
              <a:ext cx="915"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Packet discard</a:t>
              </a:r>
            </a:p>
            <a:p>
              <a:r>
                <a:rPr lang="en-US" altLang="ko-KR">
                  <a:latin typeface="Times New Roman" pitchFamily="18" charset="0"/>
                  <a:ea typeface="굴림" pitchFamily="50" charset="-127"/>
                </a:rPr>
                <a:t>when full</a:t>
              </a:r>
            </a:p>
          </p:txBody>
        </p:sp>
        <p:sp>
          <p:nvSpPr>
            <p:cNvPr id="22" name="Rectangle 20"/>
            <p:cNvSpPr>
              <a:spLocks noChangeArrowheads="1"/>
            </p:cNvSpPr>
            <p:nvPr/>
          </p:nvSpPr>
          <p:spPr bwMode="auto">
            <a:xfrm>
              <a:off x="750" y="1488"/>
              <a:ext cx="854"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High-priority</a:t>
              </a:r>
            </a:p>
            <a:p>
              <a:r>
                <a:rPr lang="en-US" altLang="ko-KR">
                  <a:latin typeface="Times New Roman" pitchFamily="18" charset="0"/>
                  <a:ea typeface="굴림" pitchFamily="50" charset="-127"/>
                </a:rPr>
                <a:t>packets</a:t>
              </a:r>
            </a:p>
          </p:txBody>
        </p:sp>
        <p:sp>
          <p:nvSpPr>
            <p:cNvPr id="23" name="Rectangle 21"/>
            <p:cNvSpPr>
              <a:spLocks noChangeArrowheads="1"/>
            </p:cNvSpPr>
            <p:nvPr/>
          </p:nvSpPr>
          <p:spPr bwMode="auto">
            <a:xfrm>
              <a:off x="2339" y="2164"/>
              <a:ext cx="688" cy="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p:nvSpPr>
          <p:spPr bwMode="auto">
            <a:xfrm>
              <a:off x="2859"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a:off x="2939"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a:off x="2695"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p:nvSpPr>
          <p:spPr bwMode="auto">
            <a:xfrm>
              <a:off x="2775"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p:nvSpPr>
          <p:spPr bwMode="auto">
            <a:xfrm>
              <a:off x="2519"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p:nvSpPr>
          <p:spPr bwMode="auto">
            <a:xfrm>
              <a:off x="2599" y="2164"/>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p:nvSpPr>
          <p:spPr bwMode="auto">
            <a:xfrm>
              <a:off x="1643" y="2264"/>
              <a:ext cx="6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p:nvSpPr>
          <p:spPr bwMode="auto">
            <a:xfrm>
              <a:off x="1971" y="2292"/>
              <a:ext cx="0" cy="28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0"/>
            <p:cNvSpPr>
              <a:spLocks noChangeArrowheads="1"/>
            </p:cNvSpPr>
            <p:nvPr/>
          </p:nvSpPr>
          <p:spPr bwMode="auto">
            <a:xfrm>
              <a:off x="810" y="2088"/>
              <a:ext cx="832"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Low-priority</a:t>
              </a:r>
            </a:p>
            <a:p>
              <a:r>
                <a:rPr lang="en-US" altLang="ko-KR">
                  <a:latin typeface="Times New Roman" pitchFamily="18" charset="0"/>
                  <a:ea typeface="굴림" pitchFamily="50" charset="-127"/>
                </a:rPr>
                <a:t>packets</a:t>
              </a:r>
            </a:p>
          </p:txBody>
        </p:sp>
        <p:sp>
          <p:nvSpPr>
            <p:cNvPr id="33" name="Rectangle 31"/>
            <p:cNvSpPr>
              <a:spLocks noChangeArrowheads="1"/>
            </p:cNvSpPr>
            <p:nvPr/>
          </p:nvSpPr>
          <p:spPr bwMode="auto">
            <a:xfrm>
              <a:off x="1600" y="2620"/>
              <a:ext cx="915"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Packet discard</a:t>
              </a:r>
            </a:p>
            <a:p>
              <a:r>
                <a:rPr lang="en-US" altLang="ko-KR">
                  <a:latin typeface="Times New Roman" pitchFamily="18" charset="0"/>
                  <a:ea typeface="굴림" pitchFamily="50" charset="-127"/>
                </a:rPr>
                <a:t>when full</a:t>
              </a:r>
            </a:p>
          </p:txBody>
        </p:sp>
        <p:sp>
          <p:nvSpPr>
            <p:cNvPr id="34" name="Line 32"/>
            <p:cNvSpPr>
              <a:spLocks noChangeShapeType="1"/>
            </p:cNvSpPr>
            <p:nvPr/>
          </p:nvSpPr>
          <p:spPr bwMode="auto">
            <a:xfrm>
              <a:off x="3155" y="1776"/>
              <a:ext cx="680" cy="1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rc 33"/>
            <p:cNvSpPr>
              <a:spLocks/>
            </p:cNvSpPr>
            <p:nvPr/>
          </p:nvSpPr>
          <p:spPr bwMode="auto">
            <a:xfrm>
              <a:off x="3300" y="1657"/>
              <a:ext cx="220" cy="436"/>
            </a:xfrm>
            <a:custGeom>
              <a:avLst/>
              <a:gdLst>
                <a:gd name="T0" fmla="*/ 0 w 21600"/>
                <a:gd name="T1" fmla="*/ 436 h 21600"/>
                <a:gd name="T2" fmla="*/ 219 w 21600"/>
                <a:gd name="T3" fmla="*/ 0 h 21600"/>
                <a:gd name="T4" fmla="*/ 220 w 21600"/>
                <a:gd name="T5" fmla="*/ 4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08"/>
                    <a:pt x="9611" y="54"/>
                    <a:pt x="21502" y="0"/>
                  </a:cubicBezTo>
                </a:path>
                <a:path w="21600" h="21600" stroke="0" extrusionOk="0">
                  <a:moveTo>
                    <a:pt x="0" y="21600"/>
                  </a:moveTo>
                  <a:cubicBezTo>
                    <a:pt x="0" y="9708"/>
                    <a:pt x="9611" y="54"/>
                    <a:pt x="21502"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4"/>
            <p:cNvSpPr>
              <a:spLocks noChangeArrowheads="1"/>
            </p:cNvSpPr>
            <p:nvPr/>
          </p:nvSpPr>
          <p:spPr bwMode="auto">
            <a:xfrm>
              <a:off x="3138" y="2101"/>
              <a:ext cx="967" cy="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a:latin typeface="Times New Roman" pitchFamily="18" charset="0"/>
                  <a:ea typeface="굴림" pitchFamily="50" charset="-127"/>
                </a:rPr>
                <a:t>When </a:t>
              </a:r>
            </a:p>
            <a:p>
              <a:r>
                <a:rPr lang="en-US" altLang="ko-KR">
                  <a:latin typeface="Times New Roman" pitchFamily="18" charset="0"/>
                  <a:ea typeface="굴림" pitchFamily="50" charset="-127"/>
                </a:rPr>
                <a:t>high-priority</a:t>
              </a:r>
            </a:p>
            <a:p>
              <a:r>
                <a:rPr lang="en-US" altLang="ko-KR">
                  <a:latin typeface="Times New Roman" pitchFamily="18" charset="0"/>
                  <a:ea typeface="굴림" pitchFamily="50" charset="-127"/>
                </a:rPr>
                <a:t>queue empty</a:t>
              </a:r>
            </a:p>
          </p:txBody>
        </p:sp>
      </p:grpSp>
      <p:grpSp>
        <p:nvGrpSpPr>
          <p:cNvPr id="37" name="Group 37"/>
          <p:cNvGrpSpPr>
            <a:grpSpLocks/>
          </p:cNvGrpSpPr>
          <p:nvPr/>
        </p:nvGrpSpPr>
        <p:grpSpPr bwMode="auto">
          <a:xfrm>
            <a:off x="4867275" y="4219575"/>
            <a:ext cx="3819525" cy="2590800"/>
            <a:chOff x="3058" y="2688"/>
            <a:chExt cx="2406" cy="1632"/>
          </a:xfrm>
        </p:grpSpPr>
        <p:pic>
          <p:nvPicPr>
            <p:cNvPr id="38" name="Picture 4" descr="Service order in non preemptive 2 priority queu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58" y="2688"/>
              <a:ext cx="2406"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Line 35"/>
            <p:cNvSpPr>
              <a:spLocks noChangeShapeType="1"/>
            </p:cNvSpPr>
            <p:nvPr/>
          </p:nvSpPr>
          <p:spPr bwMode="auto">
            <a:xfrm flipH="1">
              <a:off x="3596" y="2822"/>
              <a:ext cx="1" cy="511"/>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36"/>
            <p:cNvSpPr>
              <a:spLocks noChangeShapeType="1"/>
            </p:cNvSpPr>
            <p:nvPr/>
          </p:nvSpPr>
          <p:spPr bwMode="auto">
            <a:xfrm flipH="1">
              <a:off x="3676" y="3081"/>
              <a:ext cx="1" cy="27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36941269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 Robin: Architecture</a:t>
            </a:r>
            <a:endParaRPr lang="en-US" dirty="0"/>
          </a:p>
        </p:txBody>
      </p:sp>
      <p:sp>
        <p:nvSpPr>
          <p:cNvPr id="4" name="Line 1027"/>
          <p:cNvSpPr>
            <a:spLocks noChangeShapeType="1"/>
          </p:cNvSpPr>
          <p:nvPr/>
        </p:nvSpPr>
        <p:spPr bwMode="auto">
          <a:xfrm>
            <a:off x="5170488" y="2495550"/>
            <a:ext cx="1206500" cy="177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1028"/>
          <p:cNvGrpSpPr>
            <a:grpSpLocks/>
          </p:cNvGrpSpPr>
          <p:nvPr/>
        </p:nvGrpSpPr>
        <p:grpSpPr bwMode="auto">
          <a:xfrm>
            <a:off x="896938" y="2130425"/>
            <a:ext cx="4046537" cy="2247900"/>
            <a:chOff x="565" y="1342"/>
            <a:chExt cx="2549" cy="1416"/>
          </a:xfrm>
        </p:grpSpPr>
        <p:sp>
          <p:nvSpPr>
            <p:cNvPr id="6" name="Rectangle 1029"/>
            <p:cNvSpPr>
              <a:spLocks noChangeArrowheads="1"/>
            </p:cNvSpPr>
            <p:nvPr/>
          </p:nvSpPr>
          <p:spPr bwMode="auto">
            <a:xfrm>
              <a:off x="2345" y="1432"/>
              <a:ext cx="769" cy="159"/>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030"/>
            <p:cNvSpPr>
              <a:spLocks noChangeShapeType="1"/>
            </p:cNvSpPr>
            <p:nvPr/>
          </p:nvSpPr>
          <p:spPr bwMode="auto">
            <a:xfrm>
              <a:off x="2926"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31"/>
            <p:cNvSpPr>
              <a:spLocks noChangeShapeType="1"/>
            </p:cNvSpPr>
            <p:nvPr/>
          </p:nvSpPr>
          <p:spPr bwMode="auto">
            <a:xfrm>
              <a:off x="3016"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32"/>
            <p:cNvSpPr>
              <a:spLocks noChangeShapeType="1"/>
            </p:cNvSpPr>
            <p:nvPr/>
          </p:nvSpPr>
          <p:spPr bwMode="auto">
            <a:xfrm>
              <a:off x="2743"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33"/>
            <p:cNvSpPr>
              <a:spLocks noChangeShapeType="1"/>
            </p:cNvSpPr>
            <p:nvPr/>
          </p:nvSpPr>
          <p:spPr bwMode="auto">
            <a:xfrm>
              <a:off x="2833"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34"/>
            <p:cNvSpPr>
              <a:spLocks noChangeShapeType="1"/>
            </p:cNvSpPr>
            <p:nvPr/>
          </p:nvSpPr>
          <p:spPr bwMode="auto">
            <a:xfrm>
              <a:off x="2546"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35"/>
            <p:cNvSpPr>
              <a:spLocks noChangeShapeType="1"/>
            </p:cNvSpPr>
            <p:nvPr/>
          </p:nvSpPr>
          <p:spPr bwMode="auto">
            <a:xfrm>
              <a:off x="2636" y="1432"/>
              <a:ext cx="0"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36"/>
            <p:cNvSpPr>
              <a:spLocks noChangeShapeType="1"/>
            </p:cNvSpPr>
            <p:nvPr/>
          </p:nvSpPr>
          <p:spPr bwMode="auto">
            <a:xfrm>
              <a:off x="1568" y="1511"/>
              <a:ext cx="75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037"/>
            <p:cNvSpPr>
              <a:spLocks noChangeArrowheads="1"/>
            </p:cNvSpPr>
            <p:nvPr/>
          </p:nvSpPr>
          <p:spPr bwMode="auto">
            <a:xfrm>
              <a:off x="570" y="1342"/>
              <a:ext cx="5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Flow 1</a:t>
              </a:r>
            </a:p>
          </p:txBody>
        </p:sp>
        <p:sp>
          <p:nvSpPr>
            <p:cNvPr id="15" name="Rectangle 1038"/>
            <p:cNvSpPr>
              <a:spLocks noChangeArrowheads="1"/>
            </p:cNvSpPr>
            <p:nvPr/>
          </p:nvSpPr>
          <p:spPr bwMode="auto">
            <a:xfrm>
              <a:off x="2273" y="2589"/>
              <a:ext cx="769" cy="16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39"/>
            <p:cNvSpPr>
              <a:spLocks noChangeShapeType="1"/>
            </p:cNvSpPr>
            <p:nvPr/>
          </p:nvSpPr>
          <p:spPr bwMode="auto">
            <a:xfrm>
              <a:off x="2854"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40"/>
            <p:cNvSpPr>
              <a:spLocks noChangeShapeType="1"/>
            </p:cNvSpPr>
            <p:nvPr/>
          </p:nvSpPr>
          <p:spPr bwMode="auto">
            <a:xfrm>
              <a:off x="2944"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41"/>
            <p:cNvSpPr>
              <a:spLocks noChangeShapeType="1"/>
            </p:cNvSpPr>
            <p:nvPr/>
          </p:nvSpPr>
          <p:spPr bwMode="auto">
            <a:xfrm>
              <a:off x="2671"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2"/>
            <p:cNvSpPr>
              <a:spLocks noChangeShapeType="1"/>
            </p:cNvSpPr>
            <p:nvPr/>
          </p:nvSpPr>
          <p:spPr bwMode="auto">
            <a:xfrm>
              <a:off x="2761"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3"/>
            <p:cNvSpPr>
              <a:spLocks noChangeShapeType="1"/>
            </p:cNvSpPr>
            <p:nvPr/>
          </p:nvSpPr>
          <p:spPr bwMode="auto">
            <a:xfrm>
              <a:off x="2474"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44"/>
            <p:cNvSpPr>
              <a:spLocks noChangeShapeType="1"/>
            </p:cNvSpPr>
            <p:nvPr/>
          </p:nvSpPr>
          <p:spPr bwMode="auto">
            <a:xfrm>
              <a:off x="2564" y="2589"/>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045"/>
            <p:cNvSpPr>
              <a:spLocks noChangeShapeType="1"/>
            </p:cNvSpPr>
            <p:nvPr/>
          </p:nvSpPr>
          <p:spPr bwMode="auto">
            <a:xfrm>
              <a:off x="1496" y="2669"/>
              <a:ext cx="75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046"/>
            <p:cNvSpPr>
              <a:spLocks noChangeArrowheads="1"/>
            </p:cNvSpPr>
            <p:nvPr/>
          </p:nvSpPr>
          <p:spPr bwMode="auto">
            <a:xfrm>
              <a:off x="565" y="2529"/>
              <a:ext cx="5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Flow 3</a:t>
              </a:r>
            </a:p>
          </p:txBody>
        </p:sp>
        <p:sp>
          <p:nvSpPr>
            <p:cNvPr id="24" name="Rectangle 1047"/>
            <p:cNvSpPr>
              <a:spLocks noChangeArrowheads="1"/>
            </p:cNvSpPr>
            <p:nvPr/>
          </p:nvSpPr>
          <p:spPr bwMode="auto">
            <a:xfrm>
              <a:off x="2297" y="1965"/>
              <a:ext cx="769" cy="16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048"/>
            <p:cNvSpPr>
              <a:spLocks noChangeShapeType="1"/>
            </p:cNvSpPr>
            <p:nvPr/>
          </p:nvSpPr>
          <p:spPr bwMode="auto">
            <a:xfrm>
              <a:off x="2878"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049"/>
            <p:cNvSpPr>
              <a:spLocks noChangeShapeType="1"/>
            </p:cNvSpPr>
            <p:nvPr/>
          </p:nvSpPr>
          <p:spPr bwMode="auto">
            <a:xfrm>
              <a:off x="2968"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050"/>
            <p:cNvSpPr>
              <a:spLocks noChangeShapeType="1"/>
            </p:cNvSpPr>
            <p:nvPr/>
          </p:nvSpPr>
          <p:spPr bwMode="auto">
            <a:xfrm>
              <a:off x="2695"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51"/>
            <p:cNvSpPr>
              <a:spLocks noChangeShapeType="1"/>
            </p:cNvSpPr>
            <p:nvPr/>
          </p:nvSpPr>
          <p:spPr bwMode="auto">
            <a:xfrm>
              <a:off x="2785"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052"/>
            <p:cNvSpPr>
              <a:spLocks noChangeShapeType="1"/>
            </p:cNvSpPr>
            <p:nvPr/>
          </p:nvSpPr>
          <p:spPr bwMode="auto">
            <a:xfrm>
              <a:off x="2498"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053"/>
            <p:cNvSpPr>
              <a:spLocks noChangeShapeType="1"/>
            </p:cNvSpPr>
            <p:nvPr/>
          </p:nvSpPr>
          <p:spPr bwMode="auto">
            <a:xfrm>
              <a:off x="2588" y="1965"/>
              <a:ext cx="0"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054"/>
            <p:cNvSpPr>
              <a:spLocks noChangeShapeType="1"/>
            </p:cNvSpPr>
            <p:nvPr/>
          </p:nvSpPr>
          <p:spPr bwMode="auto">
            <a:xfrm>
              <a:off x="1520" y="2045"/>
              <a:ext cx="75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1055"/>
            <p:cNvSpPr>
              <a:spLocks noChangeArrowheads="1"/>
            </p:cNvSpPr>
            <p:nvPr/>
          </p:nvSpPr>
          <p:spPr bwMode="auto">
            <a:xfrm>
              <a:off x="589" y="1905"/>
              <a:ext cx="5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굴림" pitchFamily="50" charset="-127"/>
                </a:rPr>
                <a:t>Flow 2</a:t>
              </a:r>
            </a:p>
          </p:txBody>
        </p:sp>
      </p:grpSp>
      <p:grpSp>
        <p:nvGrpSpPr>
          <p:cNvPr id="33" name="Group 1056"/>
          <p:cNvGrpSpPr>
            <a:grpSpLocks/>
          </p:cNvGrpSpPr>
          <p:nvPr/>
        </p:nvGrpSpPr>
        <p:grpSpPr bwMode="auto">
          <a:xfrm>
            <a:off x="5427663" y="2273300"/>
            <a:ext cx="3098800" cy="1517650"/>
            <a:chOff x="3419" y="1432"/>
            <a:chExt cx="1952" cy="956"/>
          </a:xfrm>
        </p:grpSpPr>
        <p:sp>
          <p:nvSpPr>
            <p:cNvPr id="34" name="Oval 1057"/>
            <p:cNvSpPr>
              <a:spLocks noChangeArrowheads="1"/>
            </p:cNvSpPr>
            <p:nvPr/>
          </p:nvSpPr>
          <p:spPr bwMode="auto">
            <a:xfrm>
              <a:off x="4285" y="1620"/>
              <a:ext cx="206" cy="1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058"/>
            <p:cNvSpPr>
              <a:spLocks noChangeShapeType="1"/>
            </p:cNvSpPr>
            <p:nvPr/>
          </p:nvSpPr>
          <p:spPr bwMode="auto">
            <a:xfrm>
              <a:off x="4062" y="1693"/>
              <a:ext cx="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059"/>
            <p:cNvSpPr>
              <a:spLocks noChangeShapeType="1"/>
            </p:cNvSpPr>
            <p:nvPr/>
          </p:nvSpPr>
          <p:spPr bwMode="auto">
            <a:xfrm>
              <a:off x="4526" y="1693"/>
              <a:ext cx="62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1060"/>
            <p:cNvSpPr>
              <a:spLocks noChangeArrowheads="1"/>
            </p:cNvSpPr>
            <p:nvPr/>
          </p:nvSpPr>
          <p:spPr bwMode="auto">
            <a:xfrm>
              <a:off x="4072" y="1432"/>
              <a:ext cx="129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a:latin typeface="Times New Roman" pitchFamily="18" charset="0"/>
                  <a:ea typeface="굴림" pitchFamily="50" charset="-127"/>
                </a:rPr>
                <a:t>Transmission link</a:t>
              </a:r>
            </a:p>
          </p:txBody>
        </p:sp>
        <p:sp>
          <p:nvSpPr>
            <p:cNvPr id="38" name="Arc 1061"/>
            <p:cNvSpPr>
              <a:spLocks/>
            </p:cNvSpPr>
            <p:nvPr/>
          </p:nvSpPr>
          <p:spPr bwMode="auto">
            <a:xfrm>
              <a:off x="3419" y="1513"/>
              <a:ext cx="246" cy="348"/>
            </a:xfrm>
            <a:custGeom>
              <a:avLst/>
              <a:gdLst>
                <a:gd name="T0" fmla="*/ 0 w 21600"/>
                <a:gd name="T1" fmla="*/ 348 h 21600"/>
                <a:gd name="T2" fmla="*/ 245 w 21600"/>
                <a:gd name="T3" fmla="*/ 0 h 21600"/>
                <a:gd name="T4" fmla="*/ 246 w 21600"/>
                <a:gd name="T5" fmla="*/ 34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08"/>
                    <a:pt x="9611" y="54"/>
                    <a:pt x="21502" y="0"/>
                  </a:cubicBezTo>
                </a:path>
                <a:path w="21600" h="21600" stroke="0" extrusionOk="0">
                  <a:moveTo>
                    <a:pt x="0" y="21600"/>
                  </a:moveTo>
                  <a:cubicBezTo>
                    <a:pt x="0" y="9708"/>
                    <a:pt x="9611" y="54"/>
                    <a:pt x="21502"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062"/>
            <p:cNvSpPr txBox="1">
              <a:spLocks noChangeArrowheads="1"/>
            </p:cNvSpPr>
            <p:nvPr/>
          </p:nvSpPr>
          <p:spPr bwMode="auto">
            <a:xfrm>
              <a:off x="3536" y="2100"/>
              <a:ext cx="1496" cy="288"/>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he-IL" sz="2400" b="1">
                  <a:latin typeface="Courier New" pitchFamily="49" charset="0"/>
                </a:rPr>
                <a:t>Round robin</a:t>
              </a:r>
            </a:p>
          </p:txBody>
        </p:sp>
      </p:grpSp>
      <p:sp>
        <p:nvSpPr>
          <p:cNvPr id="40" name="Line 1064"/>
          <p:cNvSpPr>
            <a:spLocks noChangeShapeType="1"/>
          </p:cNvSpPr>
          <p:nvPr/>
        </p:nvSpPr>
        <p:spPr bwMode="auto">
          <a:xfrm flipV="1">
            <a:off x="5094288" y="2768600"/>
            <a:ext cx="128270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065"/>
          <p:cNvSpPr>
            <a:spLocks noChangeShapeType="1"/>
          </p:cNvSpPr>
          <p:nvPr/>
        </p:nvSpPr>
        <p:spPr bwMode="auto">
          <a:xfrm flipV="1">
            <a:off x="4999038" y="2825750"/>
            <a:ext cx="1358900" cy="13081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20691392"/>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normAutofit fontScale="92500" lnSpcReduction="10000"/>
          </a:bodyPr>
          <a:lstStyle/>
          <a:p>
            <a:r>
              <a:rPr lang="en-US" altLang="ko-KR" dirty="0">
                <a:ea typeface="굴림" pitchFamily="50" charset="-127"/>
              </a:rPr>
              <a:t>Characteristics:</a:t>
            </a:r>
          </a:p>
          <a:p>
            <a:pPr lvl="1"/>
            <a:r>
              <a:rPr lang="en-US" altLang="ko-KR" dirty="0">
                <a:ea typeface="굴림" pitchFamily="50" charset="-127"/>
              </a:rPr>
              <a:t>Classify incoming traffic into flows (source-destination pairs)</a:t>
            </a:r>
          </a:p>
          <a:p>
            <a:pPr lvl="1"/>
            <a:r>
              <a:rPr lang="en-US" altLang="ko-KR" dirty="0">
                <a:ea typeface="굴림" pitchFamily="50" charset="-127"/>
              </a:rPr>
              <a:t>Round-robin among flows</a:t>
            </a:r>
          </a:p>
          <a:p>
            <a:r>
              <a:rPr lang="en-US" altLang="ko-KR" dirty="0">
                <a:ea typeface="굴림" pitchFamily="50" charset="-127"/>
              </a:rPr>
              <a:t>Problems:</a:t>
            </a:r>
          </a:p>
          <a:p>
            <a:pPr lvl="1"/>
            <a:r>
              <a:rPr lang="en-US" altLang="ko-KR" dirty="0">
                <a:ea typeface="굴림" pitchFamily="50" charset="-127"/>
              </a:rPr>
              <a:t>Ignores packet length </a:t>
            </a:r>
            <a:r>
              <a:rPr lang="en-US" altLang="ko-KR" dirty="0">
                <a:solidFill>
                  <a:srgbClr val="9933FF"/>
                </a:solidFill>
                <a:ea typeface="굴림" pitchFamily="50" charset="-127"/>
              </a:rPr>
              <a:t>(GPS, Fair queuing)</a:t>
            </a:r>
            <a:endParaRPr lang="en-US" altLang="ko-KR" dirty="0">
              <a:ea typeface="굴림" pitchFamily="50" charset="-127"/>
            </a:endParaRPr>
          </a:p>
          <a:p>
            <a:pPr lvl="1"/>
            <a:r>
              <a:rPr lang="en-US" altLang="ko-KR" dirty="0">
                <a:ea typeface="굴림" pitchFamily="50" charset="-127"/>
              </a:rPr>
              <a:t>Inflexible allocation of weights </a:t>
            </a:r>
            <a:r>
              <a:rPr lang="en-US" altLang="ko-KR" dirty="0">
                <a:solidFill>
                  <a:srgbClr val="9933FF"/>
                </a:solidFill>
                <a:ea typeface="굴림" pitchFamily="50" charset="-127"/>
              </a:rPr>
              <a:t>(WRR,WFQ)</a:t>
            </a:r>
            <a:endParaRPr lang="en-US" altLang="ko-KR" dirty="0">
              <a:ea typeface="굴림" pitchFamily="50" charset="-127"/>
            </a:endParaRPr>
          </a:p>
          <a:p>
            <a:r>
              <a:rPr lang="en-US" altLang="ko-KR" dirty="0">
                <a:ea typeface="굴림" pitchFamily="50" charset="-127"/>
              </a:rPr>
              <a:t>Benefits:</a:t>
            </a:r>
          </a:p>
          <a:p>
            <a:pPr lvl="1"/>
            <a:r>
              <a:rPr lang="en-US" altLang="ko-KR" dirty="0">
                <a:ea typeface="굴림" pitchFamily="50" charset="-127"/>
              </a:rPr>
              <a:t>protection against heavy users </a:t>
            </a:r>
            <a:r>
              <a:rPr lang="en-US" altLang="ko-KR" dirty="0">
                <a:solidFill>
                  <a:srgbClr val="FF0000"/>
                </a:solidFill>
                <a:ea typeface="굴림" pitchFamily="50" charset="-127"/>
              </a:rPr>
              <a:t>(why?)</a:t>
            </a:r>
          </a:p>
          <a:p>
            <a:pPr marL="0" indent="0">
              <a:buNone/>
            </a:pPr>
            <a:endParaRPr lang="en-US" dirty="0"/>
          </a:p>
        </p:txBody>
      </p:sp>
    </p:spTree>
    <p:extLst>
      <p:ext uri="{BB962C8B-B14F-4D97-AF65-F5344CB8AC3E}">
        <p14:creationId xmlns:p14="http://schemas.microsoft.com/office/powerpoint/2010/main" val="15125510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Nexus 5500</a:t>
            </a:r>
          </a:p>
        </p:txBody>
      </p:sp>
      <p:pic>
        <p:nvPicPr>
          <p:cNvPr id="4" name="Picture 3"/>
          <p:cNvPicPr>
            <a:picLocks noChangeAspect="1"/>
          </p:cNvPicPr>
          <p:nvPr/>
        </p:nvPicPr>
        <p:blipFill>
          <a:blip r:embed="rId3"/>
          <a:stretch>
            <a:fillRect/>
          </a:stretch>
        </p:blipFill>
        <p:spPr>
          <a:xfrm>
            <a:off x="1547664" y="1412632"/>
            <a:ext cx="3252936" cy="2298631"/>
          </a:xfrm>
          <a:prstGeom prst="rect">
            <a:avLst/>
          </a:prstGeom>
        </p:spPr>
      </p:pic>
      <p:sp>
        <p:nvSpPr>
          <p:cNvPr id="6" name="TextBox 5"/>
          <p:cNvSpPr txBox="1"/>
          <p:nvPr/>
        </p:nvSpPr>
        <p:spPr>
          <a:xfrm>
            <a:off x="761679" y="3711263"/>
            <a:ext cx="8202488"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One-rack-unit (1RU)</a:t>
            </a:r>
          </a:p>
          <a:p>
            <a:pPr marL="342900" indent="-342900">
              <a:buFont typeface="Arial" panose="020B0604020202020204" pitchFamily="34" charset="0"/>
              <a:buChar char="•"/>
            </a:pPr>
            <a:r>
              <a:rPr lang="en-US" sz="2400" dirty="0"/>
              <a:t>960 </a:t>
            </a:r>
            <a:r>
              <a:rPr lang="en-US" sz="2400" dirty="0" err="1"/>
              <a:t>Gbps</a:t>
            </a:r>
            <a:r>
              <a:rPr lang="en-US" sz="2400" dirty="0"/>
              <a:t> of throughput</a:t>
            </a:r>
          </a:p>
          <a:p>
            <a:pPr marL="342900" indent="-342900">
              <a:buFont typeface="Arial" panose="020B0604020202020204" pitchFamily="34" charset="0"/>
              <a:buChar char="•"/>
            </a:pPr>
            <a:r>
              <a:rPr lang="en-US" sz="2400" dirty="0"/>
              <a:t>32 fixed 1 and 10 Gigabit Ethernet ports</a:t>
            </a:r>
          </a:p>
          <a:p>
            <a:pPr marL="342900" indent="-342900">
              <a:buFont typeface="Arial" panose="020B0604020202020204" pitchFamily="34" charset="0"/>
              <a:buChar char="•"/>
            </a:pPr>
            <a:r>
              <a:rPr lang="en-US" sz="2400" dirty="0"/>
              <a:t>One expansion module slot can be configured to support:</a:t>
            </a:r>
          </a:p>
          <a:p>
            <a:pPr marL="800100" lvl="1" indent="-342900">
              <a:buFont typeface="Arial" panose="020B0604020202020204" pitchFamily="34" charset="0"/>
              <a:buChar char="•"/>
            </a:pPr>
            <a:r>
              <a:rPr lang="en-US" sz="2400" dirty="0"/>
              <a:t>Up to 16 additional 1 and 10 Gigabit Ethernet ports </a:t>
            </a:r>
          </a:p>
          <a:p>
            <a:pPr marL="800100" lvl="1" indent="-342900">
              <a:buFont typeface="Arial" panose="020B0604020202020204" pitchFamily="34" charset="0"/>
              <a:buChar char="•"/>
            </a:pPr>
            <a:r>
              <a:rPr lang="en-US" sz="2400" dirty="0"/>
              <a:t>Or 8 </a:t>
            </a:r>
            <a:r>
              <a:rPr lang="en-US" sz="2400" dirty="0" err="1"/>
              <a:t>Fibre</a:t>
            </a:r>
            <a:r>
              <a:rPr lang="en-US" sz="2400" dirty="0"/>
              <a:t> Channel ports plus 8 1 and 10 Gigabit Ethernet ports</a:t>
            </a:r>
          </a:p>
        </p:txBody>
      </p:sp>
      <p:sp>
        <p:nvSpPr>
          <p:cNvPr id="8" name="Content Placeholder 2"/>
          <p:cNvSpPr txBox="1">
            <a:spLocks/>
          </p:cNvSpPr>
          <p:nvPr/>
        </p:nvSpPr>
        <p:spPr>
          <a:xfrm>
            <a:off x="761679" y="6388919"/>
            <a:ext cx="8077200" cy="320419"/>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Source: </a:t>
            </a:r>
            <a:r>
              <a:rPr lang="en-US" dirty="0">
                <a:hlinkClick r:id="rId4"/>
              </a:rPr>
              <a:t>Cisco Nexus 5548P Switch Architecture </a:t>
            </a:r>
            <a:r>
              <a:rPr lang="en-US" dirty="0"/>
              <a:t>  © 2010 Cisco </a:t>
            </a:r>
          </a:p>
        </p:txBody>
      </p:sp>
    </p:spTree>
    <p:extLst>
      <p:ext uri="{BB962C8B-B14F-4D97-AF65-F5344CB8AC3E}">
        <p14:creationId xmlns:p14="http://schemas.microsoft.com/office/powerpoint/2010/main" val="1337437223"/>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Round Robin Scheduling</a:t>
            </a:r>
            <a:endParaRPr lang="en-US" dirty="0"/>
          </a:p>
        </p:txBody>
      </p:sp>
      <p:grpSp>
        <p:nvGrpSpPr>
          <p:cNvPr id="4" name="Group 7"/>
          <p:cNvGrpSpPr>
            <a:grpSpLocks/>
          </p:cNvGrpSpPr>
          <p:nvPr/>
        </p:nvGrpSpPr>
        <p:grpSpPr bwMode="auto">
          <a:xfrm>
            <a:off x="1633538" y="2598738"/>
            <a:ext cx="6172200" cy="2162175"/>
            <a:chOff x="1029" y="1637"/>
            <a:chExt cx="3888" cy="1362"/>
          </a:xfrm>
        </p:grpSpPr>
        <p:pic>
          <p:nvPicPr>
            <p:cNvPr id="5" name="Picture 4" descr="665 round_robi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29" y="1637"/>
              <a:ext cx="388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5"/>
            <p:cNvSpPr>
              <a:spLocks noChangeShapeType="1"/>
            </p:cNvSpPr>
            <p:nvPr/>
          </p:nvSpPr>
          <p:spPr bwMode="auto">
            <a:xfrm>
              <a:off x="2460" y="2625"/>
              <a:ext cx="9" cy="23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a:off x="2820" y="2631"/>
              <a:ext cx="9" cy="23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 name="Rectangle 3"/>
          <p:cNvSpPr txBox="1">
            <a:spLocks noChangeArrowheads="1"/>
          </p:cNvSpPr>
          <p:nvPr/>
        </p:nvSpPr>
        <p:spPr>
          <a:xfrm>
            <a:off x="652463" y="1330326"/>
            <a:ext cx="7848600" cy="70643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ko-KR" sz="2400">
                <a:ea typeface="굴림" pitchFamily="50" charset="-127"/>
              </a:rPr>
              <a:t>Round Robin: scan class queues serving one from each class that has a non-empty queue</a:t>
            </a:r>
            <a:endParaRPr lang="en-US" altLang="ko-KR" sz="2400" dirty="0">
              <a:ea typeface="굴림" pitchFamily="50" charset="-127"/>
            </a:endParaRPr>
          </a:p>
        </p:txBody>
      </p:sp>
    </p:spTree>
    <p:extLst>
      <p:ext uri="{BB962C8B-B14F-4D97-AF65-F5344CB8AC3E}">
        <p14:creationId xmlns:p14="http://schemas.microsoft.com/office/powerpoint/2010/main" val="33555802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Weighted Round-Robin</a:t>
            </a:r>
            <a:endParaRPr lang="en-US" dirty="0"/>
          </a:p>
        </p:txBody>
      </p:sp>
      <p:sp>
        <p:nvSpPr>
          <p:cNvPr id="3" name="Content Placeholder 2"/>
          <p:cNvSpPr>
            <a:spLocks noGrp="1"/>
          </p:cNvSpPr>
          <p:nvPr>
            <p:ph idx="1"/>
          </p:nvPr>
        </p:nvSpPr>
        <p:spPr/>
        <p:txBody>
          <a:bodyPr>
            <a:normAutofit/>
          </a:bodyPr>
          <a:lstStyle/>
          <a:p>
            <a:r>
              <a:rPr lang="en-US" altLang="ko-KR" sz="2800" dirty="0">
                <a:ea typeface="굴림" pitchFamily="50" charset="-127"/>
              </a:rPr>
              <a:t>Weighted round-robin</a:t>
            </a:r>
          </a:p>
          <a:p>
            <a:pPr lvl="1"/>
            <a:r>
              <a:rPr lang="en-US" altLang="ko-KR" sz="2400" dirty="0">
                <a:ea typeface="굴림" pitchFamily="50" charset="-127"/>
              </a:rPr>
              <a:t>Different weight </a:t>
            </a:r>
            <a:r>
              <a:rPr lang="en-US" altLang="ko-KR" sz="2400" i="1" dirty="0" err="1">
                <a:solidFill>
                  <a:srgbClr val="FF0000"/>
                </a:solidFill>
                <a:ea typeface="굴림" pitchFamily="50" charset="-127"/>
              </a:rPr>
              <a:t>w</a:t>
            </a:r>
            <a:r>
              <a:rPr lang="en-US" altLang="ko-KR" sz="2400" i="1" baseline="-25000" dirty="0" err="1">
                <a:solidFill>
                  <a:srgbClr val="FF0000"/>
                </a:solidFill>
                <a:ea typeface="굴림" pitchFamily="50" charset="-127"/>
              </a:rPr>
              <a:t>i</a:t>
            </a:r>
            <a:r>
              <a:rPr lang="en-US" altLang="ko-KR" sz="2400" baseline="-25000" dirty="0">
                <a:solidFill>
                  <a:srgbClr val="FF0000"/>
                </a:solidFill>
                <a:ea typeface="굴림" pitchFamily="50" charset="-127"/>
              </a:rPr>
              <a:t> </a:t>
            </a:r>
            <a:r>
              <a:rPr lang="en-US" altLang="ko-KR" sz="2400" dirty="0">
                <a:ea typeface="굴림" pitchFamily="50" charset="-127"/>
              </a:rPr>
              <a:t>(per flow)</a:t>
            </a:r>
          </a:p>
          <a:p>
            <a:pPr lvl="1"/>
            <a:r>
              <a:rPr lang="en-US" altLang="ko-KR" sz="2400" dirty="0">
                <a:ea typeface="굴림" pitchFamily="50" charset="-127"/>
              </a:rPr>
              <a:t>Flow j can send </a:t>
            </a:r>
            <a:r>
              <a:rPr lang="en-US" altLang="ko-KR" sz="2400" i="1" dirty="0" err="1">
                <a:solidFill>
                  <a:srgbClr val="FF0000"/>
                </a:solidFill>
                <a:ea typeface="굴림" pitchFamily="50" charset="-127"/>
              </a:rPr>
              <a:t>w</a:t>
            </a:r>
            <a:r>
              <a:rPr lang="en-US" altLang="ko-KR" sz="2400" i="1" baseline="-25000" dirty="0" err="1">
                <a:solidFill>
                  <a:srgbClr val="FF0000"/>
                </a:solidFill>
                <a:ea typeface="굴림" pitchFamily="50" charset="-127"/>
              </a:rPr>
              <a:t>j</a:t>
            </a:r>
            <a:r>
              <a:rPr lang="en-US" altLang="ko-KR" sz="2400" baseline="-25000" dirty="0">
                <a:ea typeface="굴림" pitchFamily="50" charset="-127"/>
              </a:rPr>
              <a:t> </a:t>
            </a:r>
            <a:r>
              <a:rPr lang="en-US" altLang="ko-KR" sz="2400" dirty="0">
                <a:ea typeface="굴림" pitchFamily="50" charset="-127"/>
              </a:rPr>
              <a:t>packets in a period</a:t>
            </a:r>
          </a:p>
          <a:p>
            <a:pPr lvl="1"/>
            <a:r>
              <a:rPr lang="en-US" altLang="ko-KR" sz="2400" dirty="0">
                <a:ea typeface="굴림" pitchFamily="50" charset="-127"/>
              </a:rPr>
              <a:t>Period of length </a:t>
            </a:r>
            <a:r>
              <a:rPr lang="en-US" altLang="ko-KR" sz="2400" dirty="0">
                <a:solidFill>
                  <a:srgbClr val="FF0000"/>
                </a:solidFill>
                <a:ea typeface="굴림" pitchFamily="50" charset="-127"/>
                <a:sym typeface="Symbol" pitchFamily="18" charset="2"/>
              </a:rPr>
              <a:t> </a:t>
            </a:r>
            <a:r>
              <a:rPr lang="en-US" altLang="ko-KR" sz="2400" i="1" dirty="0" err="1">
                <a:solidFill>
                  <a:srgbClr val="FF0000"/>
                </a:solidFill>
                <a:ea typeface="굴림" pitchFamily="50" charset="-127"/>
              </a:rPr>
              <a:t>w</a:t>
            </a:r>
            <a:r>
              <a:rPr lang="en-US" altLang="ko-KR" sz="2400" i="1" baseline="-25000" dirty="0" err="1">
                <a:solidFill>
                  <a:srgbClr val="FF0000"/>
                </a:solidFill>
                <a:ea typeface="굴림" pitchFamily="50" charset="-127"/>
              </a:rPr>
              <a:t>j</a:t>
            </a:r>
            <a:r>
              <a:rPr lang="en-US" altLang="ko-KR" sz="2400" baseline="-25000" dirty="0">
                <a:ea typeface="굴림" pitchFamily="50" charset="-127"/>
              </a:rPr>
              <a:t>  </a:t>
            </a:r>
          </a:p>
          <a:p>
            <a:r>
              <a:rPr lang="en-US" altLang="ko-KR" sz="2800" dirty="0">
                <a:ea typeface="굴림" pitchFamily="50" charset="-127"/>
              </a:rPr>
              <a:t>Disadvantage</a:t>
            </a:r>
          </a:p>
          <a:p>
            <a:pPr lvl="1"/>
            <a:r>
              <a:rPr lang="en-US" altLang="ko-KR" sz="2400" dirty="0">
                <a:ea typeface="굴림" pitchFamily="50" charset="-127"/>
              </a:rPr>
              <a:t>Variable packet size</a:t>
            </a:r>
          </a:p>
          <a:p>
            <a:pPr lvl="1"/>
            <a:r>
              <a:rPr lang="en-US" altLang="ko-KR" sz="2400" dirty="0">
                <a:ea typeface="굴림" pitchFamily="50" charset="-127"/>
              </a:rPr>
              <a:t>Fair only over time scales longer than a period time</a:t>
            </a:r>
          </a:p>
          <a:p>
            <a:pPr lvl="2"/>
            <a:r>
              <a:rPr lang="en-US" altLang="ko-KR" sz="2000" dirty="0">
                <a:ea typeface="굴림" pitchFamily="50" charset="-127"/>
              </a:rPr>
              <a:t>If a connection has a small weight, or the number of connections is large, this may lead to long periods of unfairness</a:t>
            </a:r>
            <a:endParaRPr lang="ko-KR" altLang="en-US" sz="2000" dirty="0">
              <a:ea typeface="굴림" pitchFamily="50" charset="-127"/>
            </a:endParaRPr>
          </a:p>
        </p:txBody>
      </p:sp>
    </p:spTree>
    <p:extLst>
      <p:ext uri="{BB962C8B-B14F-4D97-AF65-F5344CB8AC3E}">
        <p14:creationId xmlns:p14="http://schemas.microsoft.com/office/powerpoint/2010/main" val="35308674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굴림" pitchFamily="50" charset="-127"/>
              </a:rPr>
              <a:t>Providing Bandwidth Guarantees: Deficit Round Robin</a:t>
            </a:r>
            <a:endParaRPr lang="en-US" dirty="0"/>
          </a:p>
        </p:txBody>
      </p:sp>
      <p:sp>
        <p:nvSpPr>
          <p:cNvPr id="3" name="Content Placeholder 2"/>
          <p:cNvSpPr>
            <a:spLocks noGrp="1"/>
          </p:cNvSpPr>
          <p:nvPr>
            <p:ph idx="1"/>
          </p:nvPr>
        </p:nvSpPr>
        <p:spPr/>
        <p:txBody>
          <a:bodyPr>
            <a:noAutofit/>
          </a:bodyPr>
          <a:lstStyle/>
          <a:p>
            <a:r>
              <a:rPr lang="en-US" altLang="ko-KR" sz="2400" dirty="0">
                <a:ea typeface="굴림" pitchFamily="50" charset="-127"/>
              </a:rPr>
              <a:t>Each connection periodically gets a credit – a quantum of service assigned to the queue</a:t>
            </a:r>
          </a:p>
          <a:p>
            <a:r>
              <a:rPr lang="en-US" altLang="ko-KR" sz="2400" dirty="0">
                <a:ea typeface="굴림" pitchFamily="50" charset="-127"/>
              </a:rPr>
              <a:t>Serve the queues in the round robin fashion</a:t>
            </a:r>
          </a:p>
          <a:p>
            <a:r>
              <a:rPr lang="en-US" altLang="ko-KR" sz="2400" dirty="0">
                <a:ea typeface="굴림" pitchFamily="50" charset="-127"/>
              </a:rPr>
              <a:t>For each </a:t>
            </a:r>
            <a:r>
              <a:rPr lang="en-US" altLang="ko-KR" sz="2400" dirty="0" err="1">
                <a:ea typeface="굴림" pitchFamily="50" charset="-127"/>
              </a:rPr>
              <a:t>HoL</a:t>
            </a:r>
            <a:r>
              <a:rPr lang="en-US" altLang="ko-KR" sz="2400" dirty="0">
                <a:ea typeface="굴림" pitchFamily="50" charset="-127"/>
              </a:rPr>
              <a:t> (Head of Line) packet</a:t>
            </a:r>
          </a:p>
          <a:p>
            <a:pPr lvl="1"/>
            <a:r>
              <a:rPr lang="en-US" altLang="ko-KR" sz="2000" dirty="0">
                <a:ea typeface="굴림" pitchFamily="50" charset="-127"/>
              </a:rPr>
              <a:t>if its size is ≤ (remainder from prev. quantum + credit) send and save excess</a:t>
            </a:r>
          </a:p>
          <a:p>
            <a:pPr lvl="1"/>
            <a:r>
              <a:rPr lang="en-US" altLang="ko-KR" sz="2000" dirty="0">
                <a:ea typeface="굴림" pitchFamily="50" charset="-127"/>
              </a:rPr>
              <a:t>otherwise save entire quantum</a:t>
            </a:r>
          </a:p>
          <a:p>
            <a:pPr lvl="1"/>
            <a:r>
              <a:rPr lang="en-US" altLang="ko-KR" sz="2000" dirty="0">
                <a:ea typeface="굴림" pitchFamily="50" charset="-127"/>
              </a:rPr>
              <a:t> If no packet to send, reset counter (to remain fair)</a:t>
            </a:r>
          </a:p>
          <a:p>
            <a:r>
              <a:rPr lang="en-US" altLang="ko-KR" sz="2400" dirty="0">
                <a:ea typeface="굴림" pitchFamily="50" charset="-127"/>
              </a:rPr>
              <a:t>Each connection has a deficit counter (to store credits) with initial value zero </a:t>
            </a:r>
          </a:p>
          <a:p>
            <a:r>
              <a:rPr lang="en-US" altLang="ko-KR" sz="2400" dirty="0">
                <a:ea typeface="굴림" pitchFamily="50" charset="-127"/>
              </a:rPr>
              <a:t>Easier implementation than other fair policies, for example WFQ</a:t>
            </a:r>
          </a:p>
        </p:txBody>
      </p:sp>
    </p:spTree>
    <p:extLst>
      <p:ext uri="{BB962C8B-B14F-4D97-AF65-F5344CB8AC3E}">
        <p14:creationId xmlns:p14="http://schemas.microsoft.com/office/powerpoint/2010/main" val="20885048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Deficit Round-Robin</a:t>
            </a:r>
            <a:endParaRPr lang="en-US" dirty="0"/>
          </a:p>
        </p:txBody>
      </p:sp>
      <p:sp>
        <p:nvSpPr>
          <p:cNvPr id="4" name="Rectangle 3"/>
          <p:cNvSpPr txBox="1">
            <a:spLocks noChangeArrowheads="1"/>
          </p:cNvSpPr>
          <p:nvPr/>
        </p:nvSpPr>
        <p:spPr>
          <a:xfrm>
            <a:off x="609600" y="1196975"/>
            <a:ext cx="7848600" cy="48990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a:ea typeface="굴림" pitchFamily="50" charset="-127"/>
              </a:rPr>
              <a:t>DRR can handle variable packet size</a:t>
            </a:r>
            <a:endParaRPr lang="en-US" altLang="ko-KR" sz="2400" dirty="0">
              <a:ea typeface="굴림" pitchFamily="50" charset="-127"/>
            </a:endParaRPr>
          </a:p>
        </p:txBody>
      </p:sp>
      <p:sp>
        <p:nvSpPr>
          <p:cNvPr id="5" name="Line 4"/>
          <p:cNvSpPr>
            <a:spLocks noChangeShapeType="1"/>
          </p:cNvSpPr>
          <p:nvPr/>
        </p:nvSpPr>
        <p:spPr bwMode="auto">
          <a:xfrm>
            <a:off x="1066800" y="35814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a:off x="2057400" y="4038600"/>
            <a:ext cx="24384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auto">
          <a:xfrm>
            <a:off x="4495800" y="3581400"/>
            <a:ext cx="0" cy="45720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a:off x="4495800" y="4267200"/>
            <a:ext cx="0" cy="45720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4495800" y="4953000"/>
            <a:ext cx="0" cy="45720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4495800" y="3200400"/>
            <a:ext cx="0" cy="2438400"/>
          </a:xfrm>
          <a:prstGeom prst="line">
            <a:avLst/>
          </a:prstGeom>
          <a:noFill/>
          <a:ln w="12699"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a:off x="1447800" y="3200400"/>
            <a:ext cx="0" cy="2438400"/>
          </a:xfrm>
          <a:prstGeom prst="line">
            <a:avLst/>
          </a:prstGeom>
          <a:noFill/>
          <a:ln w="12699"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auto">
          <a:xfrm>
            <a:off x="1066800" y="40386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a:off x="1066800" y="42672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a:off x="1066800" y="47244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
          <p:cNvSpPr>
            <a:spLocks noChangeShapeType="1"/>
          </p:cNvSpPr>
          <p:nvPr/>
        </p:nvSpPr>
        <p:spPr bwMode="auto">
          <a:xfrm>
            <a:off x="1066800" y="54102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5"/>
          <p:cNvSpPr>
            <a:spLocks noChangeShapeType="1"/>
          </p:cNvSpPr>
          <p:nvPr/>
        </p:nvSpPr>
        <p:spPr bwMode="auto">
          <a:xfrm>
            <a:off x="1066800" y="4953000"/>
            <a:ext cx="3429000"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p:cNvSpPr>
            <a:spLocks noChangeArrowheads="1"/>
          </p:cNvSpPr>
          <p:nvPr/>
        </p:nvSpPr>
        <p:spPr bwMode="auto">
          <a:xfrm>
            <a:off x="2209800" y="3581400"/>
            <a:ext cx="2286000" cy="457200"/>
          </a:xfrm>
          <a:prstGeom prst="rect">
            <a:avLst/>
          </a:prstGeom>
          <a:solidFill>
            <a:schemeClr val="accent1"/>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ko-KR" altLang="en-US">
                <a:latin typeface="Times New Roman" pitchFamily="18" charset="0"/>
                <a:ea typeface="돋움" pitchFamily="50" charset="-127"/>
              </a:rPr>
              <a:t>1500   </a:t>
            </a:r>
            <a:endParaRPr lang="ko-KR" altLang="en-US" sz="2400">
              <a:latin typeface="Times New Roman" pitchFamily="18" charset="0"/>
              <a:ea typeface="돋움" pitchFamily="50" charset="-127"/>
            </a:endParaRPr>
          </a:p>
        </p:txBody>
      </p:sp>
      <p:sp>
        <p:nvSpPr>
          <p:cNvPr id="18" name="Rectangle 17"/>
          <p:cNvSpPr>
            <a:spLocks noChangeArrowheads="1"/>
          </p:cNvSpPr>
          <p:nvPr/>
        </p:nvSpPr>
        <p:spPr bwMode="auto">
          <a:xfrm>
            <a:off x="3932238" y="4267200"/>
            <a:ext cx="563562" cy="457200"/>
          </a:xfrm>
          <a:prstGeom prst="rect">
            <a:avLst/>
          </a:prstGeom>
          <a:solidFill>
            <a:schemeClr val="accent1"/>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ko-KR">
                <a:latin typeface="Times New Roman" pitchFamily="18" charset="0"/>
                <a:ea typeface="돋움" pitchFamily="50" charset="-127"/>
              </a:rPr>
              <a:t>300</a:t>
            </a:r>
          </a:p>
        </p:txBody>
      </p:sp>
      <p:sp>
        <p:nvSpPr>
          <p:cNvPr id="19" name="Rectangle 18"/>
          <p:cNvSpPr>
            <a:spLocks noChangeArrowheads="1"/>
          </p:cNvSpPr>
          <p:nvPr/>
        </p:nvSpPr>
        <p:spPr bwMode="auto">
          <a:xfrm>
            <a:off x="2667000" y="4953000"/>
            <a:ext cx="1828800" cy="457200"/>
          </a:xfrm>
          <a:prstGeom prst="rect">
            <a:avLst/>
          </a:prstGeom>
          <a:solidFill>
            <a:schemeClr val="accent1"/>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ko-KR" altLang="en-US">
                <a:latin typeface="Times New Roman" pitchFamily="18" charset="0"/>
                <a:ea typeface="돋움" pitchFamily="50" charset="-127"/>
              </a:rPr>
              <a:t>1200   </a:t>
            </a:r>
            <a:endParaRPr lang="ko-KR" altLang="en-US" sz="2400">
              <a:latin typeface="Times New Roman" pitchFamily="18" charset="0"/>
              <a:ea typeface="돋움" pitchFamily="50" charset="-127"/>
            </a:endParaRPr>
          </a:p>
        </p:txBody>
      </p:sp>
      <p:sp>
        <p:nvSpPr>
          <p:cNvPr id="20" name="Line 19"/>
          <p:cNvSpPr>
            <a:spLocks noChangeShapeType="1"/>
          </p:cNvSpPr>
          <p:nvPr/>
        </p:nvSpPr>
        <p:spPr bwMode="auto">
          <a:xfrm>
            <a:off x="2971800" y="3200400"/>
            <a:ext cx="0" cy="2438400"/>
          </a:xfrm>
          <a:prstGeom prst="line">
            <a:avLst/>
          </a:prstGeom>
          <a:noFill/>
          <a:ln w="12699"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auto">
          <a:xfrm>
            <a:off x="1447800" y="31242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ko-KR" altLang="en-US" sz="1600">
                <a:latin typeface="Times New Roman" pitchFamily="18" charset="0"/>
                <a:ea typeface="돋움" pitchFamily="50" charset="-127"/>
              </a:rPr>
              <a:t>2000</a:t>
            </a:r>
          </a:p>
        </p:txBody>
      </p:sp>
      <p:sp>
        <p:nvSpPr>
          <p:cNvPr id="22" name="Text Box 21"/>
          <p:cNvSpPr txBox="1">
            <a:spLocks noChangeArrowheads="1"/>
          </p:cNvSpPr>
          <p:nvPr/>
        </p:nvSpPr>
        <p:spPr bwMode="auto">
          <a:xfrm>
            <a:off x="2971800" y="31242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ko-KR" altLang="en-US" sz="1600">
                <a:latin typeface="Times New Roman" pitchFamily="18" charset="0"/>
                <a:ea typeface="돋움" pitchFamily="50" charset="-127"/>
              </a:rPr>
              <a:t>1000</a:t>
            </a:r>
          </a:p>
        </p:txBody>
      </p:sp>
      <p:sp>
        <p:nvSpPr>
          <p:cNvPr id="23" name="Text Box 22"/>
          <p:cNvSpPr txBox="1">
            <a:spLocks noChangeArrowheads="1"/>
          </p:cNvSpPr>
          <p:nvPr/>
        </p:nvSpPr>
        <p:spPr bwMode="auto">
          <a:xfrm>
            <a:off x="1143000" y="5791200"/>
            <a:ext cx="782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ko-KR" sz="1600">
                <a:latin typeface="Times New Roman" pitchFamily="18" charset="0"/>
                <a:ea typeface="돋움" pitchFamily="50" charset="-127"/>
              </a:rPr>
              <a:t>Second</a:t>
            </a:r>
          </a:p>
          <a:p>
            <a:pPr algn="ctr"/>
            <a:r>
              <a:rPr lang="en-US" altLang="ko-KR" sz="1600">
                <a:latin typeface="Times New Roman" pitchFamily="18" charset="0"/>
                <a:ea typeface="돋움" pitchFamily="50" charset="-127"/>
              </a:rPr>
              <a:t>Round</a:t>
            </a:r>
          </a:p>
        </p:txBody>
      </p:sp>
      <p:sp>
        <p:nvSpPr>
          <p:cNvPr id="24" name="Text Box 23"/>
          <p:cNvSpPr txBox="1">
            <a:spLocks noChangeArrowheads="1"/>
          </p:cNvSpPr>
          <p:nvPr/>
        </p:nvSpPr>
        <p:spPr bwMode="auto">
          <a:xfrm>
            <a:off x="2619375" y="5791200"/>
            <a:ext cx="725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ko-KR" sz="1600">
                <a:latin typeface="Times New Roman" pitchFamily="18" charset="0"/>
                <a:ea typeface="돋움" pitchFamily="50" charset="-127"/>
              </a:rPr>
              <a:t>First</a:t>
            </a:r>
          </a:p>
          <a:p>
            <a:pPr algn="ctr"/>
            <a:r>
              <a:rPr lang="en-US" altLang="ko-KR" sz="1600">
                <a:latin typeface="Times New Roman" pitchFamily="18" charset="0"/>
                <a:ea typeface="돋움" pitchFamily="50" charset="-127"/>
              </a:rPr>
              <a:t>Round</a:t>
            </a:r>
          </a:p>
        </p:txBody>
      </p:sp>
      <p:sp>
        <p:nvSpPr>
          <p:cNvPr id="25" name="Text Box 24"/>
          <p:cNvSpPr txBox="1">
            <a:spLocks noChangeArrowheads="1"/>
          </p:cNvSpPr>
          <p:nvPr/>
        </p:nvSpPr>
        <p:spPr bwMode="auto">
          <a:xfrm>
            <a:off x="4138613" y="5715000"/>
            <a:ext cx="833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ko-KR" sz="1600">
                <a:latin typeface="Times New Roman" pitchFamily="18" charset="0"/>
                <a:ea typeface="돋움" pitchFamily="50" charset="-127"/>
              </a:rPr>
              <a:t>Head of</a:t>
            </a:r>
          </a:p>
          <a:p>
            <a:pPr algn="ctr"/>
            <a:r>
              <a:rPr lang="en-US" altLang="ko-KR" sz="1600">
                <a:latin typeface="Times New Roman" pitchFamily="18" charset="0"/>
                <a:ea typeface="돋움" pitchFamily="50" charset="-127"/>
              </a:rPr>
              <a:t>Queue</a:t>
            </a:r>
          </a:p>
        </p:txBody>
      </p:sp>
      <p:sp>
        <p:nvSpPr>
          <p:cNvPr id="26" name="Text Box 25"/>
          <p:cNvSpPr txBox="1">
            <a:spLocks noChangeArrowheads="1"/>
          </p:cNvSpPr>
          <p:nvPr/>
        </p:nvSpPr>
        <p:spPr bwMode="auto">
          <a:xfrm>
            <a:off x="4572000" y="35814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ko-KR" sz="2400">
                <a:latin typeface="Times New Roman" pitchFamily="18" charset="0"/>
                <a:ea typeface="돋움" pitchFamily="50" charset="-127"/>
              </a:rPr>
              <a:t>A</a:t>
            </a:r>
          </a:p>
        </p:txBody>
      </p:sp>
      <p:sp>
        <p:nvSpPr>
          <p:cNvPr id="27" name="Text Box 26"/>
          <p:cNvSpPr txBox="1">
            <a:spLocks noChangeArrowheads="1"/>
          </p:cNvSpPr>
          <p:nvPr/>
        </p:nvSpPr>
        <p:spPr bwMode="auto">
          <a:xfrm>
            <a:off x="4572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ko-KR" sz="2400">
                <a:latin typeface="Times New Roman" pitchFamily="18" charset="0"/>
                <a:ea typeface="돋움" pitchFamily="50" charset="-127"/>
              </a:rPr>
              <a:t>B</a:t>
            </a:r>
          </a:p>
        </p:txBody>
      </p:sp>
      <p:sp>
        <p:nvSpPr>
          <p:cNvPr id="28" name="Text Box 27"/>
          <p:cNvSpPr txBox="1">
            <a:spLocks noChangeArrowheads="1"/>
          </p:cNvSpPr>
          <p:nvPr/>
        </p:nvSpPr>
        <p:spPr bwMode="auto">
          <a:xfrm>
            <a:off x="4572000" y="4953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ko-KR" sz="2400">
                <a:latin typeface="Times New Roman" pitchFamily="18" charset="0"/>
                <a:ea typeface="돋움" pitchFamily="50" charset="-127"/>
              </a:rPr>
              <a:t>C</a:t>
            </a:r>
          </a:p>
        </p:txBody>
      </p:sp>
      <p:sp>
        <p:nvSpPr>
          <p:cNvPr id="29" name="Text Box 28"/>
          <p:cNvSpPr txBox="1">
            <a:spLocks noChangeArrowheads="1"/>
          </p:cNvSpPr>
          <p:nvPr/>
        </p:nvSpPr>
        <p:spPr bwMode="auto">
          <a:xfrm>
            <a:off x="4495800" y="3124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ko-KR" altLang="en-US" sz="1600">
                <a:latin typeface="Times New Roman" pitchFamily="18" charset="0"/>
                <a:ea typeface="돋움" pitchFamily="50" charset="-127"/>
              </a:rPr>
              <a:t>0</a:t>
            </a:r>
          </a:p>
        </p:txBody>
      </p:sp>
      <p:sp>
        <p:nvSpPr>
          <p:cNvPr id="30" name="Text Box 29"/>
          <p:cNvSpPr txBox="1">
            <a:spLocks noChangeArrowheads="1"/>
          </p:cNvSpPr>
          <p:nvPr/>
        </p:nvSpPr>
        <p:spPr bwMode="auto">
          <a:xfrm>
            <a:off x="571500" y="2393950"/>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ko-KR" sz="2400" dirty="0">
                <a:latin typeface="Times New Roman" pitchFamily="18" charset="0"/>
                <a:ea typeface="돋움" pitchFamily="50" charset="-127"/>
              </a:rPr>
              <a:t>Quantum size : 1000 byte</a:t>
            </a:r>
          </a:p>
        </p:txBody>
      </p:sp>
      <p:sp>
        <p:nvSpPr>
          <p:cNvPr id="31" name="Rectangle 31"/>
          <p:cNvSpPr>
            <a:spLocks noChangeArrowheads="1"/>
          </p:cNvSpPr>
          <p:nvPr/>
        </p:nvSpPr>
        <p:spPr bwMode="auto">
          <a:xfrm>
            <a:off x="3255963" y="4275138"/>
            <a:ext cx="696912" cy="449262"/>
          </a:xfrm>
          <a:prstGeom prst="rect">
            <a:avLst/>
          </a:prstGeom>
          <a:solidFill>
            <a:schemeClr val="accent1"/>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ko-KR" dirty="0">
                <a:latin typeface="Times New Roman" pitchFamily="18" charset="0"/>
                <a:ea typeface="돋움" pitchFamily="50" charset="-127"/>
              </a:rPr>
              <a:t>500</a:t>
            </a:r>
          </a:p>
        </p:txBody>
      </p:sp>
      <p:sp>
        <p:nvSpPr>
          <p:cNvPr id="32" name="Rectangle 30"/>
          <p:cNvSpPr>
            <a:spLocks noChangeArrowheads="1"/>
          </p:cNvSpPr>
          <p:nvPr/>
        </p:nvSpPr>
        <p:spPr bwMode="auto">
          <a:xfrm>
            <a:off x="4843463" y="2476500"/>
            <a:ext cx="4300537"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accent2"/>
              </a:buClr>
              <a:buSzPct val="85000"/>
              <a:buFont typeface="Wingdings" pitchFamily="2" charset="2"/>
              <a:buChar char="q"/>
            </a:pPr>
            <a:r>
              <a:rPr lang="ko-KR" altLang="en-US" sz="2400" dirty="0">
                <a:ea typeface="굴림" pitchFamily="50" charset="-127"/>
              </a:rPr>
              <a:t>1</a:t>
            </a:r>
            <a:r>
              <a:rPr lang="en-US" altLang="ko-KR" sz="2400" dirty="0" err="1">
                <a:ea typeface="굴림" pitchFamily="50" charset="-127"/>
              </a:rPr>
              <a:t>st</a:t>
            </a:r>
            <a:r>
              <a:rPr lang="en-US" altLang="ko-KR" sz="2400" dirty="0">
                <a:ea typeface="굴림" pitchFamily="50" charset="-127"/>
              </a:rPr>
              <a:t> Round</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A’s count : 1000</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B’s count : 200 </a:t>
            </a:r>
            <a:r>
              <a:rPr lang="en-US" altLang="ko-KR" dirty="0">
                <a:ea typeface="굴림" pitchFamily="50" charset="-127"/>
              </a:rPr>
              <a:t>(served twice)</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C’s count : 1000</a:t>
            </a:r>
          </a:p>
          <a:p>
            <a:pPr marL="342900" indent="-342900">
              <a:spcBef>
                <a:spcPct val="20000"/>
              </a:spcBef>
              <a:buClr>
                <a:schemeClr val="accent2"/>
              </a:buClr>
              <a:buSzPct val="85000"/>
              <a:buFont typeface="Wingdings" pitchFamily="2" charset="2"/>
              <a:buChar char="q"/>
            </a:pPr>
            <a:r>
              <a:rPr lang="en-US" altLang="ko-KR" sz="2400" dirty="0">
                <a:ea typeface="굴림" pitchFamily="50" charset="-127"/>
              </a:rPr>
              <a:t>2nd Round</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A’s count : 500 (served)</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B’s count : 0</a:t>
            </a:r>
          </a:p>
          <a:p>
            <a:pPr marL="742950" lvl="1" indent="-285750">
              <a:spcBef>
                <a:spcPct val="20000"/>
              </a:spcBef>
              <a:buClr>
                <a:schemeClr val="accent2"/>
              </a:buClr>
              <a:buSzPct val="75000"/>
              <a:buFont typeface="ZapfDingbats" pitchFamily="82" charset="2"/>
              <a:buChar char="m"/>
            </a:pPr>
            <a:r>
              <a:rPr lang="en-US" altLang="ko-KR" sz="2000" dirty="0">
                <a:ea typeface="굴림" pitchFamily="50" charset="-127"/>
              </a:rPr>
              <a:t>C’s count : 800 (served)</a:t>
            </a:r>
          </a:p>
        </p:txBody>
      </p:sp>
    </p:spTree>
    <p:extLst>
      <p:ext uri="{BB962C8B-B14F-4D97-AF65-F5344CB8AC3E}">
        <p14:creationId xmlns:p14="http://schemas.microsoft.com/office/powerpoint/2010/main" val="2434694225"/>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DRR: performance</a:t>
            </a:r>
          </a:p>
        </p:txBody>
      </p:sp>
      <p:sp>
        <p:nvSpPr>
          <p:cNvPr id="3" name="Content Placeholder 2"/>
          <p:cNvSpPr>
            <a:spLocks noGrp="1"/>
          </p:cNvSpPr>
          <p:nvPr>
            <p:ph idx="1"/>
          </p:nvPr>
        </p:nvSpPr>
        <p:spPr/>
        <p:txBody>
          <a:bodyPr/>
          <a:lstStyle/>
          <a:p>
            <a:r>
              <a:rPr lang="en-US" dirty="0"/>
              <a:t>Handles variable length packets fairly</a:t>
            </a:r>
          </a:p>
          <a:p>
            <a:r>
              <a:rPr lang="en-US" dirty="0"/>
              <a:t>Backlogged sources share bandwidth equally</a:t>
            </a:r>
          </a:p>
          <a:p>
            <a:r>
              <a:rPr lang="en-US" dirty="0"/>
              <a:t>Preferably, packet size &lt; Quantum</a:t>
            </a:r>
          </a:p>
          <a:p>
            <a:r>
              <a:rPr lang="en-US" dirty="0"/>
              <a:t>Simple to implement</a:t>
            </a:r>
          </a:p>
          <a:p>
            <a:pPr lvl="1"/>
            <a:r>
              <a:rPr lang="en-US" dirty="0"/>
              <a:t>Similar to round robin</a:t>
            </a:r>
          </a:p>
          <a:p>
            <a:endParaRPr lang="en-US" dirty="0"/>
          </a:p>
        </p:txBody>
      </p:sp>
    </p:spTree>
    <p:extLst>
      <p:ext uri="{BB962C8B-B14F-4D97-AF65-F5344CB8AC3E}">
        <p14:creationId xmlns:p14="http://schemas.microsoft.com/office/powerpoint/2010/main" val="2567408471"/>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Schedulers that provide delay guarantees</a:t>
            </a:r>
          </a:p>
        </p:txBody>
      </p:sp>
      <p:sp>
        <p:nvSpPr>
          <p:cNvPr id="3" name="Content Placeholder 2"/>
          <p:cNvSpPr>
            <a:spLocks noGrp="1"/>
          </p:cNvSpPr>
          <p:nvPr>
            <p:ph idx="1"/>
          </p:nvPr>
        </p:nvSpPr>
        <p:spPr/>
        <p:txBody>
          <a:bodyPr>
            <a:normAutofit fontScale="77500" lnSpcReduction="20000"/>
          </a:bodyPr>
          <a:lstStyle/>
          <a:p>
            <a:r>
              <a:rPr lang="en-US" dirty="0"/>
              <a:t>Generalized Processor Sharing (GPS)</a:t>
            </a:r>
          </a:p>
          <a:p>
            <a:r>
              <a:rPr lang="en-US" dirty="0"/>
              <a:t>Algorithm (</a:t>
            </a:r>
            <a:r>
              <a:rPr lang="en-US" dirty="0" err="1"/>
              <a:t>Parech</a:t>
            </a:r>
            <a:r>
              <a:rPr lang="en-US" dirty="0"/>
              <a:t>, 1993)</a:t>
            </a:r>
          </a:p>
          <a:p>
            <a:pPr lvl="1"/>
            <a:r>
              <a:rPr lang="en-US" dirty="0"/>
              <a:t>Serve queues in round robin fashion</a:t>
            </a:r>
          </a:p>
          <a:p>
            <a:pPr lvl="1"/>
            <a:r>
              <a:rPr lang="en-US" dirty="0"/>
              <a:t>In any finite time interval visit each queue at least once</a:t>
            </a:r>
          </a:p>
          <a:p>
            <a:pPr lvl="1"/>
            <a:r>
              <a:rPr lang="en-US" dirty="0"/>
              <a:t>Imaginary bit-by-bit system: </a:t>
            </a:r>
            <a:r>
              <a:rPr lang="en-US" dirty="0">
                <a:solidFill>
                  <a:srgbClr val="FF0000"/>
                </a:solidFill>
              </a:rPr>
              <a:t>During each round, each queue </a:t>
            </a:r>
            <a:r>
              <a:rPr lang="en-US" i="1" dirty="0">
                <a:solidFill>
                  <a:srgbClr val="FF0000"/>
                </a:solidFill>
              </a:rPr>
              <a:t>with data </a:t>
            </a:r>
            <a:r>
              <a:rPr lang="en-US" dirty="0">
                <a:solidFill>
                  <a:srgbClr val="FF0000"/>
                </a:solidFill>
              </a:rPr>
              <a:t>sends a number of bits proportional to the flow’s weight</a:t>
            </a:r>
          </a:p>
          <a:p>
            <a:r>
              <a:rPr lang="en-US" dirty="0"/>
              <a:t>Advantages</a:t>
            </a:r>
          </a:p>
          <a:p>
            <a:pPr lvl="1"/>
            <a:r>
              <a:rPr lang="en-US" dirty="0"/>
              <a:t>Ideal fairness, complete isolation of flows and delay bounds</a:t>
            </a:r>
          </a:p>
          <a:p>
            <a:r>
              <a:rPr lang="en-US" dirty="0"/>
              <a:t>Disadvantages</a:t>
            </a:r>
          </a:p>
          <a:p>
            <a:pPr lvl="1"/>
            <a:r>
              <a:rPr lang="en-US" dirty="0"/>
              <a:t>Not implementable</a:t>
            </a:r>
          </a:p>
        </p:txBody>
      </p:sp>
    </p:spTree>
    <p:extLst>
      <p:ext uri="{BB962C8B-B14F-4D97-AF65-F5344CB8AC3E}">
        <p14:creationId xmlns:p14="http://schemas.microsoft.com/office/powerpoint/2010/main" val="16256315"/>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Example</a:t>
            </a:r>
          </a:p>
        </p:txBody>
      </p:sp>
      <p:sp>
        <p:nvSpPr>
          <p:cNvPr id="3" name="Content Placeholder 2"/>
          <p:cNvSpPr>
            <a:spLocks noGrp="1"/>
          </p:cNvSpPr>
          <p:nvPr>
            <p:ph idx="1"/>
          </p:nvPr>
        </p:nvSpPr>
        <p:spPr>
          <a:xfrm>
            <a:off x="755576" y="1340769"/>
            <a:ext cx="8077200" cy="1152128"/>
          </a:xfrm>
        </p:spPr>
        <p:txBody>
          <a:bodyPr/>
          <a:lstStyle/>
          <a:p>
            <a:pPr marL="0" indent="0">
              <a:buNone/>
            </a:pPr>
            <a:r>
              <a:rPr lang="en-US" altLang="he-IL" b="1" dirty="0">
                <a:solidFill>
                  <a:srgbClr val="FF0000"/>
                </a:solidFill>
                <a:latin typeface="Courier New" pitchFamily="49" charset="0"/>
                <a:cs typeface="David" pitchFamily="34" charset="-79"/>
              </a:rPr>
              <a:t>Packets of size 10, 20 &amp; 30 arrive at time 0</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52480299"/>
              </p:ext>
            </p:extLst>
          </p:nvPr>
        </p:nvGraphicFramePr>
        <p:xfrm>
          <a:off x="1475656" y="2636912"/>
          <a:ext cx="6097588" cy="4078288"/>
        </p:xfrm>
        <a:graphic>
          <a:graphicData uri="http://schemas.openxmlformats.org/presentationml/2006/ole">
            <mc:AlternateContent xmlns:mc="http://schemas.openxmlformats.org/markup-compatibility/2006">
              <mc:Choice xmlns:v="urn:schemas-microsoft-com:vml" Requires="v">
                <p:oleObj spid="_x0000_s13462" name="Chart" r:id="rId3" imgW="6096000" imgH="4076790" progId="MSGraph.Chart.8">
                  <p:embed followColorScheme="full"/>
                </p:oleObj>
              </mc:Choice>
              <mc:Fallback>
                <p:oleObj name="Chart" r:id="rId3" imgW="6096000" imgH="4076790" progId="MSGraph.Chart.8">
                  <p:embed followColorScheme="full"/>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636912"/>
                        <a:ext cx="6097588" cy="407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1032"/>
          <p:cNvSpPr>
            <a:spLocks noChangeArrowheads="1"/>
          </p:cNvSpPr>
          <p:nvPr/>
        </p:nvSpPr>
        <p:spPr bwMode="auto">
          <a:xfrm>
            <a:off x="4427984" y="3914849"/>
            <a:ext cx="457200" cy="571500"/>
          </a:xfrm>
          <a:prstGeom prst="downArrow">
            <a:avLst>
              <a:gd name="adj1" fmla="val 50000"/>
              <a:gd name="adj2" fmla="val 31250"/>
            </a:avLst>
          </a:prstGeom>
          <a:solidFill>
            <a:srgbClr val="66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033"/>
          <p:cNvSpPr>
            <a:spLocks noChangeArrowheads="1"/>
          </p:cNvSpPr>
          <p:nvPr/>
        </p:nvSpPr>
        <p:spPr bwMode="auto">
          <a:xfrm>
            <a:off x="5836096" y="4575249"/>
            <a:ext cx="457200" cy="571500"/>
          </a:xfrm>
          <a:prstGeom prst="downArrow">
            <a:avLst>
              <a:gd name="adj1" fmla="val 50000"/>
              <a:gd name="adj2" fmla="val 31250"/>
            </a:avLst>
          </a:prstGeom>
          <a:solidFill>
            <a:srgbClr val="66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028"/>
          <p:cNvSpPr txBox="1">
            <a:spLocks noChangeArrowheads="1"/>
          </p:cNvSpPr>
          <p:nvPr/>
        </p:nvSpPr>
        <p:spPr bwMode="auto">
          <a:xfrm>
            <a:off x="5815459" y="5946105"/>
            <a:ext cx="428625" cy="33655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en-US" sz="1600" b="1">
                <a:latin typeface="Courier New" pitchFamily="49" charset="0"/>
              </a:rPr>
              <a:t>50</a:t>
            </a:r>
          </a:p>
        </p:txBody>
      </p:sp>
      <p:sp>
        <p:nvSpPr>
          <p:cNvPr id="8" name="Text Box 1029"/>
          <p:cNvSpPr txBox="1">
            <a:spLocks noChangeArrowheads="1"/>
          </p:cNvSpPr>
          <p:nvPr/>
        </p:nvSpPr>
        <p:spPr bwMode="auto">
          <a:xfrm>
            <a:off x="6529834" y="5933405"/>
            <a:ext cx="428625" cy="33655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en-US" sz="1600" b="1">
                <a:latin typeface="Courier New" pitchFamily="49" charset="0"/>
              </a:rPr>
              <a:t>60</a:t>
            </a:r>
          </a:p>
        </p:txBody>
      </p:sp>
      <p:sp>
        <p:nvSpPr>
          <p:cNvPr id="9" name="Text Box 1030"/>
          <p:cNvSpPr txBox="1">
            <a:spLocks noChangeArrowheads="1"/>
          </p:cNvSpPr>
          <p:nvPr/>
        </p:nvSpPr>
        <p:spPr bwMode="auto">
          <a:xfrm>
            <a:off x="4334321" y="5949280"/>
            <a:ext cx="550863" cy="336550"/>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en-US" sz="1600" b="1" dirty="0">
                <a:latin typeface="Courier New" pitchFamily="49" charset="0"/>
              </a:rPr>
              <a:t>30</a:t>
            </a:r>
          </a:p>
        </p:txBody>
      </p:sp>
    </p:spTree>
    <p:extLst>
      <p:ext uri="{BB962C8B-B14F-4D97-AF65-F5344CB8AC3E}">
        <p14:creationId xmlns:p14="http://schemas.microsoft.com/office/powerpoint/2010/main" val="436438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ea typeface="Gulim" pitchFamily="34" charset="-127"/>
              </a:rPr>
              <a:t>Fairness using GPS</a:t>
            </a:r>
            <a:endParaRPr lang="en-US" dirty="0">
              <a:ea typeface="Gulim" pitchFamily="34" charset="-127"/>
            </a:endParaRPr>
          </a:p>
        </p:txBody>
      </p:sp>
      <p:sp>
        <p:nvSpPr>
          <p:cNvPr id="3" name="Content Placeholder 2"/>
          <p:cNvSpPr>
            <a:spLocks noGrp="1"/>
          </p:cNvSpPr>
          <p:nvPr>
            <p:ph idx="1"/>
          </p:nvPr>
        </p:nvSpPr>
        <p:spPr>
          <a:xfrm>
            <a:off x="762000" y="1596413"/>
            <a:ext cx="8077200" cy="2912707"/>
          </a:xfrm>
        </p:spPr>
        <p:txBody>
          <a:bodyPr>
            <a:normAutofit fontScale="92500" lnSpcReduction="10000"/>
          </a:bodyPr>
          <a:lstStyle/>
          <a:p>
            <a:r>
              <a:rPr lang="en-US" altLang="ko-KR" dirty="0">
                <a:ea typeface="Gulim" pitchFamily="34" charset="-127"/>
              </a:rPr>
              <a:t>Non-backlogged connections receive what they ask for. </a:t>
            </a:r>
          </a:p>
          <a:p>
            <a:r>
              <a:rPr lang="en-US" altLang="ko-KR" dirty="0">
                <a:ea typeface="Gulim" pitchFamily="34" charset="-127"/>
              </a:rPr>
              <a:t>Backlogged connections share the remaining bandwidth in proportion to the assigned weights.</a:t>
            </a:r>
          </a:p>
          <a:p>
            <a:r>
              <a:rPr lang="en-US" altLang="ko-KR" dirty="0">
                <a:ea typeface="Gulim" pitchFamily="34" charset="-127"/>
              </a:rPr>
              <a:t>Every backlogged connection </a:t>
            </a:r>
            <a:r>
              <a:rPr lang="en-US" altLang="ko-KR" i="1" dirty="0" err="1">
                <a:ea typeface="Gulim" pitchFamily="34" charset="-127"/>
              </a:rPr>
              <a:t>i</a:t>
            </a:r>
            <a:r>
              <a:rPr lang="en-US" altLang="ko-KR" dirty="0">
                <a:ea typeface="Gulim" pitchFamily="34" charset="-127"/>
              </a:rPr>
              <a:t> receives a service rate of :</a:t>
            </a:r>
          </a:p>
          <a:p>
            <a:endParaRPr lang="en-US" altLang="ko-KR" dirty="0">
              <a:ea typeface="Gulim" pitchFamily="34" charset="-127"/>
            </a:endParaRP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829672890"/>
              </p:ext>
            </p:extLst>
          </p:nvPr>
        </p:nvGraphicFramePr>
        <p:xfrm>
          <a:off x="359594" y="4341813"/>
          <a:ext cx="4691062" cy="1290637"/>
        </p:xfrm>
        <a:graphic>
          <a:graphicData uri="http://schemas.openxmlformats.org/presentationml/2006/ole">
            <mc:AlternateContent xmlns:mc="http://schemas.openxmlformats.org/markup-compatibility/2006">
              <mc:Choice xmlns:v="urn:schemas-microsoft-com:vml" Requires="v">
                <p:oleObj spid="_x0000_s6315" name="Equation" r:id="rId4" imgW="1117600" imgH="381000" progId="Equation.3">
                  <p:embed/>
                </p:oleObj>
              </mc:Choice>
              <mc:Fallback>
                <p:oleObj name="Equation" r:id="rId4" imgW="1117600" imgH="38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94" y="4341813"/>
                        <a:ext cx="4691062"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6"/>
          <p:cNvSpPr txBox="1">
            <a:spLocks noChangeArrowheads="1"/>
          </p:cNvSpPr>
          <p:nvPr/>
        </p:nvSpPr>
        <p:spPr bwMode="auto">
          <a:xfrm>
            <a:off x="4953819" y="4465638"/>
            <a:ext cx="4179887" cy="701675"/>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altLang="ko-KR" sz="2000" b="1">
                <a:solidFill>
                  <a:srgbClr val="008000"/>
                </a:solidFill>
                <a:latin typeface="Courier New" pitchFamily="49" charset="0"/>
                <a:ea typeface="Gulim" pitchFamily="34" charset="-127"/>
              </a:rPr>
              <a:t>Active(t): the set of backlogged flows at time t      </a:t>
            </a:r>
          </a:p>
        </p:txBody>
      </p:sp>
      <p:sp>
        <p:nvSpPr>
          <p:cNvPr id="6" name="Rectangle 5"/>
          <p:cNvSpPr/>
          <p:nvPr/>
        </p:nvSpPr>
        <p:spPr>
          <a:xfrm>
            <a:off x="683568" y="5733256"/>
            <a:ext cx="7992888" cy="646331"/>
          </a:xfrm>
          <a:prstGeom prst="rect">
            <a:avLst/>
          </a:prstGeom>
        </p:spPr>
        <p:txBody>
          <a:bodyPr wrap="square">
            <a:spAutoFit/>
          </a:bodyPr>
          <a:lstStyle/>
          <a:p>
            <a:pPr>
              <a:lnSpc>
                <a:spcPct val="90000"/>
              </a:lnSpc>
            </a:pPr>
            <a:r>
              <a:rPr lang="en-US" altLang="ko-KR" sz="2000" dirty="0">
                <a:ea typeface="Gulim" pitchFamily="34" charset="-127"/>
              </a:rPr>
              <a:t>No packet discipline can be as fair as GPS</a:t>
            </a:r>
          </a:p>
          <a:p>
            <a:pPr lvl="1">
              <a:lnSpc>
                <a:spcPct val="90000"/>
              </a:lnSpc>
            </a:pPr>
            <a:r>
              <a:rPr lang="en-US" altLang="ko-KR" sz="2000" dirty="0">
                <a:ea typeface="Gulim" pitchFamily="34" charset="-127"/>
              </a:rPr>
              <a:t>while a packet is being served, we are unfair to others</a:t>
            </a:r>
            <a:endParaRPr lang="en-US" dirty="0"/>
          </a:p>
        </p:txBody>
      </p:sp>
    </p:spTree>
    <p:extLst>
      <p:ext uri="{BB962C8B-B14F-4D97-AF65-F5344CB8AC3E}">
        <p14:creationId xmlns:p14="http://schemas.microsoft.com/office/powerpoint/2010/main" val="4028628224"/>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approximation</a:t>
            </a:r>
          </a:p>
        </p:txBody>
      </p:sp>
      <p:sp>
        <p:nvSpPr>
          <p:cNvPr id="3" name="Content Placeholder 2"/>
          <p:cNvSpPr>
            <a:spLocks noGrp="1"/>
          </p:cNvSpPr>
          <p:nvPr>
            <p:ph idx="1"/>
          </p:nvPr>
        </p:nvSpPr>
        <p:spPr/>
        <p:txBody>
          <a:bodyPr/>
          <a:lstStyle/>
          <a:p>
            <a:r>
              <a:rPr lang="en-US" altLang="ko-KR" dirty="0">
                <a:ea typeface="Gulim" pitchFamily="34" charset="-127"/>
              </a:rPr>
              <a:t>We can</a:t>
            </a:r>
            <a:r>
              <a:rPr lang="en-US" altLang="ko-KR" dirty="0">
                <a:latin typeface="Helvetica" pitchFamily="34" charset="0"/>
                <a:ea typeface="Gulim" pitchFamily="34" charset="-127"/>
              </a:rPr>
              <a:t>’</a:t>
            </a:r>
            <a:r>
              <a:rPr lang="en-US" altLang="ko-KR" dirty="0">
                <a:ea typeface="Gulim" pitchFamily="34" charset="-127"/>
              </a:rPr>
              <a:t>t implement GPS</a:t>
            </a:r>
          </a:p>
          <a:p>
            <a:r>
              <a:rPr lang="en-US" altLang="ko-KR" dirty="0">
                <a:ea typeface="Gulim" pitchFamily="34" charset="-127"/>
              </a:rPr>
              <a:t>So, lets see how to emulate it</a:t>
            </a:r>
          </a:p>
          <a:p>
            <a:r>
              <a:rPr lang="en-US" altLang="ko-KR" dirty="0">
                <a:ea typeface="Gulim" pitchFamily="34" charset="-127"/>
              </a:rPr>
              <a:t>We want to be as fair as possible</a:t>
            </a:r>
          </a:p>
          <a:p>
            <a:r>
              <a:rPr lang="en-US" altLang="ko-KR" dirty="0">
                <a:ea typeface="Gulim" pitchFamily="34" charset="-127"/>
              </a:rPr>
              <a:t>But also have an efficient implementation</a:t>
            </a:r>
          </a:p>
          <a:p>
            <a:pPr marL="0" indent="0">
              <a:buNone/>
            </a:pPr>
            <a:endParaRPr lang="en-US" dirty="0"/>
          </a:p>
        </p:txBody>
      </p:sp>
    </p:spTree>
    <p:extLst>
      <p:ext uri="{BB962C8B-B14F-4D97-AF65-F5344CB8AC3E}">
        <p14:creationId xmlns:p14="http://schemas.microsoft.com/office/powerpoint/2010/main" val="4130158566"/>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Packet-by-packet system</a:t>
            </a:r>
          </a:p>
        </p:txBody>
      </p:sp>
      <p:sp>
        <p:nvSpPr>
          <p:cNvPr id="3" name="Content Placeholder 2"/>
          <p:cNvSpPr>
            <a:spLocks noGrp="1"/>
          </p:cNvSpPr>
          <p:nvPr>
            <p:ph idx="1"/>
          </p:nvPr>
        </p:nvSpPr>
        <p:spPr>
          <a:xfrm>
            <a:off x="827584" y="3356992"/>
            <a:ext cx="8077200" cy="1584176"/>
          </a:xfrm>
        </p:spPr>
        <p:txBody>
          <a:bodyPr/>
          <a:lstStyle/>
          <a:p>
            <a:r>
              <a:rPr lang="en-US" dirty="0">
                <a:solidFill>
                  <a:srgbClr val="C00000"/>
                </a:solidFill>
              </a:rPr>
              <a:t>Idea</a:t>
            </a:r>
            <a:r>
              <a:rPr lang="en-US" dirty="0"/>
              <a:t>: Use finishing time of packet in fluid system as </a:t>
            </a:r>
            <a:r>
              <a:rPr lang="en-US" dirty="0">
                <a:solidFill>
                  <a:schemeClr val="tx2">
                    <a:lumMod val="60000"/>
                    <a:lumOff val="40000"/>
                  </a:schemeClr>
                </a:solidFill>
              </a:rPr>
              <a:t>priority</a:t>
            </a:r>
            <a:r>
              <a:rPr lang="en-US" dirty="0"/>
              <a:t> for choosing the next packet for service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41985"/>
            <a:ext cx="66865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914400" y="1412777"/>
            <a:ext cx="80772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bit-by-bit round robin is not practical</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5373216"/>
            <a:ext cx="70389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37732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Nexus 5500 Unified Port Controller</a:t>
            </a:r>
          </a:p>
        </p:txBody>
      </p:sp>
      <p:pic>
        <p:nvPicPr>
          <p:cNvPr id="4" name="Picture 3"/>
          <p:cNvPicPr>
            <a:picLocks noChangeAspect="1"/>
          </p:cNvPicPr>
          <p:nvPr/>
        </p:nvPicPr>
        <p:blipFill>
          <a:blip r:embed="rId2"/>
          <a:stretch>
            <a:fillRect/>
          </a:stretch>
        </p:blipFill>
        <p:spPr>
          <a:xfrm>
            <a:off x="1403648" y="1556792"/>
            <a:ext cx="6362700" cy="4352925"/>
          </a:xfrm>
          <a:prstGeom prst="rect">
            <a:avLst/>
          </a:prstGeom>
        </p:spPr>
      </p:pic>
      <p:sp>
        <p:nvSpPr>
          <p:cNvPr id="5" name="Content Placeholder 2"/>
          <p:cNvSpPr>
            <a:spLocks noGrp="1"/>
          </p:cNvSpPr>
          <p:nvPr>
            <p:ph idx="1"/>
          </p:nvPr>
        </p:nvSpPr>
        <p:spPr>
          <a:xfrm>
            <a:off x="762000" y="6021288"/>
            <a:ext cx="8077200" cy="320419"/>
          </a:xfrm>
        </p:spPr>
        <p:txBody>
          <a:bodyPr>
            <a:normAutofit fontScale="55000" lnSpcReduction="20000"/>
          </a:bodyPr>
          <a:lstStyle/>
          <a:p>
            <a:pPr marL="0" indent="0">
              <a:buNone/>
            </a:pPr>
            <a:r>
              <a:rPr lang="en-US" dirty="0"/>
              <a:t>Source: </a:t>
            </a:r>
            <a:r>
              <a:rPr lang="en-US" dirty="0">
                <a:hlinkClick r:id="rId3"/>
              </a:rPr>
              <a:t>Cisco Nexus 5548P Switch Architecture </a:t>
            </a:r>
            <a:r>
              <a:rPr lang="en-US" dirty="0"/>
              <a:t>  © 2010 Cisco </a:t>
            </a:r>
          </a:p>
        </p:txBody>
      </p:sp>
    </p:spTree>
    <p:extLst>
      <p:ext uri="{BB962C8B-B14F-4D97-AF65-F5344CB8AC3E}">
        <p14:creationId xmlns:p14="http://schemas.microsoft.com/office/powerpoint/2010/main" val="1670890093"/>
      </p:ext>
    </p:extLst>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Fair Queue</a:t>
            </a:r>
          </a:p>
        </p:txBody>
      </p:sp>
      <p:sp>
        <p:nvSpPr>
          <p:cNvPr id="3" name="Content Placeholder 2"/>
          <p:cNvSpPr>
            <a:spLocks noGrp="1"/>
          </p:cNvSpPr>
          <p:nvPr>
            <p:ph idx="1"/>
          </p:nvPr>
        </p:nvSpPr>
        <p:spPr/>
        <p:txBody>
          <a:bodyPr/>
          <a:lstStyle/>
          <a:p>
            <a:r>
              <a:rPr lang="en-US" dirty="0"/>
              <a:t>Finish time of a packet in the WFQ system compared to the GPS system will not be later than at most the transmission time of a maximum sized packet</a:t>
            </a:r>
          </a:p>
          <a:p>
            <a:r>
              <a:rPr lang="en-US" dirty="0"/>
              <a:t>The number of bits serviced in a session by the WFQ system will not fall behind the GPS system by more than a maximum sized packet</a:t>
            </a:r>
          </a:p>
        </p:txBody>
      </p:sp>
    </p:spTree>
    <p:extLst>
      <p:ext uri="{BB962C8B-B14F-4D97-AF65-F5344CB8AC3E}">
        <p14:creationId xmlns:p14="http://schemas.microsoft.com/office/powerpoint/2010/main" val="110670610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t>
            </a:r>
            <a:r>
              <a:rPr lang="en-US" dirty="0" err="1"/>
              <a:t>vs</a:t>
            </a:r>
            <a:r>
              <a:rPr lang="en-US" dirty="0"/>
              <a:t> WFQ</a:t>
            </a:r>
          </a:p>
        </p:txBody>
      </p:sp>
      <p:sp>
        <p:nvSpPr>
          <p:cNvPr id="34" name="Rectangle 2"/>
          <p:cNvSpPr>
            <a:spLocks noChangeArrowheads="1"/>
          </p:cNvSpPr>
          <p:nvPr/>
        </p:nvSpPr>
        <p:spPr bwMode="auto">
          <a:xfrm>
            <a:off x="1770063" y="1871663"/>
            <a:ext cx="769937" cy="354012"/>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3"/>
          <p:cNvSpPr>
            <a:spLocks noChangeArrowheads="1"/>
          </p:cNvSpPr>
          <p:nvPr/>
        </p:nvSpPr>
        <p:spPr bwMode="auto">
          <a:xfrm>
            <a:off x="2308225" y="1871663"/>
            <a:ext cx="220663" cy="3429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4"/>
          <p:cNvSpPr>
            <a:spLocks noChangeArrowheads="1"/>
          </p:cNvSpPr>
          <p:nvPr/>
        </p:nvSpPr>
        <p:spPr bwMode="auto">
          <a:xfrm>
            <a:off x="1760538" y="2562225"/>
            <a:ext cx="769937" cy="354013"/>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5"/>
          <p:cNvSpPr>
            <a:spLocks noChangeArrowheads="1"/>
          </p:cNvSpPr>
          <p:nvPr/>
        </p:nvSpPr>
        <p:spPr bwMode="auto">
          <a:xfrm>
            <a:off x="2012950" y="2562225"/>
            <a:ext cx="506413" cy="342900"/>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6"/>
          <p:cNvSpPr>
            <a:spLocks noChangeArrowheads="1"/>
          </p:cNvSpPr>
          <p:nvPr/>
        </p:nvSpPr>
        <p:spPr bwMode="auto">
          <a:xfrm>
            <a:off x="636588" y="1679575"/>
            <a:ext cx="9493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Gulim" pitchFamily="34" charset="-127"/>
              </a:rPr>
              <a:t>Queue 1</a:t>
            </a:r>
          </a:p>
          <a:p>
            <a:r>
              <a:rPr lang="en-US" altLang="ko-KR">
                <a:latin typeface="Times New Roman" pitchFamily="18" charset="0"/>
                <a:ea typeface="Gulim" pitchFamily="34" charset="-127"/>
              </a:rPr>
              <a:t>@ </a:t>
            </a:r>
            <a:r>
              <a:rPr lang="en-US" altLang="ko-KR" i="1">
                <a:latin typeface="Times New Roman" pitchFamily="18" charset="0"/>
                <a:ea typeface="Gulim" pitchFamily="34" charset="-127"/>
              </a:rPr>
              <a:t>t</a:t>
            </a:r>
            <a:r>
              <a:rPr lang="en-US" altLang="ko-KR">
                <a:latin typeface="Times New Roman" pitchFamily="18" charset="0"/>
                <a:ea typeface="Gulim" pitchFamily="34" charset="-127"/>
              </a:rPr>
              <a:t>=0</a:t>
            </a:r>
          </a:p>
        </p:txBody>
      </p:sp>
      <p:sp>
        <p:nvSpPr>
          <p:cNvPr id="39" name="Rectangle 7"/>
          <p:cNvSpPr>
            <a:spLocks noChangeArrowheads="1"/>
          </p:cNvSpPr>
          <p:nvPr/>
        </p:nvSpPr>
        <p:spPr bwMode="auto">
          <a:xfrm>
            <a:off x="717550" y="2501900"/>
            <a:ext cx="9493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a:latin typeface="Times New Roman" pitchFamily="18" charset="0"/>
                <a:ea typeface="Gulim" pitchFamily="34" charset="-127"/>
              </a:rPr>
              <a:t>Queue 2</a:t>
            </a:r>
          </a:p>
          <a:p>
            <a:r>
              <a:rPr lang="en-US" altLang="ko-KR">
                <a:latin typeface="Times New Roman" pitchFamily="18" charset="0"/>
                <a:ea typeface="Gulim" pitchFamily="34" charset="-127"/>
              </a:rPr>
              <a:t>@ </a:t>
            </a:r>
            <a:r>
              <a:rPr lang="en-US" altLang="ko-KR" i="1">
                <a:latin typeface="Times New Roman" pitchFamily="18" charset="0"/>
                <a:ea typeface="Gulim" pitchFamily="34" charset="-127"/>
              </a:rPr>
              <a:t>t</a:t>
            </a:r>
            <a:r>
              <a:rPr lang="en-US" altLang="ko-KR">
                <a:latin typeface="Times New Roman" pitchFamily="18" charset="0"/>
                <a:ea typeface="Gulim" pitchFamily="34" charset="-127"/>
              </a:rPr>
              <a:t>=0</a:t>
            </a:r>
          </a:p>
        </p:txBody>
      </p:sp>
      <p:grpSp>
        <p:nvGrpSpPr>
          <p:cNvPr id="40" name="Group 8"/>
          <p:cNvGrpSpPr>
            <a:grpSpLocks/>
          </p:cNvGrpSpPr>
          <p:nvPr/>
        </p:nvGrpSpPr>
        <p:grpSpPr bwMode="auto">
          <a:xfrm>
            <a:off x="3328988" y="1363663"/>
            <a:ext cx="2946400" cy="2627312"/>
            <a:chOff x="2097" y="859"/>
            <a:chExt cx="1856" cy="1655"/>
          </a:xfrm>
        </p:grpSpPr>
        <p:sp>
          <p:nvSpPr>
            <p:cNvPr id="41" name="Rectangle 9"/>
            <p:cNvSpPr>
              <a:spLocks noChangeArrowheads="1"/>
            </p:cNvSpPr>
            <p:nvPr/>
          </p:nvSpPr>
          <p:spPr bwMode="auto">
            <a:xfrm>
              <a:off x="2891" y="2284"/>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ko-KR" altLang="en-US">
                  <a:latin typeface="Times New Roman" pitchFamily="18" charset="0"/>
                  <a:ea typeface="Gulim" pitchFamily="34" charset="-127"/>
                </a:rPr>
                <a:t>2</a:t>
              </a:r>
            </a:p>
          </p:txBody>
        </p:sp>
        <p:grpSp>
          <p:nvGrpSpPr>
            <p:cNvPr id="42" name="Group 10"/>
            <p:cNvGrpSpPr>
              <a:grpSpLocks/>
            </p:cNvGrpSpPr>
            <p:nvPr/>
          </p:nvGrpSpPr>
          <p:grpSpPr bwMode="auto">
            <a:xfrm>
              <a:off x="2372" y="859"/>
              <a:ext cx="1334" cy="1389"/>
              <a:chOff x="2330" y="199"/>
              <a:chExt cx="1334" cy="1389"/>
            </a:xfrm>
          </p:grpSpPr>
          <p:grpSp>
            <p:nvGrpSpPr>
              <p:cNvPr id="48" name="Group 11"/>
              <p:cNvGrpSpPr>
                <a:grpSpLocks/>
              </p:cNvGrpSpPr>
              <p:nvPr/>
            </p:nvGrpSpPr>
            <p:grpSpPr bwMode="auto">
              <a:xfrm>
                <a:off x="2330" y="199"/>
                <a:ext cx="1334" cy="1385"/>
                <a:chOff x="2330" y="199"/>
                <a:chExt cx="1334" cy="1385"/>
              </a:xfrm>
            </p:grpSpPr>
            <p:sp>
              <p:nvSpPr>
                <p:cNvPr id="53" name="Line 12"/>
                <p:cNvSpPr>
                  <a:spLocks noChangeShapeType="1"/>
                </p:cNvSpPr>
                <p:nvPr/>
              </p:nvSpPr>
              <p:spPr bwMode="auto">
                <a:xfrm>
                  <a:off x="2330" y="199"/>
                  <a:ext cx="0" cy="1368"/>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3"/>
                <p:cNvSpPr>
                  <a:spLocks noChangeShapeType="1"/>
                </p:cNvSpPr>
                <p:nvPr/>
              </p:nvSpPr>
              <p:spPr bwMode="auto">
                <a:xfrm>
                  <a:off x="2341" y="1584"/>
                  <a:ext cx="1323"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Line 14"/>
              <p:cNvSpPr>
                <a:spLocks noChangeShapeType="1"/>
              </p:cNvSpPr>
              <p:nvPr/>
            </p:nvSpPr>
            <p:spPr bwMode="auto">
              <a:xfrm>
                <a:off x="2334" y="1008"/>
                <a:ext cx="1278" cy="0"/>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5"/>
              <p:cNvSpPr>
                <a:spLocks noChangeShapeType="1"/>
              </p:cNvSpPr>
              <p:nvPr/>
            </p:nvSpPr>
            <p:spPr bwMode="auto">
              <a:xfrm>
                <a:off x="2334" y="432"/>
                <a:ext cx="1278" cy="0"/>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6"/>
              <p:cNvSpPr>
                <a:spLocks noChangeShapeType="1"/>
              </p:cNvSpPr>
              <p:nvPr/>
            </p:nvSpPr>
            <p:spPr bwMode="auto">
              <a:xfrm flipV="1">
                <a:off x="2906" y="278"/>
                <a:ext cx="0" cy="1294"/>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7"/>
              <p:cNvSpPr>
                <a:spLocks noChangeShapeType="1"/>
              </p:cNvSpPr>
              <p:nvPr/>
            </p:nvSpPr>
            <p:spPr bwMode="auto">
              <a:xfrm flipV="1">
                <a:off x="3488" y="294"/>
                <a:ext cx="0" cy="1294"/>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 name="Rectangle 18"/>
            <p:cNvSpPr>
              <a:spLocks noChangeArrowheads="1"/>
            </p:cNvSpPr>
            <p:nvPr/>
          </p:nvSpPr>
          <p:spPr bwMode="auto">
            <a:xfrm>
              <a:off x="2097" y="1555"/>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ko-KR" altLang="en-US">
                  <a:latin typeface="Times New Roman" pitchFamily="18" charset="0"/>
                  <a:ea typeface="Gulim" pitchFamily="34" charset="-127"/>
                </a:rPr>
                <a:t>1</a:t>
              </a:r>
            </a:p>
          </p:txBody>
        </p:sp>
        <p:sp>
          <p:nvSpPr>
            <p:cNvPr id="44" name="Rectangle 19"/>
            <p:cNvSpPr>
              <a:spLocks noChangeArrowheads="1"/>
            </p:cNvSpPr>
            <p:nvPr/>
          </p:nvSpPr>
          <p:spPr bwMode="auto">
            <a:xfrm>
              <a:off x="3727" y="2163"/>
              <a:ext cx="2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i="1">
                  <a:latin typeface="Times New Roman" pitchFamily="18" charset="0"/>
                  <a:ea typeface="Gulim" pitchFamily="34" charset="-127"/>
                </a:rPr>
                <a:t>t</a:t>
              </a:r>
              <a:endParaRPr lang="en-US" altLang="ko-KR">
                <a:latin typeface="Times New Roman" pitchFamily="18" charset="0"/>
                <a:ea typeface="Gulim" pitchFamily="34" charset="-127"/>
              </a:endParaRPr>
            </a:p>
          </p:txBody>
        </p:sp>
        <p:sp>
          <p:nvSpPr>
            <p:cNvPr id="45" name="Rectangle 20"/>
            <p:cNvSpPr>
              <a:spLocks noChangeArrowheads="1"/>
            </p:cNvSpPr>
            <p:nvPr/>
          </p:nvSpPr>
          <p:spPr bwMode="auto">
            <a:xfrm>
              <a:off x="3223" y="2285"/>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ko-KR" altLang="en-US">
                  <a:latin typeface="Times New Roman" pitchFamily="18" charset="0"/>
                  <a:ea typeface="Gulim" pitchFamily="34" charset="-127"/>
                </a:rPr>
                <a:t>3</a:t>
              </a:r>
            </a:p>
          </p:txBody>
        </p:sp>
        <p:sp>
          <p:nvSpPr>
            <p:cNvPr id="46" name="Rectangle 21"/>
            <p:cNvSpPr>
              <a:spLocks noChangeArrowheads="1"/>
            </p:cNvSpPr>
            <p:nvPr/>
          </p:nvSpPr>
          <p:spPr bwMode="auto">
            <a:xfrm>
              <a:off x="2270" y="2278"/>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ko-KR" altLang="en-US">
                  <a:latin typeface="Times New Roman" pitchFamily="18" charset="0"/>
                  <a:ea typeface="Gulim" pitchFamily="34" charset="-127"/>
                </a:rPr>
                <a:t>0</a:t>
              </a:r>
            </a:p>
          </p:txBody>
        </p:sp>
        <p:sp>
          <p:nvSpPr>
            <p:cNvPr id="47" name="Rectangle 22"/>
            <p:cNvSpPr>
              <a:spLocks noChangeArrowheads="1"/>
            </p:cNvSpPr>
            <p:nvPr/>
          </p:nvSpPr>
          <p:spPr bwMode="auto">
            <a:xfrm>
              <a:off x="2135" y="966"/>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ko-KR" altLang="en-US">
                  <a:latin typeface="Times New Roman" pitchFamily="18" charset="0"/>
                  <a:ea typeface="Gulim" pitchFamily="34" charset="-127"/>
                </a:rPr>
                <a:t>2</a:t>
              </a:r>
            </a:p>
          </p:txBody>
        </p:sp>
      </p:grpSp>
      <p:grpSp>
        <p:nvGrpSpPr>
          <p:cNvPr id="55" name="Group 23"/>
          <p:cNvGrpSpPr>
            <a:grpSpLocks/>
          </p:cNvGrpSpPr>
          <p:nvPr/>
        </p:nvGrpSpPr>
        <p:grpSpPr bwMode="auto">
          <a:xfrm>
            <a:off x="4686300" y="2662238"/>
            <a:ext cx="3448050" cy="893762"/>
            <a:chOff x="2952" y="1677"/>
            <a:chExt cx="2172" cy="563"/>
          </a:xfrm>
        </p:grpSpPr>
        <p:sp>
          <p:nvSpPr>
            <p:cNvPr id="56" name="Line 24"/>
            <p:cNvSpPr>
              <a:spLocks noChangeShapeType="1"/>
            </p:cNvSpPr>
            <p:nvPr/>
          </p:nvSpPr>
          <p:spPr bwMode="auto">
            <a:xfrm flipH="1">
              <a:off x="3231" y="1806"/>
              <a:ext cx="557" cy="223"/>
            </a:xfrm>
            <a:prstGeom prst="line">
              <a:avLst/>
            </a:prstGeom>
            <a:noFill/>
            <a:ln w="12700">
              <a:solidFill>
                <a:srgbClr val="009ED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25"/>
            <p:cNvSpPr>
              <a:spLocks noChangeArrowheads="1"/>
            </p:cNvSpPr>
            <p:nvPr/>
          </p:nvSpPr>
          <p:spPr bwMode="auto">
            <a:xfrm>
              <a:off x="3840" y="1677"/>
              <a:ext cx="128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b="1" dirty="0">
                  <a:solidFill>
                    <a:schemeClr val="tx2">
                      <a:lumMod val="60000"/>
                      <a:lumOff val="40000"/>
                    </a:schemeClr>
                  </a:solidFill>
                  <a:latin typeface="Times New Roman" pitchFamily="18" charset="0"/>
                  <a:ea typeface="Gulim" pitchFamily="34" charset="-127"/>
                </a:rPr>
                <a:t>Packet from queue</a:t>
              </a:r>
            </a:p>
            <a:p>
              <a:r>
                <a:rPr lang="en-US" altLang="ko-KR" b="1" i="1" dirty="0">
                  <a:solidFill>
                    <a:schemeClr val="tx2">
                      <a:lumMod val="60000"/>
                      <a:lumOff val="40000"/>
                    </a:schemeClr>
                  </a:solidFill>
                  <a:latin typeface="Times New Roman" pitchFamily="18" charset="0"/>
                  <a:ea typeface="Gulim" pitchFamily="34" charset="-127"/>
                </a:rPr>
                <a:t>2</a:t>
              </a:r>
              <a:r>
                <a:rPr lang="en-US" altLang="ko-KR" b="1" dirty="0">
                  <a:solidFill>
                    <a:schemeClr val="tx2">
                      <a:lumMod val="60000"/>
                      <a:lumOff val="40000"/>
                    </a:schemeClr>
                  </a:solidFill>
                  <a:latin typeface="Times New Roman" pitchFamily="18" charset="0"/>
                  <a:ea typeface="Gulim" pitchFamily="34" charset="-127"/>
                </a:rPr>
                <a:t> served at rate 1</a:t>
              </a:r>
            </a:p>
          </p:txBody>
        </p:sp>
        <p:sp>
          <p:nvSpPr>
            <p:cNvPr id="58" name="Line 26"/>
            <p:cNvSpPr>
              <a:spLocks noChangeShapeType="1"/>
            </p:cNvSpPr>
            <p:nvPr/>
          </p:nvSpPr>
          <p:spPr bwMode="auto">
            <a:xfrm>
              <a:off x="2952" y="1678"/>
              <a:ext cx="324" cy="5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 name="Group 27"/>
          <p:cNvGrpSpPr>
            <a:grpSpLocks/>
          </p:cNvGrpSpPr>
          <p:nvPr/>
        </p:nvGrpSpPr>
        <p:grpSpPr bwMode="auto">
          <a:xfrm>
            <a:off x="3781425" y="1543050"/>
            <a:ext cx="5151438" cy="2012950"/>
            <a:chOff x="2382" y="972"/>
            <a:chExt cx="3245" cy="1268"/>
          </a:xfrm>
        </p:grpSpPr>
        <p:sp>
          <p:nvSpPr>
            <p:cNvPr id="60" name="Line 28"/>
            <p:cNvSpPr>
              <a:spLocks noChangeShapeType="1"/>
            </p:cNvSpPr>
            <p:nvPr/>
          </p:nvSpPr>
          <p:spPr bwMode="auto">
            <a:xfrm>
              <a:off x="2382" y="1678"/>
              <a:ext cx="562" cy="5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29"/>
            <p:cNvSpPr>
              <a:spLocks noChangeArrowheads="1"/>
            </p:cNvSpPr>
            <p:nvPr/>
          </p:nvSpPr>
          <p:spPr bwMode="auto">
            <a:xfrm>
              <a:off x="3825" y="972"/>
              <a:ext cx="180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ko-KR" b="1">
                  <a:latin typeface="Times New Roman" pitchFamily="18" charset="0"/>
                  <a:ea typeface="Gulim" pitchFamily="34" charset="-127"/>
                </a:rPr>
                <a:t>GPS: both packets served </a:t>
              </a:r>
            </a:p>
            <a:p>
              <a:r>
                <a:rPr lang="en-US" altLang="ko-KR" b="1">
                  <a:latin typeface="Times New Roman" pitchFamily="18" charset="0"/>
                  <a:ea typeface="Gulim" pitchFamily="34" charset="-127"/>
                </a:rPr>
                <a:t>at rate 1/2</a:t>
              </a:r>
            </a:p>
          </p:txBody>
        </p:sp>
        <p:sp>
          <p:nvSpPr>
            <p:cNvPr id="62" name="Line 30"/>
            <p:cNvSpPr>
              <a:spLocks noChangeShapeType="1"/>
            </p:cNvSpPr>
            <p:nvPr/>
          </p:nvSpPr>
          <p:spPr bwMode="auto">
            <a:xfrm>
              <a:off x="2382" y="1096"/>
              <a:ext cx="568" cy="56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1"/>
            <p:cNvSpPr>
              <a:spLocks noChangeShapeType="1"/>
            </p:cNvSpPr>
            <p:nvPr/>
          </p:nvSpPr>
          <p:spPr bwMode="auto">
            <a:xfrm flipH="1">
              <a:off x="2790" y="1198"/>
              <a:ext cx="949" cy="159"/>
            </a:xfrm>
            <a:prstGeom prst="line">
              <a:avLst/>
            </a:prstGeom>
            <a:noFill/>
            <a:ln w="127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2"/>
            <p:cNvSpPr>
              <a:spLocks noChangeShapeType="1"/>
            </p:cNvSpPr>
            <p:nvPr/>
          </p:nvSpPr>
          <p:spPr bwMode="auto">
            <a:xfrm flipH="1">
              <a:off x="2713" y="1294"/>
              <a:ext cx="975" cy="60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 name="Group 33"/>
          <p:cNvGrpSpPr>
            <a:grpSpLocks/>
          </p:cNvGrpSpPr>
          <p:nvPr/>
        </p:nvGrpSpPr>
        <p:grpSpPr bwMode="auto">
          <a:xfrm>
            <a:off x="3640138" y="4597400"/>
            <a:ext cx="4570412" cy="1803400"/>
            <a:chOff x="2293" y="2896"/>
            <a:chExt cx="2879" cy="1136"/>
          </a:xfrm>
        </p:grpSpPr>
        <p:grpSp>
          <p:nvGrpSpPr>
            <p:cNvPr id="66" name="Group 34"/>
            <p:cNvGrpSpPr>
              <a:grpSpLocks/>
            </p:cNvGrpSpPr>
            <p:nvPr/>
          </p:nvGrpSpPr>
          <p:grpSpPr bwMode="auto">
            <a:xfrm>
              <a:off x="2694" y="2969"/>
              <a:ext cx="2478" cy="398"/>
              <a:chOff x="2694" y="2969"/>
              <a:chExt cx="2478" cy="398"/>
            </a:xfrm>
          </p:grpSpPr>
          <p:sp>
            <p:nvSpPr>
              <p:cNvPr id="68" name="Rectangle 35"/>
              <p:cNvSpPr>
                <a:spLocks noChangeArrowheads="1"/>
              </p:cNvSpPr>
              <p:nvPr/>
            </p:nvSpPr>
            <p:spPr bwMode="auto">
              <a:xfrm>
                <a:off x="3636" y="2969"/>
                <a:ext cx="153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dirty="0">
                    <a:solidFill>
                      <a:schemeClr val="tx2">
                        <a:lumMod val="60000"/>
                        <a:lumOff val="40000"/>
                      </a:schemeClr>
                    </a:solidFill>
                    <a:latin typeface="Times New Roman" pitchFamily="18" charset="0"/>
                    <a:ea typeface="Gulim" pitchFamily="34" charset="-127"/>
                  </a:rPr>
                  <a:t>queue 2 served at rate 1</a:t>
                </a:r>
              </a:p>
            </p:txBody>
          </p:sp>
          <p:sp>
            <p:nvSpPr>
              <p:cNvPr id="69" name="Line 36"/>
              <p:cNvSpPr>
                <a:spLocks noChangeShapeType="1"/>
              </p:cNvSpPr>
              <p:nvPr/>
            </p:nvSpPr>
            <p:spPr bwMode="auto">
              <a:xfrm flipH="1">
                <a:off x="2694" y="3144"/>
                <a:ext cx="804" cy="223"/>
              </a:xfrm>
              <a:prstGeom prst="line">
                <a:avLst/>
              </a:prstGeom>
              <a:noFill/>
              <a:ln w="12700">
                <a:solidFill>
                  <a:srgbClr val="009ED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Line 37"/>
            <p:cNvSpPr>
              <a:spLocks noChangeShapeType="1"/>
            </p:cNvSpPr>
            <p:nvPr/>
          </p:nvSpPr>
          <p:spPr bwMode="auto">
            <a:xfrm>
              <a:off x="2293" y="2896"/>
              <a:ext cx="603" cy="1136"/>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 name="Group 38"/>
          <p:cNvGrpSpPr>
            <a:grpSpLocks/>
          </p:cNvGrpSpPr>
          <p:nvPr/>
        </p:nvGrpSpPr>
        <p:grpSpPr bwMode="auto">
          <a:xfrm>
            <a:off x="1447800" y="5521325"/>
            <a:ext cx="2197100" cy="1127125"/>
            <a:chOff x="912" y="3478"/>
            <a:chExt cx="1384" cy="710"/>
          </a:xfrm>
        </p:grpSpPr>
        <p:sp>
          <p:nvSpPr>
            <p:cNvPr id="71" name="Line 39"/>
            <p:cNvSpPr>
              <a:spLocks noChangeShapeType="1"/>
            </p:cNvSpPr>
            <p:nvPr/>
          </p:nvSpPr>
          <p:spPr bwMode="auto">
            <a:xfrm>
              <a:off x="2030" y="3478"/>
              <a:ext cx="266" cy="5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 name="Group 40"/>
            <p:cNvGrpSpPr>
              <a:grpSpLocks/>
            </p:cNvGrpSpPr>
            <p:nvPr/>
          </p:nvGrpSpPr>
          <p:grpSpPr bwMode="auto">
            <a:xfrm>
              <a:off x="912" y="3613"/>
              <a:ext cx="1218" cy="575"/>
              <a:chOff x="912" y="3613"/>
              <a:chExt cx="1218" cy="575"/>
            </a:xfrm>
          </p:grpSpPr>
          <p:sp>
            <p:nvSpPr>
              <p:cNvPr id="73" name="Rectangle 41"/>
              <p:cNvSpPr>
                <a:spLocks noChangeArrowheads="1"/>
              </p:cNvSpPr>
              <p:nvPr/>
            </p:nvSpPr>
            <p:spPr bwMode="auto">
              <a:xfrm>
                <a:off x="912" y="3613"/>
                <a:ext cx="1110"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a:solidFill>
                      <a:srgbClr val="FF0000"/>
                    </a:solidFill>
                    <a:latin typeface="Times New Roman" pitchFamily="18" charset="0"/>
                    <a:ea typeface="Gulim" pitchFamily="34" charset="-127"/>
                  </a:rPr>
                  <a:t>Packet from</a:t>
                </a:r>
              </a:p>
              <a:p>
                <a:r>
                  <a:rPr lang="en-US" altLang="ko-KR">
                    <a:solidFill>
                      <a:srgbClr val="FF0000"/>
                    </a:solidFill>
                    <a:latin typeface="Times New Roman" pitchFamily="18" charset="0"/>
                    <a:ea typeface="Gulim" pitchFamily="34" charset="-127"/>
                  </a:rPr>
                  <a:t>queue 1 being</a:t>
                </a:r>
              </a:p>
              <a:p>
                <a:r>
                  <a:rPr lang="en-US" altLang="ko-KR">
                    <a:solidFill>
                      <a:srgbClr val="FF0000"/>
                    </a:solidFill>
                    <a:latin typeface="Times New Roman" pitchFamily="18" charset="0"/>
                    <a:ea typeface="Gulim" pitchFamily="34" charset="-127"/>
                  </a:rPr>
                  <a:t>served at rate 1</a:t>
                </a:r>
              </a:p>
            </p:txBody>
          </p:sp>
          <p:sp>
            <p:nvSpPr>
              <p:cNvPr id="74" name="Line 42"/>
              <p:cNvSpPr>
                <a:spLocks noChangeShapeType="1"/>
              </p:cNvSpPr>
              <p:nvPr/>
            </p:nvSpPr>
            <p:spPr bwMode="auto">
              <a:xfrm flipV="1">
                <a:off x="1826" y="3655"/>
                <a:ext cx="304" cy="15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5" name="Group 43"/>
          <p:cNvGrpSpPr>
            <a:grpSpLocks/>
          </p:cNvGrpSpPr>
          <p:nvPr/>
        </p:nvGrpSpPr>
        <p:grpSpPr bwMode="auto">
          <a:xfrm>
            <a:off x="1390650" y="4645025"/>
            <a:ext cx="1990725" cy="638175"/>
            <a:chOff x="876" y="2926"/>
            <a:chExt cx="1254" cy="402"/>
          </a:xfrm>
        </p:grpSpPr>
        <p:sp>
          <p:nvSpPr>
            <p:cNvPr id="76" name="Rectangle 44"/>
            <p:cNvSpPr>
              <a:spLocks noChangeArrowheads="1"/>
            </p:cNvSpPr>
            <p:nvPr/>
          </p:nvSpPr>
          <p:spPr bwMode="auto">
            <a:xfrm>
              <a:off x="876" y="2926"/>
              <a:ext cx="122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dirty="0">
                  <a:solidFill>
                    <a:schemeClr val="tx2">
                      <a:lumMod val="60000"/>
                      <a:lumOff val="40000"/>
                    </a:schemeClr>
                  </a:solidFill>
                  <a:latin typeface="Times New Roman" pitchFamily="18" charset="0"/>
                  <a:ea typeface="Gulim" pitchFamily="34" charset="-127"/>
                </a:rPr>
                <a:t>Packet from</a:t>
              </a:r>
            </a:p>
            <a:p>
              <a:r>
                <a:rPr lang="en-US" altLang="ko-KR" dirty="0">
                  <a:solidFill>
                    <a:schemeClr val="tx2">
                      <a:lumMod val="60000"/>
                      <a:lumOff val="40000"/>
                    </a:schemeClr>
                  </a:solidFill>
                  <a:latin typeface="Times New Roman" pitchFamily="18" charset="0"/>
                  <a:ea typeface="Gulim" pitchFamily="34" charset="-127"/>
                </a:rPr>
                <a:t>queue 2 waiting</a:t>
              </a:r>
            </a:p>
          </p:txBody>
        </p:sp>
        <p:sp>
          <p:nvSpPr>
            <p:cNvPr id="77" name="Line 45"/>
            <p:cNvSpPr>
              <a:spLocks noChangeShapeType="1"/>
            </p:cNvSpPr>
            <p:nvPr/>
          </p:nvSpPr>
          <p:spPr bwMode="auto">
            <a:xfrm flipV="1">
              <a:off x="1941" y="2957"/>
              <a:ext cx="189" cy="220"/>
            </a:xfrm>
            <a:prstGeom prst="line">
              <a:avLst/>
            </a:prstGeom>
            <a:noFill/>
            <a:ln w="127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46"/>
          <p:cNvSpPr>
            <a:spLocks noChangeShapeType="1"/>
          </p:cNvSpPr>
          <p:nvPr/>
        </p:nvSpPr>
        <p:spPr bwMode="auto">
          <a:xfrm>
            <a:off x="3213100" y="4568825"/>
            <a:ext cx="392113"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9" name="Group 47"/>
          <p:cNvGrpSpPr>
            <a:grpSpLocks/>
          </p:cNvGrpSpPr>
          <p:nvPr/>
        </p:nvGrpSpPr>
        <p:grpSpPr bwMode="auto">
          <a:xfrm>
            <a:off x="2771775" y="4210050"/>
            <a:ext cx="2830513" cy="2647950"/>
            <a:chOff x="1746" y="2652"/>
            <a:chExt cx="1783" cy="1668"/>
          </a:xfrm>
        </p:grpSpPr>
        <p:grpSp>
          <p:nvGrpSpPr>
            <p:cNvPr id="80" name="Group 48"/>
            <p:cNvGrpSpPr>
              <a:grpSpLocks/>
            </p:cNvGrpSpPr>
            <p:nvPr/>
          </p:nvGrpSpPr>
          <p:grpSpPr bwMode="auto">
            <a:xfrm>
              <a:off x="2021" y="2652"/>
              <a:ext cx="1328" cy="1389"/>
              <a:chOff x="1979" y="1992"/>
              <a:chExt cx="1328" cy="1389"/>
            </a:xfrm>
          </p:grpSpPr>
          <p:grpSp>
            <p:nvGrpSpPr>
              <p:cNvPr id="87" name="Group 49"/>
              <p:cNvGrpSpPr>
                <a:grpSpLocks/>
              </p:cNvGrpSpPr>
              <p:nvPr/>
            </p:nvGrpSpPr>
            <p:grpSpPr bwMode="auto">
              <a:xfrm>
                <a:off x="1979" y="1992"/>
                <a:ext cx="1328" cy="1385"/>
                <a:chOff x="1979" y="1992"/>
                <a:chExt cx="1328" cy="1385"/>
              </a:xfrm>
            </p:grpSpPr>
            <p:sp>
              <p:nvSpPr>
                <p:cNvPr id="92" name="Line 50"/>
                <p:cNvSpPr>
                  <a:spLocks noChangeShapeType="1"/>
                </p:cNvSpPr>
                <p:nvPr/>
              </p:nvSpPr>
              <p:spPr bwMode="auto">
                <a:xfrm>
                  <a:off x="1979" y="1992"/>
                  <a:ext cx="0" cy="1368"/>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1"/>
                <p:cNvSpPr>
                  <a:spLocks noChangeShapeType="1"/>
                </p:cNvSpPr>
                <p:nvPr/>
              </p:nvSpPr>
              <p:spPr bwMode="auto">
                <a:xfrm>
                  <a:off x="1990" y="3377"/>
                  <a:ext cx="1317"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 name="Line 52"/>
              <p:cNvSpPr>
                <a:spLocks noChangeShapeType="1"/>
              </p:cNvSpPr>
              <p:nvPr/>
            </p:nvSpPr>
            <p:spPr bwMode="auto">
              <a:xfrm>
                <a:off x="1983" y="2801"/>
                <a:ext cx="1272" cy="0"/>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3"/>
              <p:cNvSpPr>
                <a:spLocks noChangeShapeType="1"/>
              </p:cNvSpPr>
              <p:nvPr/>
            </p:nvSpPr>
            <p:spPr bwMode="auto">
              <a:xfrm>
                <a:off x="1983" y="2225"/>
                <a:ext cx="1272" cy="0"/>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54"/>
              <p:cNvSpPr>
                <a:spLocks noChangeShapeType="1"/>
              </p:cNvSpPr>
              <p:nvPr/>
            </p:nvSpPr>
            <p:spPr bwMode="auto">
              <a:xfrm flipV="1">
                <a:off x="2552" y="2071"/>
                <a:ext cx="0" cy="1294"/>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
              <p:cNvSpPr>
                <a:spLocks noChangeShapeType="1"/>
              </p:cNvSpPr>
              <p:nvPr/>
            </p:nvSpPr>
            <p:spPr bwMode="auto">
              <a:xfrm flipV="1">
                <a:off x="3132" y="2087"/>
                <a:ext cx="0" cy="1294"/>
              </a:xfrm>
              <a:prstGeom prst="line">
                <a:avLst/>
              </a:prstGeom>
              <a:noFill/>
              <a:ln w="127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 name="Rectangle 56"/>
            <p:cNvSpPr>
              <a:spLocks noChangeArrowheads="1"/>
            </p:cNvSpPr>
            <p:nvPr/>
          </p:nvSpPr>
          <p:spPr bwMode="auto">
            <a:xfrm>
              <a:off x="1746" y="3348"/>
              <a:ext cx="18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ko-KR" altLang="en-US">
                  <a:latin typeface="Times New Roman" pitchFamily="18" charset="0"/>
                  <a:ea typeface="Gulim" pitchFamily="34" charset="-127"/>
                </a:rPr>
                <a:t>1</a:t>
              </a:r>
            </a:p>
          </p:txBody>
        </p:sp>
        <p:sp>
          <p:nvSpPr>
            <p:cNvPr id="82" name="Rectangle 57"/>
            <p:cNvSpPr>
              <a:spLocks noChangeArrowheads="1"/>
            </p:cNvSpPr>
            <p:nvPr/>
          </p:nvSpPr>
          <p:spPr bwMode="auto">
            <a:xfrm>
              <a:off x="3376" y="3918"/>
              <a:ext cx="1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ko-KR" i="1">
                  <a:latin typeface="Times New Roman" pitchFamily="18" charset="0"/>
                  <a:ea typeface="Gulim" pitchFamily="34" charset="-127"/>
                </a:rPr>
                <a:t>t</a:t>
              </a:r>
              <a:endParaRPr lang="en-US" altLang="ko-KR">
                <a:latin typeface="Times New Roman" pitchFamily="18" charset="0"/>
                <a:ea typeface="Gulim" pitchFamily="34" charset="-127"/>
              </a:endParaRPr>
            </a:p>
          </p:txBody>
        </p:sp>
        <p:sp>
          <p:nvSpPr>
            <p:cNvPr id="83" name="Rectangle 58"/>
            <p:cNvSpPr>
              <a:spLocks noChangeArrowheads="1"/>
            </p:cNvSpPr>
            <p:nvPr/>
          </p:nvSpPr>
          <p:spPr bwMode="auto">
            <a:xfrm>
              <a:off x="2201" y="4045"/>
              <a:ext cx="18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ko-KR" altLang="en-US">
                  <a:latin typeface="Times New Roman" pitchFamily="18" charset="0"/>
                  <a:ea typeface="Gulim" pitchFamily="34" charset="-127"/>
                </a:rPr>
                <a:t>1</a:t>
              </a:r>
            </a:p>
          </p:txBody>
        </p:sp>
        <p:sp>
          <p:nvSpPr>
            <p:cNvPr id="84" name="Rectangle 59"/>
            <p:cNvSpPr>
              <a:spLocks noChangeArrowheads="1"/>
            </p:cNvSpPr>
            <p:nvPr/>
          </p:nvSpPr>
          <p:spPr bwMode="auto">
            <a:xfrm>
              <a:off x="2501" y="4040"/>
              <a:ext cx="18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ko-KR" altLang="en-US">
                  <a:latin typeface="Times New Roman" pitchFamily="18" charset="0"/>
                  <a:ea typeface="Gulim" pitchFamily="34" charset="-127"/>
                </a:rPr>
                <a:t>2</a:t>
              </a:r>
            </a:p>
          </p:txBody>
        </p:sp>
        <p:sp>
          <p:nvSpPr>
            <p:cNvPr id="85" name="Rectangle 60"/>
            <p:cNvSpPr>
              <a:spLocks noChangeArrowheads="1"/>
            </p:cNvSpPr>
            <p:nvPr/>
          </p:nvSpPr>
          <p:spPr bwMode="auto">
            <a:xfrm>
              <a:off x="1976" y="4091"/>
              <a:ext cx="18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ko-KR" altLang="en-US">
                  <a:latin typeface="Times New Roman" pitchFamily="18" charset="0"/>
                  <a:ea typeface="Gulim" pitchFamily="34" charset="-127"/>
                </a:rPr>
                <a:t>0</a:t>
              </a:r>
            </a:p>
          </p:txBody>
        </p:sp>
        <p:sp>
          <p:nvSpPr>
            <p:cNvPr id="86" name="Rectangle 61"/>
            <p:cNvSpPr>
              <a:spLocks noChangeArrowheads="1"/>
            </p:cNvSpPr>
            <p:nvPr/>
          </p:nvSpPr>
          <p:spPr bwMode="auto">
            <a:xfrm>
              <a:off x="2834" y="4053"/>
              <a:ext cx="18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ko-KR" altLang="en-US">
                  <a:latin typeface="Times New Roman" pitchFamily="18" charset="0"/>
                  <a:ea typeface="Gulim" pitchFamily="34" charset="-127"/>
                </a:rPr>
                <a:t>3</a:t>
              </a:r>
            </a:p>
          </p:txBody>
        </p:sp>
      </p:grpSp>
    </p:spTree>
    <p:extLst>
      <p:ext uri="{BB962C8B-B14F-4D97-AF65-F5344CB8AC3E}">
        <p14:creationId xmlns:p14="http://schemas.microsoft.com/office/powerpoint/2010/main" val="41113943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Fair Queue algorithm</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What is the departure time of a packet </a:t>
            </a:r>
            <a:r>
              <a:rPr lang="en-US" i="1" dirty="0"/>
              <a:t>p</a:t>
            </a:r>
            <a:r>
              <a:rPr lang="en-US" dirty="0"/>
              <a:t> of flow </a:t>
            </a:r>
            <a:r>
              <a:rPr lang="en-US" i="1" dirty="0"/>
              <a:t>F</a:t>
            </a:r>
            <a:r>
              <a:rPr lang="en-US" dirty="0"/>
              <a:t> arriving at a router dedicated to </a:t>
            </a:r>
            <a:r>
              <a:rPr lang="en-US" i="1" dirty="0"/>
              <a:t>F</a:t>
            </a:r>
            <a:r>
              <a:rPr lang="en-US" dirty="0"/>
              <a:t> that always transmits at </a:t>
            </a:r>
            <a:r>
              <a:rPr lang="en-US" i="1" dirty="0"/>
              <a:t>r</a:t>
            </a:r>
            <a:r>
              <a:rPr lang="en-US" dirty="0"/>
              <a:t> bits per second?</a:t>
            </a:r>
          </a:p>
          <a:p>
            <a:pPr lvl="1"/>
            <a:r>
              <a:rPr lang="en-US" i="1" dirty="0"/>
              <a:t>p</a:t>
            </a:r>
            <a:r>
              <a:rPr lang="en-US" dirty="0"/>
              <a:t> arrives before the previous packet from flow </a:t>
            </a:r>
            <a:r>
              <a:rPr lang="en-US" i="1" dirty="0"/>
              <a:t>F </a:t>
            </a:r>
            <a:r>
              <a:rPr lang="en-US" dirty="0"/>
              <a:t>is transmitted – will have to wait</a:t>
            </a:r>
          </a:p>
          <a:p>
            <a:pPr lvl="1"/>
            <a:r>
              <a:rPr lang="en-US" dirty="0"/>
              <a:t>Otherwise </a:t>
            </a:r>
            <a:r>
              <a:rPr lang="en-US" i="1" dirty="0"/>
              <a:t>p</a:t>
            </a:r>
            <a:r>
              <a:rPr lang="en-US" dirty="0"/>
              <a:t> gets transmitted right away</a:t>
            </a:r>
          </a:p>
          <a:p>
            <a:r>
              <a:rPr lang="en-US" dirty="0"/>
              <a:t>In an ideal system, packet </a:t>
            </a:r>
            <a:r>
              <a:rPr lang="en-US" i="1" dirty="0"/>
              <a:t>p</a:t>
            </a:r>
            <a:r>
              <a:rPr lang="en-US" dirty="0"/>
              <a:t> will depart by: </a:t>
            </a:r>
          </a:p>
          <a:p>
            <a:pPr marL="0" indent="0" algn="ctr">
              <a:buNone/>
            </a:pPr>
            <a:r>
              <a:rPr lang="en-US" sz="2900" b="1" dirty="0"/>
              <a:t>Maximum(Arrival Time(p), Departure Time(</a:t>
            </a:r>
            <a:r>
              <a:rPr lang="en-US" sz="2900" b="1" dirty="0" err="1"/>
              <a:t>prev</a:t>
            </a:r>
            <a:r>
              <a:rPr lang="en-US" sz="2900" b="1" dirty="0"/>
              <a:t>)) +Length(p)/r</a:t>
            </a:r>
          </a:p>
          <a:p>
            <a:r>
              <a:rPr lang="en-US" dirty="0"/>
              <a:t>Serve packets in order of their finish times - a very famous form of real-time scheduler called </a:t>
            </a:r>
            <a:r>
              <a:rPr lang="en-US" i="1" dirty="0"/>
              <a:t>earliest deadline first</a:t>
            </a:r>
          </a:p>
          <a:p>
            <a:r>
              <a:rPr lang="en-US" dirty="0"/>
              <a:t>The corresponding packet scheduler is called</a:t>
            </a:r>
            <a:r>
              <a:rPr lang="en-US" i="1" dirty="0"/>
              <a:t> virtual clock</a:t>
            </a:r>
          </a:p>
        </p:txBody>
      </p:sp>
    </p:spTree>
    <p:extLst>
      <p:ext uri="{BB962C8B-B14F-4D97-AF65-F5344CB8AC3E}">
        <p14:creationId xmlns:p14="http://schemas.microsoft.com/office/powerpoint/2010/main" val="1362952255"/>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oversubscription</a:t>
            </a:r>
          </a:p>
        </p:txBody>
      </p:sp>
      <p:sp>
        <p:nvSpPr>
          <p:cNvPr id="3" name="Content Placeholder 2"/>
          <p:cNvSpPr>
            <a:spLocks noGrp="1"/>
          </p:cNvSpPr>
          <p:nvPr>
            <p:ph idx="1"/>
          </p:nvPr>
        </p:nvSpPr>
        <p:spPr>
          <a:xfrm>
            <a:off x="762000" y="4653136"/>
            <a:ext cx="8077200" cy="2204864"/>
          </a:xfrm>
        </p:spPr>
        <p:txBody>
          <a:bodyPr>
            <a:normAutofit fontScale="70000" lnSpcReduction="20000"/>
          </a:bodyPr>
          <a:lstStyle/>
          <a:p>
            <a:r>
              <a:rPr lang="en-US" dirty="0"/>
              <a:t>A flow is </a:t>
            </a:r>
            <a:r>
              <a:rPr lang="en-US" i="1" dirty="0"/>
              <a:t>oversubscribed</a:t>
            </a:r>
            <a:r>
              <a:rPr lang="en-US" dirty="0"/>
              <a:t> if the flow sends at the rate higher than its reserved rates during short periods</a:t>
            </a:r>
          </a:p>
          <a:p>
            <a:r>
              <a:rPr lang="en-US" dirty="0"/>
              <a:t>Deadlines of oversubscribed flows can exceed real time by an unbounded amount</a:t>
            </a:r>
          </a:p>
          <a:p>
            <a:r>
              <a:rPr lang="en-US" dirty="0"/>
              <a:t>We need to ensure that oversubscribed flow deadlines exceed real time by the time taken to send a maximum-size packet at the smallest rate of any flow</a:t>
            </a:r>
          </a:p>
        </p:txBody>
      </p:sp>
      <p:pic>
        <p:nvPicPr>
          <p:cNvPr id="4" name="Picture 3"/>
          <p:cNvPicPr>
            <a:picLocks noChangeAspect="1"/>
          </p:cNvPicPr>
          <p:nvPr/>
        </p:nvPicPr>
        <p:blipFill>
          <a:blip r:embed="rId3"/>
          <a:stretch>
            <a:fillRect/>
          </a:stretch>
        </p:blipFill>
        <p:spPr>
          <a:xfrm>
            <a:off x="971600" y="1196752"/>
            <a:ext cx="6096000" cy="3228975"/>
          </a:xfrm>
          <a:prstGeom prst="rect">
            <a:avLst/>
          </a:prstGeom>
        </p:spPr>
      </p:pic>
    </p:spTree>
    <p:extLst>
      <p:ext uri="{BB962C8B-B14F-4D97-AF65-F5344CB8AC3E}">
        <p14:creationId xmlns:p14="http://schemas.microsoft.com/office/powerpoint/2010/main" val="1810398412"/>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WFQ – Virtual Time</a:t>
            </a:r>
          </a:p>
        </p:txBody>
      </p:sp>
      <p:sp>
        <p:nvSpPr>
          <p:cNvPr id="3" name="Content Placeholder 2"/>
          <p:cNvSpPr>
            <a:spLocks noGrp="1"/>
          </p:cNvSpPr>
          <p:nvPr>
            <p:ph idx="1"/>
          </p:nvPr>
        </p:nvSpPr>
        <p:spPr>
          <a:xfrm>
            <a:off x="788059" y="4869160"/>
            <a:ext cx="8077200" cy="1744696"/>
          </a:xfrm>
        </p:spPr>
        <p:txBody>
          <a:bodyPr>
            <a:normAutofit fontScale="62500" lnSpcReduction="20000"/>
          </a:bodyPr>
          <a:lstStyle/>
          <a:p>
            <a:r>
              <a:rPr lang="en-US" dirty="0"/>
              <a:t>Advance the </a:t>
            </a:r>
            <a:r>
              <a:rPr lang="en-US" i="1" dirty="0"/>
              <a:t>real-time counter </a:t>
            </a:r>
            <a:r>
              <a:rPr lang="en-US" dirty="0"/>
              <a:t>to be within δ of the smallest deadline whenever the smallest deadline exceeds the </a:t>
            </a:r>
            <a:r>
              <a:rPr lang="en-US" i="1" dirty="0"/>
              <a:t>real-time counter </a:t>
            </a:r>
            <a:r>
              <a:rPr lang="en-US" dirty="0"/>
              <a:t>by δ. </a:t>
            </a:r>
          </a:p>
          <a:p>
            <a:r>
              <a:rPr lang="en-US" dirty="0"/>
              <a:t>Now the “real-time” counter no longer represents “real-time,” but is only the reference “clock” used to stamp deadlines for future packets. </a:t>
            </a:r>
          </a:p>
          <a:p>
            <a:r>
              <a:rPr lang="en-US" dirty="0"/>
              <a:t>The single clock adjustment is more efficient than adjusting multiple deadlines</a:t>
            </a:r>
          </a:p>
        </p:txBody>
      </p:sp>
      <p:pic>
        <p:nvPicPr>
          <p:cNvPr id="4" name="Picture 3"/>
          <p:cNvPicPr>
            <a:picLocks noChangeAspect="1"/>
          </p:cNvPicPr>
          <p:nvPr/>
        </p:nvPicPr>
        <p:blipFill>
          <a:blip r:embed="rId2"/>
          <a:stretch>
            <a:fillRect/>
          </a:stretch>
        </p:blipFill>
        <p:spPr>
          <a:xfrm>
            <a:off x="971600" y="1412632"/>
            <a:ext cx="6117766" cy="3240504"/>
          </a:xfrm>
          <a:prstGeom prst="rect">
            <a:avLst/>
          </a:prstGeom>
        </p:spPr>
      </p:pic>
    </p:spTree>
    <p:extLst>
      <p:ext uri="{BB962C8B-B14F-4D97-AF65-F5344CB8AC3E}">
        <p14:creationId xmlns:p14="http://schemas.microsoft.com/office/powerpoint/2010/main" val="417575496"/>
      </p:ext>
    </p:extLst>
  </p:cSld>
  <p:clrMapOvr>
    <a:masterClrMapping/>
  </p:clrMapOvr>
  <p:transition spd="slow">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Fairness Queuing (SFQ)</a:t>
            </a:r>
          </a:p>
        </p:txBody>
      </p:sp>
      <p:sp>
        <p:nvSpPr>
          <p:cNvPr id="3" name="Content Placeholder 2"/>
          <p:cNvSpPr>
            <a:spLocks noGrp="1"/>
          </p:cNvSpPr>
          <p:nvPr>
            <p:ph idx="1"/>
          </p:nvPr>
        </p:nvSpPr>
        <p:spPr>
          <a:xfrm>
            <a:off x="762000" y="1596413"/>
            <a:ext cx="8077200" cy="2408651"/>
          </a:xfrm>
        </p:spPr>
        <p:txBody>
          <a:bodyPr>
            <a:normAutofit fontScale="85000" lnSpcReduction="20000"/>
          </a:bodyPr>
          <a:lstStyle/>
          <a:p>
            <a:r>
              <a:rPr lang="en-US" dirty="0"/>
              <a:t>Queues are serviced in strict round-robin order and a simple hash function is used to map from source-destination address pair into a fixed set of queues</a:t>
            </a:r>
          </a:p>
          <a:p>
            <a:r>
              <a:rPr lang="en-US" dirty="0"/>
              <a:t>Several hash functions are used</a:t>
            </a:r>
          </a:p>
          <a:p>
            <a:r>
              <a:rPr lang="en-US" dirty="0"/>
              <a:t>Hash function switching is done in such a way as to avoid packet reordering</a:t>
            </a:r>
          </a:p>
        </p:txBody>
      </p:sp>
      <p:pic>
        <p:nvPicPr>
          <p:cNvPr id="4" name="Picture 3"/>
          <p:cNvPicPr>
            <a:picLocks noChangeAspect="1"/>
          </p:cNvPicPr>
          <p:nvPr/>
        </p:nvPicPr>
        <p:blipFill>
          <a:blip r:embed="rId2"/>
          <a:stretch>
            <a:fillRect/>
          </a:stretch>
        </p:blipFill>
        <p:spPr>
          <a:xfrm>
            <a:off x="1403648" y="4140019"/>
            <a:ext cx="6248400" cy="2705100"/>
          </a:xfrm>
          <a:prstGeom prst="rect">
            <a:avLst/>
          </a:prstGeom>
        </p:spPr>
      </p:pic>
    </p:spTree>
    <p:extLst>
      <p:ext uri="{BB962C8B-B14F-4D97-AF65-F5344CB8AC3E}">
        <p14:creationId xmlns:p14="http://schemas.microsoft.com/office/powerpoint/2010/main" val="2625076184"/>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SFQ Advantages and Drawbacks</a:t>
            </a:r>
          </a:p>
        </p:txBody>
      </p:sp>
      <p:sp>
        <p:nvSpPr>
          <p:cNvPr id="3" name="Content Placeholder 2"/>
          <p:cNvSpPr>
            <a:spLocks noGrp="1"/>
          </p:cNvSpPr>
          <p:nvPr>
            <p:ph idx="1"/>
          </p:nvPr>
        </p:nvSpPr>
        <p:spPr/>
        <p:txBody>
          <a:bodyPr>
            <a:normAutofit fontScale="47500" lnSpcReduction="20000"/>
          </a:bodyPr>
          <a:lstStyle/>
          <a:p>
            <a:pPr marL="0" indent="0">
              <a:buNone/>
            </a:pPr>
            <a:r>
              <a:rPr lang="en-US" sz="3400" dirty="0">
                <a:latin typeface="Lucida Console" panose="020B0609040504020204" pitchFamily="49" charset="0"/>
              </a:rPr>
              <a:t>From net/</a:t>
            </a:r>
            <a:r>
              <a:rPr lang="en-US" sz="3400" dirty="0" err="1">
                <a:latin typeface="Lucida Console" panose="020B0609040504020204" pitchFamily="49" charset="0"/>
              </a:rPr>
              <a:t>sched</a:t>
            </a:r>
            <a:r>
              <a:rPr lang="en-US" sz="3400" dirty="0">
                <a:latin typeface="Lucida Console" panose="020B0609040504020204" pitchFamily="49" charset="0"/>
              </a:rPr>
              <a:t>/</a:t>
            </a:r>
            <a:r>
              <a:rPr lang="en-US" sz="3400" dirty="0" err="1">
                <a:latin typeface="Lucida Console" panose="020B0609040504020204" pitchFamily="49" charset="0"/>
              </a:rPr>
              <a:t>sch_sfq.c</a:t>
            </a:r>
            <a:endParaRPr lang="en-US" sz="3400" dirty="0">
              <a:latin typeface="Lucida Console" panose="020B0609040504020204" pitchFamily="49" charset="0"/>
            </a:endParaRPr>
          </a:p>
          <a:p>
            <a:pPr marL="0" indent="0">
              <a:buNone/>
            </a:pPr>
            <a:r>
              <a:rPr lang="en-US" sz="3400" dirty="0">
                <a:latin typeface="Lucida Console" panose="020B0609040504020204" pitchFamily="49" charset="0"/>
              </a:rPr>
              <a:t>ADVANTAGE:</a:t>
            </a:r>
          </a:p>
          <a:p>
            <a:pPr marL="0" indent="0">
              <a:buNone/>
            </a:pPr>
            <a:endParaRPr lang="en-US" sz="3400" dirty="0">
              <a:latin typeface="Lucida Console" panose="020B0609040504020204" pitchFamily="49" charset="0"/>
            </a:endParaRPr>
          </a:p>
          <a:p>
            <a:pPr marL="0" indent="0">
              <a:buNone/>
            </a:pPr>
            <a:r>
              <a:rPr lang="en-US" sz="3400" dirty="0">
                <a:latin typeface="Lucida Console" panose="020B0609040504020204" pitchFamily="49" charset="0"/>
              </a:rPr>
              <a:t>- It is very cheap. Both CPU and memory requirements are minimal.</a:t>
            </a:r>
          </a:p>
          <a:p>
            <a:pPr marL="0" indent="0">
              <a:buNone/>
            </a:pPr>
            <a:endParaRPr lang="en-US" sz="3400" dirty="0">
              <a:latin typeface="Lucida Console" panose="020B0609040504020204" pitchFamily="49" charset="0"/>
            </a:endParaRPr>
          </a:p>
          <a:p>
            <a:pPr marL="0" indent="0">
              <a:buNone/>
            </a:pPr>
            <a:r>
              <a:rPr lang="en-US" sz="3400" dirty="0">
                <a:latin typeface="Lucida Console" panose="020B0609040504020204" pitchFamily="49" charset="0"/>
              </a:rPr>
              <a:t>DRAWBACKS:</a:t>
            </a:r>
          </a:p>
          <a:p>
            <a:pPr marL="0" indent="0">
              <a:buNone/>
            </a:pPr>
            <a:endParaRPr lang="en-US" sz="3400" dirty="0">
              <a:latin typeface="Lucida Console" panose="020B0609040504020204" pitchFamily="49" charset="0"/>
            </a:endParaRPr>
          </a:p>
          <a:p>
            <a:pPr marL="0" indent="0">
              <a:buNone/>
            </a:pPr>
            <a:r>
              <a:rPr lang="en-US" sz="3400" dirty="0">
                <a:latin typeface="Lucida Console" panose="020B0609040504020204" pitchFamily="49" charset="0"/>
              </a:rPr>
              <a:t>- "Stochastic" -&gt; It is not 100% fair.</a:t>
            </a:r>
          </a:p>
          <a:p>
            <a:pPr marL="0" indent="0">
              <a:buNone/>
            </a:pPr>
            <a:r>
              <a:rPr lang="en-US" sz="3400" dirty="0">
                <a:latin typeface="Lucida Console" panose="020B0609040504020204" pitchFamily="49" charset="0"/>
              </a:rPr>
              <a:t>When hash collisions occur, several flows are considered as one.</a:t>
            </a:r>
          </a:p>
          <a:p>
            <a:pPr marL="0" indent="0">
              <a:buNone/>
            </a:pPr>
            <a:endParaRPr lang="en-US" sz="3400" dirty="0">
              <a:latin typeface="Lucida Console" panose="020B0609040504020204" pitchFamily="49" charset="0"/>
            </a:endParaRPr>
          </a:p>
          <a:p>
            <a:pPr marL="0" indent="0">
              <a:buNone/>
            </a:pPr>
            <a:r>
              <a:rPr lang="en-US" sz="3400" dirty="0">
                <a:latin typeface="Lucida Console" panose="020B0609040504020204" pitchFamily="49" charset="0"/>
              </a:rPr>
              <a:t>- "Round-robin" -&gt; It introduces larger delays than virtual clock</a:t>
            </a:r>
          </a:p>
          <a:p>
            <a:pPr marL="0" indent="0">
              <a:buNone/>
            </a:pPr>
            <a:r>
              <a:rPr lang="en-US" sz="3400" dirty="0">
                <a:latin typeface="Lucida Console" panose="020B0609040504020204" pitchFamily="49" charset="0"/>
              </a:rPr>
              <a:t>based schemes, and should not be used for isolating interactive</a:t>
            </a:r>
          </a:p>
          <a:p>
            <a:pPr marL="0" indent="0">
              <a:buNone/>
            </a:pPr>
            <a:r>
              <a:rPr lang="en-US" sz="3400" dirty="0">
                <a:latin typeface="Lucida Console" panose="020B0609040504020204" pitchFamily="49" charset="0"/>
              </a:rPr>
              <a:t>traffic	from non-interactive. It means, that this scheduler</a:t>
            </a:r>
          </a:p>
          <a:p>
            <a:pPr marL="0" indent="0">
              <a:buNone/>
            </a:pPr>
            <a:r>
              <a:rPr lang="en-US" sz="3400" dirty="0">
                <a:latin typeface="Lucida Console" panose="020B0609040504020204" pitchFamily="49" charset="0"/>
              </a:rPr>
              <a:t>should be used as leaf of CBQ or P3, which put interactive traffic</a:t>
            </a:r>
          </a:p>
          <a:p>
            <a:pPr marL="0" indent="0">
              <a:buNone/>
            </a:pPr>
            <a:r>
              <a:rPr lang="en-US" sz="3400" dirty="0">
                <a:latin typeface="Lucida Console" panose="020B0609040504020204" pitchFamily="49" charset="0"/>
              </a:rPr>
              <a:t>to higher priority band.</a:t>
            </a:r>
          </a:p>
          <a:p>
            <a:pPr marL="0" indent="0">
              <a:buNone/>
            </a:pPr>
            <a:endParaRPr lang="en-US" dirty="0"/>
          </a:p>
        </p:txBody>
      </p:sp>
    </p:spTree>
    <p:extLst>
      <p:ext uri="{BB962C8B-B14F-4D97-AF65-F5344CB8AC3E}">
        <p14:creationId xmlns:p14="http://schemas.microsoft.com/office/powerpoint/2010/main" val="2365657193"/>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FIFO</a:t>
            </a:r>
          </a:p>
          <a:p>
            <a:r>
              <a:rPr lang="en-US" dirty="0"/>
              <a:t>Round Robin</a:t>
            </a:r>
          </a:p>
          <a:p>
            <a:r>
              <a:rPr lang="en-US" dirty="0"/>
              <a:t>Bit-by-bit round robin</a:t>
            </a:r>
          </a:p>
          <a:p>
            <a:r>
              <a:rPr lang="en-US" dirty="0"/>
              <a:t>Deficit Round Robin</a:t>
            </a:r>
          </a:p>
          <a:p>
            <a:r>
              <a:rPr lang="en-US" dirty="0"/>
              <a:t>Virtual Time (WFQ)</a:t>
            </a:r>
          </a:p>
        </p:txBody>
      </p:sp>
    </p:spTree>
    <p:extLst>
      <p:ext uri="{BB962C8B-B14F-4D97-AF65-F5344CB8AC3E}">
        <p14:creationId xmlns:p14="http://schemas.microsoft.com/office/powerpoint/2010/main" val="2519233540"/>
      </p:ext>
    </p:extLst>
  </p:cSld>
  <p:clrMapOvr>
    <a:masterClrMapping/>
  </p:clrMapOvr>
  <p:transition spd="slow">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fontScale="90000"/>
          </a:bodyPr>
          <a:lstStyle/>
          <a:p>
            <a:r>
              <a:rPr lang="en-US" sz="5400" dirty="0"/>
              <a:t>Hierarchical scheduling</a:t>
            </a:r>
          </a:p>
        </p:txBody>
      </p:sp>
    </p:spTree>
    <p:extLst>
      <p:ext uri="{BB962C8B-B14F-4D97-AF65-F5344CB8AC3E}">
        <p14:creationId xmlns:p14="http://schemas.microsoft.com/office/powerpoint/2010/main" val="34569497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behind </a:t>
            </a:r>
            <a:r>
              <a:rPr lang="en-US" dirty="0" err="1"/>
              <a:t>HQoS</a:t>
            </a:r>
            <a:endParaRPr lang="en-US" dirty="0"/>
          </a:p>
        </p:txBody>
      </p:sp>
      <p:sp>
        <p:nvSpPr>
          <p:cNvPr id="3" name="Content Placeholder 2"/>
          <p:cNvSpPr>
            <a:spLocks noGrp="1"/>
          </p:cNvSpPr>
          <p:nvPr>
            <p:ph idx="1"/>
          </p:nvPr>
        </p:nvSpPr>
        <p:spPr>
          <a:xfrm>
            <a:off x="755576" y="1484784"/>
            <a:ext cx="8077200" cy="4297363"/>
          </a:xfrm>
        </p:spPr>
        <p:txBody>
          <a:bodyPr/>
          <a:lstStyle/>
          <a:p>
            <a:r>
              <a:rPr lang="en-US" dirty="0"/>
              <a:t>Providers are offering sophisticated Service Level Agreements: </a:t>
            </a:r>
          </a:p>
          <a:p>
            <a:pPr lvl="1"/>
            <a:r>
              <a:rPr lang="en-US" dirty="0"/>
              <a:t>Differentiated SLA-based performance  commitments for voice, video and data </a:t>
            </a:r>
          </a:p>
          <a:p>
            <a:pPr lvl="1"/>
            <a:r>
              <a:rPr lang="en-US" dirty="0"/>
              <a:t>Customers differentiation</a:t>
            </a:r>
          </a:p>
          <a:p>
            <a:r>
              <a:rPr lang="en-US" dirty="0"/>
              <a:t>Asymmetric Access  systems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861048"/>
            <a:ext cx="250722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483511"/>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Drop</a:t>
            </a:r>
          </a:p>
        </p:txBody>
      </p:sp>
      <p:sp>
        <p:nvSpPr>
          <p:cNvPr id="3" name="Content Placeholder 2"/>
          <p:cNvSpPr>
            <a:spLocks noGrp="1"/>
          </p:cNvSpPr>
          <p:nvPr>
            <p:ph idx="1"/>
          </p:nvPr>
        </p:nvSpPr>
        <p:spPr>
          <a:xfrm>
            <a:off x="749823" y="1196752"/>
            <a:ext cx="8077200" cy="1616563"/>
          </a:xfrm>
        </p:spPr>
        <p:txBody>
          <a:bodyPr/>
          <a:lstStyle/>
          <a:p>
            <a:r>
              <a:rPr lang="en-US" dirty="0"/>
              <a:t>With tail drop, packets are queued until the maximum threshold is exceeded, and then all the packets are dropped. </a:t>
            </a:r>
          </a:p>
        </p:txBody>
      </p:sp>
      <p:graphicFrame>
        <p:nvGraphicFramePr>
          <p:cNvPr id="4" name="Object 3"/>
          <p:cNvGraphicFramePr>
            <a:graphicFrameLocks noChangeAspect="1"/>
          </p:cNvGraphicFramePr>
          <p:nvPr>
            <p:extLst>
              <p:ext uri="{D42A27DB-BD31-4B8C-83A1-F6EECF244321}">
                <p14:modId xmlns:p14="http://schemas.microsoft.com/office/powerpoint/2010/main" val="3085504822"/>
              </p:ext>
            </p:extLst>
          </p:nvPr>
        </p:nvGraphicFramePr>
        <p:xfrm>
          <a:off x="2051720" y="2996952"/>
          <a:ext cx="5200650" cy="2944813"/>
        </p:xfrm>
        <a:graphic>
          <a:graphicData uri="http://schemas.openxmlformats.org/presentationml/2006/ole">
            <mc:AlternateContent xmlns:mc="http://schemas.openxmlformats.org/markup-compatibility/2006">
              <mc:Choice xmlns:v="urn:schemas-microsoft-com:vml" Requires="v">
                <p:oleObj spid="_x0000_s1208" name="Visio" r:id="rId3" imgW="5201326" imgH="2944034" progId="Visio.Drawing.11">
                  <p:embed/>
                </p:oleObj>
              </mc:Choice>
              <mc:Fallback>
                <p:oleObj name="Visio" r:id="rId3" imgW="5201326" imgH="2944034" progId="Visio.Drawing.11">
                  <p:embed/>
                  <p:pic>
                    <p:nvPicPr>
                      <p:cNvPr id="0" name=""/>
                      <p:cNvPicPr/>
                      <p:nvPr/>
                    </p:nvPicPr>
                    <p:blipFill>
                      <a:blip r:embed="rId4"/>
                      <a:stretch>
                        <a:fillRect/>
                      </a:stretch>
                    </p:blipFill>
                    <p:spPr>
                      <a:xfrm>
                        <a:off x="2051720" y="2996952"/>
                        <a:ext cx="5200650" cy="2944813"/>
                      </a:xfrm>
                      <a:prstGeom prst="rect">
                        <a:avLst/>
                      </a:prstGeom>
                    </p:spPr>
                  </p:pic>
                </p:oleObj>
              </mc:Fallback>
            </mc:AlternateContent>
          </a:graphicData>
        </a:graphic>
      </p:graphicFrame>
    </p:spTree>
    <p:extLst>
      <p:ext uri="{BB962C8B-B14F-4D97-AF65-F5344CB8AC3E}">
        <p14:creationId xmlns:p14="http://schemas.microsoft.com/office/powerpoint/2010/main" val="509648878"/>
      </p:ext>
    </p:extLst>
  </p:cSld>
  <p:clrMapOvr>
    <a:masterClrMapping/>
  </p:clrMapOvr>
  <p:transition spd="slow">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HQoS</a:t>
            </a:r>
            <a:r>
              <a:rPr lang="en-US" dirty="0"/>
              <a:t> Example 1</a:t>
            </a:r>
          </a:p>
        </p:txBody>
      </p:sp>
      <p:sp>
        <p:nvSpPr>
          <p:cNvPr id="5" name="Rectangle 4"/>
          <p:cNvSpPr/>
          <p:nvPr/>
        </p:nvSpPr>
        <p:spPr>
          <a:xfrm>
            <a:off x="1349251" y="1247775"/>
            <a:ext cx="5616575" cy="5121275"/>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6" name="Oval 8"/>
          <p:cNvSpPr>
            <a:spLocks noChangeArrowheads="1"/>
          </p:cNvSpPr>
          <p:nvPr/>
        </p:nvSpPr>
        <p:spPr bwMode="auto">
          <a:xfrm>
            <a:off x="3559051" y="4760913"/>
            <a:ext cx="1279525" cy="1279525"/>
          </a:xfrm>
          <a:prstGeom prst="ellipse">
            <a:avLst/>
          </a:prstGeom>
          <a:solidFill>
            <a:srgbClr val="FF3300"/>
          </a:solidFill>
          <a:ln w="9525">
            <a:solidFill>
              <a:srgbClr val="FF0000"/>
            </a:solidFill>
            <a:round/>
            <a:headEnd/>
            <a:tailEnd/>
          </a:ln>
        </p:spPr>
        <p:txBody>
          <a:bodyPr wrap="none" anchor="ctr"/>
          <a:lstStyle/>
          <a:p>
            <a:endParaRPr lang="en-US" sz="1400"/>
          </a:p>
        </p:txBody>
      </p:sp>
      <p:sp>
        <p:nvSpPr>
          <p:cNvPr id="7" name="Rectangle 13"/>
          <p:cNvSpPr>
            <a:spLocks noChangeArrowheads="1"/>
          </p:cNvSpPr>
          <p:nvPr/>
        </p:nvSpPr>
        <p:spPr bwMode="auto">
          <a:xfrm>
            <a:off x="3178051" y="2443163"/>
            <a:ext cx="685800" cy="228600"/>
          </a:xfrm>
          <a:prstGeom prst="rect">
            <a:avLst/>
          </a:prstGeom>
          <a:solidFill>
            <a:schemeClr val="accent3">
              <a:lumMod val="85000"/>
            </a:schemeClr>
          </a:solidFill>
          <a:ln w="9525">
            <a:solidFill>
              <a:schemeClr val="tx1"/>
            </a:solidFill>
            <a:miter lim="800000"/>
            <a:headEnd/>
            <a:tailEnd/>
          </a:ln>
        </p:spPr>
        <p:txBody>
          <a:bodyPr wrap="none" anchor="ctr"/>
          <a:lstStyle/>
          <a:p>
            <a:pPr algn="ctr">
              <a:defRPr/>
            </a:pPr>
            <a:r>
              <a:rPr lang="en-US" sz="1200" dirty="0"/>
              <a:t>SERV-1</a:t>
            </a:r>
          </a:p>
        </p:txBody>
      </p:sp>
      <p:sp>
        <p:nvSpPr>
          <p:cNvPr id="8" name="Rectangle 14"/>
          <p:cNvSpPr>
            <a:spLocks noChangeArrowheads="1"/>
          </p:cNvSpPr>
          <p:nvPr/>
        </p:nvSpPr>
        <p:spPr bwMode="auto">
          <a:xfrm>
            <a:off x="3178051" y="2747963"/>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200"/>
              <a:t>SERV-4</a:t>
            </a:r>
          </a:p>
        </p:txBody>
      </p:sp>
      <p:sp>
        <p:nvSpPr>
          <p:cNvPr id="9" name="Rectangle 15"/>
          <p:cNvSpPr>
            <a:spLocks noChangeArrowheads="1"/>
          </p:cNvSpPr>
          <p:nvPr/>
        </p:nvSpPr>
        <p:spPr bwMode="auto">
          <a:xfrm>
            <a:off x="3178051" y="3625850"/>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200"/>
              <a:t>SERV-7</a:t>
            </a:r>
          </a:p>
        </p:txBody>
      </p:sp>
      <p:sp>
        <p:nvSpPr>
          <p:cNvPr id="10" name="Rectangle 16"/>
          <p:cNvSpPr>
            <a:spLocks noChangeArrowheads="1"/>
          </p:cNvSpPr>
          <p:nvPr/>
        </p:nvSpPr>
        <p:spPr bwMode="auto">
          <a:xfrm>
            <a:off x="3178051" y="3970338"/>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200"/>
              <a:t>SERV-8</a:t>
            </a:r>
          </a:p>
        </p:txBody>
      </p:sp>
      <p:sp>
        <p:nvSpPr>
          <p:cNvPr id="11" name="Rectangle 17"/>
          <p:cNvSpPr>
            <a:spLocks noChangeArrowheads="1"/>
          </p:cNvSpPr>
          <p:nvPr/>
        </p:nvSpPr>
        <p:spPr bwMode="auto">
          <a:xfrm>
            <a:off x="3178051" y="4271963"/>
            <a:ext cx="685800" cy="228600"/>
          </a:xfrm>
          <a:prstGeom prst="rect">
            <a:avLst/>
          </a:prstGeom>
          <a:solidFill>
            <a:schemeClr val="bg2">
              <a:lumMod val="40000"/>
              <a:lumOff val="60000"/>
            </a:schemeClr>
          </a:solidFill>
          <a:ln w="9525">
            <a:solidFill>
              <a:schemeClr val="tx1"/>
            </a:solidFill>
            <a:miter lim="800000"/>
            <a:headEnd/>
            <a:tailEnd/>
          </a:ln>
        </p:spPr>
        <p:txBody>
          <a:bodyPr wrap="none" anchor="ctr"/>
          <a:lstStyle/>
          <a:p>
            <a:pPr algn="ctr">
              <a:defRPr/>
            </a:pPr>
            <a:r>
              <a:rPr lang="en-US" sz="1200" dirty="0"/>
              <a:t>SERV-2</a:t>
            </a:r>
          </a:p>
        </p:txBody>
      </p:sp>
      <p:sp>
        <p:nvSpPr>
          <p:cNvPr id="12" name="Text Box 24"/>
          <p:cNvSpPr txBox="1">
            <a:spLocks noChangeArrowheads="1"/>
          </p:cNvSpPr>
          <p:nvPr/>
        </p:nvSpPr>
        <p:spPr bwMode="auto">
          <a:xfrm>
            <a:off x="2997076" y="1757363"/>
            <a:ext cx="1019175" cy="336550"/>
          </a:xfrm>
          <a:prstGeom prst="rect">
            <a:avLst/>
          </a:prstGeom>
          <a:noFill/>
          <a:ln w="9525">
            <a:noFill/>
            <a:miter lim="800000"/>
            <a:headEnd/>
            <a:tailEnd/>
          </a:ln>
        </p:spPr>
        <p:txBody>
          <a:bodyPr wrap="none">
            <a:spAutoFit/>
          </a:bodyPr>
          <a:lstStyle/>
          <a:p>
            <a:r>
              <a:rPr lang="en-US" sz="1600" b="1"/>
              <a:t>Services</a:t>
            </a:r>
          </a:p>
        </p:txBody>
      </p:sp>
      <p:cxnSp>
        <p:nvCxnSpPr>
          <p:cNvPr id="13" name="AutoShape 25"/>
          <p:cNvCxnSpPr>
            <a:cxnSpLocks noChangeShapeType="1"/>
            <a:stCxn id="53" idx="3"/>
            <a:endCxn id="7" idx="1"/>
          </p:cNvCxnSpPr>
          <p:nvPr/>
        </p:nvCxnSpPr>
        <p:spPr bwMode="auto">
          <a:xfrm flipV="1">
            <a:off x="2949451" y="2557463"/>
            <a:ext cx="228600" cy="227012"/>
          </a:xfrm>
          <a:prstGeom prst="straightConnector1">
            <a:avLst/>
          </a:prstGeom>
          <a:noFill/>
          <a:ln w="9525">
            <a:solidFill>
              <a:schemeClr val="tx1"/>
            </a:solidFill>
            <a:round/>
            <a:headEnd/>
            <a:tailEnd type="triangle" w="med" len="med"/>
          </a:ln>
        </p:spPr>
      </p:cxnSp>
      <p:cxnSp>
        <p:nvCxnSpPr>
          <p:cNvPr id="14" name="AutoShape 26"/>
          <p:cNvCxnSpPr>
            <a:cxnSpLocks noChangeShapeType="1"/>
            <a:stCxn id="53" idx="3"/>
            <a:endCxn id="8" idx="1"/>
          </p:cNvCxnSpPr>
          <p:nvPr/>
        </p:nvCxnSpPr>
        <p:spPr bwMode="auto">
          <a:xfrm>
            <a:off x="2949451" y="2784475"/>
            <a:ext cx="228600" cy="77788"/>
          </a:xfrm>
          <a:prstGeom prst="straightConnector1">
            <a:avLst/>
          </a:prstGeom>
          <a:noFill/>
          <a:ln w="9525">
            <a:solidFill>
              <a:schemeClr val="tx1"/>
            </a:solidFill>
            <a:round/>
            <a:headEnd/>
            <a:tailEnd type="triangle" w="med" len="med"/>
          </a:ln>
        </p:spPr>
      </p:cxnSp>
      <p:cxnSp>
        <p:nvCxnSpPr>
          <p:cNvPr id="15" name="AutoShape 27"/>
          <p:cNvCxnSpPr>
            <a:cxnSpLocks noChangeShapeType="1"/>
            <a:stCxn id="53" idx="3"/>
            <a:endCxn id="9" idx="1"/>
          </p:cNvCxnSpPr>
          <p:nvPr/>
        </p:nvCxnSpPr>
        <p:spPr bwMode="auto">
          <a:xfrm>
            <a:off x="2949451" y="2784475"/>
            <a:ext cx="228600" cy="955675"/>
          </a:xfrm>
          <a:prstGeom prst="straightConnector1">
            <a:avLst/>
          </a:prstGeom>
          <a:noFill/>
          <a:ln w="9525">
            <a:solidFill>
              <a:schemeClr val="tx1"/>
            </a:solidFill>
            <a:round/>
            <a:headEnd/>
            <a:tailEnd type="triangle" w="med" len="med"/>
          </a:ln>
        </p:spPr>
      </p:cxnSp>
      <p:cxnSp>
        <p:nvCxnSpPr>
          <p:cNvPr id="16" name="AutoShape 28"/>
          <p:cNvCxnSpPr>
            <a:cxnSpLocks noChangeShapeType="1"/>
            <a:stCxn id="53" idx="3"/>
            <a:endCxn id="10" idx="1"/>
          </p:cNvCxnSpPr>
          <p:nvPr/>
        </p:nvCxnSpPr>
        <p:spPr bwMode="auto">
          <a:xfrm>
            <a:off x="2949451" y="2784475"/>
            <a:ext cx="228600" cy="1300163"/>
          </a:xfrm>
          <a:prstGeom prst="straightConnector1">
            <a:avLst/>
          </a:prstGeom>
          <a:noFill/>
          <a:ln w="9525">
            <a:solidFill>
              <a:schemeClr val="tx1"/>
            </a:solidFill>
            <a:round/>
            <a:headEnd/>
            <a:tailEnd type="triangle" w="med" len="med"/>
          </a:ln>
        </p:spPr>
      </p:cxnSp>
      <p:cxnSp>
        <p:nvCxnSpPr>
          <p:cNvPr id="17" name="AutoShape 29"/>
          <p:cNvCxnSpPr>
            <a:cxnSpLocks noChangeShapeType="1"/>
            <a:stCxn id="53" idx="3"/>
            <a:endCxn id="11" idx="1"/>
          </p:cNvCxnSpPr>
          <p:nvPr/>
        </p:nvCxnSpPr>
        <p:spPr bwMode="auto">
          <a:xfrm>
            <a:off x="2949451" y="2784475"/>
            <a:ext cx="228600" cy="1601788"/>
          </a:xfrm>
          <a:prstGeom prst="straightConnector1">
            <a:avLst/>
          </a:prstGeom>
          <a:noFill/>
          <a:ln w="9525">
            <a:solidFill>
              <a:schemeClr val="tx1"/>
            </a:solidFill>
            <a:round/>
            <a:headEnd/>
            <a:tailEnd type="triangle" w="med" len="med"/>
          </a:ln>
        </p:spPr>
      </p:cxnSp>
      <p:sp>
        <p:nvSpPr>
          <p:cNvPr id="18" name="Text Box 30"/>
          <p:cNvSpPr txBox="1">
            <a:spLocks noChangeArrowheads="1"/>
          </p:cNvSpPr>
          <p:nvPr/>
        </p:nvSpPr>
        <p:spPr bwMode="auto">
          <a:xfrm>
            <a:off x="4854451" y="1263650"/>
            <a:ext cx="1125538" cy="830263"/>
          </a:xfrm>
          <a:prstGeom prst="rect">
            <a:avLst/>
          </a:prstGeom>
          <a:noFill/>
          <a:ln w="9525">
            <a:noFill/>
            <a:miter lim="800000"/>
            <a:headEnd/>
            <a:tailEnd/>
          </a:ln>
        </p:spPr>
        <p:txBody>
          <a:bodyPr>
            <a:spAutoFit/>
          </a:bodyPr>
          <a:lstStyle/>
          <a:p>
            <a:pPr algn="ctr"/>
            <a:r>
              <a:rPr lang="en-US" sz="1600" b="1"/>
              <a:t>Egress</a:t>
            </a:r>
          </a:p>
          <a:p>
            <a:pPr algn="ctr"/>
            <a:r>
              <a:rPr lang="en-US" sz="1600" b="1"/>
              <a:t>Queues</a:t>
            </a:r>
          </a:p>
          <a:p>
            <a:pPr algn="ctr"/>
            <a:r>
              <a:rPr lang="en-US" sz="1600" b="1"/>
              <a:t>(to HSL)</a:t>
            </a:r>
          </a:p>
        </p:txBody>
      </p:sp>
      <p:sp>
        <p:nvSpPr>
          <p:cNvPr id="19" name="Rectangle 31"/>
          <p:cNvSpPr>
            <a:spLocks noChangeArrowheads="1"/>
          </p:cNvSpPr>
          <p:nvPr/>
        </p:nvSpPr>
        <p:spPr bwMode="auto">
          <a:xfrm>
            <a:off x="5006851" y="2138363"/>
            <a:ext cx="638175" cy="228600"/>
          </a:xfrm>
          <a:prstGeom prst="rect">
            <a:avLst/>
          </a:prstGeom>
          <a:solidFill>
            <a:srgbClr val="FF0000"/>
          </a:solidFill>
          <a:ln w="9525">
            <a:solidFill>
              <a:schemeClr val="tx1"/>
            </a:solidFill>
            <a:miter lim="800000"/>
            <a:headEnd/>
            <a:tailEnd/>
          </a:ln>
        </p:spPr>
        <p:txBody>
          <a:bodyPr wrap="none" anchor="ctr"/>
          <a:lstStyle/>
          <a:p>
            <a:pPr algn="ctr"/>
            <a:r>
              <a:rPr lang="en-US" sz="1400"/>
              <a:t>HHH</a:t>
            </a:r>
          </a:p>
        </p:txBody>
      </p:sp>
      <p:sp>
        <p:nvSpPr>
          <p:cNvPr id="20" name="Rectangle 32"/>
          <p:cNvSpPr>
            <a:spLocks noChangeArrowheads="1"/>
          </p:cNvSpPr>
          <p:nvPr/>
        </p:nvSpPr>
        <p:spPr bwMode="auto">
          <a:xfrm>
            <a:off x="5006851" y="2443163"/>
            <a:ext cx="638175" cy="228600"/>
          </a:xfrm>
          <a:prstGeom prst="rect">
            <a:avLst/>
          </a:prstGeom>
          <a:solidFill>
            <a:srgbClr val="FFC000"/>
          </a:solidFill>
          <a:ln w="9525">
            <a:solidFill>
              <a:schemeClr val="tx1"/>
            </a:solidFill>
            <a:miter lim="800000"/>
            <a:headEnd/>
            <a:tailEnd/>
          </a:ln>
        </p:spPr>
        <p:txBody>
          <a:bodyPr wrap="none" anchor="ctr"/>
          <a:lstStyle/>
          <a:p>
            <a:pPr algn="ctr"/>
            <a:r>
              <a:rPr lang="en-US" sz="1400"/>
              <a:t>HH</a:t>
            </a:r>
          </a:p>
        </p:txBody>
      </p:sp>
      <p:sp>
        <p:nvSpPr>
          <p:cNvPr id="21" name="Rectangle 33"/>
          <p:cNvSpPr>
            <a:spLocks noChangeArrowheads="1"/>
          </p:cNvSpPr>
          <p:nvPr/>
        </p:nvSpPr>
        <p:spPr bwMode="auto">
          <a:xfrm>
            <a:off x="5006851" y="2747963"/>
            <a:ext cx="638175" cy="228600"/>
          </a:xfrm>
          <a:prstGeom prst="rect">
            <a:avLst/>
          </a:prstGeom>
          <a:solidFill>
            <a:srgbClr val="FFFF00"/>
          </a:solidFill>
          <a:ln w="9525">
            <a:solidFill>
              <a:schemeClr val="tx1"/>
            </a:solidFill>
            <a:miter lim="800000"/>
            <a:headEnd/>
            <a:tailEnd/>
          </a:ln>
        </p:spPr>
        <p:txBody>
          <a:bodyPr wrap="none" anchor="ctr"/>
          <a:lstStyle/>
          <a:p>
            <a:pPr algn="ctr"/>
            <a:r>
              <a:rPr lang="en-US" sz="1400"/>
              <a:t>H</a:t>
            </a:r>
          </a:p>
        </p:txBody>
      </p:sp>
      <p:sp>
        <p:nvSpPr>
          <p:cNvPr id="22" name="Rectangle 34"/>
          <p:cNvSpPr>
            <a:spLocks noChangeArrowheads="1"/>
          </p:cNvSpPr>
          <p:nvPr/>
        </p:nvSpPr>
        <p:spPr bwMode="auto">
          <a:xfrm>
            <a:off x="5006851" y="3052763"/>
            <a:ext cx="638175" cy="228600"/>
          </a:xfrm>
          <a:prstGeom prst="rect">
            <a:avLst/>
          </a:prstGeom>
          <a:solidFill>
            <a:srgbClr val="92D050"/>
          </a:solidFill>
          <a:ln w="9525">
            <a:solidFill>
              <a:schemeClr val="tx1"/>
            </a:solidFill>
            <a:miter lim="800000"/>
            <a:headEnd/>
            <a:tailEnd/>
          </a:ln>
        </p:spPr>
        <p:txBody>
          <a:bodyPr wrap="none" anchor="ctr"/>
          <a:lstStyle/>
          <a:p>
            <a:pPr algn="ctr"/>
            <a:r>
              <a:rPr lang="en-US" sz="1400"/>
              <a:t>MH</a:t>
            </a:r>
          </a:p>
        </p:txBody>
      </p:sp>
      <p:sp>
        <p:nvSpPr>
          <p:cNvPr id="23" name="Rectangle 35"/>
          <p:cNvSpPr>
            <a:spLocks noChangeArrowheads="1"/>
          </p:cNvSpPr>
          <p:nvPr/>
        </p:nvSpPr>
        <p:spPr bwMode="auto">
          <a:xfrm>
            <a:off x="5006851" y="3357563"/>
            <a:ext cx="638175" cy="228600"/>
          </a:xfrm>
          <a:prstGeom prst="rect">
            <a:avLst/>
          </a:prstGeom>
          <a:solidFill>
            <a:srgbClr val="00B050"/>
          </a:solidFill>
          <a:ln w="9525">
            <a:solidFill>
              <a:schemeClr val="tx1"/>
            </a:solidFill>
            <a:miter lim="800000"/>
            <a:headEnd/>
            <a:tailEnd/>
          </a:ln>
        </p:spPr>
        <p:txBody>
          <a:bodyPr wrap="none" anchor="ctr"/>
          <a:lstStyle/>
          <a:p>
            <a:pPr algn="ctr"/>
            <a:r>
              <a:rPr lang="en-US" sz="1400"/>
              <a:t>ML</a:t>
            </a:r>
          </a:p>
        </p:txBody>
      </p:sp>
      <p:sp>
        <p:nvSpPr>
          <p:cNvPr id="24" name="Rectangle 36"/>
          <p:cNvSpPr>
            <a:spLocks noChangeArrowheads="1"/>
          </p:cNvSpPr>
          <p:nvPr/>
        </p:nvSpPr>
        <p:spPr bwMode="auto">
          <a:xfrm>
            <a:off x="5006851" y="3662363"/>
            <a:ext cx="638175" cy="228600"/>
          </a:xfrm>
          <a:prstGeom prst="rect">
            <a:avLst/>
          </a:prstGeom>
          <a:solidFill>
            <a:srgbClr val="00B0F0"/>
          </a:solidFill>
          <a:ln w="9525">
            <a:solidFill>
              <a:schemeClr val="tx1"/>
            </a:solidFill>
            <a:miter lim="800000"/>
            <a:headEnd/>
            <a:tailEnd/>
          </a:ln>
        </p:spPr>
        <p:txBody>
          <a:bodyPr wrap="none" anchor="ctr"/>
          <a:lstStyle/>
          <a:p>
            <a:pPr algn="ctr"/>
            <a:r>
              <a:rPr lang="en-US" sz="1400"/>
              <a:t>L</a:t>
            </a:r>
          </a:p>
        </p:txBody>
      </p:sp>
      <p:sp>
        <p:nvSpPr>
          <p:cNvPr id="25" name="Rectangle 37"/>
          <p:cNvSpPr>
            <a:spLocks noChangeArrowheads="1"/>
          </p:cNvSpPr>
          <p:nvPr/>
        </p:nvSpPr>
        <p:spPr bwMode="auto">
          <a:xfrm>
            <a:off x="5006851" y="3967163"/>
            <a:ext cx="638175" cy="228600"/>
          </a:xfrm>
          <a:prstGeom prst="rect">
            <a:avLst/>
          </a:prstGeom>
          <a:solidFill>
            <a:srgbClr val="0070C0"/>
          </a:solidFill>
          <a:ln w="9525">
            <a:solidFill>
              <a:schemeClr val="tx1"/>
            </a:solidFill>
            <a:miter lim="800000"/>
            <a:headEnd/>
            <a:tailEnd/>
          </a:ln>
        </p:spPr>
        <p:txBody>
          <a:bodyPr wrap="none" anchor="ctr"/>
          <a:lstStyle/>
          <a:p>
            <a:pPr algn="ctr"/>
            <a:r>
              <a:rPr lang="en-US" sz="1400"/>
              <a:t>LL</a:t>
            </a:r>
          </a:p>
        </p:txBody>
      </p:sp>
      <p:sp>
        <p:nvSpPr>
          <p:cNvPr id="26" name="Rectangle 38"/>
          <p:cNvSpPr>
            <a:spLocks noChangeArrowheads="1"/>
          </p:cNvSpPr>
          <p:nvPr/>
        </p:nvSpPr>
        <p:spPr bwMode="auto">
          <a:xfrm>
            <a:off x="5006851" y="4271963"/>
            <a:ext cx="638175" cy="228600"/>
          </a:xfrm>
          <a:prstGeom prst="rect">
            <a:avLst/>
          </a:prstGeom>
          <a:solidFill>
            <a:srgbClr val="7030A0"/>
          </a:solidFill>
          <a:ln w="9525">
            <a:solidFill>
              <a:schemeClr val="tx1"/>
            </a:solidFill>
            <a:miter lim="800000"/>
            <a:headEnd/>
            <a:tailEnd/>
          </a:ln>
        </p:spPr>
        <p:txBody>
          <a:bodyPr wrap="none" anchor="ctr"/>
          <a:lstStyle/>
          <a:p>
            <a:pPr algn="ctr"/>
            <a:r>
              <a:rPr lang="en-US" sz="1400"/>
              <a:t>LLL</a:t>
            </a:r>
          </a:p>
        </p:txBody>
      </p:sp>
      <p:cxnSp>
        <p:nvCxnSpPr>
          <p:cNvPr id="27" name="AutoShape 39"/>
          <p:cNvCxnSpPr>
            <a:cxnSpLocks noChangeShapeType="1"/>
            <a:endCxn id="19" idx="1"/>
          </p:cNvCxnSpPr>
          <p:nvPr/>
        </p:nvCxnSpPr>
        <p:spPr bwMode="auto">
          <a:xfrm rot="5400000" flipH="1" flipV="1">
            <a:off x="4701257" y="2253457"/>
            <a:ext cx="306387" cy="304800"/>
          </a:xfrm>
          <a:prstGeom prst="straightConnector1">
            <a:avLst/>
          </a:prstGeom>
          <a:noFill/>
          <a:ln w="9525">
            <a:solidFill>
              <a:schemeClr val="tx1"/>
            </a:solidFill>
            <a:round/>
            <a:headEnd/>
            <a:tailEnd type="triangle" w="med" len="med"/>
          </a:ln>
        </p:spPr>
      </p:cxnSp>
      <p:cxnSp>
        <p:nvCxnSpPr>
          <p:cNvPr id="28" name="AutoShape 40"/>
          <p:cNvCxnSpPr>
            <a:cxnSpLocks noChangeShapeType="1"/>
            <a:stCxn id="64" idx="1"/>
            <a:endCxn id="20" idx="1"/>
          </p:cNvCxnSpPr>
          <p:nvPr/>
        </p:nvCxnSpPr>
        <p:spPr bwMode="auto">
          <a:xfrm flipV="1">
            <a:off x="4702051" y="2557463"/>
            <a:ext cx="304800" cy="306387"/>
          </a:xfrm>
          <a:prstGeom prst="straightConnector1">
            <a:avLst/>
          </a:prstGeom>
          <a:noFill/>
          <a:ln w="9525">
            <a:solidFill>
              <a:schemeClr val="tx1"/>
            </a:solidFill>
            <a:round/>
            <a:headEnd/>
            <a:tailEnd type="triangle" w="med" len="med"/>
          </a:ln>
        </p:spPr>
      </p:cxnSp>
      <p:cxnSp>
        <p:nvCxnSpPr>
          <p:cNvPr id="29" name="AutoShape 41"/>
          <p:cNvCxnSpPr>
            <a:cxnSpLocks noChangeShapeType="1"/>
            <a:stCxn id="85" idx="3"/>
            <a:endCxn id="22" idx="1"/>
          </p:cNvCxnSpPr>
          <p:nvPr/>
        </p:nvCxnSpPr>
        <p:spPr bwMode="auto">
          <a:xfrm>
            <a:off x="3863851" y="3160713"/>
            <a:ext cx="1143000" cy="6350"/>
          </a:xfrm>
          <a:prstGeom prst="straightConnector1">
            <a:avLst/>
          </a:prstGeom>
          <a:noFill/>
          <a:ln w="9525">
            <a:solidFill>
              <a:schemeClr val="tx1"/>
            </a:solidFill>
            <a:round/>
            <a:headEnd/>
            <a:tailEnd type="triangle" w="med" len="med"/>
          </a:ln>
        </p:spPr>
      </p:cxnSp>
      <p:cxnSp>
        <p:nvCxnSpPr>
          <p:cNvPr id="30" name="AutoShape 42"/>
          <p:cNvCxnSpPr>
            <a:cxnSpLocks noChangeShapeType="1"/>
            <a:stCxn id="63" idx="1"/>
            <a:endCxn id="25" idx="1"/>
          </p:cNvCxnSpPr>
          <p:nvPr/>
        </p:nvCxnSpPr>
        <p:spPr bwMode="auto">
          <a:xfrm flipV="1">
            <a:off x="4697289" y="4081463"/>
            <a:ext cx="309562" cy="6350"/>
          </a:xfrm>
          <a:prstGeom prst="straightConnector1">
            <a:avLst/>
          </a:prstGeom>
          <a:noFill/>
          <a:ln w="9525">
            <a:solidFill>
              <a:schemeClr val="tx1"/>
            </a:solidFill>
            <a:round/>
            <a:headEnd/>
            <a:tailEnd type="triangle" w="med" len="med"/>
          </a:ln>
        </p:spPr>
      </p:cxnSp>
      <p:cxnSp>
        <p:nvCxnSpPr>
          <p:cNvPr id="31" name="AutoShape 43"/>
          <p:cNvCxnSpPr>
            <a:cxnSpLocks noChangeShapeType="1"/>
            <a:stCxn id="60" idx="1"/>
            <a:endCxn id="26" idx="1"/>
          </p:cNvCxnSpPr>
          <p:nvPr/>
        </p:nvCxnSpPr>
        <p:spPr bwMode="auto">
          <a:xfrm flipV="1">
            <a:off x="4705226" y="4386263"/>
            <a:ext cx="301625" cy="3175"/>
          </a:xfrm>
          <a:prstGeom prst="straightConnector1">
            <a:avLst/>
          </a:prstGeom>
          <a:noFill/>
          <a:ln w="9525">
            <a:solidFill>
              <a:schemeClr val="tx1"/>
            </a:solidFill>
            <a:round/>
            <a:headEnd/>
            <a:tailEnd type="triangle" w="med" len="med"/>
          </a:ln>
        </p:spPr>
      </p:cxnSp>
      <p:sp>
        <p:nvSpPr>
          <p:cNvPr id="32" name="Rectangle 56"/>
          <p:cNvSpPr>
            <a:spLocks noChangeArrowheads="1"/>
          </p:cNvSpPr>
          <p:nvPr/>
        </p:nvSpPr>
        <p:spPr bwMode="auto">
          <a:xfrm>
            <a:off x="3178051" y="2138363"/>
            <a:ext cx="685800" cy="228600"/>
          </a:xfrm>
          <a:prstGeom prst="rect">
            <a:avLst/>
          </a:prstGeom>
          <a:solidFill>
            <a:srgbClr val="FF6600"/>
          </a:solidFill>
          <a:ln w="9525">
            <a:solidFill>
              <a:schemeClr val="tx1"/>
            </a:solidFill>
            <a:miter lim="800000"/>
            <a:headEnd/>
            <a:tailEnd/>
          </a:ln>
        </p:spPr>
        <p:txBody>
          <a:bodyPr wrap="none" anchor="ctr"/>
          <a:lstStyle/>
          <a:p>
            <a:pPr algn="ctr"/>
            <a:r>
              <a:rPr lang="en-US" sz="1200"/>
              <a:t>SERV-3</a:t>
            </a:r>
          </a:p>
        </p:txBody>
      </p:sp>
      <p:cxnSp>
        <p:nvCxnSpPr>
          <p:cNvPr id="33" name="AutoShape 57"/>
          <p:cNvCxnSpPr>
            <a:cxnSpLocks noChangeShapeType="1"/>
            <a:stCxn id="32" idx="3"/>
            <a:endCxn id="19" idx="1"/>
          </p:cNvCxnSpPr>
          <p:nvPr/>
        </p:nvCxnSpPr>
        <p:spPr bwMode="auto">
          <a:xfrm>
            <a:off x="3863851" y="2252663"/>
            <a:ext cx="1143000" cy="1587"/>
          </a:xfrm>
          <a:prstGeom prst="straightConnector1">
            <a:avLst/>
          </a:prstGeom>
          <a:noFill/>
          <a:ln w="9525">
            <a:solidFill>
              <a:srgbClr val="FF6600"/>
            </a:solidFill>
            <a:round/>
            <a:headEnd/>
            <a:tailEnd type="triangle" w="med" len="med"/>
          </a:ln>
        </p:spPr>
      </p:cxnSp>
      <p:cxnSp>
        <p:nvCxnSpPr>
          <p:cNvPr id="34" name="AutoShape 58"/>
          <p:cNvCxnSpPr>
            <a:cxnSpLocks noChangeShapeType="1"/>
            <a:stCxn id="53" idx="3"/>
            <a:endCxn id="32" idx="1"/>
          </p:cNvCxnSpPr>
          <p:nvPr/>
        </p:nvCxnSpPr>
        <p:spPr bwMode="auto">
          <a:xfrm flipV="1">
            <a:off x="2949451" y="2252663"/>
            <a:ext cx="228600" cy="531812"/>
          </a:xfrm>
          <a:prstGeom prst="straightConnector1">
            <a:avLst/>
          </a:prstGeom>
          <a:noFill/>
          <a:ln w="9525">
            <a:solidFill>
              <a:srgbClr val="FF6600"/>
            </a:solidFill>
            <a:round/>
            <a:headEnd/>
            <a:tailEnd type="triangle" w="med" len="med"/>
          </a:ln>
        </p:spPr>
      </p:cxnSp>
      <p:sp>
        <p:nvSpPr>
          <p:cNvPr id="35" name="Text Box 24"/>
          <p:cNvSpPr txBox="1">
            <a:spLocks noChangeArrowheads="1"/>
          </p:cNvSpPr>
          <p:nvPr/>
        </p:nvSpPr>
        <p:spPr bwMode="auto">
          <a:xfrm>
            <a:off x="1342901" y="1525588"/>
            <a:ext cx="1758950" cy="830262"/>
          </a:xfrm>
          <a:prstGeom prst="rect">
            <a:avLst/>
          </a:prstGeom>
          <a:noFill/>
          <a:ln w="9525">
            <a:noFill/>
            <a:miter lim="800000"/>
            <a:headEnd/>
            <a:tailEnd/>
          </a:ln>
        </p:spPr>
        <p:txBody>
          <a:bodyPr wrap="none">
            <a:spAutoFit/>
          </a:bodyPr>
          <a:lstStyle/>
          <a:p>
            <a:pPr algn="ctr"/>
            <a:r>
              <a:rPr lang="en-US" sz="1600" b="1" dirty="0"/>
              <a:t>Frame Matching</a:t>
            </a:r>
          </a:p>
          <a:p>
            <a:pPr algn="ctr"/>
            <a:r>
              <a:rPr lang="en-US" sz="1600" b="1" dirty="0"/>
              <a:t>(Assignment to</a:t>
            </a:r>
          </a:p>
          <a:p>
            <a:pPr algn="ctr"/>
            <a:r>
              <a:rPr lang="en-US" sz="1600" b="1" dirty="0"/>
              <a:t>Service)</a:t>
            </a:r>
          </a:p>
        </p:txBody>
      </p:sp>
      <p:grpSp>
        <p:nvGrpSpPr>
          <p:cNvPr id="36" name="Group 170"/>
          <p:cNvGrpSpPr>
            <a:grpSpLocks/>
          </p:cNvGrpSpPr>
          <p:nvPr/>
        </p:nvGrpSpPr>
        <p:grpSpPr bwMode="auto">
          <a:xfrm>
            <a:off x="5979989" y="3357563"/>
            <a:ext cx="527050" cy="473075"/>
            <a:chOff x="7907338" y="3236913"/>
            <a:chExt cx="527843" cy="473075"/>
          </a:xfrm>
        </p:grpSpPr>
        <p:sp>
          <p:nvSpPr>
            <p:cNvPr id="37" name="Oval 36"/>
            <p:cNvSpPr/>
            <p:nvPr/>
          </p:nvSpPr>
          <p:spPr bwMode="auto">
            <a:xfrm>
              <a:off x="7907338" y="3236913"/>
              <a:ext cx="445169" cy="473075"/>
            </a:xfrm>
            <a:prstGeom prst="ellipse">
              <a:avLst/>
            </a:prstGeom>
            <a:solidFill>
              <a:schemeClr val="accent3">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38" name="Curved Left Arrow 37"/>
            <p:cNvSpPr/>
            <p:nvPr/>
          </p:nvSpPr>
          <p:spPr bwMode="auto">
            <a:xfrm flipH="1" flipV="1">
              <a:off x="7964574" y="3263900"/>
              <a:ext cx="181247" cy="381000"/>
            </a:xfrm>
            <a:prstGeom prst="curvedLeftArrow">
              <a:avLst/>
            </a:prstGeom>
            <a:solidFill>
              <a:schemeClr val="accent3">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9" name="Text Box 52"/>
            <p:cNvSpPr txBox="1">
              <a:spLocks noChangeArrowheads="1"/>
            </p:cNvSpPr>
            <p:nvPr/>
          </p:nvSpPr>
          <p:spPr bwMode="auto">
            <a:xfrm>
              <a:off x="7922418" y="3337560"/>
              <a:ext cx="512763" cy="261932"/>
            </a:xfrm>
            <a:prstGeom prst="rect">
              <a:avLst/>
            </a:prstGeom>
            <a:noFill/>
            <a:ln w="9525">
              <a:noFill/>
              <a:miter lim="800000"/>
              <a:headEnd/>
              <a:tailEnd/>
            </a:ln>
          </p:spPr>
          <p:txBody>
            <a:bodyPr wrap="none">
              <a:spAutoFit/>
            </a:bodyPr>
            <a:lstStyle/>
            <a:p>
              <a:r>
                <a:rPr lang="en-US" sz="1100" b="1"/>
                <a:t>WFQ</a:t>
              </a:r>
              <a:endParaRPr lang="en-US" sz="1600" b="1"/>
            </a:p>
          </p:txBody>
        </p:sp>
      </p:grpSp>
      <p:cxnSp>
        <p:nvCxnSpPr>
          <p:cNvPr id="40" name="Straight Connector 39"/>
          <p:cNvCxnSpPr>
            <a:stCxn id="19" idx="3"/>
          </p:cNvCxnSpPr>
          <p:nvPr/>
        </p:nvCxnSpPr>
        <p:spPr>
          <a:xfrm>
            <a:off x="5645026" y="2252663"/>
            <a:ext cx="892175" cy="9382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3"/>
          </p:cNvCxnSpPr>
          <p:nvPr/>
        </p:nvCxnSpPr>
        <p:spPr>
          <a:xfrm>
            <a:off x="5645026" y="2557463"/>
            <a:ext cx="827088" cy="8016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3"/>
          </p:cNvCxnSpPr>
          <p:nvPr/>
        </p:nvCxnSpPr>
        <p:spPr>
          <a:xfrm>
            <a:off x="5645026" y="2862263"/>
            <a:ext cx="557213" cy="4953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 idx="3"/>
          </p:cNvCxnSpPr>
          <p:nvPr/>
        </p:nvCxnSpPr>
        <p:spPr>
          <a:xfrm>
            <a:off x="5645026" y="3167063"/>
            <a:ext cx="400050" cy="2603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3"/>
          </p:cNvCxnSpPr>
          <p:nvPr/>
        </p:nvCxnSpPr>
        <p:spPr>
          <a:xfrm>
            <a:off x="5645026" y="3471863"/>
            <a:ext cx="334963" cy="12223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4" idx="3"/>
          </p:cNvCxnSpPr>
          <p:nvPr/>
        </p:nvCxnSpPr>
        <p:spPr>
          <a:xfrm flipV="1">
            <a:off x="5645026" y="3762375"/>
            <a:ext cx="400050" cy="142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3"/>
          </p:cNvCxnSpPr>
          <p:nvPr/>
        </p:nvCxnSpPr>
        <p:spPr>
          <a:xfrm flipV="1">
            <a:off x="5645026" y="3830638"/>
            <a:ext cx="557213" cy="2508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flipV="1">
            <a:off x="5645026" y="3762375"/>
            <a:ext cx="715963" cy="6238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8" name="Group 156"/>
          <p:cNvGrpSpPr>
            <a:grpSpLocks/>
          </p:cNvGrpSpPr>
          <p:nvPr/>
        </p:nvGrpSpPr>
        <p:grpSpPr bwMode="auto">
          <a:xfrm>
            <a:off x="6434014" y="3122613"/>
            <a:ext cx="484187" cy="471487"/>
            <a:chOff x="8361365" y="3001963"/>
            <a:chExt cx="484185" cy="471487"/>
          </a:xfrm>
        </p:grpSpPr>
        <p:sp>
          <p:nvSpPr>
            <p:cNvPr id="49" name="Oval 48"/>
            <p:cNvSpPr/>
            <p:nvPr/>
          </p:nvSpPr>
          <p:spPr bwMode="auto">
            <a:xfrm>
              <a:off x="8399465" y="3001963"/>
              <a:ext cx="446085" cy="471487"/>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50" name="Curved Left Arrow 49"/>
            <p:cNvSpPr/>
            <p:nvPr/>
          </p:nvSpPr>
          <p:spPr bwMode="auto">
            <a:xfrm flipH="1" flipV="1">
              <a:off x="8448677" y="3035300"/>
              <a:ext cx="182562" cy="381000"/>
            </a:xfrm>
            <a:prstGeom prst="curvedLeftArrow">
              <a:avLst/>
            </a:prstGeom>
            <a:solidFill>
              <a:schemeClr val="accent3">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1" name="Text Box 52"/>
            <p:cNvSpPr txBox="1">
              <a:spLocks noChangeArrowheads="1"/>
            </p:cNvSpPr>
            <p:nvPr/>
          </p:nvSpPr>
          <p:spPr bwMode="auto">
            <a:xfrm>
              <a:off x="8449350" y="3108960"/>
              <a:ext cx="389850" cy="276409"/>
            </a:xfrm>
            <a:prstGeom prst="rect">
              <a:avLst/>
            </a:prstGeom>
            <a:noFill/>
            <a:ln w="9525">
              <a:noFill/>
              <a:miter lim="800000"/>
              <a:headEnd/>
              <a:tailEnd/>
            </a:ln>
          </p:spPr>
          <p:txBody>
            <a:bodyPr wrap="none">
              <a:spAutoFit/>
            </a:bodyPr>
            <a:lstStyle/>
            <a:p>
              <a:r>
                <a:rPr lang="en-US" sz="1200" b="1"/>
                <a:t>SP</a:t>
              </a:r>
              <a:endParaRPr lang="en-US" sz="1600" b="1"/>
            </a:p>
          </p:txBody>
        </p:sp>
        <p:cxnSp>
          <p:nvCxnSpPr>
            <p:cNvPr id="52" name="Straight Connector 51"/>
            <p:cNvCxnSpPr>
              <a:stCxn id="49" idx="3"/>
            </p:cNvCxnSpPr>
            <p:nvPr/>
          </p:nvCxnSpPr>
          <p:spPr>
            <a:xfrm rot="5400000">
              <a:off x="8383590" y="3382963"/>
              <a:ext cx="58737" cy="1031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1458789" y="2406650"/>
            <a:ext cx="1490662" cy="754063"/>
          </a:xfrm>
          <a:prstGeom prst="roundRect">
            <a:avLst/>
          </a:prstGeom>
        </p:spPr>
        <p:style>
          <a:lnRef idx="1">
            <a:schemeClr val="accent1"/>
          </a:lnRef>
          <a:fillRef idx="2">
            <a:schemeClr val="accent1"/>
          </a:fillRef>
          <a:effectRef idx="1">
            <a:schemeClr val="accent1"/>
          </a:effectRef>
          <a:fontRef idx="minor">
            <a:schemeClr val="dk1"/>
          </a:fontRef>
        </p:style>
        <p:txBody>
          <a:bodyPr lIns="9144" rIns="9144" anchor="ctr"/>
          <a:lstStyle/>
          <a:p>
            <a:pPr>
              <a:defRPr/>
            </a:pPr>
            <a:r>
              <a:rPr lang="en-US" sz="1300" b="1" dirty="0">
                <a:latin typeface="Arial Narrow" pitchFamily="34" charset="0"/>
                <a:cs typeface="Courier New" pitchFamily="49" charset="0"/>
              </a:rPr>
              <a:t>FOR (x from 1 to 32)</a:t>
            </a:r>
            <a:br>
              <a:rPr lang="en-US" sz="1300" b="1" dirty="0">
                <a:latin typeface="Arial Narrow" pitchFamily="34" charset="0"/>
                <a:cs typeface="Courier New" pitchFamily="49" charset="0"/>
              </a:rPr>
            </a:br>
            <a:r>
              <a:rPr lang="en-US" sz="1300" b="1" dirty="0">
                <a:latin typeface="Arial Narrow" pitchFamily="34" charset="0"/>
                <a:cs typeface="Courier New" pitchFamily="49" charset="0"/>
              </a:rPr>
              <a:t>  IF (Frame ~ RULE-x)</a:t>
            </a:r>
            <a:br>
              <a:rPr lang="en-US" sz="1300" b="1" dirty="0">
                <a:latin typeface="Arial Narrow" pitchFamily="34" charset="0"/>
                <a:cs typeface="Courier New" pitchFamily="49" charset="0"/>
              </a:rPr>
            </a:br>
            <a:r>
              <a:rPr lang="en-US" sz="1300" b="1" dirty="0">
                <a:latin typeface="Arial Narrow" pitchFamily="34" charset="0"/>
                <a:cs typeface="Courier New" pitchFamily="49" charset="0"/>
              </a:rPr>
              <a:t>    Frame -&gt; SERV-y</a:t>
            </a:r>
          </a:p>
        </p:txBody>
      </p:sp>
      <p:sp>
        <p:nvSpPr>
          <p:cNvPr id="54" name="Oval 8"/>
          <p:cNvSpPr>
            <a:spLocks noChangeArrowheads="1"/>
          </p:cNvSpPr>
          <p:nvPr/>
        </p:nvSpPr>
        <p:spPr bwMode="auto">
          <a:xfrm>
            <a:off x="3695576" y="4881563"/>
            <a:ext cx="1006475" cy="1006475"/>
          </a:xfrm>
          <a:prstGeom prst="ellipse">
            <a:avLst/>
          </a:prstGeom>
          <a:solidFill>
            <a:srgbClr val="FFFF00"/>
          </a:solidFill>
          <a:ln w="9525">
            <a:solidFill>
              <a:schemeClr val="tx1"/>
            </a:solidFill>
            <a:round/>
            <a:headEnd/>
            <a:tailEnd/>
          </a:ln>
        </p:spPr>
        <p:txBody>
          <a:bodyPr wrap="none" anchor="ctr"/>
          <a:lstStyle/>
          <a:p>
            <a:endParaRPr lang="en-US" sz="1400"/>
          </a:p>
        </p:txBody>
      </p:sp>
      <p:sp>
        <p:nvSpPr>
          <p:cNvPr id="55" name="Oval 4"/>
          <p:cNvSpPr>
            <a:spLocks noChangeArrowheads="1"/>
          </p:cNvSpPr>
          <p:nvPr/>
        </p:nvSpPr>
        <p:spPr bwMode="auto">
          <a:xfrm>
            <a:off x="3924176" y="5110163"/>
            <a:ext cx="549275" cy="549275"/>
          </a:xfrm>
          <a:prstGeom prst="ellipse">
            <a:avLst/>
          </a:prstGeom>
          <a:solidFill>
            <a:srgbClr val="1FC327"/>
          </a:solidFill>
          <a:ln w="9525">
            <a:solidFill>
              <a:schemeClr val="tx1"/>
            </a:solidFill>
            <a:round/>
            <a:headEnd/>
            <a:tailEnd/>
          </a:ln>
        </p:spPr>
        <p:txBody>
          <a:bodyPr wrap="none" anchor="ctr"/>
          <a:lstStyle/>
          <a:p>
            <a:endParaRPr lang="en-US" sz="1400"/>
          </a:p>
        </p:txBody>
      </p:sp>
      <p:cxnSp>
        <p:nvCxnSpPr>
          <p:cNvPr id="56" name="AutoShape 5"/>
          <p:cNvCxnSpPr>
            <a:cxnSpLocks noChangeShapeType="1"/>
            <a:stCxn id="55" idx="2"/>
            <a:endCxn id="55" idx="6"/>
          </p:cNvCxnSpPr>
          <p:nvPr/>
        </p:nvCxnSpPr>
        <p:spPr bwMode="auto">
          <a:xfrm rot="10800000" flipH="1">
            <a:off x="3924176" y="5384800"/>
            <a:ext cx="549275" cy="1588"/>
          </a:xfrm>
          <a:prstGeom prst="straightConnector1">
            <a:avLst/>
          </a:prstGeom>
          <a:noFill/>
          <a:ln w="9525">
            <a:solidFill>
              <a:schemeClr val="tx1"/>
            </a:solidFill>
            <a:round/>
            <a:headEnd type="triangle" w="med" len="med"/>
            <a:tailEnd type="triangle" w="med" len="med"/>
          </a:ln>
        </p:spPr>
      </p:cxnSp>
      <p:sp>
        <p:nvSpPr>
          <p:cNvPr id="57" name="Text Box 6"/>
          <p:cNvSpPr txBox="1">
            <a:spLocks noChangeArrowheads="1"/>
          </p:cNvSpPr>
          <p:nvPr/>
        </p:nvSpPr>
        <p:spPr bwMode="auto">
          <a:xfrm>
            <a:off x="3979739" y="5110163"/>
            <a:ext cx="493712" cy="307975"/>
          </a:xfrm>
          <a:prstGeom prst="rect">
            <a:avLst/>
          </a:prstGeom>
          <a:noFill/>
          <a:ln w="9525">
            <a:noFill/>
            <a:miter lim="800000"/>
            <a:headEnd/>
            <a:tailEnd/>
          </a:ln>
        </p:spPr>
        <p:txBody>
          <a:bodyPr wrap="none">
            <a:spAutoFit/>
          </a:bodyPr>
          <a:lstStyle/>
          <a:p>
            <a:r>
              <a:rPr lang="en-US" sz="1400"/>
              <a:t>CIR</a:t>
            </a:r>
          </a:p>
        </p:txBody>
      </p:sp>
      <p:cxnSp>
        <p:nvCxnSpPr>
          <p:cNvPr id="58" name="AutoShape 9"/>
          <p:cNvCxnSpPr>
            <a:cxnSpLocks noChangeShapeType="1"/>
            <a:stCxn id="54" idx="5"/>
            <a:endCxn id="55" idx="5"/>
          </p:cNvCxnSpPr>
          <p:nvPr/>
        </p:nvCxnSpPr>
        <p:spPr bwMode="auto">
          <a:xfrm rot="5400000" flipH="1">
            <a:off x="4392489" y="5578475"/>
            <a:ext cx="161925" cy="161925"/>
          </a:xfrm>
          <a:prstGeom prst="straightConnector1">
            <a:avLst/>
          </a:prstGeom>
          <a:noFill/>
          <a:ln w="9525">
            <a:solidFill>
              <a:schemeClr val="tx1"/>
            </a:solidFill>
            <a:round/>
            <a:headEnd type="triangle" w="med" len="med"/>
            <a:tailEnd type="triangle" w="med" len="med"/>
          </a:ln>
        </p:spPr>
      </p:cxnSp>
      <p:sp>
        <p:nvSpPr>
          <p:cNvPr id="59" name="Text Box 11"/>
          <p:cNvSpPr txBox="1">
            <a:spLocks noChangeArrowheads="1"/>
          </p:cNvSpPr>
          <p:nvPr/>
        </p:nvSpPr>
        <p:spPr bwMode="auto">
          <a:xfrm>
            <a:off x="3989264" y="5610225"/>
            <a:ext cx="484187" cy="307975"/>
          </a:xfrm>
          <a:prstGeom prst="rect">
            <a:avLst/>
          </a:prstGeom>
          <a:noFill/>
          <a:ln w="9525">
            <a:noFill/>
            <a:miter lim="800000"/>
            <a:headEnd/>
            <a:tailEnd/>
          </a:ln>
        </p:spPr>
        <p:txBody>
          <a:bodyPr wrap="none">
            <a:spAutoFit/>
          </a:bodyPr>
          <a:lstStyle/>
          <a:p>
            <a:r>
              <a:rPr lang="en-US" sz="1400"/>
              <a:t>EIR</a:t>
            </a:r>
          </a:p>
        </p:txBody>
      </p:sp>
      <p:sp>
        <p:nvSpPr>
          <p:cNvPr id="60" name="Flowchart: Direct Access Storage 59"/>
          <p:cNvSpPr/>
          <p:nvPr/>
        </p:nvSpPr>
        <p:spPr>
          <a:xfrm flipH="1">
            <a:off x="4095626" y="4257675"/>
            <a:ext cx="609600" cy="261938"/>
          </a:xfrm>
          <a:prstGeom prst="flowChartMagneticDrum">
            <a:avLst/>
          </a:prstGeom>
        </p:spPr>
        <p:style>
          <a:lnRef idx="1">
            <a:schemeClr val="accent6"/>
          </a:lnRef>
          <a:fillRef idx="2">
            <a:schemeClr val="accent6"/>
          </a:fillRef>
          <a:effectRef idx="1">
            <a:schemeClr val="accent6"/>
          </a:effectRef>
          <a:fontRef idx="minor">
            <a:schemeClr val="dk1"/>
          </a:fontRef>
        </p:style>
        <p:txBody>
          <a:bodyPr wrap="none" lIns="27432" rIns="182880" anchor="ctr">
            <a:normAutofit/>
          </a:bodyPr>
          <a:lstStyle/>
          <a:p>
            <a:pPr>
              <a:defRPr/>
            </a:pPr>
            <a:r>
              <a:rPr lang="en-US" sz="900" dirty="0"/>
              <a:t>Prof-3</a:t>
            </a:r>
          </a:p>
        </p:txBody>
      </p:sp>
      <p:cxnSp>
        <p:nvCxnSpPr>
          <p:cNvPr id="61" name="Straight Connector 60"/>
          <p:cNvCxnSpPr>
            <a:stCxn id="60" idx="4"/>
            <a:endCxn id="54" idx="2"/>
          </p:cNvCxnSpPr>
          <p:nvPr/>
        </p:nvCxnSpPr>
        <p:spPr>
          <a:xfrm rot="10800000" flipV="1">
            <a:off x="3695576" y="4387850"/>
            <a:ext cx="400050" cy="996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3"/>
            <a:endCxn id="54" idx="6"/>
          </p:cNvCxnSpPr>
          <p:nvPr/>
        </p:nvCxnSpPr>
        <p:spPr>
          <a:xfrm rot="10800000" flipH="1" flipV="1">
            <a:off x="4298826" y="4387850"/>
            <a:ext cx="403225" cy="996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3" name="Flowchart: Direct Access Storage 62"/>
          <p:cNvSpPr/>
          <p:nvPr/>
        </p:nvSpPr>
        <p:spPr>
          <a:xfrm flipH="1">
            <a:off x="4087689" y="3951288"/>
            <a:ext cx="609600" cy="273050"/>
          </a:xfrm>
          <a:prstGeom prst="flowChartMagneticDrum">
            <a:avLst/>
          </a:prstGeom>
        </p:spPr>
        <p:style>
          <a:lnRef idx="1">
            <a:schemeClr val="accent6"/>
          </a:lnRef>
          <a:fillRef idx="2">
            <a:schemeClr val="accent6"/>
          </a:fillRef>
          <a:effectRef idx="1">
            <a:schemeClr val="accent6"/>
          </a:effectRef>
          <a:fontRef idx="minor">
            <a:schemeClr val="dk1"/>
          </a:fontRef>
        </p:style>
        <p:txBody>
          <a:bodyPr wrap="none" anchor="ctr">
            <a:normAutofit/>
          </a:bodyPr>
          <a:lstStyle/>
          <a:p>
            <a:pPr algn="ctr">
              <a:defRPr/>
            </a:pPr>
            <a:r>
              <a:rPr lang="en-US" sz="900" dirty="0"/>
              <a:t>  Prof-2</a:t>
            </a:r>
          </a:p>
        </p:txBody>
      </p:sp>
      <p:sp>
        <p:nvSpPr>
          <p:cNvPr id="64" name="Flowchart: Direct Access Storage 63"/>
          <p:cNvSpPr/>
          <p:nvPr/>
        </p:nvSpPr>
        <p:spPr>
          <a:xfrm flipH="1">
            <a:off x="4092451" y="2711450"/>
            <a:ext cx="609600" cy="304800"/>
          </a:xfrm>
          <a:prstGeom prst="flowChartMagneticDrum">
            <a:avLst/>
          </a:prstGeom>
        </p:spPr>
        <p:style>
          <a:lnRef idx="1">
            <a:schemeClr val="accent6"/>
          </a:lnRef>
          <a:fillRef idx="2">
            <a:schemeClr val="accent6"/>
          </a:fillRef>
          <a:effectRef idx="1">
            <a:schemeClr val="accent6"/>
          </a:effectRef>
          <a:fontRef idx="minor">
            <a:schemeClr val="dk1"/>
          </a:fontRef>
        </p:style>
        <p:txBody>
          <a:bodyPr wrap="none" anchor="ctr">
            <a:normAutofit/>
          </a:bodyPr>
          <a:lstStyle/>
          <a:p>
            <a:pPr algn="ctr">
              <a:defRPr/>
            </a:pPr>
            <a:r>
              <a:rPr lang="en-US" sz="900" dirty="0"/>
              <a:t>  Prof-2</a:t>
            </a:r>
          </a:p>
        </p:txBody>
      </p:sp>
      <p:sp>
        <p:nvSpPr>
          <p:cNvPr id="65" name="Flowchart: Direct Access Storage 64"/>
          <p:cNvSpPr/>
          <p:nvPr/>
        </p:nvSpPr>
        <p:spPr>
          <a:xfrm flipH="1">
            <a:off x="4092451" y="2138363"/>
            <a:ext cx="609600" cy="227012"/>
          </a:xfrm>
          <a:prstGeom prst="flowChartMagneticDrum">
            <a:avLst/>
          </a:prstGeom>
        </p:spPr>
        <p:style>
          <a:lnRef idx="1">
            <a:schemeClr val="accent6"/>
          </a:lnRef>
          <a:fillRef idx="2">
            <a:schemeClr val="accent6"/>
          </a:fillRef>
          <a:effectRef idx="1">
            <a:schemeClr val="accent6"/>
          </a:effectRef>
          <a:fontRef idx="minor">
            <a:schemeClr val="dk1"/>
          </a:fontRef>
        </p:style>
        <p:txBody>
          <a:bodyPr wrap="none" anchor="ctr">
            <a:normAutofit lnSpcReduction="10000"/>
          </a:bodyPr>
          <a:lstStyle/>
          <a:p>
            <a:pPr algn="ctr">
              <a:defRPr/>
            </a:pPr>
            <a:r>
              <a:rPr lang="en-US" sz="900" dirty="0"/>
              <a:t>  Prof-1</a:t>
            </a:r>
          </a:p>
        </p:txBody>
      </p:sp>
      <p:cxnSp>
        <p:nvCxnSpPr>
          <p:cNvPr id="66" name="AutoShape 41"/>
          <p:cNvCxnSpPr>
            <a:cxnSpLocks noChangeShapeType="1"/>
            <a:stCxn id="10" idx="3"/>
            <a:endCxn id="63" idx="4"/>
          </p:cNvCxnSpPr>
          <p:nvPr/>
        </p:nvCxnSpPr>
        <p:spPr bwMode="auto">
          <a:xfrm>
            <a:off x="3863851" y="4084638"/>
            <a:ext cx="223838" cy="3175"/>
          </a:xfrm>
          <a:prstGeom prst="straightConnector1">
            <a:avLst/>
          </a:prstGeom>
          <a:noFill/>
          <a:ln w="9525">
            <a:solidFill>
              <a:schemeClr val="tx1"/>
            </a:solidFill>
            <a:round/>
            <a:headEnd/>
            <a:tailEnd/>
          </a:ln>
        </p:spPr>
      </p:cxnSp>
      <p:cxnSp>
        <p:nvCxnSpPr>
          <p:cNvPr id="67" name="AutoShape 41"/>
          <p:cNvCxnSpPr>
            <a:cxnSpLocks noChangeShapeType="1"/>
            <a:stCxn id="11" idx="3"/>
            <a:endCxn id="60" idx="4"/>
          </p:cNvCxnSpPr>
          <p:nvPr/>
        </p:nvCxnSpPr>
        <p:spPr bwMode="auto">
          <a:xfrm>
            <a:off x="3863851" y="4386263"/>
            <a:ext cx="231775" cy="1587"/>
          </a:xfrm>
          <a:prstGeom prst="straightConnector1">
            <a:avLst/>
          </a:prstGeom>
          <a:noFill/>
          <a:ln w="9525">
            <a:solidFill>
              <a:schemeClr val="tx1"/>
            </a:solidFill>
            <a:round/>
            <a:headEnd/>
            <a:tailEnd/>
          </a:ln>
        </p:spPr>
      </p:cxnSp>
      <p:sp>
        <p:nvSpPr>
          <p:cNvPr id="68" name="TextBox 356"/>
          <p:cNvSpPr txBox="1">
            <a:spLocks noChangeArrowheads="1"/>
          </p:cNvSpPr>
          <p:nvPr/>
        </p:nvSpPr>
        <p:spPr bwMode="auto">
          <a:xfrm>
            <a:off x="4032126" y="3190875"/>
            <a:ext cx="822325" cy="461963"/>
          </a:xfrm>
          <a:prstGeom prst="rect">
            <a:avLst/>
          </a:prstGeom>
          <a:noFill/>
          <a:ln w="9525">
            <a:noFill/>
            <a:miter lim="800000"/>
            <a:headEnd/>
            <a:tailEnd/>
          </a:ln>
        </p:spPr>
        <p:txBody>
          <a:bodyPr wrap="none">
            <a:spAutoFit/>
          </a:bodyPr>
          <a:lstStyle/>
          <a:p>
            <a:pPr algn="ctr"/>
            <a:r>
              <a:rPr lang="en-US" sz="1200"/>
              <a:t>Unlimited</a:t>
            </a:r>
          </a:p>
          <a:p>
            <a:pPr algn="ctr"/>
            <a:r>
              <a:rPr lang="en-US" sz="1200"/>
              <a:t>Profile-0</a:t>
            </a:r>
          </a:p>
        </p:txBody>
      </p:sp>
      <p:sp>
        <p:nvSpPr>
          <p:cNvPr id="69" name="Text Box 24"/>
          <p:cNvSpPr txBox="1">
            <a:spLocks noChangeArrowheads="1"/>
          </p:cNvSpPr>
          <p:nvPr/>
        </p:nvSpPr>
        <p:spPr bwMode="auto">
          <a:xfrm>
            <a:off x="2917701" y="4991100"/>
            <a:ext cx="703263" cy="307975"/>
          </a:xfrm>
          <a:prstGeom prst="rect">
            <a:avLst/>
          </a:prstGeom>
          <a:noFill/>
          <a:ln w="9525">
            <a:noFill/>
            <a:miter lim="800000"/>
            <a:headEnd/>
            <a:tailEnd/>
          </a:ln>
        </p:spPr>
        <p:txBody>
          <a:bodyPr wrap="none">
            <a:spAutoFit/>
          </a:bodyPr>
          <a:lstStyle/>
          <a:p>
            <a:r>
              <a:rPr lang="en-US" sz="1400" b="1"/>
              <a:t>trTCM</a:t>
            </a:r>
          </a:p>
        </p:txBody>
      </p:sp>
      <p:sp>
        <p:nvSpPr>
          <p:cNvPr id="70" name="Chevron 69"/>
          <p:cNvSpPr/>
          <p:nvPr/>
        </p:nvSpPr>
        <p:spPr>
          <a:xfrm>
            <a:off x="5662489" y="4313238"/>
            <a:ext cx="182562" cy="1492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1" name="Text Box 24"/>
          <p:cNvSpPr txBox="1">
            <a:spLocks noChangeArrowheads="1"/>
          </p:cNvSpPr>
          <p:nvPr/>
        </p:nvSpPr>
        <p:spPr bwMode="auto">
          <a:xfrm>
            <a:off x="5311651" y="4791075"/>
            <a:ext cx="792163" cy="523875"/>
          </a:xfrm>
          <a:prstGeom prst="rect">
            <a:avLst/>
          </a:prstGeom>
          <a:noFill/>
          <a:ln w="9525">
            <a:noFill/>
            <a:miter lim="800000"/>
            <a:headEnd/>
            <a:tailEnd/>
          </a:ln>
        </p:spPr>
        <p:txBody>
          <a:bodyPr wrap="none">
            <a:spAutoFit/>
          </a:bodyPr>
          <a:lstStyle/>
          <a:p>
            <a:pPr algn="ctr"/>
            <a:r>
              <a:rPr lang="en-US" sz="1400" b="1"/>
              <a:t>Shaper</a:t>
            </a:r>
          </a:p>
          <a:p>
            <a:pPr algn="ctr"/>
            <a:r>
              <a:rPr lang="en-US" sz="1400" b="1"/>
              <a:t>(Y/N)</a:t>
            </a:r>
            <a:endParaRPr lang="en-US" sz="1600" b="1"/>
          </a:p>
        </p:txBody>
      </p:sp>
      <p:cxnSp>
        <p:nvCxnSpPr>
          <p:cNvPr id="72" name="Straight Arrow Connector 71"/>
          <p:cNvCxnSpPr>
            <a:stCxn id="71" idx="0"/>
            <a:endCxn id="70" idx="2"/>
          </p:cNvCxnSpPr>
          <p:nvPr/>
        </p:nvCxnSpPr>
        <p:spPr>
          <a:xfrm rot="5400000" flipH="1" flipV="1">
            <a:off x="5548189" y="4622800"/>
            <a:ext cx="328612" cy="7938"/>
          </a:xfrm>
          <a:prstGeom prst="straightConnector1">
            <a:avLst/>
          </a:prstGeom>
          <a:ln>
            <a:solidFill>
              <a:schemeClr val="accent3">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Chevron 72"/>
          <p:cNvSpPr/>
          <p:nvPr/>
        </p:nvSpPr>
        <p:spPr>
          <a:xfrm>
            <a:off x="5662489" y="2498725"/>
            <a:ext cx="182562" cy="1492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4" name="Chevron 73"/>
          <p:cNvSpPr/>
          <p:nvPr/>
        </p:nvSpPr>
        <p:spPr>
          <a:xfrm>
            <a:off x="5662489" y="4010025"/>
            <a:ext cx="182562" cy="15081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5" name="Text Box 52"/>
          <p:cNvSpPr txBox="1">
            <a:spLocks noChangeArrowheads="1"/>
          </p:cNvSpPr>
          <p:nvPr/>
        </p:nvSpPr>
        <p:spPr bwMode="auto">
          <a:xfrm>
            <a:off x="1441326" y="5954713"/>
            <a:ext cx="1323975" cy="338137"/>
          </a:xfrm>
          <a:prstGeom prst="rect">
            <a:avLst/>
          </a:prstGeom>
          <a:noFill/>
          <a:ln w="9525">
            <a:noFill/>
            <a:miter lim="800000"/>
            <a:headEnd/>
            <a:tailEnd/>
          </a:ln>
        </p:spPr>
        <p:txBody>
          <a:bodyPr wrap="none">
            <a:spAutoFit/>
          </a:bodyPr>
          <a:lstStyle/>
          <a:p>
            <a:r>
              <a:rPr lang="en-US" sz="1600" b="1"/>
              <a:t>MEF10 QoS</a:t>
            </a:r>
          </a:p>
        </p:txBody>
      </p:sp>
      <p:sp>
        <p:nvSpPr>
          <p:cNvPr id="76" name="Text Box 52"/>
          <p:cNvSpPr txBox="1">
            <a:spLocks noChangeArrowheads="1"/>
          </p:cNvSpPr>
          <p:nvPr/>
        </p:nvSpPr>
        <p:spPr bwMode="auto">
          <a:xfrm>
            <a:off x="5768851" y="4111625"/>
            <a:ext cx="482600" cy="276225"/>
          </a:xfrm>
          <a:prstGeom prst="rect">
            <a:avLst/>
          </a:prstGeom>
          <a:noFill/>
          <a:ln w="9525">
            <a:noFill/>
            <a:miter lim="800000"/>
            <a:headEnd/>
            <a:tailEnd/>
          </a:ln>
        </p:spPr>
        <p:txBody>
          <a:bodyPr wrap="none">
            <a:spAutoFit/>
          </a:bodyPr>
          <a:lstStyle/>
          <a:p>
            <a:r>
              <a:rPr lang="en-US" sz="1200"/>
              <a:t>1/15</a:t>
            </a:r>
          </a:p>
        </p:txBody>
      </p:sp>
      <p:sp>
        <p:nvSpPr>
          <p:cNvPr id="77" name="Text Box 52"/>
          <p:cNvSpPr txBox="1">
            <a:spLocks noChangeArrowheads="1"/>
          </p:cNvSpPr>
          <p:nvPr/>
        </p:nvSpPr>
        <p:spPr bwMode="auto">
          <a:xfrm>
            <a:off x="5692651" y="2940050"/>
            <a:ext cx="482600" cy="276225"/>
          </a:xfrm>
          <a:prstGeom prst="rect">
            <a:avLst/>
          </a:prstGeom>
          <a:noFill/>
          <a:ln w="9525">
            <a:noFill/>
            <a:miter lim="800000"/>
            <a:headEnd/>
            <a:tailEnd/>
          </a:ln>
        </p:spPr>
        <p:txBody>
          <a:bodyPr wrap="none">
            <a:spAutoFit/>
          </a:bodyPr>
          <a:lstStyle/>
          <a:p>
            <a:r>
              <a:rPr lang="en-US" sz="1200"/>
              <a:t>8/15</a:t>
            </a:r>
          </a:p>
        </p:txBody>
      </p:sp>
      <p:sp>
        <p:nvSpPr>
          <p:cNvPr id="78" name="Text Box 52"/>
          <p:cNvSpPr txBox="1">
            <a:spLocks noChangeArrowheads="1"/>
          </p:cNvSpPr>
          <p:nvPr/>
        </p:nvSpPr>
        <p:spPr bwMode="auto">
          <a:xfrm>
            <a:off x="5708526" y="3805238"/>
            <a:ext cx="482600" cy="276225"/>
          </a:xfrm>
          <a:prstGeom prst="rect">
            <a:avLst/>
          </a:prstGeom>
          <a:noFill/>
          <a:ln w="9525">
            <a:noFill/>
            <a:miter lim="800000"/>
            <a:headEnd/>
            <a:tailEnd/>
          </a:ln>
        </p:spPr>
        <p:txBody>
          <a:bodyPr wrap="none">
            <a:spAutoFit/>
          </a:bodyPr>
          <a:lstStyle/>
          <a:p>
            <a:r>
              <a:rPr lang="en-US" sz="1200"/>
              <a:t>1/15</a:t>
            </a:r>
          </a:p>
        </p:txBody>
      </p:sp>
      <p:sp>
        <p:nvSpPr>
          <p:cNvPr id="79" name="Text Box 52"/>
          <p:cNvSpPr txBox="1">
            <a:spLocks noChangeArrowheads="1"/>
          </p:cNvSpPr>
          <p:nvPr/>
        </p:nvSpPr>
        <p:spPr bwMode="auto">
          <a:xfrm>
            <a:off x="5603751" y="3622675"/>
            <a:ext cx="482600" cy="277813"/>
          </a:xfrm>
          <a:prstGeom prst="rect">
            <a:avLst/>
          </a:prstGeom>
          <a:noFill/>
          <a:ln w="9525">
            <a:noFill/>
            <a:miter lim="800000"/>
            <a:headEnd/>
            <a:tailEnd/>
          </a:ln>
        </p:spPr>
        <p:txBody>
          <a:bodyPr wrap="none">
            <a:spAutoFit/>
          </a:bodyPr>
          <a:lstStyle/>
          <a:p>
            <a:r>
              <a:rPr lang="en-US" sz="1200"/>
              <a:t>2/15</a:t>
            </a:r>
          </a:p>
        </p:txBody>
      </p:sp>
      <p:sp>
        <p:nvSpPr>
          <p:cNvPr id="80" name="Text Box 52"/>
          <p:cNvSpPr txBox="1">
            <a:spLocks noChangeArrowheads="1"/>
          </p:cNvSpPr>
          <p:nvPr/>
        </p:nvSpPr>
        <p:spPr bwMode="auto">
          <a:xfrm>
            <a:off x="5591051" y="3349625"/>
            <a:ext cx="482600" cy="276225"/>
          </a:xfrm>
          <a:prstGeom prst="rect">
            <a:avLst/>
          </a:prstGeom>
          <a:noFill/>
          <a:ln w="9525">
            <a:noFill/>
            <a:miter lim="800000"/>
            <a:headEnd/>
            <a:tailEnd/>
          </a:ln>
        </p:spPr>
        <p:txBody>
          <a:bodyPr wrap="none">
            <a:spAutoFit/>
          </a:bodyPr>
          <a:lstStyle/>
          <a:p>
            <a:r>
              <a:rPr lang="en-US" sz="1200"/>
              <a:t>4/15</a:t>
            </a:r>
          </a:p>
        </p:txBody>
      </p:sp>
      <p:sp>
        <p:nvSpPr>
          <p:cNvPr id="81" name="Text Box 52"/>
          <p:cNvSpPr txBox="1">
            <a:spLocks noChangeArrowheads="1"/>
          </p:cNvSpPr>
          <p:nvPr/>
        </p:nvSpPr>
        <p:spPr bwMode="auto">
          <a:xfrm>
            <a:off x="5616451" y="3121025"/>
            <a:ext cx="482600" cy="276225"/>
          </a:xfrm>
          <a:prstGeom prst="rect">
            <a:avLst/>
          </a:prstGeom>
          <a:noFill/>
          <a:ln w="9525">
            <a:noFill/>
            <a:miter lim="800000"/>
            <a:headEnd/>
            <a:tailEnd/>
          </a:ln>
        </p:spPr>
        <p:txBody>
          <a:bodyPr wrap="none">
            <a:spAutoFit/>
          </a:bodyPr>
          <a:lstStyle/>
          <a:p>
            <a:r>
              <a:rPr lang="en-US" sz="1200"/>
              <a:t>4/15</a:t>
            </a:r>
          </a:p>
        </p:txBody>
      </p:sp>
      <p:sp>
        <p:nvSpPr>
          <p:cNvPr id="82" name="Text Box 24"/>
          <p:cNvSpPr txBox="1">
            <a:spLocks noChangeArrowheads="1"/>
          </p:cNvSpPr>
          <p:nvPr/>
        </p:nvSpPr>
        <p:spPr bwMode="auto">
          <a:xfrm>
            <a:off x="6187951" y="4549775"/>
            <a:ext cx="777875" cy="523875"/>
          </a:xfrm>
          <a:prstGeom prst="rect">
            <a:avLst/>
          </a:prstGeom>
          <a:noFill/>
          <a:ln w="9525">
            <a:noFill/>
            <a:miter lim="800000"/>
            <a:headEnd/>
            <a:tailEnd/>
          </a:ln>
        </p:spPr>
        <p:txBody>
          <a:bodyPr wrap="none">
            <a:spAutoFit/>
          </a:bodyPr>
          <a:lstStyle/>
          <a:p>
            <a:pPr algn="ctr"/>
            <a:r>
              <a:rPr lang="en-US" sz="1400" b="1"/>
              <a:t>Weight</a:t>
            </a:r>
          </a:p>
          <a:p>
            <a:pPr algn="ctr"/>
            <a:r>
              <a:rPr lang="en-US" sz="1400" b="1"/>
              <a:t>(1..15)</a:t>
            </a:r>
            <a:endParaRPr lang="en-US" sz="1600" b="1"/>
          </a:p>
        </p:txBody>
      </p:sp>
      <p:cxnSp>
        <p:nvCxnSpPr>
          <p:cNvPr id="83" name="Straight Arrow Connector 82"/>
          <p:cNvCxnSpPr/>
          <p:nvPr/>
        </p:nvCxnSpPr>
        <p:spPr>
          <a:xfrm rot="16200000" flipV="1">
            <a:off x="6143501" y="4367213"/>
            <a:ext cx="314325" cy="250825"/>
          </a:xfrm>
          <a:prstGeom prst="straightConnector1">
            <a:avLst/>
          </a:prstGeom>
          <a:ln>
            <a:solidFill>
              <a:schemeClr val="accent3">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15"/>
          <p:cNvSpPr>
            <a:spLocks noChangeArrowheads="1"/>
          </p:cNvSpPr>
          <p:nvPr/>
        </p:nvSpPr>
        <p:spPr bwMode="auto">
          <a:xfrm>
            <a:off x="3178051" y="3321050"/>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200"/>
              <a:t>SERV-6</a:t>
            </a:r>
          </a:p>
        </p:txBody>
      </p:sp>
      <p:sp>
        <p:nvSpPr>
          <p:cNvPr id="85" name="Rectangle 15"/>
          <p:cNvSpPr>
            <a:spLocks noChangeArrowheads="1"/>
          </p:cNvSpPr>
          <p:nvPr/>
        </p:nvSpPr>
        <p:spPr bwMode="auto">
          <a:xfrm>
            <a:off x="3178051" y="3046413"/>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200"/>
              <a:t>SERV-5</a:t>
            </a:r>
          </a:p>
        </p:txBody>
      </p:sp>
      <p:cxnSp>
        <p:nvCxnSpPr>
          <p:cNvPr id="86" name="Straight Connector 85"/>
          <p:cNvCxnSpPr>
            <a:stCxn id="7" idx="3"/>
          </p:cNvCxnSpPr>
          <p:nvPr/>
        </p:nvCxnSpPr>
        <p:spPr>
          <a:xfrm>
            <a:off x="3863851" y="2557463"/>
            <a:ext cx="838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 idx="3"/>
            <a:endCxn id="64" idx="4"/>
          </p:cNvCxnSpPr>
          <p:nvPr/>
        </p:nvCxnSpPr>
        <p:spPr>
          <a:xfrm>
            <a:off x="3863851" y="2862263"/>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AutoShape 26"/>
          <p:cNvCxnSpPr>
            <a:cxnSpLocks noChangeShapeType="1"/>
            <a:stCxn id="53" idx="3"/>
            <a:endCxn id="85" idx="1"/>
          </p:cNvCxnSpPr>
          <p:nvPr/>
        </p:nvCxnSpPr>
        <p:spPr bwMode="auto">
          <a:xfrm>
            <a:off x="2949451" y="2784475"/>
            <a:ext cx="228600" cy="376238"/>
          </a:xfrm>
          <a:prstGeom prst="straightConnector1">
            <a:avLst/>
          </a:prstGeom>
          <a:noFill/>
          <a:ln w="9525">
            <a:solidFill>
              <a:schemeClr val="tx1"/>
            </a:solidFill>
            <a:round/>
            <a:headEnd/>
            <a:tailEnd type="triangle" w="med" len="med"/>
          </a:ln>
        </p:spPr>
      </p:cxnSp>
      <p:cxnSp>
        <p:nvCxnSpPr>
          <p:cNvPr id="89" name="AutoShape 26"/>
          <p:cNvCxnSpPr>
            <a:cxnSpLocks noChangeShapeType="1"/>
            <a:stCxn id="53" idx="3"/>
            <a:endCxn id="84" idx="1"/>
          </p:cNvCxnSpPr>
          <p:nvPr/>
        </p:nvCxnSpPr>
        <p:spPr bwMode="auto">
          <a:xfrm>
            <a:off x="2949451" y="2784475"/>
            <a:ext cx="228600" cy="650875"/>
          </a:xfrm>
          <a:prstGeom prst="straightConnector1">
            <a:avLst/>
          </a:prstGeom>
          <a:noFill/>
          <a:ln w="9525">
            <a:solidFill>
              <a:schemeClr val="tx1"/>
            </a:solidFill>
            <a:round/>
            <a:headEnd/>
            <a:tailEnd type="triangle" w="med" len="med"/>
          </a:ln>
        </p:spPr>
      </p:cxnSp>
      <p:sp>
        <p:nvSpPr>
          <p:cNvPr id="90" name="Rounded Rectangular Callout 123"/>
          <p:cNvSpPr>
            <a:spLocks noChangeArrowheads="1"/>
          </p:cNvSpPr>
          <p:nvPr/>
        </p:nvSpPr>
        <p:spPr bwMode="auto">
          <a:xfrm flipH="1">
            <a:off x="1342901" y="3792538"/>
            <a:ext cx="1574800" cy="1498600"/>
          </a:xfrm>
          <a:prstGeom prst="wedgeRoundRectCallout">
            <a:avLst>
              <a:gd name="adj1" fmla="val -505"/>
              <a:gd name="adj2" fmla="val -97144"/>
              <a:gd name="adj3" fmla="val 16667"/>
            </a:avLst>
          </a:prstGeom>
          <a:solidFill>
            <a:srgbClr val="F2F2F2"/>
          </a:solidFill>
          <a:ln w="25400" algn="ctr">
            <a:solidFill>
              <a:srgbClr val="89A4A7"/>
            </a:solidFill>
            <a:miter lim="800000"/>
            <a:headEnd/>
            <a:tailEnd/>
          </a:ln>
        </p:spPr>
        <p:txBody>
          <a:bodyPr anchor="ctr"/>
          <a:lstStyle/>
          <a:p>
            <a:pPr algn="ctr"/>
            <a:r>
              <a:rPr lang="en-US" sz="900">
                <a:latin typeface="Arial Rounded MT Bold" pitchFamily="34" charset="0"/>
              </a:rPr>
              <a:t>Classification to 8 queues (via identification RULES of Service) is done on toward HSL direction only inspecting traffic “Arrival Port”, and any fields of L2,L3 or L4 which is required to be found in the frame.</a:t>
            </a:r>
            <a:endParaRPr lang="en-US">
              <a:latin typeface="Arial Rounded MT Bold" pitchFamily="34" charset="0"/>
            </a:endParaRPr>
          </a:p>
        </p:txBody>
      </p:sp>
      <p:sp>
        <p:nvSpPr>
          <p:cNvPr id="91" name="Text Box 24"/>
          <p:cNvSpPr txBox="1">
            <a:spLocks noChangeArrowheads="1"/>
          </p:cNvSpPr>
          <p:nvPr/>
        </p:nvSpPr>
        <p:spPr bwMode="auto">
          <a:xfrm>
            <a:off x="3957514" y="1423988"/>
            <a:ext cx="930275" cy="581025"/>
          </a:xfrm>
          <a:prstGeom prst="rect">
            <a:avLst/>
          </a:prstGeom>
          <a:noFill/>
          <a:ln w="9525">
            <a:noFill/>
            <a:miter lim="800000"/>
            <a:headEnd/>
            <a:tailEnd/>
          </a:ln>
        </p:spPr>
        <p:txBody>
          <a:bodyPr wrap="none">
            <a:spAutoFit/>
          </a:bodyPr>
          <a:lstStyle/>
          <a:p>
            <a:pPr algn="ctr"/>
            <a:r>
              <a:rPr lang="en-US" sz="1600" b="1"/>
              <a:t>B/W</a:t>
            </a:r>
          </a:p>
          <a:p>
            <a:pPr algn="ctr"/>
            <a:r>
              <a:rPr lang="en-US" sz="1600" b="1"/>
              <a:t>Profiles</a:t>
            </a:r>
          </a:p>
        </p:txBody>
      </p:sp>
      <p:sp>
        <p:nvSpPr>
          <p:cNvPr id="92" name="Rectangle 306"/>
          <p:cNvSpPr>
            <a:spLocks noChangeArrowheads="1"/>
          </p:cNvSpPr>
          <p:nvPr/>
        </p:nvSpPr>
        <p:spPr bwMode="auto">
          <a:xfrm>
            <a:off x="1458789" y="5427663"/>
            <a:ext cx="1719262" cy="460375"/>
          </a:xfrm>
          <a:prstGeom prst="rect">
            <a:avLst/>
          </a:prstGeom>
          <a:solidFill>
            <a:srgbClr val="EAEAEA"/>
          </a:solidFill>
          <a:ln w="9525">
            <a:solidFill>
              <a:schemeClr val="tx1"/>
            </a:solidFill>
            <a:miter lim="800000"/>
            <a:headEnd/>
            <a:tailEnd/>
          </a:ln>
        </p:spPr>
        <p:txBody>
          <a:bodyPr wrap="none" anchor="ctr"/>
          <a:lstStyle/>
          <a:p>
            <a:pPr algn="ctr"/>
            <a:r>
              <a:rPr lang="en-US" sz="900"/>
              <a:t>Frame– to–Queue </a:t>
            </a:r>
            <a:br>
              <a:rPr lang="en-US" sz="900"/>
            </a:br>
            <a:r>
              <a:rPr lang="en-US" sz="900"/>
              <a:t>Classification is done </a:t>
            </a:r>
          </a:p>
          <a:p>
            <a:pPr algn="ctr"/>
            <a:r>
              <a:rPr lang="en-US" sz="900"/>
              <a:t>via Rule –Service configuration</a:t>
            </a:r>
          </a:p>
        </p:txBody>
      </p:sp>
    </p:spTree>
    <p:extLst>
      <p:ext uri="{BB962C8B-B14F-4D97-AF65-F5344CB8AC3E}">
        <p14:creationId xmlns:p14="http://schemas.microsoft.com/office/powerpoint/2010/main" val="3958557482"/>
      </p:ext>
    </p:extLst>
  </p:cSld>
  <p:clrMapOvr>
    <a:masterClrMapping/>
  </p:clrMapOvr>
  <p:transition spd="slow">
    <p:wipe dir="d"/>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HQoS</a:t>
            </a:r>
            <a:r>
              <a:rPr lang="en-US" dirty="0"/>
              <a:t> Example 2</a:t>
            </a:r>
          </a:p>
        </p:txBody>
      </p:sp>
      <p:pic>
        <p:nvPicPr>
          <p:cNvPr id="4" name="Object 1"/>
          <p:cNvPicPr/>
          <p:nvPr/>
        </p:nvPicPr>
        <p:blipFill>
          <a:blip r:embed="rId2"/>
          <a:srcRect t="-200" b="-200"/>
          <a:stretch>
            <a:fillRect/>
          </a:stretch>
        </p:blipFill>
        <p:spPr bwMode="auto">
          <a:xfrm>
            <a:off x="1824037" y="1143000"/>
            <a:ext cx="5495925" cy="4572000"/>
          </a:xfrm>
          <a:prstGeom prst="rect">
            <a:avLst/>
          </a:prstGeom>
          <a:noFill/>
          <a:ln w="9525">
            <a:noFill/>
            <a:miter lim="800000"/>
            <a:headEnd/>
            <a:tailEnd/>
          </a:ln>
        </p:spPr>
      </p:pic>
    </p:spTree>
    <p:extLst>
      <p:ext uri="{BB962C8B-B14F-4D97-AF65-F5344CB8AC3E}">
        <p14:creationId xmlns:p14="http://schemas.microsoft.com/office/powerpoint/2010/main" val="218426748"/>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fontScale="90000"/>
          </a:bodyPr>
          <a:lstStyle/>
          <a:p>
            <a:r>
              <a:rPr lang="en-US" sz="5400" dirty="0"/>
              <a:t>Traffic Classification and Marking</a:t>
            </a:r>
          </a:p>
        </p:txBody>
      </p:sp>
    </p:spTree>
    <p:extLst>
      <p:ext uri="{BB962C8B-B14F-4D97-AF65-F5344CB8AC3E}">
        <p14:creationId xmlns:p14="http://schemas.microsoft.com/office/powerpoint/2010/main" val="1030177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Classification and Marking</a:t>
            </a:r>
          </a:p>
        </p:txBody>
      </p:sp>
      <p:sp>
        <p:nvSpPr>
          <p:cNvPr id="3" name="Content Placeholder 2"/>
          <p:cNvSpPr>
            <a:spLocks noGrp="1"/>
          </p:cNvSpPr>
          <p:nvPr>
            <p:ph idx="1"/>
          </p:nvPr>
        </p:nvSpPr>
        <p:spPr/>
        <p:txBody>
          <a:bodyPr>
            <a:normAutofit fontScale="92500" lnSpcReduction="10000"/>
          </a:bodyPr>
          <a:lstStyle/>
          <a:p>
            <a:r>
              <a:rPr lang="en-US" dirty="0"/>
              <a:t>Each incoming packet shall be classified to determine whether it complies with the service agreement</a:t>
            </a:r>
          </a:p>
          <a:p>
            <a:pPr lvl="1"/>
            <a:r>
              <a:rPr lang="en-US" dirty="0"/>
              <a:t>The level of compliance is expressed as one of three colors: </a:t>
            </a:r>
            <a:r>
              <a:rPr lang="en-US" dirty="0">
                <a:solidFill>
                  <a:srgbClr val="00B050"/>
                </a:solidFill>
              </a:rPr>
              <a:t>Green</a:t>
            </a:r>
            <a:r>
              <a:rPr lang="en-US" dirty="0"/>
              <a:t>, </a:t>
            </a:r>
            <a:r>
              <a:rPr lang="en-US" dirty="0">
                <a:solidFill>
                  <a:srgbClr val="FFFF00"/>
                </a:solidFill>
              </a:rPr>
              <a:t>Yellow </a:t>
            </a:r>
            <a:r>
              <a:rPr lang="en-US" dirty="0"/>
              <a:t>or </a:t>
            </a:r>
            <a:r>
              <a:rPr lang="en-US" dirty="0">
                <a:solidFill>
                  <a:srgbClr val="FF0000"/>
                </a:solidFill>
              </a:rPr>
              <a:t>Red</a:t>
            </a:r>
          </a:p>
          <a:p>
            <a:r>
              <a:rPr lang="en-US" dirty="0"/>
              <a:t>Marking is used to differentiate the packets further in the path</a:t>
            </a:r>
          </a:p>
          <a:p>
            <a:r>
              <a:rPr lang="en-US" dirty="0"/>
              <a:t>Marking permits the network to be partitioned into multiple priority levels or classes of service</a:t>
            </a:r>
          </a:p>
          <a:p>
            <a:endParaRPr lang="en-US" dirty="0"/>
          </a:p>
        </p:txBody>
      </p:sp>
    </p:spTree>
    <p:extLst>
      <p:ext uri="{BB962C8B-B14F-4D97-AF65-F5344CB8AC3E}">
        <p14:creationId xmlns:p14="http://schemas.microsoft.com/office/powerpoint/2010/main" val="2440106558"/>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8077200" cy="863952"/>
          </a:xfrm>
        </p:spPr>
        <p:txBody>
          <a:bodyPr/>
          <a:lstStyle/>
          <a:p>
            <a:r>
              <a:rPr lang="en-US" dirty="0"/>
              <a:t>Leaky bucket </a:t>
            </a:r>
            <a:r>
              <a:rPr lang="en-US" dirty="0" err="1"/>
              <a:t>vs</a:t>
            </a:r>
            <a:r>
              <a:rPr lang="en-US" dirty="0"/>
              <a:t> Token bucket</a:t>
            </a:r>
          </a:p>
        </p:txBody>
      </p:sp>
      <p:sp>
        <p:nvSpPr>
          <p:cNvPr id="3" name="Content Placeholder 2"/>
          <p:cNvSpPr>
            <a:spLocks noGrp="1"/>
          </p:cNvSpPr>
          <p:nvPr>
            <p:ph idx="1"/>
          </p:nvPr>
        </p:nvSpPr>
        <p:spPr>
          <a:xfrm>
            <a:off x="762000" y="4293096"/>
            <a:ext cx="8077200" cy="2564904"/>
          </a:xfrm>
        </p:spPr>
        <p:txBody>
          <a:bodyPr>
            <a:normAutofit fontScale="40000" lnSpcReduction="20000"/>
          </a:bodyPr>
          <a:lstStyle/>
          <a:p>
            <a:pPr>
              <a:spcBef>
                <a:spcPct val="50000"/>
              </a:spcBef>
              <a:buFontTx/>
              <a:buChar char="•"/>
            </a:pPr>
            <a:r>
              <a:rPr lang="en-GB" altLang="zh-CN" sz="4500" u="sng" dirty="0">
                <a:ea typeface="SimSun" pitchFamily="2" charset="-122"/>
              </a:rPr>
              <a:t>Leaky bucket</a:t>
            </a:r>
            <a:r>
              <a:rPr lang="en-GB" altLang="zh-CN" sz="4500" dirty="0">
                <a:ea typeface="SimSun" pitchFamily="2" charset="-122"/>
              </a:rPr>
              <a:t>: no matter at what rate the water enters the bucket, the outflow is at a constant rate, </a:t>
            </a:r>
            <a:r>
              <a:rPr lang="el-GR" altLang="zh-CN" sz="4500" dirty="0">
                <a:ea typeface="SimSun" pitchFamily="2" charset="-122"/>
              </a:rPr>
              <a:t>ρ</a:t>
            </a:r>
            <a:r>
              <a:rPr lang="en-US" altLang="zh-CN" sz="4500" dirty="0">
                <a:ea typeface="SimSun" pitchFamily="2" charset="-122"/>
              </a:rPr>
              <a:t>, when there is any water in the bucket or zero if the bucket is dry. Also, when the bucket is full, any additional water entering it spills over the sides and is lost </a:t>
            </a:r>
            <a:endParaRPr lang="en-GB" altLang="zh-CN" sz="4500" dirty="0">
              <a:ea typeface="SimSun" pitchFamily="2" charset="-122"/>
            </a:endParaRPr>
          </a:p>
          <a:p>
            <a:pPr>
              <a:spcBef>
                <a:spcPct val="50000"/>
              </a:spcBef>
              <a:buFontTx/>
              <a:buChar char="•"/>
            </a:pPr>
            <a:r>
              <a:rPr lang="en-GB" altLang="zh-CN" sz="4500" u="sng" dirty="0">
                <a:ea typeface="SimSun" pitchFamily="2" charset="-122"/>
              </a:rPr>
              <a:t>Token bucket:</a:t>
            </a:r>
            <a:r>
              <a:rPr lang="en-GB" altLang="zh-CN" sz="4500" dirty="0">
                <a:ea typeface="SimSun" pitchFamily="2" charset="-122"/>
              </a:rPr>
              <a:t> the leaky bucket holds tokens , generated by a clock at the rate of one token each ϪT seconds. For a packet to be transmitted, it must capture and destroy amount of tokens corresponding to the packet size</a:t>
            </a:r>
          </a:p>
          <a:p>
            <a:pPr>
              <a:spcBef>
                <a:spcPct val="50000"/>
              </a:spcBef>
              <a:buFont typeface="Wingdings" pitchFamily="2" charset="2"/>
              <a:buChar char="§"/>
            </a:pPr>
            <a:r>
              <a:rPr lang="en-US" sz="4500" dirty="0"/>
              <a:t>leaky bucket provides smooth departures</a:t>
            </a:r>
          </a:p>
          <a:p>
            <a:pPr>
              <a:spcBef>
                <a:spcPct val="50000"/>
              </a:spcBef>
              <a:buFont typeface="Wingdings" pitchFamily="2" charset="2"/>
              <a:buChar char="§"/>
            </a:pPr>
            <a:r>
              <a:rPr lang="en-US" altLang="zh-CN" sz="4500" dirty="0">
                <a:ea typeface="SimSun" pitchFamily="2" charset="-122"/>
              </a:rPr>
              <a:t>Token bucket provides </a:t>
            </a:r>
            <a:r>
              <a:rPr lang="en-US" altLang="zh-CN" sz="4500" dirty="0" err="1">
                <a:ea typeface="SimSun" pitchFamily="2" charset="-122"/>
              </a:rPr>
              <a:t>bursty</a:t>
            </a:r>
            <a:r>
              <a:rPr lang="en-US" altLang="zh-CN" sz="4500" dirty="0">
                <a:ea typeface="SimSun" pitchFamily="2" charset="-122"/>
              </a:rPr>
              <a:t> departure</a:t>
            </a:r>
            <a:endParaRPr lang="en-GB" altLang="zh-CN" sz="4500" dirty="0">
              <a:ea typeface="SimSun" pitchFamily="2" charset="-122"/>
            </a:endParaRPr>
          </a:p>
          <a:p>
            <a:pPr>
              <a:spcBef>
                <a:spcPct val="50000"/>
              </a:spcBef>
              <a:buFontTx/>
              <a:buChar char="•"/>
            </a:pPr>
            <a:endParaRPr lang="en-GB" altLang="zh-CN" dirty="0">
              <a:ea typeface="SimSun" pitchFamily="2" charset="-122"/>
            </a:endParaRPr>
          </a:p>
          <a:p>
            <a:endParaRPr lang="en-US" dirty="0"/>
          </a:p>
        </p:txBody>
      </p:sp>
      <p:pic>
        <p:nvPicPr>
          <p:cNvPr id="4" name="Picture 4" descr="5-3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7162" y="980584"/>
            <a:ext cx="4302751" cy="2791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5-3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48064" y="924406"/>
            <a:ext cx="3851920" cy="336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22861"/>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profile parameters</a:t>
            </a:r>
          </a:p>
        </p:txBody>
      </p:sp>
      <p:sp>
        <p:nvSpPr>
          <p:cNvPr id="3" name="Content Placeholder 2"/>
          <p:cNvSpPr>
            <a:spLocks noGrp="1"/>
          </p:cNvSpPr>
          <p:nvPr>
            <p:ph idx="1"/>
          </p:nvPr>
        </p:nvSpPr>
        <p:spPr/>
        <p:txBody>
          <a:bodyPr>
            <a:normAutofit fontScale="70000" lnSpcReduction="20000"/>
          </a:bodyPr>
          <a:lstStyle/>
          <a:p>
            <a:r>
              <a:rPr lang="en-US" b="1" dirty="0"/>
              <a:t>Committed Information Rate</a:t>
            </a:r>
            <a:r>
              <a:rPr lang="en-US" dirty="0"/>
              <a:t> (</a:t>
            </a:r>
            <a:r>
              <a:rPr lang="en-US" i="1" dirty="0"/>
              <a:t>CIR</a:t>
            </a:r>
            <a:r>
              <a:rPr lang="en-US" dirty="0"/>
              <a:t>) expressed as bits per second </a:t>
            </a:r>
            <a:r>
              <a:rPr lang="en-US" i="1" dirty="0"/>
              <a:t>CIR</a:t>
            </a:r>
            <a:r>
              <a:rPr lang="en-US" dirty="0"/>
              <a:t> </a:t>
            </a:r>
            <a:r>
              <a:rPr lang="en-US" b="1" dirty="0"/>
              <a:t>MUST</a:t>
            </a:r>
            <a:r>
              <a:rPr lang="en-US" dirty="0"/>
              <a:t> be </a:t>
            </a:r>
            <a:r>
              <a:rPr lang="en-US" dirty="0">
                <a:sym typeface="Symbol"/>
              </a:rPr>
              <a:t></a:t>
            </a:r>
            <a:r>
              <a:rPr lang="en-US" dirty="0"/>
              <a:t> 0</a:t>
            </a:r>
          </a:p>
          <a:p>
            <a:r>
              <a:rPr lang="en-US" b="1" dirty="0"/>
              <a:t>Committed Burst Size</a:t>
            </a:r>
            <a:r>
              <a:rPr lang="en-US" dirty="0"/>
              <a:t> (</a:t>
            </a:r>
            <a:r>
              <a:rPr lang="en-US" i="1" dirty="0"/>
              <a:t>CBS</a:t>
            </a:r>
            <a:r>
              <a:rPr lang="en-US" dirty="0"/>
              <a:t>) expressed as bytes. When CIR &gt; 0, </a:t>
            </a:r>
            <a:r>
              <a:rPr lang="en-US" i="1" dirty="0"/>
              <a:t>CBS</a:t>
            </a:r>
            <a:r>
              <a:rPr lang="en-US" dirty="0"/>
              <a:t> </a:t>
            </a:r>
            <a:r>
              <a:rPr lang="en-US" b="1" dirty="0"/>
              <a:t>MUST</a:t>
            </a:r>
            <a:r>
              <a:rPr lang="en-US" dirty="0"/>
              <a:t> be greater than or equal to the maximum Service Frame</a:t>
            </a:r>
          </a:p>
          <a:p>
            <a:r>
              <a:rPr lang="en-US" b="1" dirty="0"/>
              <a:t>Excess Information Rate</a:t>
            </a:r>
            <a:r>
              <a:rPr lang="en-US" dirty="0"/>
              <a:t> (</a:t>
            </a:r>
            <a:r>
              <a:rPr lang="en-US" i="1" dirty="0"/>
              <a:t>EIR</a:t>
            </a:r>
            <a:r>
              <a:rPr lang="en-US" dirty="0"/>
              <a:t>) expressed as bits per second. </a:t>
            </a:r>
            <a:r>
              <a:rPr lang="en-US" i="1" dirty="0"/>
              <a:t>EIR</a:t>
            </a:r>
            <a:r>
              <a:rPr lang="en-US" dirty="0"/>
              <a:t> </a:t>
            </a:r>
            <a:r>
              <a:rPr lang="en-US" b="1" dirty="0"/>
              <a:t>MUST</a:t>
            </a:r>
            <a:r>
              <a:rPr lang="en-US" dirty="0"/>
              <a:t> be </a:t>
            </a:r>
            <a:r>
              <a:rPr lang="en-US" dirty="0">
                <a:sym typeface="Symbol"/>
              </a:rPr>
              <a:t></a:t>
            </a:r>
            <a:r>
              <a:rPr lang="en-US" dirty="0"/>
              <a:t> 0</a:t>
            </a:r>
          </a:p>
          <a:p>
            <a:r>
              <a:rPr lang="en-US" b="1" dirty="0">
                <a:solidFill>
                  <a:schemeClr val="tx1">
                    <a:lumMod val="75000"/>
                    <a:lumOff val="25000"/>
                  </a:schemeClr>
                </a:solidFill>
              </a:rPr>
              <a:t>Peak Information Rate</a:t>
            </a:r>
            <a:r>
              <a:rPr lang="en-US" dirty="0">
                <a:solidFill>
                  <a:schemeClr val="tx1">
                    <a:lumMod val="75000"/>
                    <a:lumOff val="25000"/>
                  </a:schemeClr>
                </a:solidFill>
              </a:rPr>
              <a:t> (</a:t>
            </a:r>
            <a:r>
              <a:rPr lang="en-US" i="1" dirty="0">
                <a:solidFill>
                  <a:schemeClr val="tx1">
                    <a:lumMod val="75000"/>
                    <a:lumOff val="25000"/>
                  </a:schemeClr>
                </a:solidFill>
              </a:rPr>
              <a:t>PIR</a:t>
            </a:r>
            <a:r>
              <a:rPr lang="en-US" dirty="0">
                <a:solidFill>
                  <a:schemeClr val="tx1">
                    <a:lumMod val="75000"/>
                    <a:lumOff val="25000"/>
                  </a:schemeClr>
                </a:solidFill>
              </a:rPr>
              <a:t>) expressed as bits per second. </a:t>
            </a:r>
            <a:r>
              <a:rPr lang="en-US" i="1" dirty="0">
                <a:solidFill>
                  <a:schemeClr val="tx1">
                    <a:lumMod val="75000"/>
                    <a:lumOff val="25000"/>
                  </a:schemeClr>
                </a:solidFill>
              </a:rPr>
              <a:t>PIR</a:t>
            </a:r>
            <a:r>
              <a:rPr lang="en-US" dirty="0">
                <a:solidFill>
                  <a:schemeClr val="tx1">
                    <a:lumMod val="75000"/>
                    <a:lumOff val="25000"/>
                  </a:schemeClr>
                </a:solidFill>
              </a:rPr>
              <a:t> </a:t>
            </a:r>
            <a:r>
              <a:rPr lang="en-US" b="1" dirty="0">
                <a:solidFill>
                  <a:schemeClr val="tx1">
                    <a:lumMod val="75000"/>
                    <a:lumOff val="25000"/>
                  </a:schemeClr>
                </a:solidFill>
              </a:rPr>
              <a:t>MUST</a:t>
            </a:r>
            <a:r>
              <a:rPr lang="en-US" dirty="0">
                <a:solidFill>
                  <a:schemeClr val="tx1">
                    <a:lumMod val="75000"/>
                    <a:lumOff val="25000"/>
                  </a:schemeClr>
                </a:solidFill>
              </a:rPr>
              <a:t> be </a:t>
            </a:r>
            <a:r>
              <a:rPr lang="en-US" dirty="0">
                <a:solidFill>
                  <a:schemeClr val="tx1">
                    <a:lumMod val="75000"/>
                    <a:lumOff val="25000"/>
                  </a:schemeClr>
                </a:solidFill>
                <a:sym typeface="Symbol"/>
              </a:rPr>
              <a:t></a:t>
            </a:r>
            <a:r>
              <a:rPr lang="en-US" dirty="0">
                <a:solidFill>
                  <a:schemeClr val="tx1">
                    <a:lumMod val="75000"/>
                    <a:lumOff val="25000"/>
                  </a:schemeClr>
                </a:solidFill>
              </a:rPr>
              <a:t> 0</a:t>
            </a:r>
          </a:p>
          <a:p>
            <a:r>
              <a:rPr lang="en-US" b="1" dirty="0"/>
              <a:t>Excess Burst Size</a:t>
            </a:r>
            <a:r>
              <a:rPr lang="en-US" dirty="0"/>
              <a:t> (</a:t>
            </a:r>
            <a:r>
              <a:rPr lang="en-US" i="1" dirty="0"/>
              <a:t>EBS</a:t>
            </a:r>
            <a:r>
              <a:rPr lang="en-US" dirty="0"/>
              <a:t>) expressed as bytes. When </a:t>
            </a:r>
            <a:r>
              <a:rPr lang="en-US" i="1" dirty="0"/>
              <a:t>EIR</a:t>
            </a:r>
            <a:r>
              <a:rPr lang="en-US" dirty="0"/>
              <a:t> &gt; 0, </a:t>
            </a:r>
            <a:r>
              <a:rPr lang="en-US" i="1" dirty="0"/>
              <a:t>EBS</a:t>
            </a:r>
            <a:r>
              <a:rPr lang="en-US" dirty="0"/>
              <a:t> </a:t>
            </a:r>
            <a:r>
              <a:rPr lang="en-US" b="1" dirty="0"/>
              <a:t>MUST</a:t>
            </a:r>
            <a:r>
              <a:rPr lang="en-US" dirty="0"/>
              <a:t> be greater than or equal to the maximum Service Frame </a:t>
            </a:r>
          </a:p>
          <a:p>
            <a:r>
              <a:rPr lang="en-US" b="1" dirty="0">
                <a:solidFill>
                  <a:schemeClr val="bg2">
                    <a:lumMod val="75000"/>
                  </a:schemeClr>
                </a:solidFill>
                <a:effectLst>
                  <a:outerShdw blurRad="38100" dist="38100" dir="2700000" algn="tl">
                    <a:srgbClr val="000000">
                      <a:alpha val="43137"/>
                    </a:srgbClr>
                  </a:outerShdw>
                </a:effectLst>
              </a:rPr>
              <a:t>Coupling Flag</a:t>
            </a:r>
            <a:r>
              <a:rPr lang="en-US" dirty="0">
                <a:solidFill>
                  <a:schemeClr val="bg2">
                    <a:lumMod val="75000"/>
                  </a:schemeClr>
                </a:solidFill>
                <a:effectLst>
                  <a:outerShdw blurRad="38100" dist="38100" dir="2700000" algn="tl">
                    <a:srgbClr val="000000">
                      <a:alpha val="43137"/>
                    </a:srgbClr>
                  </a:outerShdw>
                </a:effectLst>
              </a:rPr>
              <a:t> (</a:t>
            </a:r>
            <a:r>
              <a:rPr lang="en-US" i="1" dirty="0">
                <a:solidFill>
                  <a:schemeClr val="bg2">
                    <a:lumMod val="75000"/>
                  </a:schemeClr>
                </a:solidFill>
                <a:effectLst>
                  <a:outerShdw blurRad="38100" dist="38100" dir="2700000" algn="tl">
                    <a:srgbClr val="000000">
                      <a:alpha val="43137"/>
                    </a:srgbClr>
                  </a:outerShdw>
                </a:effectLst>
              </a:rPr>
              <a:t>CF</a:t>
            </a:r>
            <a:r>
              <a:rPr lang="en-US" dirty="0">
                <a:solidFill>
                  <a:schemeClr val="bg2">
                    <a:lumMod val="75000"/>
                  </a:schemeClr>
                </a:solidFill>
                <a:effectLst>
                  <a:outerShdw blurRad="38100" dist="38100" dir="2700000" algn="tl">
                    <a:srgbClr val="000000">
                      <a:alpha val="43137"/>
                    </a:srgbClr>
                  </a:outerShdw>
                </a:effectLst>
              </a:rPr>
              <a:t>) </a:t>
            </a:r>
            <a:r>
              <a:rPr lang="en-US" b="1" dirty="0">
                <a:solidFill>
                  <a:schemeClr val="bg2">
                    <a:lumMod val="75000"/>
                  </a:schemeClr>
                </a:solidFill>
                <a:effectLst>
                  <a:outerShdw blurRad="38100" dist="38100" dir="2700000" algn="tl">
                    <a:srgbClr val="000000">
                      <a:alpha val="43137"/>
                    </a:srgbClr>
                  </a:outerShdw>
                </a:effectLst>
              </a:rPr>
              <a:t>MUST</a:t>
            </a:r>
            <a:r>
              <a:rPr lang="en-US" dirty="0">
                <a:solidFill>
                  <a:schemeClr val="bg2">
                    <a:lumMod val="75000"/>
                  </a:schemeClr>
                </a:solidFill>
                <a:effectLst>
                  <a:outerShdw blurRad="38100" dist="38100" dir="2700000" algn="tl">
                    <a:srgbClr val="000000">
                      <a:alpha val="43137"/>
                    </a:srgbClr>
                  </a:outerShdw>
                </a:effectLst>
              </a:rPr>
              <a:t> have only one of two possible values, 0 or 1.</a:t>
            </a:r>
          </a:p>
          <a:p>
            <a:r>
              <a:rPr lang="en-US" b="1" dirty="0"/>
              <a:t>Color Mode</a:t>
            </a:r>
            <a:r>
              <a:rPr lang="en-US" dirty="0"/>
              <a:t> (</a:t>
            </a:r>
            <a:r>
              <a:rPr lang="en-US" i="1" dirty="0"/>
              <a:t>CM</a:t>
            </a:r>
            <a:r>
              <a:rPr lang="en-US" dirty="0"/>
              <a:t>) </a:t>
            </a:r>
            <a:r>
              <a:rPr lang="en-US" b="1" dirty="0"/>
              <a:t>MUST</a:t>
            </a:r>
            <a:r>
              <a:rPr lang="en-US" dirty="0"/>
              <a:t> have only one of two possible values, “color-blind” and “color-aware”</a:t>
            </a:r>
          </a:p>
          <a:p>
            <a:endParaRPr lang="en-US" dirty="0"/>
          </a:p>
        </p:txBody>
      </p:sp>
    </p:spTree>
    <p:extLst>
      <p:ext uri="{BB962C8B-B14F-4D97-AF65-F5344CB8AC3E}">
        <p14:creationId xmlns:p14="http://schemas.microsoft.com/office/powerpoint/2010/main" val="2629690848"/>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Rate Three Color Marker </a:t>
            </a:r>
            <a:br>
              <a:rPr lang="en-US" dirty="0"/>
            </a:br>
            <a:r>
              <a:rPr lang="en-US" dirty="0"/>
              <a:t>(IETF RFC2697)</a:t>
            </a:r>
          </a:p>
        </p:txBody>
      </p:sp>
      <p:sp>
        <p:nvSpPr>
          <p:cNvPr id="3" name="Content Placeholder 2"/>
          <p:cNvSpPr>
            <a:spLocks noGrp="1"/>
          </p:cNvSpPr>
          <p:nvPr>
            <p:ph idx="1"/>
          </p:nvPr>
        </p:nvSpPr>
        <p:spPr>
          <a:xfrm>
            <a:off x="4499992" y="1196753"/>
            <a:ext cx="4339208" cy="5661248"/>
          </a:xfrm>
        </p:spPr>
        <p:txBody>
          <a:bodyPr>
            <a:normAutofit fontScale="85000" lnSpcReduction="20000"/>
          </a:bodyPr>
          <a:lstStyle/>
          <a:p>
            <a:r>
              <a:rPr lang="en-US" dirty="0"/>
              <a:t>The </a:t>
            </a:r>
            <a:r>
              <a:rPr lang="en-US" dirty="0" err="1"/>
              <a:t>srTCM</a:t>
            </a:r>
            <a:r>
              <a:rPr lang="en-US" dirty="0"/>
              <a:t> meters a traffic stream and marks its packets according to three traffic parameters:</a:t>
            </a:r>
          </a:p>
          <a:p>
            <a:pPr lvl="1"/>
            <a:r>
              <a:rPr lang="en-US" dirty="0"/>
              <a:t>Committed Information Rate (CIR),</a:t>
            </a:r>
          </a:p>
          <a:p>
            <a:pPr lvl="1"/>
            <a:r>
              <a:rPr lang="en-US" dirty="0"/>
              <a:t>Committed Burst Size (CBS), </a:t>
            </a:r>
          </a:p>
          <a:p>
            <a:pPr lvl="1"/>
            <a:r>
              <a:rPr lang="en-US" dirty="0"/>
              <a:t>and Excess Burst Size (EBS),</a:t>
            </a:r>
            <a:br>
              <a:rPr lang="en-US" dirty="0"/>
            </a:br>
            <a:br>
              <a:rPr lang="en-US" dirty="0"/>
            </a:br>
            <a:r>
              <a:rPr lang="en-US" dirty="0"/>
              <a:t> to be </a:t>
            </a:r>
            <a:r>
              <a:rPr lang="en-US" dirty="0">
                <a:solidFill>
                  <a:srgbClr val="00B050"/>
                </a:solidFill>
              </a:rPr>
              <a:t>green</a:t>
            </a:r>
            <a:r>
              <a:rPr lang="en-US" dirty="0"/>
              <a:t>, </a:t>
            </a:r>
            <a:r>
              <a:rPr lang="en-US" dirty="0">
                <a:solidFill>
                  <a:srgbClr val="FFFF00"/>
                </a:solidFill>
              </a:rPr>
              <a:t>yellow</a:t>
            </a:r>
            <a:r>
              <a:rPr lang="en-US" dirty="0"/>
              <a:t>, or </a:t>
            </a:r>
            <a:r>
              <a:rPr lang="en-US" dirty="0">
                <a:solidFill>
                  <a:srgbClr val="FF0000"/>
                </a:solidFill>
              </a:rPr>
              <a:t>red</a:t>
            </a:r>
            <a:r>
              <a:rPr lang="en-US" dirty="0"/>
              <a:t>.  </a:t>
            </a:r>
          </a:p>
          <a:p>
            <a:pPr lvl="1"/>
            <a:r>
              <a:rPr lang="en-US" dirty="0"/>
              <a:t>A packet is marked:</a:t>
            </a:r>
          </a:p>
          <a:p>
            <a:pPr lvl="2"/>
            <a:r>
              <a:rPr lang="en-US" dirty="0"/>
              <a:t> </a:t>
            </a:r>
            <a:r>
              <a:rPr lang="en-US" dirty="0">
                <a:solidFill>
                  <a:srgbClr val="00B050"/>
                </a:solidFill>
              </a:rPr>
              <a:t>green</a:t>
            </a:r>
            <a:r>
              <a:rPr lang="en-US" dirty="0"/>
              <a:t> if it doesn’t exceed the CBS, </a:t>
            </a:r>
          </a:p>
          <a:p>
            <a:pPr lvl="2"/>
            <a:r>
              <a:rPr lang="en-US" dirty="0">
                <a:solidFill>
                  <a:srgbClr val="FFFF00"/>
                </a:solidFill>
              </a:rPr>
              <a:t>yellow</a:t>
            </a:r>
            <a:r>
              <a:rPr lang="en-US" dirty="0"/>
              <a:t> if it does exceed the CBS, but not the EBS,  </a:t>
            </a:r>
          </a:p>
          <a:p>
            <a:pPr lvl="2"/>
            <a:r>
              <a:rPr lang="en-US" dirty="0"/>
              <a:t>and </a:t>
            </a:r>
            <a:r>
              <a:rPr lang="en-US" dirty="0">
                <a:solidFill>
                  <a:srgbClr val="FF0000"/>
                </a:solidFill>
              </a:rPr>
              <a:t>red</a:t>
            </a:r>
            <a:r>
              <a:rPr lang="en-US" dirty="0"/>
              <a:t> otherwise.</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62440742"/>
              </p:ext>
            </p:extLst>
          </p:nvPr>
        </p:nvGraphicFramePr>
        <p:xfrm>
          <a:off x="827584" y="1700808"/>
          <a:ext cx="2952750" cy="2676525"/>
        </p:xfrm>
        <a:graphic>
          <a:graphicData uri="http://schemas.openxmlformats.org/presentationml/2006/ole">
            <mc:AlternateContent xmlns:mc="http://schemas.openxmlformats.org/markup-compatibility/2006">
              <mc:Choice xmlns:v="urn:schemas-microsoft-com:vml" Requires="v">
                <p:oleObj spid="_x0000_s7328" name="Visio" r:id="rId3" imgW="2950723" imgH="2678771" progId="Visio.Drawing.11">
                  <p:embed/>
                </p:oleObj>
              </mc:Choice>
              <mc:Fallback>
                <p:oleObj name="Visio" r:id="rId3" imgW="2950723" imgH="26787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0808"/>
                        <a:ext cx="2952750"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9805880"/>
      </p:ext>
    </p:extLst>
  </p:cSld>
  <p:clrMapOvr>
    <a:masterClrMapping/>
  </p:clrMapOvr>
  <p:transition spd="slow">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Rate Three Color Marker algorithm</a:t>
            </a:r>
          </a:p>
        </p:txBody>
      </p:sp>
      <p:sp>
        <p:nvSpPr>
          <p:cNvPr id="3" name="Content Placeholder 2"/>
          <p:cNvSpPr>
            <a:spLocks noGrp="1"/>
          </p:cNvSpPr>
          <p:nvPr>
            <p:ph idx="1"/>
          </p:nvPr>
        </p:nvSpPr>
        <p:spPr>
          <a:xfrm>
            <a:off x="762000" y="1596413"/>
            <a:ext cx="4674096" cy="4928931"/>
          </a:xfrm>
        </p:spPr>
        <p:txBody>
          <a:bodyPr>
            <a:noAutofit/>
          </a:bodyPr>
          <a:lstStyle/>
          <a:p>
            <a:pPr marL="0" indent="0">
              <a:buNone/>
            </a:pPr>
            <a:r>
              <a:rPr lang="en-US" sz="1100" dirty="0"/>
              <a:t>The token buckets C and E are initially (at time 0) full, i.e., the</a:t>
            </a:r>
          </a:p>
          <a:p>
            <a:pPr marL="0" indent="0">
              <a:buNone/>
            </a:pPr>
            <a:r>
              <a:rPr lang="en-US" sz="1100" dirty="0"/>
              <a:t>   token count </a:t>
            </a:r>
            <a:r>
              <a:rPr lang="en-US" sz="1100" dirty="0" err="1"/>
              <a:t>Tc</a:t>
            </a:r>
            <a:r>
              <a:rPr lang="en-US" sz="1100" dirty="0"/>
              <a:t>(0) = CBS and the token count </a:t>
            </a:r>
            <a:r>
              <a:rPr lang="en-US" sz="1100" dirty="0" err="1"/>
              <a:t>Te</a:t>
            </a:r>
            <a:r>
              <a:rPr lang="en-US" sz="1100" dirty="0"/>
              <a:t>(0) = EBS.  Thereafter,</a:t>
            </a:r>
          </a:p>
          <a:p>
            <a:pPr marL="0" indent="0">
              <a:buNone/>
            </a:pPr>
            <a:r>
              <a:rPr lang="en-US" sz="1100" dirty="0"/>
              <a:t>   the token counts </a:t>
            </a:r>
            <a:r>
              <a:rPr lang="en-US" sz="1100" dirty="0" err="1"/>
              <a:t>Tc</a:t>
            </a:r>
            <a:r>
              <a:rPr lang="en-US" sz="1100" dirty="0"/>
              <a:t> and </a:t>
            </a:r>
            <a:r>
              <a:rPr lang="en-US" sz="1100" dirty="0" err="1"/>
              <a:t>Te</a:t>
            </a:r>
            <a:r>
              <a:rPr lang="en-US" sz="1100" dirty="0"/>
              <a:t> are updated CIR times per second as</a:t>
            </a:r>
          </a:p>
          <a:p>
            <a:pPr marL="0" indent="0">
              <a:buNone/>
            </a:pPr>
            <a:r>
              <a:rPr lang="en-US" sz="1100" dirty="0"/>
              <a:t>   follows:</a:t>
            </a:r>
          </a:p>
          <a:p>
            <a:pPr marL="0" indent="0">
              <a:buNone/>
            </a:pPr>
            <a:r>
              <a:rPr lang="en-US" sz="1100" dirty="0"/>
              <a:t> </a:t>
            </a:r>
          </a:p>
          <a:p>
            <a:pPr marL="0" indent="0">
              <a:buNone/>
            </a:pPr>
            <a:r>
              <a:rPr lang="en-US" sz="1100" dirty="0"/>
              <a:t>     o If </a:t>
            </a:r>
            <a:r>
              <a:rPr lang="en-US" sz="1100" dirty="0" err="1"/>
              <a:t>Tc</a:t>
            </a:r>
            <a:r>
              <a:rPr lang="en-US" sz="1100" dirty="0"/>
              <a:t> is less than CBS, </a:t>
            </a:r>
            <a:r>
              <a:rPr lang="en-US" sz="1100" dirty="0" err="1"/>
              <a:t>Tc</a:t>
            </a:r>
            <a:r>
              <a:rPr lang="en-US" sz="1100" dirty="0"/>
              <a:t> is incremented by one, else</a:t>
            </a:r>
          </a:p>
          <a:p>
            <a:pPr marL="0" indent="0">
              <a:buNone/>
            </a:pPr>
            <a:r>
              <a:rPr lang="en-US" sz="1100" dirty="0"/>
              <a:t> </a:t>
            </a:r>
          </a:p>
          <a:p>
            <a:pPr marL="0" indent="0">
              <a:buNone/>
            </a:pPr>
            <a:r>
              <a:rPr lang="en-US" sz="1100" dirty="0"/>
              <a:t>     o if </a:t>
            </a:r>
            <a:r>
              <a:rPr lang="en-US" sz="1100" dirty="0" err="1"/>
              <a:t>Te</a:t>
            </a:r>
            <a:r>
              <a:rPr lang="en-US" sz="1100" dirty="0"/>
              <a:t> is less then EBS, </a:t>
            </a:r>
            <a:r>
              <a:rPr lang="en-US" sz="1100" dirty="0" err="1"/>
              <a:t>Te</a:t>
            </a:r>
            <a:r>
              <a:rPr lang="en-US" sz="1100" dirty="0"/>
              <a:t> is incremented by one, else</a:t>
            </a:r>
          </a:p>
          <a:p>
            <a:pPr marL="0" indent="0">
              <a:buNone/>
            </a:pPr>
            <a:r>
              <a:rPr lang="en-US" sz="1100" dirty="0"/>
              <a:t> </a:t>
            </a:r>
          </a:p>
          <a:p>
            <a:pPr marL="0" indent="0">
              <a:buNone/>
            </a:pPr>
            <a:r>
              <a:rPr lang="en-US" sz="1100" dirty="0"/>
              <a:t>     o neither </a:t>
            </a:r>
            <a:r>
              <a:rPr lang="en-US" sz="1100" dirty="0" err="1"/>
              <a:t>Tc</a:t>
            </a:r>
            <a:r>
              <a:rPr lang="en-US" sz="1100" dirty="0"/>
              <a:t> nor </a:t>
            </a:r>
            <a:r>
              <a:rPr lang="en-US" sz="1100" dirty="0" err="1"/>
              <a:t>Te</a:t>
            </a:r>
            <a:r>
              <a:rPr lang="en-US" sz="1100" dirty="0"/>
              <a:t> is incremented.</a:t>
            </a:r>
          </a:p>
          <a:p>
            <a:pPr marL="0" indent="0">
              <a:buNone/>
            </a:pPr>
            <a:r>
              <a:rPr lang="en-US" sz="1100" dirty="0"/>
              <a:t> </a:t>
            </a:r>
          </a:p>
          <a:p>
            <a:pPr marL="0" indent="0">
              <a:buNone/>
            </a:pPr>
            <a:r>
              <a:rPr lang="en-US" sz="1100" dirty="0"/>
              <a:t>When a packet of size B bytes arrives at time t, the following</a:t>
            </a:r>
          </a:p>
          <a:p>
            <a:pPr marL="0" indent="0">
              <a:buNone/>
            </a:pPr>
            <a:r>
              <a:rPr lang="en-US" sz="1100" dirty="0"/>
              <a:t>   happens if the </a:t>
            </a:r>
            <a:r>
              <a:rPr lang="en-US" sz="1100" dirty="0" err="1"/>
              <a:t>srTCM</a:t>
            </a:r>
            <a:r>
              <a:rPr lang="en-US" sz="1100" dirty="0"/>
              <a:t> is configured to operate in the Color-Aware</a:t>
            </a:r>
          </a:p>
          <a:p>
            <a:pPr marL="0" indent="0">
              <a:buNone/>
            </a:pPr>
            <a:r>
              <a:rPr lang="en-US" sz="1100" dirty="0"/>
              <a:t>   mode:</a:t>
            </a:r>
          </a:p>
          <a:p>
            <a:pPr marL="0" indent="0">
              <a:buNone/>
            </a:pPr>
            <a:r>
              <a:rPr lang="en-US" sz="1100" dirty="0"/>
              <a:t> </a:t>
            </a:r>
          </a:p>
          <a:p>
            <a:pPr marL="0" indent="0">
              <a:buNone/>
            </a:pPr>
            <a:r>
              <a:rPr lang="en-US" sz="1100" dirty="0"/>
              <a:t>     o If the packet has been </a:t>
            </a:r>
            <a:r>
              <a:rPr lang="en-US" sz="1100" dirty="0" err="1"/>
              <a:t>precolored</a:t>
            </a:r>
            <a:r>
              <a:rPr lang="en-US" sz="1100" dirty="0"/>
              <a:t> as green and </a:t>
            </a:r>
            <a:r>
              <a:rPr lang="en-US" sz="1100" dirty="0" err="1"/>
              <a:t>Tc</a:t>
            </a:r>
            <a:r>
              <a:rPr lang="en-US" sz="1100" dirty="0"/>
              <a:t>(t)-B &gt;= 0, the</a:t>
            </a:r>
          </a:p>
          <a:p>
            <a:pPr marL="0" indent="0">
              <a:buNone/>
            </a:pPr>
            <a:r>
              <a:rPr lang="en-US" sz="1100" dirty="0"/>
              <a:t>       packet is green and </a:t>
            </a:r>
            <a:r>
              <a:rPr lang="en-US" sz="1100" dirty="0" err="1"/>
              <a:t>Tc</a:t>
            </a:r>
            <a:r>
              <a:rPr lang="en-US" sz="1100" dirty="0"/>
              <a:t> is decremented by B down to the minimum</a:t>
            </a:r>
          </a:p>
          <a:p>
            <a:pPr marL="0" indent="0">
              <a:buNone/>
            </a:pPr>
            <a:r>
              <a:rPr lang="en-US" sz="1100" dirty="0"/>
              <a:t>       value of 0, else</a:t>
            </a:r>
          </a:p>
          <a:p>
            <a:pPr marL="0" indent="0">
              <a:buNone/>
            </a:pPr>
            <a:r>
              <a:rPr lang="en-US" sz="1100" dirty="0"/>
              <a:t> </a:t>
            </a:r>
          </a:p>
          <a:p>
            <a:pPr marL="0" indent="0">
              <a:buNone/>
            </a:pPr>
            <a:r>
              <a:rPr lang="en-US" sz="1100" dirty="0"/>
              <a:t>     o If the packet has been </a:t>
            </a:r>
            <a:r>
              <a:rPr lang="en-US" sz="1100" dirty="0" err="1"/>
              <a:t>precolored</a:t>
            </a:r>
            <a:r>
              <a:rPr lang="en-US" sz="1100" dirty="0"/>
              <a:t> as green or yellow and if</a:t>
            </a:r>
          </a:p>
          <a:p>
            <a:pPr marL="0" indent="0">
              <a:buNone/>
            </a:pPr>
            <a:r>
              <a:rPr lang="en-US" sz="1100" dirty="0"/>
              <a:t>       </a:t>
            </a:r>
            <a:r>
              <a:rPr lang="en-US" sz="1100" dirty="0" err="1"/>
              <a:t>Te</a:t>
            </a:r>
            <a:r>
              <a:rPr lang="en-US" sz="1100" dirty="0"/>
              <a:t>(t)-B &gt;= 0, the packets is yellow and </a:t>
            </a:r>
            <a:r>
              <a:rPr lang="en-US" sz="1100" dirty="0" err="1"/>
              <a:t>Te</a:t>
            </a:r>
            <a:r>
              <a:rPr lang="en-US" sz="1100" dirty="0"/>
              <a:t> is decremented by B</a:t>
            </a:r>
          </a:p>
          <a:p>
            <a:pPr marL="0" indent="0">
              <a:buNone/>
            </a:pPr>
            <a:r>
              <a:rPr lang="en-US" sz="1100" dirty="0"/>
              <a:t>       down to the minimum value of 0, else</a:t>
            </a:r>
          </a:p>
          <a:p>
            <a:pPr marL="0" indent="0">
              <a:buNone/>
            </a:pPr>
            <a:r>
              <a:rPr lang="en-US" sz="1100" dirty="0"/>
              <a:t> </a:t>
            </a:r>
          </a:p>
          <a:p>
            <a:pPr marL="0" indent="0">
              <a:buNone/>
            </a:pPr>
            <a:r>
              <a:rPr lang="en-US" sz="1100" dirty="0"/>
              <a:t>     o the packet is red and neither </a:t>
            </a:r>
            <a:r>
              <a:rPr lang="en-US" sz="1100" dirty="0" err="1"/>
              <a:t>Tc</a:t>
            </a:r>
            <a:r>
              <a:rPr lang="en-US" sz="1100" dirty="0"/>
              <a:t> nor </a:t>
            </a:r>
            <a:r>
              <a:rPr lang="en-US" sz="1100" dirty="0" err="1"/>
              <a:t>Te</a:t>
            </a:r>
            <a:r>
              <a:rPr lang="en-US" sz="1100" dirty="0"/>
              <a:t> is decremented.</a:t>
            </a:r>
          </a:p>
        </p:txBody>
      </p:sp>
      <p:graphicFrame>
        <p:nvGraphicFramePr>
          <p:cNvPr id="5" name="Object 4"/>
          <p:cNvGraphicFramePr>
            <a:graphicFrameLocks noChangeAspect="1"/>
          </p:cNvGraphicFramePr>
          <p:nvPr>
            <p:extLst>
              <p:ext uri="{D42A27DB-BD31-4B8C-83A1-F6EECF244321}">
                <p14:modId xmlns:p14="http://schemas.microsoft.com/office/powerpoint/2010/main" val="3207022816"/>
              </p:ext>
            </p:extLst>
          </p:nvPr>
        </p:nvGraphicFramePr>
        <p:xfrm>
          <a:off x="5724128" y="1556792"/>
          <a:ext cx="2952750" cy="2676525"/>
        </p:xfrm>
        <a:graphic>
          <a:graphicData uri="http://schemas.openxmlformats.org/presentationml/2006/ole">
            <mc:AlternateContent xmlns:mc="http://schemas.openxmlformats.org/markup-compatibility/2006">
              <mc:Choice xmlns:v="urn:schemas-microsoft-com:vml" Requires="v">
                <p:oleObj spid="_x0000_s9375" name="Visio" r:id="rId3" imgW="2950723" imgH="2678771" progId="Visio.Drawing.11">
                  <p:embed/>
                </p:oleObj>
              </mc:Choice>
              <mc:Fallback>
                <p:oleObj name="Visio" r:id="rId3" imgW="2950723" imgH="267877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556792"/>
                        <a:ext cx="29527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7250469"/>
      </p:ext>
    </p:extLst>
  </p:cSld>
  <p:clrMapOvr>
    <a:masterClrMapping/>
  </p:clrMapOvr>
  <p:transition spd="slow">
    <p:wipe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8077200" cy="648072"/>
          </a:xfrm>
        </p:spPr>
        <p:txBody>
          <a:bodyPr>
            <a:noAutofit/>
          </a:bodyPr>
          <a:lstStyle/>
          <a:p>
            <a:pPr lvl="0"/>
            <a:r>
              <a:rPr lang="en-US" sz="3600" dirty="0"/>
              <a:t>Two Rate Three Color Marker  (RFC 2698) </a:t>
            </a:r>
          </a:p>
        </p:txBody>
      </p:sp>
      <p:sp>
        <p:nvSpPr>
          <p:cNvPr id="3" name="Content Placeholder 2"/>
          <p:cNvSpPr>
            <a:spLocks noGrp="1"/>
          </p:cNvSpPr>
          <p:nvPr>
            <p:ph idx="1"/>
          </p:nvPr>
        </p:nvSpPr>
        <p:spPr>
          <a:xfrm>
            <a:off x="755576" y="1216562"/>
            <a:ext cx="8077200" cy="1256523"/>
          </a:xfrm>
        </p:spPr>
        <p:txBody>
          <a:bodyPr>
            <a:normAutofit fontScale="70000" lnSpcReduction="20000"/>
          </a:bodyPr>
          <a:lstStyle/>
          <a:p>
            <a:pPr marL="0" indent="0">
              <a:buNone/>
            </a:pPr>
            <a:r>
              <a:rPr lang="en-US" dirty="0"/>
              <a:t>A packet is marked </a:t>
            </a:r>
            <a:r>
              <a:rPr lang="en-US" dirty="0">
                <a:solidFill>
                  <a:srgbClr val="FF0000"/>
                </a:solidFill>
              </a:rPr>
              <a:t>red</a:t>
            </a:r>
            <a:r>
              <a:rPr lang="en-US" dirty="0"/>
              <a:t> if it exceeds the Peak Information Rate (PIR).  Otherwise it is marked either </a:t>
            </a:r>
            <a:r>
              <a:rPr lang="en-US" dirty="0">
                <a:solidFill>
                  <a:srgbClr val="FFFF00"/>
                </a:solidFill>
              </a:rPr>
              <a:t>yellow</a:t>
            </a:r>
            <a:r>
              <a:rPr lang="en-US" dirty="0"/>
              <a:t> or </a:t>
            </a:r>
            <a:r>
              <a:rPr lang="en-US" dirty="0">
                <a:solidFill>
                  <a:srgbClr val="00B050"/>
                </a:solidFill>
              </a:rPr>
              <a:t>green</a:t>
            </a:r>
            <a:r>
              <a:rPr lang="en-US" dirty="0"/>
              <a:t> depending on whether it exceeds   or doesn't exceed the Committed Information Rate (CIR).</a:t>
            </a:r>
          </a:p>
          <a:p>
            <a:endParaRPr lang="en-US" dirty="0"/>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2051720" y="2708920"/>
            <a:ext cx="4839335" cy="3161665"/>
          </a:xfrm>
          <a:prstGeom prst="rect">
            <a:avLst/>
          </a:prstGeom>
          <a:ln>
            <a:solidFill>
              <a:schemeClr val="accent1"/>
            </a:solidFill>
          </a:ln>
        </p:spPr>
      </p:pic>
    </p:spTree>
    <p:extLst>
      <p:ext uri="{BB962C8B-B14F-4D97-AF65-F5344CB8AC3E}">
        <p14:creationId xmlns:p14="http://schemas.microsoft.com/office/powerpoint/2010/main" val="1340484679"/>
      </p:ext>
    </p:extLst>
  </p:cSld>
  <p:clrMapOvr>
    <a:masterClrMapping/>
  </p:clrMapOvr>
  <p:transition spd="slow">
    <p:wipe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Rate Three Color Marker algorithm</a:t>
            </a:r>
          </a:p>
        </p:txBody>
      </p:sp>
      <p:sp>
        <p:nvSpPr>
          <p:cNvPr id="3" name="Content Placeholder 2"/>
          <p:cNvSpPr>
            <a:spLocks noGrp="1"/>
          </p:cNvSpPr>
          <p:nvPr>
            <p:ph idx="1"/>
          </p:nvPr>
        </p:nvSpPr>
        <p:spPr>
          <a:xfrm>
            <a:off x="827584" y="1484784"/>
            <a:ext cx="6330280" cy="4824536"/>
          </a:xfrm>
        </p:spPr>
        <p:txBody>
          <a:bodyPr>
            <a:normAutofit fontScale="47500" lnSpcReduction="20000"/>
          </a:bodyPr>
          <a:lstStyle/>
          <a:p>
            <a:pPr marL="0" indent="0">
              <a:buNone/>
            </a:pPr>
            <a:r>
              <a:rPr lang="en-US" dirty="0"/>
              <a:t>The token buckets P and C are initially (at time 0) full, i.e., the</a:t>
            </a:r>
          </a:p>
          <a:p>
            <a:pPr marL="0" indent="0">
              <a:buNone/>
            </a:pPr>
            <a:r>
              <a:rPr lang="en-US" dirty="0"/>
              <a:t>   token count </a:t>
            </a:r>
            <a:r>
              <a:rPr lang="en-US" dirty="0" err="1"/>
              <a:t>Tp</a:t>
            </a:r>
            <a:r>
              <a:rPr lang="en-US" dirty="0"/>
              <a:t>(0) = PBS and the token count </a:t>
            </a:r>
            <a:r>
              <a:rPr lang="en-US" dirty="0" err="1"/>
              <a:t>Tc</a:t>
            </a:r>
            <a:r>
              <a:rPr lang="en-US" dirty="0"/>
              <a:t>(0) = CBS.  Thereafter,</a:t>
            </a:r>
          </a:p>
          <a:p>
            <a:pPr marL="0" indent="0">
              <a:buNone/>
            </a:pPr>
            <a:r>
              <a:rPr lang="en-US" dirty="0"/>
              <a:t>   the token count </a:t>
            </a:r>
            <a:r>
              <a:rPr lang="en-US" dirty="0" err="1"/>
              <a:t>Tp</a:t>
            </a:r>
            <a:r>
              <a:rPr lang="en-US" dirty="0"/>
              <a:t> is incremented by one PIR times per second up to</a:t>
            </a:r>
          </a:p>
          <a:p>
            <a:pPr marL="0" indent="0">
              <a:buNone/>
            </a:pPr>
            <a:r>
              <a:rPr lang="en-US" dirty="0"/>
              <a:t>   PBS and the token count </a:t>
            </a:r>
            <a:r>
              <a:rPr lang="en-US" dirty="0" err="1"/>
              <a:t>Tc</a:t>
            </a:r>
            <a:r>
              <a:rPr lang="en-US" dirty="0"/>
              <a:t> is incremented by one CIR times per second</a:t>
            </a:r>
          </a:p>
          <a:p>
            <a:pPr marL="0" indent="0">
              <a:buNone/>
            </a:pPr>
            <a:r>
              <a:rPr lang="en-US" dirty="0"/>
              <a:t>   up to CBS.</a:t>
            </a:r>
          </a:p>
          <a:p>
            <a:pPr marL="0" indent="0">
              <a:buNone/>
            </a:pPr>
            <a:r>
              <a:rPr lang="en-US" dirty="0"/>
              <a:t>     </a:t>
            </a:r>
          </a:p>
          <a:p>
            <a:pPr marL="0" indent="0">
              <a:buNone/>
            </a:pPr>
            <a:r>
              <a:rPr lang="en-US" dirty="0"/>
              <a:t>When a packet of size B bytes arrives at time t, the following</a:t>
            </a:r>
          </a:p>
          <a:p>
            <a:pPr marL="0" indent="0">
              <a:buNone/>
            </a:pPr>
            <a:r>
              <a:rPr lang="en-US" dirty="0"/>
              <a:t>   happens if the </a:t>
            </a:r>
            <a:r>
              <a:rPr lang="en-US" dirty="0" err="1"/>
              <a:t>trTCM</a:t>
            </a:r>
            <a:r>
              <a:rPr lang="en-US" dirty="0"/>
              <a:t> is configured to operate in the Color-Aware</a:t>
            </a:r>
          </a:p>
          <a:p>
            <a:pPr marL="0" indent="0">
              <a:buNone/>
            </a:pPr>
            <a:r>
              <a:rPr lang="en-US" dirty="0"/>
              <a:t>   mode:</a:t>
            </a:r>
          </a:p>
          <a:p>
            <a:pPr marL="0" indent="0">
              <a:buNone/>
            </a:pPr>
            <a:r>
              <a:rPr lang="en-US" dirty="0"/>
              <a:t> </a:t>
            </a:r>
          </a:p>
          <a:p>
            <a:pPr marL="0" indent="0">
              <a:buNone/>
            </a:pPr>
            <a:r>
              <a:rPr lang="en-US" dirty="0"/>
              <a:t>     o If the packet has been </a:t>
            </a:r>
            <a:r>
              <a:rPr lang="en-US" dirty="0" err="1"/>
              <a:t>precolored</a:t>
            </a:r>
            <a:r>
              <a:rPr lang="en-US" dirty="0"/>
              <a:t> as red or if </a:t>
            </a:r>
            <a:r>
              <a:rPr lang="en-US" dirty="0" err="1"/>
              <a:t>Tp</a:t>
            </a:r>
            <a:r>
              <a:rPr lang="en-US" dirty="0"/>
              <a:t>(t)-B &lt; 0, the</a:t>
            </a:r>
          </a:p>
          <a:p>
            <a:pPr marL="0" indent="0">
              <a:buNone/>
            </a:pPr>
            <a:r>
              <a:rPr lang="en-US" dirty="0"/>
              <a:t>       packet is red, else</a:t>
            </a:r>
          </a:p>
          <a:p>
            <a:pPr marL="0" indent="0">
              <a:buNone/>
            </a:pPr>
            <a:r>
              <a:rPr lang="en-US" dirty="0"/>
              <a:t> </a:t>
            </a:r>
          </a:p>
          <a:p>
            <a:pPr marL="0" indent="0">
              <a:buNone/>
            </a:pPr>
            <a:r>
              <a:rPr lang="en-US" dirty="0"/>
              <a:t>     o if the packet has been </a:t>
            </a:r>
            <a:r>
              <a:rPr lang="en-US" dirty="0" err="1"/>
              <a:t>precolored</a:t>
            </a:r>
            <a:r>
              <a:rPr lang="en-US" dirty="0"/>
              <a:t> as yellow or if </a:t>
            </a:r>
            <a:r>
              <a:rPr lang="en-US" dirty="0" err="1"/>
              <a:t>Tc</a:t>
            </a:r>
            <a:r>
              <a:rPr lang="en-US" dirty="0"/>
              <a:t>(t)-B &lt; 0,</a:t>
            </a:r>
          </a:p>
          <a:p>
            <a:pPr marL="0" indent="0">
              <a:buNone/>
            </a:pPr>
            <a:r>
              <a:rPr lang="en-US" dirty="0"/>
              <a:t>       the packet is yellow and </a:t>
            </a:r>
            <a:r>
              <a:rPr lang="en-US" dirty="0" err="1"/>
              <a:t>Tp</a:t>
            </a:r>
            <a:r>
              <a:rPr lang="en-US" dirty="0"/>
              <a:t> is decremented by B, else</a:t>
            </a:r>
          </a:p>
          <a:p>
            <a:pPr marL="0" indent="0">
              <a:buNone/>
            </a:pPr>
            <a:r>
              <a:rPr lang="en-US" dirty="0"/>
              <a:t> </a:t>
            </a:r>
          </a:p>
          <a:p>
            <a:pPr marL="0" indent="0">
              <a:buNone/>
            </a:pPr>
            <a:r>
              <a:rPr lang="en-US" dirty="0"/>
              <a:t>     o the packet is green and both </a:t>
            </a:r>
            <a:r>
              <a:rPr lang="en-US" dirty="0" err="1"/>
              <a:t>Tp</a:t>
            </a:r>
            <a:r>
              <a:rPr lang="en-US" dirty="0"/>
              <a:t> and </a:t>
            </a:r>
            <a:r>
              <a:rPr lang="en-US" dirty="0" err="1"/>
              <a:t>Tc</a:t>
            </a:r>
            <a:r>
              <a:rPr lang="en-US" dirty="0"/>
              <a:t> </a:t>
            </a:r>
            <a:br>
              <a:rPr lang="en-US" dirty="0"/>
            </a:br>
            <a:r>
              <a:rPr lang="en-US" dirty="0"/>
              <a:t>are decremented by B.</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757117"/>
            <a:ext cx="35814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939164"/>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Drop Limitations</a:t>
            </a:r>
          </a:p>
        </p:txBody>
      </p:sp>
      <p:sp>
        <p:nvSpPr>
          <p:cNvPr id="3" name="Content Placeholder 2"/>
          <p:cNvSpPr>
            <a:spLocks noGrp="1"/>
          </p:cNvSpPr>
          <p:nvPr>
            <p:ph idx="1"/>
          </p:nvPr>
        </p:nvSpPr>
        <p:spPr/>
        <p:txBody>
          <a:bodyPr>
            <a:normAutofit fontScale="92500" lnSpcReduction="10000"/>
          </a:bodyPr>
          <a:lstStyle/>
          <a:p>
            <a:r>
              <a:rPr lang="en-US" dirty="0"/>
              <a:t>Lock-Out </a:t>
            </a:r>
          </a:p>
          <a:p>
            <a:pPr lvl="1"/>
            <a:r>
              <a:rPr lang="en-US" dirty="0"/>
              <a:t>In some situations tail drop allows a single connection or a few flows to monopolize queue space, preventing other connections from getting room in the queue</a:t>
            </a:r>
          </a:p>
          <a:p>
            <a:r>
              <a:rPr lang="en-US" dirty="0"/>
              <a:t>Full Queues</a:t>
            </a:r>
          </a:p>
          <a:p>
            <a:pPr lvl="1"/>
            <a:r>
              <a:rPr lang="en-US" dirty="0"/>
              <a:t>The tail drop discipline allows queues to maintain a full (or almost full) status for long periods of time, since tail drop signals congestion (via a packet drop) only when the queue has become full</a:t>
            </a:r>
          </a:p>
        </p:txBody>
      </p:sp>
    </p:spTree>
    <p:extLst>
      <p:ext uri="{BB962C8B-B14F-4D97-AF65-F5344CB8AC3E}">
        <p14:creationId xmlns:p14="http://schemas.microsoft.com/office/powerpoint/2010/main" val="32018746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 Differentiated Service Two-Rate, Three-Color Marker (IETF RFC4115) </a:t>
            </a:r>
            <a:br>
              <a:rPr lang="en-US" b="1" dirty="0"/>
            </a:br>
            <a:endParaRPr lang="en-US" dirty="0"/>
          </a:p>
        </p:txBody>
      </p:sp>
      <p:sp>
        <p:nvSpPr>
          <p:cNvPr id="3" name="Content Placeholder 2"/>
          <p:cNvSpPr>
            <a:spLocks noGrp="1"/>
          </p:cNvSpPr>
          <p:nvPr>
            <p:ph idx="1"/>
          </p:nvPr>
        </p:nvSpPr>
        <p:spPr>
          <a:xfrm>
            <a:off x="762000" y="1596413"/>
            <a:ext cx="4314056" cy="4297363"/>
          </a:xfrm>
        </p:spPr>
        <p:txBody>
          <a:bodyPr>
            <a:normAutofit fontScale="32500" lnSpcReduction="20000"/>
          </a:bodyPr>
          <a:lstStyle/>
          <a:p>
            <a:pPr marL="0" indent="0">
              <a:buNone/>
            </a:pPr>
            <a:r>
              <a:rPr lang="en-US" dirty="0"/>
              <a:t>In the color-aware operation, it is assumed that the algorithm can</a:t>
            </a:r>
          </a:p>
          <a:p>
            <a:pPr marL="0" indent="0">
              <a:buNone/>
            </a:pPr>
            <a:r>
              <a:rPr lang="en-US" dirty="0"/>
              <a:t>   recognize the color of the incoming packet (green, yellow, or red).</a:t>
            </a:r>
          </a:p>
          <a:p>
            <a:pPr marL="0" indent="0">
              <a:buNone/>
            </a:pPr>
            <a:r>
              <a:rPr lang="en-US" dirty="0"/>
              <a:t>   The color-aware operation of the metering is described below.</a:t>
            </a:r>
          </a:p>
          <a:p>
            <a:pPr marL="0" indent="0">
              <a:buNone/>
            </a:pPr>
            <a:r>
              <a:rPr lang="en-US" dirty="0"/>
              <a:t> </a:t>
            </a:r>
          </a:p>
          <a:p>
            <a:pPr marL="0" indent="0">
              <a:buNone/>
            </a:pPr>
            <a:r>
              <a:rPr lang="en-US" dirty="0"/>
              <a:t>   When a green packet of size B arrives at time  t, then</a:t>
            </a:r>
          </a:p>
          <a:p>
            <a:pPr marL="0" indent="0">
              <a:buNone/>
            </a:pPr>
            <a:r>
              <a:rPr lang="en-US" dirty="0"/>
              <a:t> </a:t>
            </a:r>
          </a:p>
          <a:p>
            <a:pPr marL="0" indent="0">
              <a:buNone/>
            </a:pPr>
            <a:r>
              <a:rPr lang="en-US" dirty="0"/>
              <a:t>      o  if </a:t>
            </a:r>
            <a:r>
              <a:rPr lang="en-US" dirty="0" err="1"/>
              <a:t>Tc</a:t>
            </a:r>
            <a:r>
              <a:rPr lang="en-US" dirty="0"/>
              <a:t>(t)- B &gt; 0, the packet is green, and </a:t>
            </a:r>
            <a:r>
              <a:rPr lang="en-US" dirty="0" err="1"/>
              <a:t>Tc</a:t>
            </a:r>
            <a:r>
              <a:rPr lang="en-US" dirty="0"/>
              <a:t>(t) is decremented</a:t>
            </a:r>
          </a:p>
          <a:p>
            <a:pPr marL="0" indent="0">
              <a:buNone/>
            </a:pPr>
            <a:r>
              <a:rPr lang="en-US" dirty="0"/>
              <a:t>         by B; else</a:t>
            </a:r>
          </a:p>
          <a:p>
            <a:pPr marL="0" indent="0">
              <a:buNone/>
            </a:pPr>
            <a:r>
              <a:rPr lang="en-US" dirty="0"/>
              <a:t> </a:t>
            </a:r>
          </a:p>
          <a:p>
            <a:pPr marL="0" indent="0">
              <a:buNone/>
            </a:pPr>
            <a:r>
              <a:rPr lang="en-US" dirty="0"/>
              <a:t>      o  if </a:t>
            </a:r>
            <a:r>
              <a:rPr lang="en-US" dirty="0" err="1"/>
              <a:t>Te</a:t>
            </a:r>
            <a:r>
              <a:rPr lang="en-US" dirty="0"/>
              <a:t>(t)- B &gt; 0, the packet is yellow, and </a:t>
            </a:r>
            <a:r>
              <a:rPr lang="en-US" dirty="0" err="1"/>
              <a:t>Te</a:t>
            </a:r>
            <a:r>
              <a:rPr lang="en-US" dirty="0"/>
              <a:t>(t) is decremented</a:t>
            </a:r>
          </a:p>
          <a:p>
            <a:pPr marL="0" indent="0">
              <a:buNone/>
            </a:pPr>
            <a:r>
              <a:rPr lang="en-US" dirty="0"/>
              <a:t>         by B; else</a:t>
            </a:r>
          </a:p>
          <a:p>
            <a:pPr marL="0" indent="0">
              <a:buNone/>
            </a:pPr>
            <a:r>
              <a:rPr lang="en-US" dirty="0"/>
              <a:t> </a:t>
            </a:r>
          </a:p>
          <a:p>
            <a:pPr marL="0" indent="0">
              <a:buNone/>
            </a:pPr>
            <a:r>
              <a:rPr lang="en-US" dirty="0"/>
              <a:t>      o  the packet is red.</a:t>
            </a:r>
          </a:p>
          <a:p>
            <a:pPr marL="0" indent="0">
              <a:buNone/>
            </a:pPr>
            <a:r>
              <a:rPr lang="en-US" dirty="0"/>
              <a:t> </a:t>
            </a:r>
          </a:p>
          <a:p>
            <a:pPr marL="0" indent="0">
              <a:buNone/>
            </a:pPr>
            <a:r>
              <a:rPr lang="en-US" dirty="0"/>
              <a:t>   When a yellow packet of size B arrives at time t, then</a:t>
            </a:r>
          </a:p>
          <a:p>
            <a:pPr marL="0" indent="0">
              <a:buNone/>
            </a:pPr>
            <a:r>
              <a:rPr lang="en-US" dirty="0"/>
              <a:t> </a:t>
            </a:r>
          </a:p>
          <a:p>
            <a:pPr marL="0" indent="0">
              <a:buNone/>
            </a:pPr>
            <a:r>
              <a:rPr lang="en-US" dirty="0"/>
              <a:t>      o  if </a:t>
            </a:r>
            <a:r>
              <a:rPr lang="en-US" dirty="0" err="1"/>
              <a:t>Te</a:t>
            </a:r>
            <a:r>
              <a:rPr lang="en-US" dirty="0"/>
              <a:t>(t)- B &gt; 0, the packet is yellow, and </a:t>
            </a:r>
            <a:r>
              <a:rPr lang="en-US" dirty="0" err="1"/>
              <a:t>Te</a:t>
            </a:r>
            <a:r>
              <a:rPr lang="en-US" dirty="0"/>
              <a:t>(t) is decremented</a:t>
            </a:r>
          </a:p>
          <a:p>
            <a:pPr marL="0" indent="0">
              <a:buNone/>
            </a:pPr>
            <a:r>
              <a:rPr lang="en-US" dirty="0"/>
              <a:t>         by B; else</a:t>
            </a:r>
          </a:p>
          <a:p>
            <a:pPr marL="0" indent="0">
              <a:buNone/>
            </a:pPr>
            <a:r>
              <a:rPr lang="en-US" dirty="0"/>
              <a:t> </a:t>
            </a:r>
          </a:p>
          <a:p>
            <a:pPr marL="0" indent="0">
              <a:buNone/>
            </a:pPr>
            <a:r>
              <a:rPr lang="en-US" dirty="0"/>
              <a:t>      o  the packet is red.</a:t>
            </a:r>
          </a:p>
          <a:p>
            <a:pPr marL="0" indent="0">
              <a:buNone/>
            </a:pPr>
            <a:r>
              <a:rPr lang="en-US" dirty="0"/>
              <a:t> </a:t>
            </a:r>
          </a:p>
          <a:p>
            <a:pPr marL="0" indent="0">
              <a:buNone/>
            </a:pPr>
            <a:r>
              <a:rPr lang="en-US" dirty="0"/>
              <a:t>   Incoming red packets are not tested against any of the two token</a:t>
            </a:r>
          </a:p>
          <a:p>
            <a:pPr marL="0" indent="0">
              <a:buNone/>
            </a:pPr>
            <a:r>
              <a:rPr lang="en-US" dirty="0"/>
              <a:t>   buckets and remain red.</a:t>
            </a:r>
          </a:p>
          <a:p>
            <a:pPr marL="0" indent="0">
              <a:buNone/>
            </a:pPr>
            <a:r>
              <a:rPr lang="en-US" dirty="0"/>
              <a:t> </a:t>
            </a:r>
          </a:p>
          <a:p>
            <a:pPr marL="0" indent="0">
              <a:buNone/>
            </a:pPr>
            <a:r>
              <a:rPr lang="en-US" dirty="0"/>
              <a:t>   In the color-blind operation, the meter assumes that all incoming</a:t>
            </a:r>
          </a:p>
          <a:p>
            <a:pPr marL="0" indent="0">
              <a:buNone/>
            </a:pPr>
            <a:r>
              <a:rPr lang="en-US" dirty="0"/>
              <a:t>   packets are green.  The operation of the meter is similar to that in</a:t>
            </a:r>
          </a:p>
          <a:p>
            <a:pPr marL="0" indent="0">
              <a:buNone/>
            </a:pPr>
            <a:r>
              <a:rPr lang="en-US" dirty="0"/>
              <a:t>   the color-aware operation for green packets.</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76168413"/>
              </p:ext>
            </p:extLst>
          </p:nvPr>
        </p:nvGraphicFramePr>
        <p:xfrm>
          <a:off x="5508104" y="1556792"/>
          <a:ext cx="2952750" cy="2676525"/>
        </p:xfrm>
        <a:graphic>
          <a:graphicData uri="http://schemas.openxmlformats.org/presentationml/2006/ole">
            <mc:AlternateContent xmlns:mc="http://schemas.openxmlformats.org/markup-compatibility/2006">
              <mc:Choice xmlns:v="urn:schemas-microsoft-com:vml" Requires="v">
                <p:oleObj spid="_x0000_s11422" name="Visio" r:id="rId3" imgW="2950723" imgH="2678771" progId="Visio.Drawing.11">
                  <p:embed/>
                </p:oleObj>
              </mc:Choice>
              <mc:Fallback>
                <p:oleObj name="Visio" r:id="rId3" imgW="2950723" imgH="26787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556792"/>
                        <a:ext cx="2952750"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6251778"/>
      </p:ext>
    </p:extLst>
  </p:cSld>
  <p:clrMapOvr>
    <a:masterClrMapping/>
  </p:clrMapOvr>
  <p:transition spd="slow">
    <p:wipe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188640"/>
            <a:ext cx="8077200" cy="936105"/>
          </a:xfrm>
        </p:spPr>
        <p:txBody>
          <a:bodyPr/>
          <a:lstStyle/>
          <a:p>
            <a:r>
              <a:rPr lang="en-US" dirty="0"/>
              <a:t>Summary</a:t>
            </a:r>
          </a:p>
        </p:txBody>
      </p:sp>
      <p:sp>
        <p:nvSpPr>
          <p:cNvPr id="3" name="Content Placeholder 2"/>
          <p:cNvSpPr>
            <a:spLocks noGrp="1"/>
          </p:cNvSpPr>
          <p:nvPr>
            <p:ph idx="1"/>
            <p:custDataLst>
              <p:tags r:id="rId3"/>
            </p:custDataLst>
          </p:nvPr>
        </p:nvSpPr>
        <p:spPr>
          <a:xfrm>
            <a:off x="762000" y="1124745"/>
            <a:ext cx="8077200" cy="5256584"/>
          </a:xfrm>
        </p:spPr>
        <p:txBody>
          <a:bodyPr>
            <a:normAutofit fontScale="55000" lnSpcReduction="20000"/>
          </a:bodyPr>
          <a:lstStyle/>
          <a:p>
            <a:r>
              <a:rPr lang="en-US" dirty="0"/>
              <a:t>Packet Classification</a:t>
            </a:r>
          </a:p>
          <a:p>
            <a:r>
              <a:rPr lang="en-US" dirty="0"/>
              <a:t>Queue Management</a:t>
            </a:r>
          </a:p>
          <a:p>
            <a:pPr lvl="1"/>
            <a:r>
              <a:rPr lang="en-US" dirty="0"/>
              <a:t>Tail Drop</a:t>
            </a:r>
          </a:p>
          <a:p>
            <a:pPr lvl="1"/>
            <a:r>
              <a:rPr lang="en-US" dirty="0"/>
              <a:t>RED</a:t>
            </a:r>
          </a:p>
          <a:p>
            <a:pPr lvl="1"/>
            <a:r>
              <a:rPr lang="en-US" dirty="0"/>
              <a:t>WRED</a:t>
            </a:r>
          </a:p>
          <a:p>
            <a:pPr lvl="1"/>
            <a:r>
              <a:rPr lang="en-US" dirty="0"/>
              <a:t>FRED</a:t>
            </a:r>
          </a:p>
          <a:p>
            <a:pPr lvl="1"/>
            <a:r>
              <a:rPr lang="en-US" dirty="0"/>
              <a:t>QCN</a:t>
            </a:r>
          </a:p>
          <a:p>
            <a:pPr lvl="1"/>
            <a:r>
              <a:rPr lang="en-US" dirty="0" err="1"/>
              <a:t>CHOKe</a:t>
            </a:r>
            <a:endParaRPr lang="en-US" dirty="0"/>
          </a:p>
          <a:p>
            <a:pPr lvl="1"/>
            <a:endParaRPr lang="en-US" dirty="0"/>
          </a:p>
          <a:p>
            <a:r>
              <a:rPr lang="en-US" dirty="0"/>
              <a:t>Buffer scheduling</a:t>
            </a:r>
          </a:p>
          <a:p>
            <a:pPr lvl="1"/>
            <a:r>
              <a:rPr lang="en-US" dirty="0"/>
              <a:t>FIFO</a:t>
            </a:r>
          </a:p>
          <a:p>
            <a:pPr lvl="1"/>
            <a:r>
              <a:rPr lang="en-US" dirty="0"/>
              <a:t>Bit-by-bit round robin</a:t>
            </a:r>
          </a:p>
          <a:p>
            <a:pPr lvl="1"/>
            <a:r>
              <a:rPr lang="en-US" dirty="0"/>
              <a:t>Round Robin</a:t>
            </a:r>
          </a:p>
          <a:p>
            <a:pPr lvl="1"/>
            <a:r>
              <a:rPr lang="en-US" dirty="0"/>
              <a:t>DRR, WRR and FRR</a:t>
            </a:r>
          </a:p>
          <a:p>
            <a:pPr lvl="1"/>
            <a:r>
              <a:rPr lang="en-US" dirty="0"/>
              <a:t>GPS</a:t>
            </a:r>
          </a:p>
          <a:p>
            <a:pPr lvl="1"/>
            <a:r>
              <a:rPr lang="en-US" dirty="0"/>
              <a:t>WFQ</a:t>
            </a:r>
          </a:p>
          <a:p>
            <a:r>
              <a:rPr lang="en-US" dirty="0"/>
              <a:t>Hierarchical Scheduling</a:t>
            </a:r>
          </a:p>
          <a:p>
            <a:r>
              <a:rPr lang="en-US" dirty="0"/>
              <a:t>Marking</a:t>
            </a:r>
          </a:p>
          <a:p>
            <a:pPr lvl="1"/>
            <a:r>
              <a:rPr lang="en-US" dirty="0"/>
              <a:t>Single Rate, Three Color</a:t>
            </a:r>
          </a:p>
          <a:p>
            <a:pPr lvl="1"/>
            <a:r>
              <a:rPr lang="en-US" dirty="0"/>
              <a:t>Two Rate,  Three Color</a:t>
            </a:r>
          </a:p>
          <a:p>
            <a:pPr lvl="1"/>
            <a:r>
              <a:rPr lang="en-US" dirty="0"/>
              <a:t>DS Two Rate,  Three Color</a:t>
            </a:r>
          </a:p>
          <a:p>
            <a:pPr lvl="1"/>
            <a:endParaRPr lang="en-US"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grpId="0"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par>
                          <p:cTn id="85" fill="hold">
                            <p:stCondLst>
                              <p:cond delay="4000"/>
                            </p:stCondLst>
                            <p:childTnLst>
                              <p:par>
                                <p:cTn id="86" presetID="42" presetClass="entr" presetSubtype="0" fill="hold" grpId="0" nodeType="afterEffect">
                                  <p:stCondLst>
                                    <p:cond delay="0"/>
                                  </p:stCondLst>
                                  <p:childTnLst>
                                    <p:set>
                                      <p:cBhvr>
                                        <p:cTn id="87" dur="1" fill="hold">
                                          <p:stCondLst>
                                            <p:cond delay="0"/>
                                          </p:stCondLst>
                                        </p:cTn>
                                        <p:tgtEl>
                                          <p:spTgt spid="3">
                                            <p:txEl>
                                              <p:pRg st="16" end="16"/>
                                            </p:txEl>
                                          </p:spTgt>
                                        </p:tgtEl>
                                        <p:attrNameLst>
                                          <p:attrName>style.visibility</p:attrName>
                                        </p:attrNameLst>
                                      </p:cBhvr>
                                      <p:to>
                                        <p:strVal val="visible"/>
                                      </p:to>
                                    </p:set>
                                    <p:animEffect transition="in" filter="fade">
                                      <p:cBhvr>
                                        <p:cTn id="88" dur="1000"/>
                                        <p:tgtEl>
                                          <p:spTgt spid="3">
                                            <p:txEl>
                                              <p:pRg st="16" end="16"/>
                                            </p:txEl>
                                          </p:spTgt>
                                        </p:tgtEl>
                                      </p:cBhvr>
                                    </p:animEffect>
                                    <p:anim calcmode="lin" valueType="num">
                                      <p:cBhvr>
                                        <p:cTn id="89"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3">
                                            <p:txEl>
                                              <p:pRg st="17" end="17"/>
                                            </p:txEl>
                                          </p:spTgt>
                                        </p:tgtEl>
                                        <p:attrNameLst>
                                          <p:attrName>style.visibility</p:attrName>
                                        </p:attrNameLst>
                                      </p:cBhvr>
                                      <p:to>
                                        <p:strVal val="visible"/>
                                      </p:to>
                                    </p:set>
                                    <p:animEffect transition="in" filter="fade">
                                      <p:cBhvr>
                                        <p:cTn id="95" dur="1000"/>
                                        <p:tgtEl>
                                          <p:spTgt spid="3">
                                            <p:txEl>
                                              <p:pRg st="17" end="17"/>
                                            </p:txEl>
                                          </p:spTgt>
                                        </p:tgtEl>
                                      </p:cBhvr>
                                    </p:animEffect>
                                    <p:anim calcmode="lin" valueType="num">
                                      <p:cBhvr>
                                        <p:cTn id="96"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
                                            <p:txEl>
                                              <p:pRg st="18" end="18"/>
                                            </p:txEl>
                                          </p:spTgt>
                                        </p:tgtEl>
                                        <p:attrNameLst>
                                          <p:attrName>style.visibility</p:attrName>
                                        </p:attrNameLst>
                                      </p:cBhvr>
                                      <p:to>
                                        <p:strVal val="visible"/>
                                      </p:to>
                                    </p:set>
                                    <p:animEffect transition="in" filter="fade">
                                      <p:cBhvr>
                                        <p:cTn id="100" dur="1000"/>
                                        <p:tgtEl>
                                          <p:spTgt spid="3">
                                            <p:txEl>
                                              <p:pRg st="18" end="18"/>
                                            </p:txEl>
                                          </p:spTgt>
                                        </p:tgtEl>
                                      </p:cBhvr>
                                    </p:animEffect>
                                    <p:anim calcmode="lin" valueType="num">
                                      <p:cBhvr>
                                        <p:cTn id="101"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
                                            <p:txEl>
                                              <p:pRg st="19" end="19"/>
                                            </p:txEl>
                                          </p:spTgt>
                                        </p:tgtEl>
                                        <p:attrNameLst>
                                          <p:attrName>style.visibility</p:attrName>
                                        </p:attrNameLst>
                                      </p:cBhvr>
                                      <p:to>
                                        <p:strVal val="visible"/>
                                      </p:to>
                                    </p:set>
                                    <p:animEffect transition="in" filter="fade">
                                      <p:cBhvr>
                                        <p:cTn id="105" dur="1000"/>
                                        <p:tgtEl>
                                          <p:spTgt spid="3">
                                            <p:txEl>
                                              <p:pRg st="19" end="19"/>
                                            </p:txEl>
                                          </p:spTgt>
                                        </p:tgtEl>
                                      </p:cBhvr>
                                    </p:animEffect>
                                    <p:anim calcmode="lin" valueType="num">
                                      <p:cBhvr>
                                        <p:cTn id="106"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
                                            <p:txEl>
                                              <p:pRg st="20" end="20"/>
                                            </p:txEl>
                                          </p:spTgt>
                                        </p:tgtEl>
                                        <p:attrNameLst>
                                          <p:attrName>style.visibility</p:attrName>
                                        </p:attrNameLst>
                                      </p:cBhvr>
                                      <p:to>
                                        <p:strVal val="visible"/>
                                      </p:to>
                                    </p:set>
                                    <p:animEffect transition="in" filter="fade">
                                      <p:cBhvr>
                                        <p:cTn id="110" dur="1000"/>
                                        <p:tgtEl>
                                          <p:spTgt spid="3">
                                            <p:txEl>
                                              <p:pRg st="20" end="20"/>
                                            </p:txEl>
                                          </p:spTgt>
                                        </p:tgtEl>
                                      </p:cBhvr>
                                    </p:animEffect>
                                    <p:anim calcmode="lin" valueType="num">
                                      <p:cBhvr>
                                        <p:cTn id="111"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12"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a:t>Resources</a:t>
            </a:r>
          </a:p>
        </p:txBody>
      </p:sp>
      <p:sp>
        <p:nvSpPr>
          <p:cNvPr id="618499" name="Rectangle 3"/>
          <p:cNvSpPr>
            <a:spLocks noGrp="1" noChangeArrowheads="1"/>
          </p:cNvSpPr>
          <p:nvPr>
            <p:ph type="body" idx="1"/>
            <p:custDataLst>
              <p:tags r:id="rId3"/>
            </p:custDataLst>
          </p:nvPr>
        </p:nvSpPr>
        <p:spPr/>
        <p:txBody>
          <a:bodyPr>
            <a:normAutofit fontScale="40000" lnSpcReduction="20000"/>
          </a:bodyPr>
          <a:lstStyle/>
          <a:p>
            <a:pPr marL="0" indent="0">
              <a:buNone/>
              <a:defRPr/>
            </a:pPr>
            <a:endParaRPr lang="en-US" dirty="0"/>
          </a:p>
          <a:p>
            <a:r>
              <a:rPr lang="en-US" dirty="0"/>
              <a:t>Network </a:t>
            </a:r>
            <a:r>
              <a:rPr lang="en-US" dirty="0" err="1"/>
              <a:t>Algorithmics</a:t>
            </a:r>
            <a:r>
              <a:rPr lang="en-US" dirty="0"/>
              <a:t>: An Interdisciplinary Approach to Designing Fast Networked Devices by George Varghese (The Morgan Kaufmann Series in Networking) ISBN-13: 978-0120884773 December 29, 2004</a:t>
            </a:r>
            <a:br>
              <a:rPr lang="en-US" dirty="0"/>
            </a:br>
            <a:endParaRPr lang="en-US" dirty="0"/>
          </a:p>
          <a:p>
            <a:r>
              <a:rPr lang="en-US" dirty="0"/>
              <a:t>High Performance Switches and Routers by H. Jonathan Chao and Bin Liu </a:t>
            </a:r>
            <a:br>
              <a:rPr lang="en-US" dirty="0"/>
            </a:br>
            <a:r>
              <a:rPr lang="en-US" dirty="0"/>
              <a:t>ISBN: 978-0-470-05367-6 May 2007, Wiley-IEEE Press</a:t>
            </a:r>
            <a:br>
              <a:rPr lang="en-US" dirty="0"/>
            </a:br>
            <a:endParaRPr lang="en-US" dirty="0"/>
          </a:p>
          <a:p>
            <a:pPr>
              <a:defRPr/>
            </a:pPr>
            <a:r>
              <a:rPr lang="en-US" dirty="0"/>
              <a:t>RED in a Different Light V. J a c o b s o n K. Nichols K. </a:t>
            </a:r>
            <a:r>
              <a:rPr lang="en-US" dirty="0" err="1"/>
              <a:t>Poduri</a:t>
            </a:r>
            <a:r>
              <a:rPr lang="en-US" dirty="0"/>
              <a:t> Cisco Systems  </a:t>
            </a:r>
            <a:r>
              <a:rPr lang="en-US" dirty="0">
                <a:hlinkClick r:id="rId6"/>
              </a:rPr>
              <a:t>https://www.cnaf.infn.it/~ferrari/papers/ispn/red_light_9_30.pdf</a:t>
            </a:r>
            <a:br>
              <a:rPr lang="en-US" dirty="0"/>
            </a:br>
            <a:endParaRPr lang="en-US" dirty="0"/>
          </a:p>
          <a:p>
            <a:pPr>
              <a:defRPr/>
            </a:pPr>
            <a:r>
              <a:rPr lang="en-US" dirty="0"/>
              <a:t>Efficient fair queueing using deficit round robin, by </a:t>
            </a:r>
            <a:r>
              <a:rPr lang="en-US" dirty="0" err="1"/>
              <a:t>Shreedhar</a:t>
            </a:r>
            <a:r>
              <a:rPr lang="en-US" dirty="0"/>
              <a:t>, M. ; Dept. of </a:t>
            </a:r>
            <a:r>
              <a:rPr lang="en-US" dirty="0" err="1"/>
              <a:t>Comput</a:t>
            </a:r>
            <a:r>
              <a:rPr lang="en-US" dirty="0"/>
              <a:t>. Sci., Washington Univ., St. Louis, MO, USA ; Varghese, G. </a:t>
            </a:r>
            <a:r>
              <a:rPr lang="en-US" dirty="0">
                <a:hlinkClick r:id="rId7"/>
              </a:rPr>
              <a:t>http://users.ece.gatech.edu/~siva/ECE4607/presentations/DRR.pdf</a:t>
            </a:r>
            <a:endParaRPr lang="en-US" dirty="0"/>
          </a:p>
          <a:p>
            <a:pPr>
              <a:defRPr/>
            </a:pPr>
            <a:endParaRPr lang="en-US" dirty="0"/>
          </a:p>
          <a:p>
            <a:pPr>
              <a:defRPr/>
            </a:pPr>
            <a:r>
              <a:rPr lang="en-US" dirty="0"/>
              <a:t>“</a:t>
            </a:r>
            <a:r>
              <a:rPr lang="en-US" dirty="0" err="1"/>
              <a:t>CHOKe</a:t>
            </a:r>
            <a:r>
              <a:rPr lang="en-US" dirty="0"/>
              <a:t> A stateless active queue management scheme for approximating fair bandwidth allocation” by </a:t>
            </a:r>
            <a:r>
              <a:rPr lang="en-US" dirty="0" err="1"/>
              <a:t>Rong</a:t>
            </a:r>
            <a:r>
              <a:rPr lang="en-US" dirty="0"/>
              <a:t> Pan,  </a:t>
            </a:r>
            <a:r>
              <a:rPr lang="en-US" dirty="0" err="1"/>
              <a:t>Balaji</a:t>
            </a:r>
            <a:r>
              <a:rPr lang="en-US" dirty="0"/>
              <a:t> </a:t>
            </a:r>
            <a:r>
              <a:rPr lang="en-US" dirty="0" err="1"/>
              <a:t>Prabhakar</a:t>
            </a:r>
            <a:r>
              <a:rPr lang="en-US" dirty="0"/>
              <a:t>, Konstantinos </a:t>
            </a:r>
            <a:r>
              <a:rPr lang="en-US" dirty="0" err="1"/>
              <a:t>Psounis</a:t>
            </a:r>
            <a:br>
              <a:rPr lang="en-US" dirty="0"/>
            </a:br>
            <a:r>
              <a:rPr lang="en-US" dirty="0"/>
              <a:t>Department of Electrical Engineering </a:t>
            </a:r>
            <a:br>
              <a:rPr lang="en-US" dirty="0"/>
            </a:br>
            <a:r>
              <a:rPr lang="nn-NO" dirty="0"/>
              <a:t>Stanford University </a:t>
            </a:r>
            <a:br>
              <a:rPr lang="nn-NO" dirty="0"/>
            </a:br>
            <a:r>
              <a:rPr lang="nn-NO" dirty="0"/>
              <a:t>Stanford, CA 94305</a:t>
            </a:r>
            <a:br>
              <a:rPr lang="en-US" dirty="0"/>
            </a:br>
            <a:r>
              <a:rPr lang="en-US" u="sng" dirty="0">
                <a:solidFill>
                  <a:schemeClr val="tx2"/>
                </a:solidFill>
                <a:hlinkClick r:id="rId8"/>
              </a:rPr>
              <a:t>http://www-bcf.usc.edu/~kpsounis/Papers/choke_infocom.pdf</a:t>
            </a:r>
            <a:endParaRPr lang="en-US" u="sng" dirty="0">
              <a:solidFill>
                <a:schemeClr val="tx2"/>
              </a:solidFill>
            </a:endParaRPr>
          </a:p>
          <a:p>
            <a:pPr marL="0" indent="0">
              <a:buNone/>
              <a:defRPr/>
            </a:pPr>
            <a:endParaRPr lang="en-US" dirty="0"/>
          </a:p>
          <a:p>
            <a:pPr>
              <a:defRPr/>
            </a:pPr>
            <a:r>
              <a:rPr lang="en-US" dirty="0"/>
              <a:t>“Data Center Transport Mechanisms: Congestion Control Theory and IEEE Standardization” by Mohammad </a:t>
            </a:r>
            <a:r>
              <a:rPr lang="en-US" dirty="0" err="1"/>
              <a:t>Alizadeh</a:t>
            </a:r>
            <a:r>
              <a:rPr lang="en-US" dirty="0"/>
              <a:t>, </a:t>
            </a:r>
            <a:r>
              <a:rPr lang="en-US" dirty="0" err="1"/>
              <a:t>Berk</a:t>
            </a:r>
            <a:r>
              <a:rPr lang="en-US" dirty="0"/>
              <a:t> </a:t>
            </a:r>
            <a:r>
              <a:rPr lang="en-US" dirty="0" err="1"/>
              <a:t>Atikoglu</a:t>
            </a:r>
            <a:r>
              <a:rPr lang="en-US" dirty="0"/>
              <a:t>, Abdul </a:t>
            </a:r>
            <a:r>
              <a:rPr lang="en-US" dirty="0" err="1"/>
              <a:t>Kabbani</a:t>
            </a:r>
            <a:r>
              <a:rPr lang="en-US" dirty="0"/>
              <a:t>, </a:t>
            </a:r>
            <a:r>
              <a:rPr lang="en-US" dirty="0" err="1"/>
              <a:t>Ashvin</a:t>
            </a:r>
            <a:r>
              <a:rPr lang="en-US" dirty="0"/>
              <a:t> </a:t>
            </a:r>
            <a:r>
              <a:rPr lang="en-US" dirty="0" err="1"/>
              <a:t>Lakshmikantha</a:t>
            </a:r>
            <a:r>
              <a:rPr lang="en-US" dirty="0"/>
              <a:t>, </a:t>
            </a:r>
            <a:r>
              <a:rPr lang="en-US" dirty="0" err="1"/>
              <a:t>Rong</a:t>
            </a:r>
            <a:r>
              <a:rPr lang="en-US" dirty="0"/>
              <a:t> Pan </a:t>
            </a:r>
            <a:r>
              <a:rPr lang="en-US" dirty="0" err="1"/>
              <a:t>Balaji</a:t>
            </a:r>
            <a:r>
              <a:rPr lang="en-US" dirty="0"/>
              <a:t> </a:t>
            </a:r>
            <a:r>
              <a:rPr lang="en-US" dirty="0" err="1"/>
              <a:t>Prabhakar</a:t>
            </a:r>
            <a:r>
              <a:rPr lang="en-US" dirty="0"/>
              <a:t>, and Mick Seaman</a:t>
            </a:r>
            <a:br>
              <a:rPr lang="en-US" dirty="0"/>
            </a:br>
            <a:r>
              <a:rPr lang="en-US" u="sng" dirty="0">
                <a:solidFill>
                  <a:schemeClr val="tx2"/>
                </a:solidFill>
                <a:hlinkClick r:id="rId9"/>
              </a:rPr>
              <a:t>http://www.stanford.edu/~balaji/datacenters.html</a:t>
            </a:r>
            <a:endParaRPr lang="en-US" u="sng" dirty="0">
              <a:solidFill>
                <a:schemeClr val="tx2"/>
              </a:solidFill>
            </a:endParaRPr>
          </a:p>
          <a:p>
            <a:pPr>
              <a:defRPr/>
            </a:pPr>
            <a:endParaRPr lang="en-US" u="sng" dirty="0">
              <a:solidFill>
                <a:schemeClr val="tx2"/>
              </a:solidFill>
            </a:endParaRPr>
          </a:p>
        </p:txBody>
      </p:sp>
    </p:spTree>
    <p:custDataLst>
      <p:tags r:id="rId1"/>
    </p:custData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a:t>Questions?</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7528</Words>
  <Application>Microsoft Office PowerPoint</Application>
  <PresentationFormat>On-screen Show (4:3)</PresentationFormat>
  <Paragraphs>813</Paragraphs>
  <Slides>93</Slides>
  <Notes>39</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93</vt:i4>
      </vt:variant>
    </vt:vector>
  </HeadingPairs>
  <TitlesOfParts>
    <vt:vector size="110" baseType="lpstr">
      <vt:lpstr>Arial</vt:lpstr>
      <vt:lpstr>Arial Narrow</vt:lpstr>
      <vt:lpstr>Arial Rounded MT Bold</vt:lpstr>
      <vt:lpstr>Calibri</vt:lpstr>
      <vt:lpstr>Comic Sans MS</vt:lpstr>
      <vt:lpstr>Courier New</vt:lpstr>
      <vt:lpstr>Georgia</vt:lpstr>
      <vt:lpstr>Helvetica</vt:lpstr>
      <vt:lpstr>Lucida Console</vt:lpstr>
      <vt:lpstr>Times New Roman</vt:lpstr>
      <vt:lpstr>Wingdings</vt:lpstr>
      <vt:lpstr>ZapfDingbats</vt:lpstr>
      <vt:lpstr>Training</vt:lpstr>
      <vt:lpstr>Visio</vt:lpstr>
      <vt:lpstr>Clip</vt:lpstr>
      <vt:lpstr>Chart</vt:lpstr>
      <vt:lpstr>Equation</vt:lpstr>
      <vt:lpstr>High Speed Networks Queue Management Packet Scheduling</vt:lpstr>
      <vt:lpstr>Simple Network Node</vt:lpstr>
      <vt:lpstr>Input and Output Queues in the Ethernet port</vt:lpstr>
      <vt:lpstr>Queue Management</vt:lpstr>
      <vt:lpstr>Queues</vt:lpstr>
      <vt:lpstr>Cisco Nexus 5500</vt:lpstr>
      <vt:lpstr>Cisco Nexus 5500 Unified Port Controller</vt:lpstr>
      <vt:lpstr>Tail Drop</vt:lpstr>
      <vt:lpstr>Tail Drop Limitations</vt:lpstr>
      <vt:lpstr>Other options</vt:lpstr>
      <vt:lpstr>Random Early Detection (RED)</vt:lpstr>
      <vt:lpstr>TCP congestion control</vt:lpstr>
      <vt:lpstr>RED – probability of dropping</vt:lpstr>
      <vt:lpstr>RED performance</vt:lpstr>
      <vt:lpstr>RED – queue length estimations</vt:lpstr>
      <vt:lpstr>RED – fast reaction to the queue drain</vt:lpstr>
      <vt:lpstr>RED drawbacks - 1</vt:lpstr>
      <vt:lpstr>RED drawbacks – 2 </vt:lpstr>
      <vt:lpstr>RED tuning</vt:lpstr>
      <vt:lpstr>Dark Buffers in the Internet</vt:lpstr>
      <vt:lpstr>Internet Buffers and Congestion</vt:lpstr>
      <vt:lpstr>Bandwidth Delay Product</vt:lpstr>
      <vt:lpstr>Bloated Buffers and TCP Congestion Avoidance</vt:lpstr>
      <vt:lpstr>Where is the bottleneck</vt:lpstr>
      <vt:lpstr>Why is overbuffering a problem?</vt:lpstr>
      <vt:lpstr>AQM for the Modern World</vt:lpstr>
      <vt:lpstr>Good vs Bad Queues</vt:lpstr>
      <vt:lpstr>Typical TCP connection startup</vt:lpstr>
      <vt:lpstr>Standing Queues - Bad</vt:lpstr>
      <vt:lpstr>Influence on Latency</vt:lpstr>
      <vt:lpstr>CoDel (Controlled Delay Management)</vt:lpstr>
      <vt:lpstr>CoDel queue management principles</vt:lpstr>
      <vt:lpstr>CoDel: queue size in bytes is wrong</vt:lpstr>
      <vt:lpstr>CoDel: sojourn time</vt:lpstr>
      <vt:lpstr>CoDel: Interval</vt:lpstr>
      <vt:lpstr>CoDel: simplified algorithm</vt:lpstr>
      <vt:lpstr>CoDel: Algorithm - dequeue</vt:lpstr>
      <vt:lpstr>Why to choose CoDel</vt:lpstr>
      <vt:lpstr>Try CoDel</vt:lpstr>
      <vt:lpstr>QCN – Quantized Congestion Notification</vt:lpstr>
      <vt:lpstr>Ethernet features affecting the congestion control schemes</vt:lpstr>
      <vt:lpstr>The QCN Algorithm</vt:lpstr>
      <vt:lpstr>QCN: CP</vt:lpstr>
      <vt:lpstr>QCN: RP </vt:lpstr>
      <vt:lpstr>QCN: Rate adjustments</vt:lpstr>
      <vt:lpstr>QCN: Recovery</vt:lpstr>
      <vt:lpstr>QCN: Timer</vt:lpstr>
      <vt:lpstr>CHOKE</vt:lpstr>
      <vt:lpstr>The CHOKE algorithm - 1</vt:lpstr>
      <vt:lpstr>The CHOKE algorithm - 2</vt:lpstr>
      <vt:lpstr>The CHOKE algorithm – simulation results</vt:lpstr>
      <vt:lpstr>Summary</vt:lpstr>
      <vt:lpstr>Packet Scheduling</vt:lpstr>
      <vt:lpstr>Packet scheduling</vt:lpstr>
      <vt:lpstr>FCFS / FIFO Queuing</vt:lpstr>
      <vt:lpstr>FIFO Queuing - 2</vt:lpstr>
      <vt:lpstr>Strict Priority</vt:lpstr>
      <vt:lpstr>Round Robin: Architecture</vt:lpstr>
      <vt:lpstr>Round Robin</vt:lpstr>
      <vt:lpstr>Round Robin Scheduling</vt:lpstr>
      <vt:lpstr>Weighted Round-Robin</vt:lpstr>
      <vt:lpstr>Providing Bandwidth Guarantees: Deficit Round Robin</vt:lpstr>
      <vt:lpstr>Deficit Round-Robin</vt:lpstr>
      <vt:lpstr>DRR: performance</vt:lpstr>
      <vt:lpstr>Schedulers that provide delay guarantees</vt:lpstr>
      <vt:lpstr>GPS Example</vt:lpstr>
      <vt:lpstr>Fairness using GPS</vt:lpstr>
      <vt:lpstr>GPS approximation</vt:lpstr>
      <vt:lpstr>Packet-by-packet system</vt:lpstr>
      <vt:lpstr>Weighted Fair Queue</vt:lpstr>
      <vt:lpstr>GPS vs WFQ</vt:lpstr>
      <vt:lpstr>Weighted Fair Queue algorithm</vt:lpstr>
      <vt:lpstr>Flow oversubscription</vt:lpstr>
      <vt:lpstr>WFQ – Virtual Time</vt:lpstr>
      <vt:lpstr>Stochastic Fairness Queuing (SFQ)</vt:lpstr>
      <vt:lpstr>SFQ Advantages and Drawbacks</vt:lpstr>
      <vt:lpstr>Summary</vt:lpstr>
      <vt:lpstr>Hierarchical scheduling</vt:lpstr>
      <vt:lpstr>Rationale behind HQoS</vt:lpstr>
      <vt:lpstr>HQoS Example 1</vt:lpstr>
      <vt:lpstr>HQoS Example 2</vt:lpstr>
      <vt:lpstr>Traffic Classification and Marking</vt:lpstr>
      <vt:lpstr>Traffic Classification and Marking</vt:lpstr>
      <vt:lpstr>Leaky bucket vs Token bucket</vt:lpstr>
      <vt:lpstr>Bandwidth profile parameters</vt:lpstr>
      <vt:lpstr>Single Rate Three Color Marker  (IETF RFC2697)</vt:lpstr>
      <vt:lpstr>Single Rate Three Color Marker algorithm</vt:lpstr>
      <vt:lpstr>Two Rate Three Color Marker  (RFC 2698) </vt:lpstr>
      <vt:lpstr>Two Rate Three Color Marker algorithm</vt:lpstr>
      <vt:lpstr>A Differentiated Service Two-Rate, Three-Color Marker (IETF RFC4115)  </vt:lpstr>
      <vt:lpstr>Summary</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2013-01-18T19:26:30Z</dcterms:created>
  <dcterms:modified xsi:type="dcterms:W3CDTF">2022-03-21T07:27:50Z</dcterms:modified>
</cp:coreProperties>
</file>