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9" r:id="rId2"/>
    <p:sldId id="333" r:id="rId3"/>
    <p:sldId id="378" r:id="rId4"/>
    <p:sldId id="379" r:id="rId5"/>
    <p:sldId id="380" r:id="rId6"/>
    <p:sldId id="384" r:id="rId7"/>
    <p:sldId id="387" r:id="rId8"/>
    <p:sldId id="381" r:id="rId9"/>
    <p:sldId id="382" r:id="rId10"/>
    <p:sldId id="383" r:id="rId11"/>
    <p:sldId id="385" r:id="rId12"/>
    <p:sldId id="423" r:id="rId13"/>
    <p:sldId id="386" r:id="rId14"/>
    <p:sldId id="388" r:id="rId15"/>
    <p:sldId id="425" r:id="rId16"/>
    <p:sldId id="426" r:id="rId17"/>
    <p:sldId id="393" r:id="rId18"/>
    <p:sldId id="389" r:id="rId19"/>
    <p:sldId id="390" r:id="rId20"/>
    <p:sldId id="391" r:id="rId21"/>
    <p:sldId id="392" r:id="rId22"/>
    <p:sldId id="399" r:id="rId23"/>
    <p:sldId id="400" r:id="rId24"/>
    <p:sldId id="395" r:id="rId25"/>
    <p:sldId id="394" r:id="rId26"/>
    <p:sldId id="401" r:id="rId27"/>
    <p:sldId id="424" r:id="rId28"/>
    <p:sldId id="402" r:id="rId29"/>
    <p:sldId id="403" r:id="rId30"/>
    <p:sldId id="404" r:id="rId31"/>
    <p:sldId id="406" r:id="rId32"/>
    <p:sldId id="405" r:id="rId33"/>
    <p:sldId id="408" r:id="rId34"/>
    <p:sldId id="409" r:id="rId35"/>
    <p:sldId id="410" r:id="rId36"/>
    <p:sldId id="411" r:id="rId37"/>
    <p:sldId id="414" r:id="rId38"/>
    <p:sldId id="412" r:id="rId39"/>
    <p:sldId id="413" r:id="rId40"/>
    <p:sldId id="415" r:id="rId41"/>
    <p:sldId id="416" r:id="rId42"/>
    <p:sldId id="418" r:id="rId43"/>
    <p:sldId id="419" r:id="rId44"/>
    <p:sldId id="417" r:id="rId45"/>
    <p:sldId id="420" r:id="rId46"/>
    <p:sldId id="421" r:id="rId47"/>
    <p:sldId id="422" r:id="rId48"/>
    <p:sldId id="377" r:id="rId49"/>
    <p:sldId id="277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333"/>
            <p14:sldId id="378"/>
            <p14:sldId id="379"/>
            <p14:sldId id="380"/>
            <p14:sldId id="384"/>
            <p14:sldId id="387"/>
            <p14:sldId id="381"/>
            <p14:sldId id="382"/>
            <p14:sldId id="383"/>
            <p14:sldId id="385"/>
            <p14:sldId id="423"/>
            <p14:sldId id="386"/>
            <p14:sldId id="388"/>
            <p14:sldId id="425"/>
            <p14:sldId id="426"/>
            <p14:sldId id="393"/>
            <p14:sldId id="389"/>
            <p14:sldId id="390"/>
            <p14:sldId id="391"/>
            <p14:sldId id="392"/>
            <p14:sldId id="399"/>
            <p14:sldId id="400"/>
            <p14:sldId id="395"/>
            <p14:sldId id="394"/>
            <p14:sldId id="401"/>
            <p14:sldId id="424"/>
            <p14:sldId id="402"/>
            <p14:sldId id="403"/>
            <p14:sldId id="404"/>
            <p14:sldId id="406"/>
            <p14:sldId id="405"/>
            <p14:sldId id="408"/>
            <p14:sldId id="409"/>
            <p14:sldId id="410"/>
            <p14:sldId id="411"/>
            <p14:sldId id="414"/>
            <p14:sldId id="412"/>
            <p14:sldId id="413"/>
            <p14:sldId id="415"/>
            <p14:sldId id="416"/>
            <p14:sldId id="418"/>
            <p14:sldId id="419"/>
            <p14:sldId id="417"/>
            <p14:sldId id="420"/>
            <p14:sldId id="421"/>
            <p14:sldId id="422"/>
            <p14:sldId id="377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77199" autoAdjust="0"/>
  </p:normalViewPr>
  <p:slideViewPr>
    <p:cSldViewPr>
      <p:cViewPr varScale="1">
        <p:scale>
          <a:sx n="67" d="100"/>
          <a:sy n="67" d="100"/>
        </p:scale>
        <p:origin x="218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2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16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60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73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out=NULL  for example, in the </a:t>
            </a:r>
            <a:r>
              <a:rPr lang="en-US" i="1" dirty="0" err="1"/>
              <a:t>ip_rcv</a:t>
            </a:r>
            <a:r>
              <a:rPr lang="en-US" i="1" dirty="0"/>
              <a:t>() </a:t>
            </a:r>
            <a:r>
              <a:rPr lang="en-US" dirty="0"/>
              <a:t>method, net/ipv4/</a:t>
            </a:r>
            <a:r>
              <a:rPr lang="en-US" dirty="0" err="1"/>
              <a:t>ip_input.c</a:t>
            </a:r>
            <a:r>
              <a:rPr lang="en-US" dirty="0"/>
              <a:t>  which is called before a routing lookup is performed, and you don’t know yet which is the  output device; the NF_HOOK() macro is invoked in this method with a NULL output device.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016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Kernel shall be built with connection tracking support (CONFIG_NF_CONNTRACK is set)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en-US" baseline="0" dirty="0"/>
              <a:t> bidirectional entity look at: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include/net/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netfilter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nf_conntrack.h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44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Connection Tracking Extensions infrastructure is implemented in </a:t>
            </a:r>
            <a:r>
              <a:rPr lang="en-US" i="1" dirty="0"/>
              <a:t>net/</a:t>
            </a:r>
            <a:r>
              <a:rPr lang="en-US" i="1" dirty="0" err="1"/>
              <a:t>netfilter</a:t>
            </a:r>
            <a:r>
              <a:rPr lang="en-US" i="1" dirty="0"/>
              <a:t>/</a:t>
            </a:r>
            <a:r>
              <a:rPr lang="en-US" i="1" dirty="0" err="1"/>
              <a:t>nf_conntrack_extend.c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868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 and </a:t>
            </a:r>
            <a:r>
              <a:rPr lang="en-US" dirty="0" err="1"/>
              <a:t>conntrack</a:t>
            </a:r>
            <a:r>
              <a:rPr lang="en-US" dirty="0"/>
              <a:t>:</a:t>
            </a:r>
          </a:p>
          <a:p>
            <a:r>
              <a:rPr lang="en-US" dirty="0"/>
              <a:t> before </a:t>
            </a:r>
            <a:r>
              <a:rPr lang="en-US" dirty="0" err="1"/>
              <a:t>Conntrack</a:t>
            </a:r>
            <a:r>
              <a:rPr lang="en-US" baseline="0" dirty="0"/>
              <a:t> after that NAT (The reason behind this is that NAT performs a lookup in the </a:t>
            </a:r>
          </a:p>
          <a:p>
            <a:r>
              <a:rPr lang="en-US" baseline="0" dirty="0"/>
              <a:t>Connection Tracking layer, and if it does not find an entry, NAT does not perform any address translation action)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62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Code: net/core/</a:t>
            </a:r>
            <a:r>
              <a:rPr lang="en-US" dirty="0" err="1"/>
              <a:t>dev.c</a:t>
            </a:r>
            <a:endParaRPr lang="en-US" dirty="0"/>
          </a:p>
          <a:p>
            <a:r>
              <a:rPr lang="en-US" dirty="0" err="1"/>
              <a:t>sch_direct_xmit</a:t>
            </a:r>
            <a:r>
              <a:rPr lang="en-US" dirty="0"/>
              <a:t>() OR q-&gt;</a:t>
            </a:r>
            <a:r>
              <a:rPr lang="en-US" dirty="0" err="1"/>
              <a:t>enqueue</a:t>
            </a:r>
            <a:r>
              <a:rPr lang="en-US" dirty="0"/>
              <a:t>() are called from </a:t>
            </a:r>
          </a:p>
          <a:p>
            <a:r>
              <a:rPr lang="en-US" dirty="0"/>
              <a:t>__</a:t>
            </a:r>
            <a:r>
              <a:rPr lang="en-US" dirty="0" err="1"/>
              <a:t>dev_xmit_skb</a:t>
            </a:r>
            <a:r>
              <a:rPr lang="en-US" dirty="0"/>
              <a:t>() called from</a:t>
            </a:r>
          </a:p>
          <a:p>
            <a:r>
              <a:rPr lang="en-US" dirty="0"/>
              <a:t>__</a:t>
            </a:r>
            <a:r>
              <a:rPr lang="en-US" dirty="0" err="1"/>
              <a:t>dev_queue_xmit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681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include/net/</a:t>
            </a:r>
            <a:r>
              <a:rPr lang="en-US" dirty="0" err="1"/>
              <a:t>sch_generic.h</a:t>
            </a:r>
            <a:endParaRPr lang="en-US" dirty="0"/>
          </a:p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Qdisc_ops</a:t>
            </a:r>
            <a:endParaRPr lang="en-US" dirty="0"/>
          </a:p>
          <a:p>
            <a:endParaRPr lang="en-US" dirty="0"/>
          </a:p>
          <a:p>
            <a:r>
              <a:rPr lang="en-US" dirty="0"/>
              <a:t>Transmission Failure</a:t>
            </a:r>
            <a:r>
              <a:rPr lang="en-US"/>
              <a:t>: </a:t>
            </a:r>
          </a:p>
          <a:p>
            <a:endParaRPr lang="en-US" dirty="0"/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NETDEV_TX_BUSY</a:t>
            </a:r>
            <a:r>
              <a:rPr lang="en-US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driver has discovered that the NIC lacks sufficient room in its transmit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 pool. When this condition is detected, the driver often calls </a:t>
            </a:r>
            <a:r>
              <a:rPr lang="en-US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netif_stop</a:t>
            </a: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 too (see the section “Enabling and Disabling Transmissions”).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NETDEV_TX_LOCKED</a:t>
            </a:r>
            <a:r>
              <a:rPr lang="en-US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driver is locked. This return value is used only by drivers that support</a:t>
            </a:r>
            <a:r>
              <a:rPr lang="en-US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NETIF_F_LLTX.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5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09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net/</a:t>
            </a:r>
            <a:r>
              <a:rPr lang="en-US" dirty="0" err="1"/>
              <a:t>sched</a:t>
            </a:r>
            <a:r>
              <a:rPr lang="en-US" dirty="0"/>
              <a:t>/</a:t>
            </a:r>
            <a:r>
              <a:rPr lang="en-US" dirty="0" err="1"/>
              <a:t>sch_generic.c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pfifo_fast_enqueuer</a:t>
            </a:r>
            <a:r>
              <a:rPr lang="en-US" dirty="0"/>
              <a:t>():</a:t>
            </a:r>
          </a:p>
          <a:p>
            <a:pPr marL="228600" indent="-228600">
              <a:buAutoNum type="arabicParenR"/>
            </a:pPr>
            <a:r>
              <a:rPr lang="en-US" dirty="0"/>
              <a:t>Map priority to band</a:t>
            </a:r>
          </a:p>
          <a:p>
            <a:pPr marL="228600" indent="-228600">
              <a:buAutoNum type="arabicParenR"/>
            </a:pPr>
            <a:r>
              <a:rPr lang="en-US" dirty="0"/>
              <a:t>__</a:t>
            </a:r>
            <a:r>
              <a:rPr lang="en-US" dirty="0" err="1"/>
              <a:t>qdisc_enqueuer_tail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pfifo_fast_dequeuer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 err="1"/>
              <a:t>Dequeue</a:t>
            </a:r>
            <a:r>
              <a:rPr lang="en-US" dirty="0"/>
              <a:t> from active band with highest priority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68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include/</a:t>
            </a:r>
            <a:r>
              <a:rPr lang="en-US" dirty="0" err="1"/>
              <a:t>linux</a:t>
            </a:r>
            <a:r>
              <a:rPr lang="en-US" dirty="0"/>
              <a:t>/</a:t>
            </a:r>
            <a:r>
              <a:rPr lang="en-US" dirty="0" err="1"/>
              <a:t>skbuff.h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98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sfq_enqueue</a:t>
            </a:r>
            <a:r>
              <a:rPr lang="en-US" dirty="0"/>
              <a:t>() :</a:t>
            </a:r>
          </a:p>
          <a:p>
            <a:endParaRPr lang="en-US" dirty="0"/>
          </a:p>
          <a:p>
            <a:r>
              <a:rPr lang="en-US" dirty="0" err="1"/>
              <a:t>sfq_classify</a:t>
            </a:r>
            <a:r>
              <a:rPr lang="en-US" dirty="0"/>
              <a:t>() is called from </a:t>
            </a:r>
            <a:r>
              <a:rPr lang="en-US" dirty="0" err="1"/>
              <a:t>sfq_enqueue</a:t>
            </a:r>
            <a:r>
              <a:rPr lang="en-US" dirty="0"/>
              <a:t>() </a:t>
            </a:r>
          </a:p>
          <a:p>
            <a:r>
              <a:rPr lang="en-US" dirty="0" err="1"/>
              <a:t>sfq_classify</a:t>
            </a:r>
            <a:r>
              <a:rPr lang="en-US" dirty="0"/>
              <a:t>() can consider the priority from </a:t>
            </a:r>
            <a:r>
              <a:rPr lang="en-US" dirty="0" err="1"/>
              <a:t>skb</a:t>
            </a:r>
            <a:r>
              <a:rPr lang="en-US" dirty="0"/>
              <a:t> as a queue identifier</a:t>
            </a:r>
          </a:p>
          <a:p>
            <a:endParaRPr lang="en-US" dirty="0"/>
          </a:p>
          <a:p>
            <a:r>
              <a:rPr lang="en-US" dirty="0" err="1"/>
              <a:t>sfq_dequeuer</a:t>
            </a:r>
            <a:r>
              <a:rPr lang="en-US" dirty="0"/>
              <a:t>():</a:t>
            </a:r>
          </a:p>
          <a:p>
            <a:r>
              <a:rPr lang="en-US" dirty="0"/>
              <a:t>Rather simple…</a:t>
            </a:r>
          </a:p>
          <a:p>
            <a:endParaRPr lang="en-US" dirty="0"/>
          </a:p>
          <a:p>
            <a:r>
              <a:rPr lang="en-US" dirty="0" err="1"/>
              <a:t>sfq_perturbation</a:t>
            </a:r>
            <a:r>
              <a:rPr lang="en-US" dirty="0"/>
              <a:t>() is activated</a:t>
            </a:r>
            <a:r>
              <a:rPr lang="en-US" baseline="0" dirty="0"/>
              <a:t> by the timer calls </a:t>
            </a:r>
            <a:r>
              <a:rPr lang="en-US" baseline="0" dirty="0" err="1"/>
              <a:t>sfq_rehash</a:t>
            </a:r>
            <a:r>
              <a:rPr lang="en-US" baseline="0" dirty="0"/>
              <a:t>():</a:t>
            </a:r>
          </a:p>
          <a:p>
            <a:r>
              <a:rPr lang="en-US" baseline="0" dirty="0"/>
              <a:t>1) Packets from all buckets are thrown to the </a:t>
            </a:r>
            <a:r>
              <a:rPr lang="en-US" i="1" baseline="0" dirty="0"/>
              <a:t>list </a:t>
            </a:r>
          </a:p>
          <a:p>
            <a:r>
              <a:rPr lang="en-US" i="0" baseline="0" dirty="0"/>
              <a:t>2) Packets are inserted into hash table according to new hashing rules</a:t>
            </a:r>
          </a:p>
          <a:p>
            <a:r>
              <a:rPr lang="en-US" i="0" baseline="0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8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include/net/</a:t>
            </a:r>
            <a:r>
              <a:rPr lang="en-US" dirty="0" err="1"/>
              <a:t>red.h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356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Implemented in net/</a:t>
            </a:r>
            <a:r>
              <a:rPr lang="en-US" dirty="0" err="1"/>
              <a:t>sched</a:t>
            </a:r>
            <a:r>
              <a:rPr lang="en-US" dirty="0"/>
              <a:t>/</a:t>
            </a:r>
            <a:r>
              <a:rPr lang="en-US" dirty="0" err="1"/>
              <a:t>sch_tbf.c</a:t>
            </a:r>
            <a:endParaRPr lang="en-US" dirty="0"/>
          </a:p>
          <a:p>
            <a:r>
              <a:rPr lang="en-US" dirty="0"/>
              <a:t>Work is done in </a:t>
            </a:r>
            <a:r>
              <a:rPr lang="en-US" dirty="0" err="1"/>
              <a:t>tbf_dequeue</a:t>
            </a:r>
            <a:r>
              <a:rPr lang="en-US"/>
              <a:t>()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6131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Microsoft </a:t>
            </a:r>
            <a:r>
              <a:rPr lang="en-US" b="1" dirty="0"/>
              <a:t>Engineering Excellence</a:t>
            </a:r>
            <a:endParaRPr lang="en-US" dirty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Microsoft Confidential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9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Microsoft </a:t>
            </a:r>
            <a:r>
              <a:rPr lang="en-US" b="1" dirty="0"/>
              <a:t>Engineering Excellence</a:t>
            </a:r>
            <a:endParaRPr lang="en-US" dirty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24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67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Ipv4/</a:t>
            </a:r>
            <a:r>
              <a:rPr lang="en-US" dirty="0" err="1"/>
              <a:t>fib_trie.c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389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switch to David Miller’s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77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Code:</a:t>
            </a:r>
          </a:p>
          <a:p>
            <a:pPr marL="228600" indent="-228600">
              <a:lnSpc>
                <a:spcPct val="80000"/>
              </a:lnSpc>
              <a:buAutoNum type="arabicPeriod"/>
            </a:pPr>
            <a:r>
              <a:rPr lang="en-US" dirty="0"/>
              <a:t>if (index &amp; (~0ul &lt;&lt; n-&gt;bits))  -- in compressed </a:t>
            </a:r>
            <a:r>
              <a:rPr lang="en-US" dirty="0" err="1"/>
              <a:t>trie</a:t>
            </a:r>
            <a:r>
              <a:rPr lang="en-US" dirty="0"/>
              <a:t> some bits might be skipped;</a:t>
            </a:r>
            <a:r>
              <a:rPr lang="en-US" baseline="0" dirty="0"/>
              <a:t> mismatch in skipped bits detected</a:t>
            </a:r>
          </a:p>
          <a:p>
            <a:pPr marL="228600" indent="-228600">
              <a:lnSpc>
                <a:spcPct val="80000"/>
              </a:lnSpc>
              <a:buAutoNum type="arabicPeriod"/>
            </a:pPr>
            <a:r>
              <a:rPr lang="en-US" baseline="0" dirty="0"/>
              <a:t>If (IS_LEAF(n))  is defined as (!(n)-&gt;bits)</a:t>
            </a:r>
          </a:p>
          <a:p>
            <a:pPr marL="228600" indent="-228600">
              <a:lnSpc>
                <a:spcPct val="80000"/>
              </a:lnSpc>
              <a:buAutoNum type="arabicPeriod"/>
            </a:pPr>
            <a:r>
              <a:rPr lang="en-US" baseline="0" dirty="0" err="1"/>
              <a:t>prefix_mismatch</a:t>
            </a:r>
            <a:r>
              <a:rPr lang="en-US" baseline="0" dirty="0"/>
              <a:t>(key, prefix) is defined as ((key ^ prefix)  &amp; (prefix | -prefix))   // (prefix | -prefix) produce a mask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aseline="0" dirty="0"/>
              <a:t>  </a:t>
            </a:r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43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06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all </a:t>
            </a:r>
            <a:r>
              <a:rPr lang="en-US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thenext</a:t>
            </a: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hops are assigned the same weight, the algorithm falls back to the so-called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equal cost multipath </a:t>
            </a: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algorithm.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14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Actual</a:t>
            </a:r>
            <a:r>
              <a:rPr lang="en-US" baseline="0" dirty="0"/>
              <a:t> lookup is done by </a:t>
            </a:r>
            <a:r>
              <a:rPr lang="en-US" baseline="0" dirty="0" err="1"/>
              <a:t>ipmr_cache_find</a:t>
            </a:r>
            <a:r>
              <a:rPr lang="en-US" baseline="0" dirty="0"/>
              <a:t>() in net/ipv4/</a:t>
            </a:r>
            <a:r>
              <a:rPr lang="en-US" baseline="0" dirty="0" err="1"/>
              <a:t>ipmr.c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4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upercomputer" TargetMode="External"/><Relationship Id="rId3" Type="http://schemas.openxmlformats.org/officeDocument/2006/relationships/hyperlink" Target="https://en.wikipedia.org/wiki/Linux_kernel" TargetMode="External"/><Relationship Id="rId7" Type="http://schemas.openxmlformats.org/officeDocument/2006/relationships/hyperlink" Target="https://en.wikipedia.org/wiki/Personal_computer" TargetMode="External"/><Relationship Id="rId2" Type="http://schemas.openxmlformats.org/officeDocument/2006/relationships/hyperlink" Target="https://en.wikipedia.org/wiki/Operating_system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OpenWrt" TargetMode="External"/><Relationship Id="rId11" Type="http://schemas.openxmlformats.org/officeDocument/2006/relationships/hyperlink" Target="https://www.linux.com/news/software/applications/810295-the-top-11-best-linux-distros-for-2015" TargetMode="External"/><Relationship Id="rId5" Type="http://schemas.openxmlformats.org/officeDocument/2006/relationships/hyperlink" Target="https://en.wikipedia.org/wiki/Embedded_device" TargetMode="External"/><Relationship Id="rId10" Type="http://schemas.openxmlformats.org/officeDocument/2006/relationships/hyperlink" Target="https://en.wikipedia.org/wiki/Linux_distribution" TargetMode="External"/><Relationship Id="rId4" Type="http://schemas.openxmlformats.org/officeDocument/2006/relationships/hyperlink" Target="https://en.wikipedia.org/wiki/Package_management_system" TargetMode="External"/><Relationship Id="rId9" Type="http://schemas.openxmlformats.org/officeDocument/2006/relationships/hyperlink" Target="https://en.wikipedia.org/wiki/Rocks_Cluster_Distribution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7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linuxwall.info/doku.php/en:ressources:dossiers:networking:traffic_contro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iki.linuxwall.info/doku.php/en:ressources:dossiers:networking:traffic_control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iki.linuxwall.info/doku.php/en:ressources:dossiers:networking:traffic_control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iki.linuxwall.info/doku.php/en:ressources:dossiers:networking:traffic_control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iki.linuxwall.info/doku.php/en:ressources:dossiers:networking:traffic_control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hyperlink" Target="http://inai.de/documents/Netfilter_Modules.pdf" TargetMode="Externa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hyperlink" Target="http://www.amazon.com/Linux-Kernel-Networking-Implementation-Experts/dp/143026196X" TargetMode="Externa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u.org/software/make/manual/make.htm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High Speed Networks</a:t>
            </a:r>
            <a:br>
              <a:rPr lang="en-US" dirty="0"/>
            </a:br>
            <a:r>
              <a:rPr lang="en-US" dirty="0"/>
              <a:t>Linux Networking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sz="2400" dirty="0"/>
              <a:t>Robert </a:t>
            </a:r>
            <a:r>
              <a:rPr lang="en-US" sz="2400" dirty="0" err="1"/>
              <a:t>Iakobashvili</a:t>
            </a:r>
            <a:r>
              <a:rPr lang="en-US" sz="2400" dirty="0"/>
              <a:t>,</a:t>
            </a:r>
          </a:p>
          <a:p>
            <a:pPr algn="l"/>
            <a:r>
              <a:rPr lang="en-US" sz="2400" dirty="0"/>
              <a:t>Author: </a:t>
            </a:r>
            <a:r>
              <a:rPr lang="en-US" sz="2400" dirty="0" err="1"/>
              <a:t>Akiva</a:t>
            </a:r>
            <a:r>
              <a:rPr lang="en-US" sz="2400" dirty="0"/>
              <a:t> </a:t>
            </a:r>
            <a:r>
              <a:rPr lang="en-US" sz="2400" dirty="0" err="1"/>
              <a:t>Sadovski</a:t>
            </a:r>
            <a:r>
              <a:rPr lang="en-US" sz="2400" dirty="0"/>
              <a:t> from Broadcom</a:t>
            </a:r>
          </a:p>
          <a:p>
            <a:pPr algn="l"/>
            <a:r>
              <a:rPr lang="en-US" sz="2400"/>
              <a:t>Spring 2022</a:t>
            </a:r>
          </a:p>
          <a:p>
            <a:pPr algn="l"/>
            <a:endParaRPr lang="en-US" sz="2400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Network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8024" y="1412633"/>
            <a:ext cx="4051176" cy="525672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Each interface is described by a </a:t>
            </a:r>
            <a:r>
              <a:rPr lang="en-US" i="1" dirty="0" err="1"/>
              <a:t>struct</a:t>
            </a:r>
            <a:r>
              <a:rPr lang="en-US" i="1" dirty="0"/>
              <a:t> </a:t>
            </a:r>
            <a:r>
              <a:rPr lang="en-US" i="1" dirty="0" err="1"/>
              <a:t>net_device</a:t>
            </a:r>
            <a:r>
              <a:rPr lang="en-US" dirty="0"/>
              <a:t> item</a:t>
            </a:r>
          </a:p>
          <a:p>
            <a:r>
              <a:rPr lang="en-US" dirty="0"/>
              <a:t>Contains:</a:t>
            </a:r>
          </a:p>
          <a:p>
            <a:pPr lvl="1"/>
            <a:r>
              <a:rPr lang="en-US" dirty="0"/>
              <a:t>The IRQ number of the device 	</a:t>
            </a:r>
          </a:p>
          <a:p>
            <a:pPr lvl="1"/>
            <a:r>
              <a:rPr lang="en-US" dirty="0"/>
              <a:t>The MTU of the device 	</a:t>
            </a:r>
          </a:p>
          <a:p>
            <a:pPr lvl="1"/>
            <a:r>
              <a:rPr lang="en-US" dirty="0"/>
              <a:t>The MAC address of the device	</a:t>
            </a:r>
          </a:p>
          <a:p>
            <a:pPr lvl="1"/>
            <a:r>
              <a:rPr lang="en-US" dirty="0"/>
              <a:t>The name of the device (like eth0 or eth1)</a:t>
            </a:r>
          </a:p>
          <a:p>
            <a:pPr lvl="1"/>
            <a:r>
              <a:rPr lang="en-US" dirty="0"/>
              <a:t>The flags of the device (for example, whether it is up or down)</a:t>
            </a:r>
          </a:p>
          <a:p>
            <a:pPr lvl="1"/>
            <a:r>
              <a:rPr lang="en-US" dirty="0"/>
              <a:t>A list of multicast addresses associated with the device</a:t>
            </a:r>
          </a:p>
          <a:p>
            <a:pPr lvl="1"/>
            <a:r>
              <a:rPr lang="en-US" dirty="0"/>
              <a:t>The features that the device supports (like GSO or GRO offloading)	</a:t>
            </a:r>
          </a:p>
          <a:p>
            <a:pPr lvl="1"/>
            <a:r>
              <a:rPr lang="en-US" dirty="0"/>
              <a:t>An object of network device callbacks (</a:t>
            </a:r>
            <a:r>
              <a:rPr lang="en-US" i="1" dirty="0" err="1"/>
              <a:t>net_device_ops</a:t>
            </a:r>
            <a:r>
              <a:rPr lang="en-US" dirty="0"/>
              <a:t> object item), which consists of function pointers, such as for opening and stopping a device, starting to transmit, changing the MTU of the network device, and more.</a:t>
            </a:r>
          </a:p>
          <a:p>
            <a:pPr lvl="1"/>
            <a:r>
              <a:rPr lang="en-US" dirty="0"/>
              <a:t>An object of </a:t>
            </a:r>
            <a:r>
              <a:rPr lang="en-US" dirty="0" err="1"/>
              <a:t>ethtool</a:t>
            </a:r>
            <a:r>
              <a:rPr lang="en-US" dirty="0"/>
              <a:t> callbacks, which supports getting information about the device by </a:t>
            </a:r>
          </a:p>
          <a:p>
            <a:pPr lvl="1"/>
            <a:r>
              <a:rPr lang="en-US" dirty="0"/>
              <a:t>running the command-line </a:t>
            </a:r>
            <a:r>
              <a:rPr lang="en-US" dirty="0" err="1"/>
              <a:t>ethtool</a:t>
            </a:r>
            <a:r>
              <a:rPr lang="en-US" dirty="0"/>
              <a:t> utility</a:t>
            </a:r>
          </a:p>
          <a:p>
            <a:pPr lvl="1"/>
            <a:r>
              <a:rPr lang="en-US" dirty="0"/>
              <a:t>The number of </a:t>
            </a:r>
            <a:r>
              <a:rPr lang="en-US" dirty="0" err="1"/>
              <a:t>Tx</a:t>
            </a:r>
            <a:r>
              <a:rPr lang="en-US" dirty="0"/>
              <a:t> and Rx queues if the device supports </a:t>
            </a:r>
            <a:r>
              <a:rPr lang="en-US" dirty="0" err="1"/>
              <a:t>multiqueues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The timestamp of the last transmit of a packet on this device	</a:t>
            </a:r>
          </a:p>
          <a:p>
            <a:pPr lvl="1"/>
            <a:r>
              <a:rPr lang="en-US" dirty="0"/>
              <a:t>The timestamp of the last reception of a packet on this device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	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730823"/>
              </p:ext>
            </p:extLst>
          </p:nvPr>
        </p:nvGraphicFramePr>
        <p:xfrm>
          <a:off x="1331640" y="1556792"/>
          <a:ext cx="16732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Visio" r:id="rId3" imgW="3022461" imgH="7342527" progId="Visio.Drawing.11">
                  <p:embed/>
                </p:oleObj>
              </mc:Choice>
              <mc:Fallback>
                <p:oleObj name="Visio" r:id="rId3" imgW="3022461" imgH="734252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1556792"/>
                        <a:ext cx="16732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8043810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Socket Buffer (</a:t>
            </a:r>
            <a:r>
              <a:rPr lang="en-US" dirty="0" err="1"/>
              <a:t>sk_buff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5976" y="1268761"/>
            <a:ext cx="4483224" cy="4625016"/>
          </a:xfrm>
        </p:spPr>
        <p:txBody>
          <a:bodyPr>
            <a:noAutofit/>
          </a:bodyPr>
          <a:lstStyle/>
          <a:p>
            <a:r>
              <a:rPr lang="en-US" sz="1600" dirty="0"/>
              <a:t>Packets in Linux kernel are represented as </a:t>
            </a:r>
            <a:r>
              <a:rPr lang="en-US" sz="1600" dirty="0" err="1"/>
              <a:t>struct</a:t>
            </a:r>
            <a:r>
              <a:rPr lang="en-US" sz="1600" dirty="0"/>
              <a:t> </a:t>
            </a:r>
            <a:r>
              <a:rPr lang="en-US" sz="1600" dirty="0" err="1"/>
              <a:t>sk_buff</a:t>
            </a:r>
            <a:r>
              <a:rPr lang="en-US" sz="1600" dirty="0"/>
              <a:t> items</a:t>
            </a:r>
          </a:p>
          <a:p>
            <a:r>
              <a:rPr lang="en-US" sz="1600" dirty="0"/>
              <a:t>SKB API</a:t>
            </a:r>
          </a:p>
          <a:p>
            <a:r>
              <a:rPr lang="en-US" sz="1600" dirty="0"/>
              <a:t>Once a packet is received on the wire, an SKB is allocated by the network device driver</a:t>
            </a:r>
          </a:p>
          <a:p>
            <a:r>
              <a:rPr lang="en-US" sz="1600" dirty="0"/>
              <a:t>The SKB includes the packet headers (L2, L3, and L4 headers) and the packet payload</a:t>
            </a:r>
          </a:p>
          <a:p>
            <a:r>
              <a:rPr lang="en-US" sz="1600" dirty="0"/>
              <a:t>In the packet traversal in the network stack, a header can be added or removed</a:t>
            </a:r>
          </a:p>
          <a:p>
            <a:r>
              <a:rPr lang="en-US" sz="1600" dirty="0"/>
              <a:t>Each SKB has a </a:t>
            </a:r>
            <a:r>
              <a:rPr lang="en-US" sz="1600" i="1" dirty="0"/>
              <a:t>dev</a:t>
            </a:r>
            <a:r>
              <a:rPr lang="en-US" sz="1600" dirty="0"/>
              <a:t> member, which is an instance of the </a:t>
            </a:r>
            <a:r>
              <a:rPr lang="en-US" sz="1600" i="1" dirty="0" err="1"/>
              <a:t>net_device</a:t>
            </a:r>
            <a:r>
              <a:rPr lang="en-US" sz="1600" dirty="0"/>
              <a:t> structure. For incoming packets, it is the incoming network device, and for outgoing packets it is the outgoing network device</a:t>
            </a:r>
          </a:p>
          <a:p>
            <a:r>
              <a:rPr lang="en-US" sz="1600" dirty="0"/>
              <a:t>Each received packet should be handled by a matching network layer protocol handler. For example, an IPv4 packet should be handled by the </a:t>
            </a:r>
            <a:r>
              <a:rPr lang="en-US" sz="1600" i="1" dirty="0" err="1"/>
              <a:t>ip_rcv</a:t>
            </a:r>
            <a:r>
              <a:rPr lang="en-US" sz="1600" i="1" dirty="0"/>
              <a:t>()</a:t>
            </a:r>
            <a:r>
              <a:rPr lang="en-US" sz="1600" dirty="0"/>
              <a:t>method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460225"/>
              </p:ext>
            </p:extLst>
          </p:nvPr>
        </p:nvGraphicFramePr>
        <p:xfrm>
          <a:off x="762000" y="1412632"/>
          <a:ext cx="3253775" cy="3964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2" name="Visio" r:id="rId4" imgW="4025035" imgH="4904547" progId="Visio.Drawing.11">
                  <p:embed/>
                </p:oleObj>
              </mc:Choice>
              <mc:Fallback>
                <p:oleObj name="Visio" r:id="rId4" imgW="4025035" imgH="490454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1412632"/>
                        <a:ext cx="3253775" cy="3964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8315015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</a:t>
            </a:r>
            <a:r>
              <a:rPr lang="en-US" dirty="0" err="1"/>
              <a:t>sk_buff</a:t>
            </a:r>
            <a:r>
              <a:rPr lang="en-US" dirty="0"/>
              <a:t> elements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57874"/>
              </p:ext>
            </p:extLst>
          </p:nvPr>
        </p:nvGraphicFramePr>
        <p:xfrm>
          <a:off x="762000" y="1571625"/>
          <a:ext cx="7842448" cy="4778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Visio" r:id="rId4" imgW="10004690" imgH="6097261" progId="Visio.Drawing.11">
                  <p:embed/>
                </p:oleObj>
              </mc:Choice>
              <mc:Fallback>
                <p:oleObj name="Visio" r:id="rId4" imgW="10004690" imgH="609726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1571625"/>
                        <a:ext cx="7842448" cy="4778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0601369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0152"/>
            <a:ext cx="8496944" cy="791944"/>
          </a:xfrm>
        </p:spPr>
        <p:txBody>
          <a:bodyPr>
            <a:normAutofit fontScale="90000"/>
          </a:bodyPr>
          <a:lstStyle/>
          <a:p>
            <a:r>
              <a:rPr lang="en-US" dirty="0"/>
              <a:t>Linux Forwarding Information Base (FIB)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042987"/>
            <a:ext cx="77914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46636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in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 subsystem in Linux is responsible for forwarding packets and maintaining the forwarding database</a:t>
            </a:r>
          </a:p>
          <a:p>
            <a:r>
              <a:rPr lang="en-US" dirty="0"/>
              <a:t>A lookup in the routing subsystem is done for each packet, both in the Rx path and in the </a:t>
            </a:r>
            <a:r>
              <a:rPr lang="en-US" dirty="0" err="1"/>
              <a:t>Tx</a:t>
            </a:r>
            <a:r>
              <a:rPr lang="en-US" dirty="0"/>
              <a:t> path</a:t>
            </a:r>
          </a:p>
        </p:txBody>
      </p:sp>
    </p:spTree>
    <p:extLst>
      <p:ext uri="{BB962C8B-B14F-4D97-AF65-F5344CB8AC3E}">
        <p14:creationId xmlns:p14="http://schemas.microsoft.com/office/powerpoint/2010/main" val="36809534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Lookup in Linux</a:t>
            </a:r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024040"/>
              </p:ext>
            </p:extLst>
          </p:nvPr>
        </p:nvGraphicFramePr>
        <p:xfrm>
          <a:off x="1096271" y="1196752"/>
          <a:ext cx="3672408" cy="4641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Visio" r:id="rId4" imgW="5384679" imgH="6806920" progId="Visio.Drawing.11">
                  <p:embed/>
                </p:oleObj>
              </mc:Choice>
              <mc:Fallback>
                <p:oleObj name="Visio" r:id="rId4" imgW="5384679" imgH="68069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6271" y="1196752"/>
                        <a:ext cx="3672408" cy="4641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32040" y="1412632"/>
            <a:ext cx="390716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Routing cache - exact match in a simple hash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Table for local addresses - separate hash-based routing table where the kernel stores only local addresses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Table for remote addresses – data structure where lookups are based on a Longest Prefix Match (LPM) algorithm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591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3.6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long effort to remove the IPv4 routing cache from the networking subsystem has come to its conclusion. David Miller wrote:</a:t>
            </a:r>
          </a:p>
          <a:p>
            <a:pPr lvl="1"/>
            <a:r>
              <a:rPr lang="en-US" dirty="0"/>
              <a:t>The ipv4 routing cache is non-deterministic, performance wise, and is subject to reasonably easy to launch denial of service attacks. </a:t>
            </a:r>
          </a:p>
          <a:p>
            <a:pPr lvl="1"/>
            <a:r>
              <a:rPr lang="en-US" dirty="0"/>
              <a:t>The routing cache works great for well behaved traffic, and the world was a much friendlier place when the tradeoffs that led to the routing cache's design were considered. </a:t>
            </a:r>
          </a:p>
          <a:p>
            <a:pPr lvl="1"/>
            <a:r>
              <a:rPr lang="en-US" dirty="0"/>
              <a:t>What it boils down to is that the performance of the routing cache is a product of the traffic patterns seen by a system rather than being a product of the contents of the routing tables.</a:t>
            </a:r>
          </a:p>
          <a:p>
            <a:pPr lvl="1"/>
            <a:r>
              <a:rPr lang="en-US" dirty="0"/>
              <a:t>The replacement code simplifies the networking subsystem and, hopefully, gives better performance on high-volume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724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Lookup in the Routing Subsystem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995401"/>
              </p:ext>
            </p:extLst>
          </p:nvPr>
        </p:nvGraphicFramePr>
        <p:xfrm>
          <a:off x="971600" y="1325160"/>
          <a:ext cx="7916458" cy="4624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4" name="Visio" r:id="rId3" imgW="10006795" imgH="5844593" progId="Visio.Drawing.11">
                  <p:embed/>
                </p:oleObj>
              </mc:Choice>
              <mc:Fallback>
                <p:oleObj name="Visio" r:id="rId3" imgW="10006795" imgH="584459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1325160"/>
                        <a:ext cx="7916458" cy="4624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9504190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Lookup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fib_nh</a:t>
            </a:r>
            <a:r>
              <a:rPr lang="en-US" dirty="0"/>
              <a:t> represents the next hop (several next hops can be defined)</a:t>
            </a:r>
            <a:endParaRPr lang="en-US" i="1" dirty="0"/>
          </a:p>
          <a:p>
            <a:r>
              <a:rPr lang="en-US" i="1" dirty="0" err="1"/>
              <a:t>fib_alias</a:t>
            </a:r>
            <a:r>
              <a:rPr lang="en-US" i="1" dirty="0"/>
              <a:t> </a:t>
            </a:r>
            <a:r>
              <a:rPr lang="en-US" dirty="0"/>
              <a:t>(represents route itself):</a:t>
            </a:r>
          </a:p>
          <a:p>
            <a:pPr marL="0" indent="0" algn="ctr">
              <a:buNone/>
            </a:pPr>
            <a:r>
              <a:rPr lang="en-US" sz="1400" dirty="0" err="1"/>
              <a:t>ip</a:t>
            </a:r>
            <a:r>
              <a:rPr lang="en-US" sz="1400" dirty="0"/>
              <a:t> route add 192.168.1.10 via 192.168.2.1 </a:t>
            </a:r>
            <a:r>
              <a:rPr lang="en-US" sz="1400" dirty="0" err="1"/>
              <a:t>tos</a:t>
            </a:r>
            <a:r>
              <a:rPr lang="en-US" sz="1400" dirty="0"/>
              <a:t> 0x2</a:t>
            </a:r>
          </a:p>
          <a:p>
            <a:pPr marL="0" indent="0" algn="ctr">
              <a:buNone/>
            </a:pPr>
            <a:r>
              <a:rPr lang="en-US" sz="1400" dirty="0" err="1"/>
              <a:t>ip</a:t>
            </a:r>
            <a:r>
              <a:rPr lang="en-US" sz="1400" dirty="0"/>
              <a:t> route add 192.168.1.10 via 192.168.2.1 </a:t>
            </a:r>
            <a:r>
              <a:rPr lang="en-US" sz="1400" dirty="0" err="1"/>
              <a:t>tos</a:t>
            </a:r>
            <a:r>
              <a:rPr lang="en-US" sz="1400" dirty="0"/>
              <a:t> 0x4</a:t>
            </a:r>
          </a:p>
          <a:p>
            <a:pPr marL="0" indent="0" algn="ctr">
              <a:buNone/>
            </a:pPr>
            <a:r>
              <a:rPr lang="en-US" sz="1400" dirty="0" err="1"/>
              <a:t>ip</a:t>
            </a:r>
            <a:r>
              <a:rPr lang="en-US" sz="1400" dirty="0"/>
              <a:t> route add 192.168.1.10 via 192.168.2.1 </a:t>
            </a:r>
            <a:r>
              <a:rPr lang="en-US" sz="1400" dirty="0" err="1"/>
              <a:t>tos</a:t>
            </a:r>
            <a:r>
              <a:rPr lang="en-US" sz="1400" dirty="0"/>
              <a:t> 0x6</a:t>
            </a:r>
          </a:p>
          <a:p>
            <a:r>
              <a:rPr lang="en-US" dirty="0" err="1"/>
              <a:t>Trie</a:t>
            </a:r>
            <a:r>
              <a:rPr lang="en-US" dirty="0"/>
              <a:t> node </a:t>
            </a:r>
            <a:r>
              <a:rPr lang="en-US" i="1" dirty="0" err="1"/>
              <a:t>struct</a:t>
            </a:r>
            <a:r>
              <a:rPr lang="en-US" i="1" dirty="0"/>
              <a:t> </a:t>
            </a:r>
            <a:r>
              <a:rPr lang="en-US" i="1" dirty="0" err="1"/>
              <a:t>tnode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86589208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FIB: prefix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077072"/>
            <a:ext cx="8077200" cy="181670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bits – node degree (number of descendants of the node)</a:t>
            </a:r>
          </a:p>
          <a:p>
            <a:r>
              <a:rPr lang="en-US" dirty="0" err="1"/>
              <a:t>pos</a:t>
            </a:r>
            <a:r>
              <a:rPr lang="en-US" dirty="0"/>
              <a:t> – how many bits we have to analyze yet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pos</a:t>
            </a:r>
            <a:r>
              <a:rPr lang="en-US" dirty="0"/>
              <a:t> + bits &lt;= 32 and bits &gt; 0, then the node is a </a:t>
            </a:r>
            <a:r>
              <a:rPr lang="en-US" dirty="0" err="1"/>
              <a:t>tnode</a:t>
            </a:r>
            <a:endParaRPr lang="en-US" dirty="0"/>
          </a:p>
          <a:p>
            <a:pPr lvl="1"/>
            <a:r>
              <a:rPr lang="en-US" dirty="0"/>
              <a:t>If </a:t>
            </a:r>
            <a:r>
              <a:rPr lang="en-US" dirty="0" err="1"/>
              <a:t>pos</a:t>
            </a:r>
            <a:r>
              <a:rPr lang="en-US" dirty="0"/>
              <a:t> == 0 and bits ==0, then the node is a leaf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pos</a:t>
            </a:r>
            <a:r>
              <a:rPr lang="en-US" dirty="0"/>
              <a:t> == 32 and bits == 0, then the node is a root node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827584" y="1844824"/>
          <a:ext cx="7389812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1" name="Visio" r:id="rId3" imgW="7389238" imgH="931114" progId="Visio.Drawing.11">
                  <p:embed/>
                </p:oleObj>
              </mc:Choice>
              <mc:Fallback>
                <p:oleObj name="Visio" r:id="rId3" imgW="7389238" imgH="93111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1844824"/>
                        <a:ext cx="7389812" cy="931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2167150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distributions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602673" y="1340768"/>
            <a:ext cx="815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 </a:t>
            </a:r>
            <a:r>
              <a:rPr lang="en-US" b="1" dirty="0"/>
              <a:t>Linux distribution</a:t>
            </a:r>
            <a:r>
              <a:rPr lang="en-US" dirty="0"/>
              <a:t> (often called a </a:t>
            </a:r>
            <a:r>
              <a:rPr lang="en-US" b="1" dirty="0" err="1"/>
              <a:t>distro</a:t>
            </a:r>
            <a:r>
              <a:rPr lang="en-US" dirty="0"/>
              <a:t> for short) is an </a:t>
            </a:r>
            <a:r>
              <a:rPr lang="en-US" dirty="0">
                <a:hlinkClick r:id="rId2" tooltip="Operating system"/>
              </a:rPr>
              <a:t>operating system</a:t>
            </a:r>
            <a:r>
              <a:rPr lang="en-US" dirty="0"/>
              <a:t> made as a software collection based on the </a:t>
            </a:r>
            <a:r>
              <a:rPr lang="en-US" dirty="0">
                <a:hlinkClick r:id="rId3" tooltip="Linux kernel"/>
              </a:rPr>
              <a:t>Linux kernel</a:t>
            </a:r>
            <a:r>
              <a:rPr lang="en-US" dirty="0"/>
              <a:t> and, often, on a </a:t>
            </a:r>
            <a:r>
              <a:rPr lang="en-US" dirty="0">
                <a:hlinkClick r:id="rId4" tooltip="Package management system"/>
              </a:rPr>
              <a:t>package management system</a:t>
            </a:r>
            <a:r>
              <a:rPr lang="en-US" dirty="0"/>
              <a:t>. Linux users usually obtain their operating system by downloading one of the Linux distributions, which are available for a wide variety of systems ranging from </a:t>
            </a:r>
            <a:r>
              <a:rPr lang="en-US" dirty="0">
                <a:hlinkClick r:id="rId5" tooltip="Embedded device"/>
              </a:rPr>
              <a:t>embedded devices</a:t>
            </a:r>
            <a:r>
              <a:rPr lang="en-US" dirty="0"/>
              <a:t> (for example, </a:t>
            </a:r>
            <a:r>
              <a:rPr lang="en-US" dirty="0" err="1">
                <a:hlinkClick r:id="rId6" tooltip="OpenWrt"/>
              </a:rPr>
              <a:t>OpenWrt</a:t>
            </a:r>
            <a:r>
              <a:rPr lang="en-US" dirty="0"/>
              <a:t>) and </a:t>
            </a:r>
            <a:r>
              <a:rPr lang="en-US" dirty="0">
                <a:hlinkClick r:id="rId7" tooltip="Personal computer"/>
              </a:rPr>
              <a:t>personal computers</a:t>
            </a:r>
            <a:r>
              <a:rPr lang="en-US" dirty="0"/>
              <a:t> to powerful </a:t>
            </a:r>
            <a:r>
              <a:rPr lang="en-US" dirty="0">
                <a:hlinkClick r:id="rId8" tooltip="Supercomputer"/>
              </a:rPr>
              <a:t>supercomputers</a:t>
            </a:r>
            <a:r>
              <a:rPr lang="en-US" dirty="0"/>
              <a:t> (for example, </a:t>
            </a:r>
            <a:r>
              <a:rPr lang="en-US" dirty="0">
                <a:hlinkClick r:id="rId9" tooltip="Rocks Cluster Distribution"/>
              </a:rPr>
              <a:t>Rocks Cluster Distribution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Source: </a:t>
            </a:r>
            <a:r>
              <a:rPr lang="en-US" dirty="0">
                <a:hlinkClick r:id="rId10"/>
              </a:rPr>
              <a:t>https://en.wikipedia.org/wiki/Linux_distribution </a:t>
            </a:r>
            <a:endParaRPr lang="en-US" dirty="0">
              <a:hlinkClick r:id="rId11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2673" y="414908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1"/>
              </a:rPr>
              <a:t>https://www.linux.com/news/software/applications/810295-the-top-11-best-linux-distros-for-2015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541808"/>
      </p:ext>
    </p:ext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he-IL" dirty="0"/>
              <a:t>Linux FIB:  lookup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600200"/>
            <a:ext cx="8077200" cy="42935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he-IL" sz="2400" i="1" dirty="0" err="1"/>
              <a:t>fib_table_lookup</a:t>
            </a:r>
            <a:r>
              <a:rPr lang="en-US" altLang="he-IL" sz="2400" i="1" dirty="0"/>
              <a:t>()</a:t>
            </a:r>
            <a:r>
              <a:rPr lang="en-US" altLang="he-IL" sz="2400" dirty="0"/>
              <a:t> in  net/ipv4/</a:t>
            </a:r>
            <a:r>
              <a:rPr lang="en-US" altLang="he-IL" sz="2400" dirty="0" err="1"/>
              <a:t>fib_trie.c</a:t>
            </a:r>
            <a:endParaRPr lang="en-US" altLang="he-IL" sz="2400" dirty="0"/>
          </a:p>
          <a:p>
            <a:pPr>
              <a:lnSpc>
                <a:spcPct val="90000"/>
              </a:lnSpc>
            </a:pPr>
            <a:r>
              <a:rPr lang="en-US" altLang="he-IL" sz="2400" dirty="0"/>
              <a:t>Terse highly optimized code</a:t>
            </a:r>
          </a:p>
          <a:p>
            <a:pPr lvl="1">
              <a:lnSpc>
                <a:spcPct val="90000"/>
              </a:lnSpc>
            </a:pPr>
            <a:r>
              <a:rPr lang="en-US" altLang="he-IL" sz="2000" i="1" dirty="0" err="1"/>
              <a:t>get_index</a:t>
            </a:r>
            <a:r>
              <a:rPr lang="en-US" altLang="he-IL" sz="2000" i="1" dirty="0"/>
              <a:t>(key, </a:t>
            </a:r>
            <a:r>
              <a:rPr lang="en-US" altLang="he-IL" sz="2000" i="1" dirty="0" err="1"/>
              <a:t>trie</a:t>
            </a:r>
            <a:r>
              <a:rPr lang="en-US" altLang="he-IL" sz="2000" i="1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he-IL" sz="1600" dirty="0"/>
              <a:t>Computes a difference between the destination address and the prefix stored in </a:t>
            </a:r>
            <a:r>
              <a:rPr lang="en-US" altLang="he-IL" sz="1600" dirty="0" err="1"/>
              <a:t>tnode</a:t>
            </a:r>
            <a:r>
              <a:rPr lang="en-US" altLang="he-IL" sz="16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he-IL" sz="2000" dirty="0"/>
              <a:t>Step 1 – go down until the leaf node is found</a:t>
            </a:r>
          </a:p>
          <a:p>
            <a:pPr lvl="1">
              <a:lnSpc>
                <a:spcPct val="90000"/>
              </a:lnSpc>
            </a:pPr>
            <a:r>
              <a:rPr lang="en-US" altLang="he-IL" sz="2000" dirty="0"/>
              <a:t>Step 2 – find the element corresponding to longest sub-prefix in the </a:t>
            </a:r>
            <a:r>
              <a:rPr lang="en-US" altLang="he-IL" sz="2000" i="1" dirty="0" err="1"/>
              <a:t>tnode</a:t>
            </a:r>
            <a:endParaRPr lang="en-US" altLang="he-IL" sz="2000" i="1" dirty="0"/>
          </a:p>
          <a:p>
            <a:pPr lvl="2">
              <a:lnSpc>
                <a:spcPct val="90000"/>
              </a:lnSpc>
            </a:pPr>
            <a:endParaRPr lang="en-US" altLang="he-IL" sz="1200" dirty="0"/>
          </a:p>
          <a:p>
            <a:pPr lvl="2">
              <a:lnSpc>
                <a:spcPct val="90000"/>
              </a:lnSpc>
            </a:pPr>
            <a:r>
              <a:rPr lang="en-US" altLang="he-IL" sz="1200" dirty="0"/>
              <a:t>Suppose that currently analyzed ‘bits’ field in the DA contains 1101. Then, we need to test children: 1100, 1000</a:t>
            </a:r>
          </a:p>
          <a:p>
            <a:pPr lvl="2">
              <a:lnSpc>
                <a:spcPct val="90000"/>
              </a:lnSpc>
            </a:pPr>
            <a:r>
              <a:rPr lang="en-US" altLang="he-IL" sz="1200" dirty="0" err="1"/>
              <a:t>Backtrace</a:t>
            </a:r>
            <a:r>
              <a:rPr lang="en-US" altLang="he-IL" sz="1200" dirty="0"/>
              <a:t> if no leaf at given level is found</a:t>
            </a:r>
          </a:p>
          <a:p>
            <a:pPr lvl="1">
              <a:lnSpc>
                <a:spcPct val="90000"/>
              </a:lnSpc>
            </a:pPr>
            <a:r>
              <a:rPr lang="en-US" altLang="he-IL" sz="2000" dirty="0"/>
              <a:t>Step 3 – find matching element in the alias list and determine the next hop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3554145"/>
      </p:ext>
    </p:extLst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Linux FIB: route insertion/deletion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i="1" dirty="0" err="1"/>
              <a:t>fib_table_insert</a:t>
            </a:r>
            <a:r>
              <a:rPr lang="en-US" sz="3600" i="1" dirty="0"/>
              <a:t>() </a:t>
            </a:r>
            <a:r>
              <a:rPr lang="en-US" sz="3600" dirty="0"/>
              <a:t>in </a:t>
            </a:r>
            <a:r>
              <a:rPr lang="en-US" altLang="he-IL" sz="3600" dirty="0"/>
              <a:t>net/ipv4/</a:t>
            </a:r>
            <a:r>
              <a:rPr lang="en-US" altLang="he-IL" sz="3600" dirty="0" err="1"/>
              <a:t>fib_trie.c</a:t>
            </a:r>
            <a:endParaRPr lang="en-US" altLang="he-IL" sz="3600" dirty="0"/>
          </a:p>
          <a:p>
            <a:r>
              <a:rPr lang="en-US" sz="3600" dirty="0"/>
              <a:t>Leaf found and prefix match – insert </a:t>
            </a:r>
            <a:r>
              <a:rPr lang="en-US" sz="3600" i="1" dirty="0" err="1"/>
              <a:t>fib_info</a:t>
            </a:r>
            <a:r>
              <a:rPr lang="en-US" sz="3600" dirty="0"/>
              <a:t> element</a:t>
            </a:r>
          </a:p>
          <a:p>
            <a:r>
              <a:rPr lang="en-US" sz="3600" dirty="0"/>
              <a:t>Leaf or </a:t>
            </a:r>
            <a:r>
              <a:rPr lang="en-US" sz="3600" dirty="0" err="1"/>
              <a:t>tnode</a:t>
            </a:r>
            <a:r>
              <a:rPr lang="en-US" sz="3600" dirty="0"/>
              <a:t> found, key doesn’t match – allocate leaf/</a:t>
            </a:r>
            <a:r>
              <a:rPr lang="en-US" sz="3600" dirty="0" err="1"/>
              <a:t>tnode</a:t>
            </a:r>
            <a:r>
              <a:rPr lang="en-US" sz="3600" dirty="0"/>
              <a:t>, insert</a:t>
            </a:r>
          </a:p>
          <a:p>
            <a:r>
              <a:rPr lang="en-US" sz="3600" dirty="0"/>
              <a:t>Resize:</a:t>
            </a:r>
          </a:p>
          <a:p>
            <a:pPr lvl="1"/>
            <a:r>
              <a:rPr lang="en-US" dirty="0"/>
              <a:t>Double if above higher threshold</a:t>
            </a:r>
          </a:p>
          <a:p>
            <a:pPr lvl="1"/>
            <a:r>
              <a:rPr lang="en-US" dirty="0"/>
              <a:t>Halve if empty children above threshold</a:t>
            </a:r>
          </a:p>
        </p:txBody>
      </p:sp>
    </p:spTree>
    <p:extLst>
      <p:ext uri="{BB962C8B-B14F-4D97-AF65-F5344CB8AC3E}">
        <p14:creationId xmlns:p14="http://schemas.microsoft.com/office/powerpoint/2010/main" val="4048744872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Routing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6229" y="1628800"/>
            <a:ext cx="3390825" cy="42973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Allows the user to configure the routing on more parameters than just the destination IP address</a:t>
            </a:r>
          </a:p>
          <a:p>
            <a:r>
              <a:rPr lang="en-US" dirty="0"/>
              <a:t>Purpose: streams separation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Route traffic based on the originating customer</a:t>
            </a:r>
          </a:p>
          <a:p>
            <a:pPr lvl="1"/>
            <a:r>
              <a:rPr lang="en-US" dirty="0"/>
              <a:t>Route traffic according to </a:t>
            </a:r>
            <a:r>
              <a:rPr lang="en-US" dirty="0" err="1"/>
              <a:t>QoS</a:t>
            </a:r>
            <a:r>
              <a:rPr lang="en-US" dirty="0"/>
              <a:t> requirements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124744"/>
            <a:ext cx="5104669" cy="551856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6659928"/>
            <a:ext cx="8077200" cy="232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/>
              <a:t>From: Understanding Linux Network Internals by Christian </a:t>
            </a:r>
            <a:r>
              <a:rPr lang="en-US" sz="1000" dirty="0" err="1"/>
              <a:t>Benvenuti</a:t>
            </a:r>
            <a:br>
              <a:rPr lang="en-US" sz="1000" dirty="0"/>
            </a:b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485710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Policy Routing – non-routing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6229" y="1124744"/>
            <a:ext cx="3240360" cy="5046892"/>
          </a:xfrm>
        </p:spPr>
        <p:txBody>
          <a:bodyPr>
            <a:noAutofit/>
          </a:bodyPr>
          <a:lstStyle/>
          <a:p>
            <a:r>
              <a:rPr lang="en-US" sz="1600" b="1" dirty="0"/>
              <a:t>unicast </a:t>
            </a:r>
            <a:r>
              <a:rPr lang="en-US" sz="1600" dirty="0"/>
              <a:t>— Standard route lookup within the table referenced by the rule. This is the default action when a table is specified.</a:t>
            </a:r>
          </a:p>
          <a:p>
            <a:r>
              <a:rPr lang="en-US" sz="1600" b="1" dirty="0" err="1"/>
              <a:t>blackhole</a:t>
            </a:r>
            <a:r>
              <a:rPr lang="en-US" sz="1600" dirty="0"/>
              <a:t> — Rule action drops the packet without any messages.</a:t>
            </a:r>
          </a:p>
          <a:p>
            <a:r>
              <a:rPr lang="en-US" sz="1600" b="1" dirty="0"/>
              <a:t>unreachable</a:t>
            </a:r>
            <a:r>
              <a:rPr lang="en-US" sz="1600" dirty="0"/>
              <a:t> — Rule action generates a “Network is unreachable” error. An ICMP Type 3 Code 0 packet is returned to the sender.</a:t>
            </a:r>
          </a:p>
          <a:p>
            <a:r>
              <a:rPr lang="en-US" sz="1600" b="1" dirty="0"/>
              <a:t>prohibit</a:t>
            </a:r>
            <a:r>
              <a:rPr lang="en-US" sz="1600" dirty="0"/>
              <a:t> — Rule action generates a “Communication is administratively prohibited” error. ICMP Type 3 Code 13 returned to sender.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24744"/>
            <a:ext cx="5104669" cy="551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309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Policy Routing – Routing Table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Policies can be based on:</a:t>
            </a:r>
          </a:p>
          <a:p>
            <a:r>
              <a:rPr lang="en-US" i="1" dirty="0"/>
              <a:t>Source and/or destination IP address</a:t>
            </a:r>
          </a:p>
          <a:p>
            <a:r>
              <a:rPr lang="en-US" i="1" dirty="0"/>
              <a:t>Ingress device</a:t>
            </a:r>
            <a:endParaRPr lang="en-US" dirty="0"/>
          </a:p>
          <a:p>
            <a:r>
              <a:rPr lang="en-US" dirty="0"/>
              <a:t>TOS [byte]</a:t>
            </a:r>
          </a:p>
          <a:p>
            <a:r>
              <a:rPr lang="en-US" i="1" dirty="0" err="1"/>
              <a:t>Fwmark</a:t>
            </a:r>
            <a:r>
              <a:rPr lang="en-US" i="1" dirty="0"/>
              <a:t> – </a:t>
            </a:r>
            <a:r>
              <a:rPr lang="en-US" dirty="0"/>
              <a:t>Firewall classification mark inserted into packet buffer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2978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Routing – 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22646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Implemented by IPROUTE2 package, administrator can configure up to 255 different routing tables: </a:t>
            </a:r>
          </a:p>
          <a:p>
            <a:r>
              <a:rPr lang="en-US" sz="2800" dirty="0" err="1"/>
              <a:t>ip</a:t>
            </a:r>
            <a:r>
              <a:rPr lang="en-US" sz="2800" dirty="0"/>
              <a:t> rule add </a:t>
            </a:r>
            <a:r>
              <a:rPr lang="en-US" sz="2800" dirty="0" err="1"/>
              <a:t>tos</a:t>
            </a:r>
            <a:r>
              <a:rPr lang="en-US" sz="2800" dirty="0"/>
              <a:t> 0x04 table 252</a:t>
            </a:r>
          </a:p>
          <a:p>
            <a:r>
              <a:rPr lang="en-US" sz="2800" dirty="0" err="1"/>
              <a:t>ip</a:t>
            </a:r>
            <a:r>
              <a:rPr lang="en-US" sz="2800" dirty="0"/>
              <a:t> route add default via 192.168.2.10 table 252</a:t>
            </a:r>
          </a:p>
          <a:p>
            <a:r>
              <a:rPr lang="en-US" sz="2800" dirty="0" err="1"/>
              <a:t>ip</a:t>
            </a:r>
            <a:r>
              <a:rPr lang="en-US" sz="2800" dirty="0"/>
              <a:t> rule list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4993266"/>
      </p:ext>
    </p:extLst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Multipath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ability to add more than one next hop to a route</a:t>
            </a:r>
          </a:p>
          <a:p>
            <a:pPr marL="0" indent="0"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ip</a:t>
            </a:r>
            <a:r>
              <a:rPr lang="en-US" sz="1600" dirty="0">
                <a:latin typeface="Lucida Console" panose="020B0609040504020204" pitchFamily="49" charset="0"/>
              </a:rPr>
              <a:t> route add 192.168.1.10 </a:t>
            </a:r>
            <a:r>
              <a:rPr lang="en-US" sz="1600" dirty="0" err="1">
                <a:latin typeface="Lucida Console" panose="020B0609040504020204" pitchFamily="49" charset="0"/>
              </a:rPr>
              <a:t>nexthop</a:t>
            </a:r>
            <a:r>
              <a:rPr lang="en-US" sz="1600" dirty="0">
                <a:latin typeface="Lucida Console" panose="020B0609040504020204" pitchFamily="49" charset="0"/>
              </a:rPr>
              <a:t> via 192.168.2.1 weight 3 </a:t>
            </a:r>
            <a:r>
              <a:rPr lang="en-US" sz="1600" dirty="0" err="1">
                <a:latin typeface="Lucida Console" panose="020B0609040504020204" pitchFamily="49" charset="0"/>
              </a:rPr>
              <a:t>nexthop</a:t>
            </a:r>
            <a:r>
              <a:rPr lang="en-US" sz="1600" dirty="0">
                <a:latin typeface="Lucida Console" panose="020B0609040504020204" pitchFamily="49" charset="0"/>
              </a:rPr>
              <a:t> via 192.168.2.10 weight 5</a:t>
            </a:r>
          </a:p>
          <a:p>
            <a:r>
              <a:rPr lang="en-US" dirty="0"/>
              <a:t>The kernel needs a mechanism to select the next hop to use each time the route matches a route lookup</a:t>
            </a:r>
          </a:p>
          <a:p>
            <a:r>
              <a:rPr lang="en-US" dirty="0"/>
              <a:t>Flexibility – admin can assign a </a:t>
            </a:r>
            <a:r>
              <a:rPr lang="en-US" i="1" dirty="0"/>
              <a:t>weight</a:t>
            </a:r>
            <a:r>
              <a:rPr lang="en-US" dirty="0"/>
              <a:t> to next hop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72547"/>
      </p:ext>
    </p:extLst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Multipath Routing – Next Hop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Originally the granularity used to distribute traffic among the next hops was not per packet but per routing cache entry – roughly corresponds to </a:t>
            </a:r>
            <a:r>
              <a:rPr lang="en-US" i="1" dirty="0"/>
              <a:t>flow</a:t>
            </a:r>
            <a:endParaRPr lang="he-IL" i="1" dirty="0"/>
          </a:p>
          <a:p>
            <a:r>
              <a:rPr lang="en-US" dirty="0"/>
              <a:t>Kernel allows the admin to choose the algorithm for next hop selection:</a:t>
            </a:r>
          </a:p>
          <a:p>
            <a:pPr lvl="1"/>
            <a:r>
              <a:rPr lang="en-US" dirty="0"/>
              <a:t>Random</a:t>
            </a:r>
          </a:p>
          <a:p>
            <a:pPr lvl="1"/>
            <a:r>
              <a:rPr lang="en-US" dirty="0"/>
              <a:t>Weighted Random</a:t>
            </a:r>
          </a:p>
          <a:p>
            <a:pPr lvl="1"/>
            <a:r>
              <a:rPr lang="en-US" dirty="0"/>
              <a:t>Round Robin</a:t>
            </a:r>
          </a:p>
          <a:p>
            <a:pPr lvl="1"/>
            <a:r>
              <a:rPr lang="en-US" dirty="0"/>
              <a:t>Device Round Robin - instead of distributing traffic based on the routes, traffic is distributed in round robin fashion on the interfaces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57261"/>
      </p:ext>
    </p:extLst>
  </p:cSld>
  <p:clrMapOvr>
    <a:masterClrMapping/>
  </p:clrMapOvr>
  <p:transition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Multicast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Multicast routing table contains a multicast cache – an array of </a:t>
            </a:r>
            <a:r>
              <a:rPr lang="en-US" i="1" dirty="0" err="1"/>
              <a:t>mfc_cache</a:t>
            </a:r>
            <a:r>
              <a:rPr lang="en-US" dirty="0"/>
              <a:t> objects</a:t>
            </a:r>
          </a:p>
          <a:p>
            <a:r>
              <a:rPr lang="en-US" dirty="0"/>
              <a:t>Index is the hash value computed from the multicast group address and the source IP address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474314"/>
      </p:ext>
    </p:extLst>
  </p:cSld>
  <p:clrMapOvr>
    <a:masterClrMapping/>
  </p:clrMapOvr>
  <p:transition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Netfilter</a:t>
            </a:r>
            <a:r>
              <a:rPr lang="en-US" dirty="0"/>
              <a:t>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selection (</a:t>
            </a:r>
            <a:r>
              <a:rPr lang="en-US" dirty="0" err="1"/>
              <a:t>iptables</a:t>
            </a:r>
            <a:r>
              <a:rPr lang="en-US" dirty="0"/>
              <a:t>) 	</a:t>
            </a:r>
          </a:p>
          <a:p>
            <a:r>
              <a:rPr lang="en-US" dirty="0"/>
              <a:t>Packet filtering 	</a:t>
            </a:r>
          </a:p>
          <a:p>
            <a:r>
              <a:rPr lang="en-US" dirty="0"/>
              <a:t>Network Address Translation (NAT) 	</a:t>
            </a:r>
          </a:p>
          <a:p>
            <a:r>
              <a:rPr lang="en-US" dirty="0"/>
              <a:t>Modifying the contents of packet headers before or after routing (Packet mangling) 	</a:t>
            </a:r>
          </a:p>
          <a:p>
            <a:r>
              <a:rPr lang="en-US" dirty="0"/>
              <a:t>Connection tracking 	</a:t>
            </a:r>
          </a:p>
          <a:p>
            <a:r>
              <a:rPr lang="en-US" dirty="0"/>
              <a:t>Gathering network statistics 	</a:t>
            </a:r>
          </a:p>
        </p:txBody>
      </p:sp>
    </p:spTree>
    <p:extLst>
      <p:ext uri="{BB962C8B-B14F-4D97-AF65-F5344CB8AC3E}">
        <p14:creationId xmlns:p14="http://schemas.microsoft.com/office/powerpoint/2010/main" val="4179517215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</a:t>
            </a:r>
          </a:p>
        </p:txBody>
      </p:sp>
      <p:sp>
        <p:nvSpPr>
          <p:cNvPr id="4" name="Rectangle 3"/>
          <p:cNvSpPr/>
          <p:nvPr/>
        </p:nvSpPr>
        <p:spPr>
          <a:xfrm>
            <a:off x="1323244" y="1393135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Application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340828" y="2993335"/>
            <a:ext cx="5849816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System Call Interface – write()</a:t>
            </a:r>
          </a:p>
        </p:txBody>
      </p:sp>
      <p:sp>
        <p:nvSpPr>
          <p:cNvPr id="6" name="Rectangle 5"/>
          <p:cNvSpPr/>
          <p:nvPr/>
        </p:nvSpPr>
        <p:spPr>
          <a:xfrm>
            <a:off x="1340829" y="2155135"/>
            <a:ext cx="584981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 Library – </a:t>
            </a:r>
            <a:r>
              <a:rPr lang="en-US" sz="2000" dirty="0" err="1"/>
              <a:t>printf</a:t>
            </a:r>
            <a:r>
              <a:rPr lang="en-US" sz="2000" dirty="0"/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1343" y="3689393"/>
            <a:ext cx="25908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Kernel Subsystems</a:t>
            </a:r>
          </a:p>
        </p:txBody>
      </p:sp>
      <p:sp>
        <p:nvSpPr>
          <p:cNvPr id="8" name="Rectangle 7"/>
          <p:cNvSpPr/>
          <p:nvPr/>
        </p:nvSpPr>
        <p:spPr>
          <a:xfrm>
            <a:off x="1340828" y="4364935"/>
            <a:ext cx="5849816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Device Drivers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819045" y="5126935"/>
            <a:ext cx="1392114" cy="533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Hardware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56944" y="5126935"/>
            <a:ext cx="1392114" cy="533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Hardware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94844" y="5128400"/>
            <a:ext cx="1392114" cy="533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Hardware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40828" y="5128400"/>
            <a:ext cx="1201616" cy="533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Hardware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19244" y="2993335"/>
            <a:ext cx="38100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Kernel Space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19244" y="1393135"/>
            <a:ext cx="381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User space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56844" y="1379947"/>
            <a:ext cx="1724757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Application 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65887" y="1393135"/>
            <a:ext cx="1724757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Application 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16141" y="3689393"/>
            <a:ext cx="3074503" cy="6755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2948806"/>
      </p:ext>
    </p:extLst>
  </p:cSld>
  <p:clrMapOvr>
    <a:masterClrMapping/>
  </p:clrMapOvr>
  <p:transition spd="slow"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Netfilter</a:t>
            </a:r>
            <a:r>
              <a:rPr lang="en-US" dirty="0"/>
              <a:t> Hooks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144597"/>
              </p:ext>
            </p:extLst>
          </p:nvPr>
        </p:nvGraphicFramePr>
        <p:xfrm>
          <a:off x="671513" y="1412875"/>
          <a:ext cx="8256587" cy="486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6" name="Visio" r:id="rId4" imgW="16411320" imgH="9664560" progId="Visio.Drawing.11">
                  <p:embed/>
                </p:oleObj>
              </mc:Choice>
              <mc:Fallback>
                <p:oleObj name="Visio" r:id="rId4" imgW="16411320" imgH="96645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1513" y="1412875"/>
                        <a:ext cx="8256587" cy="4862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5109162"/>
      </p:ext>
    </p:extLst>
  </p:cSld>
  <p:clrMapOvr>
    <a:masterClrMapping/>
  </p:clrMapOvr>
  <p:transition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i="1" dirty="0"/>
              <a:t>pf</a:t>
            </a:r>
            <a:r>
              <a:rPr lang="en-US" dirty="0"/>
              <a:t>: Protocol family. NFPROTO_IPV4 for IPv4 and NFPROTO_IPV6 for IPv6</a:t>
            </a:r>
          </a:p>
          <a:p>
            <a:r>
              <a:rPr lang="en-US" b="1" i="1" dirty="0"/>
              <a:t>hook</a:t>
            </a:r>
            <a:r>
              <a:rPr lang="en-US" dirty="0"/>
              <a:t>: One of the five </a:t>
            </a:r>
            <a:r>
              <a:rPr lang="en-US" dirty="0" err="1"/>
              <a:t>netfilter</a:t>
            </a:r>
            <a:r>
              <a:rPr lang="en-US" dirty="0"/>
              <a:t> hooks mentioned earlier (for example, NF_INET_PRE_ROUTING or NF_INET_LOCAL_OUT)</a:t>
            </a:r>
          </a:p>
          <a:p>
            <a:r>
              <a:rPr lang="en-US" b="1" i="1" dirty="0" err="1"/>
              <a:t>skb</a:t>
            </a:r>
            <a:r>
              <a:rPr lang="en-US" dirty="0"/>
              <a:t>: The SKB object represents the packet that is being processed</a:t>
            </a:r>
          </a:p>
          <a:p>
            <a:r>
              <a:rPr lang="en-US" b="1" i="1" dirty="0"/>
              <a:t>in</a:t>
            </a:r>
            <a:r>
              <a:rPr lang="en-US" dirty="0"/>
              <a:t>: The input network device (</a:t>
            </a:r>
            <a:r>
              <a:rPr lang="en-US" dirty="0" err="1"/>
              <a:t>net_device</a:t>
            </a:r>
            <a:r>
              <a:rPr lang="en-US" dirty="0"/>
              <a:t> object)</a:t>
            </a:r>
          </a:p>
          <a:p>
            <a:r>
              <a:rPr lang="en-US" b="1" i="1" dirty="0"/>
              <a:t>out</a:t>
            </a:r>
            <a:r>
              <a:rPr lang="en-US" dirty="0"/>
              <a:t>: The output network device (</a:t>
            </a:r>
            <a:r>
              <a:rPr lang="en-US" dirty="0" err="1"/>
              <a:t>net_device</a:t>
            </a:r>
            <a:r>
              <a:rPr lang="en-US" dirty="0"/>
              <a:t> object). There are cases when the output device is NULL, as it is yet unknown</a:t>
            </a:r>
          </a:p>
          <a:p>
            <a:r>
              <a:rPr lang="en-US" b="1" i="1" dirty="0" err="1"/>
              <a:t>okfn</a:t>
            </a:r>
            <a:r>
              <a:rPr lang="en-US" dirty="0"/>
              <a:t>: A pointer to a continuation function which will be called when the hook will terminate. It gets one argument, the SKB.</a:t>
            </a:r>
          </a:p>
        </p:txBody>
      </p:sp>
    </p:spTree>
    <p:extLst>
      <p:ext uri="{BB962C8B-B14F-4D97-AF65-F5344CB8AC3E}">
        <p14:creationId xmlns:p14="http://schemas.microsoft.com/office/powerpoint/2010/main" val="595430818"/>
      </p:ext>
    </p:extLst>
  </p:cSld>
  <p:clrMapOvr>
    <a:masterClrMapping/>
  </p:clrMapOvr>
  <p:transition spd="slow"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Netfilter</a:t>
            </a:r>
            <a:r>
              <a:rPr lang="en-US" dirty="0"/>
              <a:t> verdicts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NF_DROP (0): Discard the packet silently	</a:t>
            </a:r>
          </a:p>
          <a:p>
            <a:r>
              <a:rPr lang="en-US" dirty="0"/>
              <a:t>NF_ACCEPT (1): The packet continues its traversal in the kernel network stack as usual</a:t>
            </a:r>
          </a:p>
          <a:p>
            <a:r>
              <a:rPr lang="en-US" dirty="0"/>
              <a:t>NF_STOLEN (2): Do not continue traversal. The packet is processed by the hook method	</a:t>
            </a:r>
          </a:p>
          <a:p>
            <a:r>
              <a:rPr lang="en-US" dirty="0"/>
              <a:t>NF_QUEUE (3): Queue the packet for user space</a:t>
            </a:r>
          </a:p>
          <a:p>
            <a:r>
              <a:rPr lang="en-US" dirty="0"/>
              <a:t>NF_REPEAT (4): The hook function should be called again	</a:t>
            </a:r>
          </a:p>
        </p:txBody>
      </p:sp>
    </p:spTree>
    <p:extLst>
      <p:ext uri="{BB962C8B-B14F-4D97-AF65-F5344CB8AC3E}">
        <p14:creationId xmlns:p14="http://schemas.microsoft.com/office/powerpoint/2010/main" val="3097612027"/>
      </p:ext>
    </p:extLst>
  </p:cSld>
  <p:clrMapOvr>
    <a:masterClrMapping/>
  </p:clrMapOvr>
  <p:transition spd="slow"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Connection Tracking (</a:t>
            </a:r>
            <a:r>
              <a:rPr lang="en-US" dirty="0" err="1"/>
              <a:t>conntrack</a:t>
            </a:r>
            <a:r>
              <a:rPr lang="en-US" dirty="0"/>
              <a:t>) allows the kernel to keep track of sessions</a:t>
            </a:r>
          </a:p>
          <a:p>
            <a:r>
              <a:rPr lang="en-US" dirty="0"/>
              <a:t>FTP session</a:t>
            </a:r>
          </a:p>
          <a:p>
            <a:pPr lvl="1"/>
            <a:r>
              <a:rPr lang="en-US" dirty="0"/>
              <a:t>the client first creates a TCP control connection on TCP port 21 (default FTP port)</a:t>
            </a:r>
          </a:p>
          <a:p>
            <a:pPr lvl="1"/>
            <a:r>
              <a:rPr lang="en-US" dirty="0"/>
              <a:t>Commands sent from the FTP client (such as listing the contents of a directory) to the server are sent on this control port</a:t>
            </a:r>
          </a:p>
          <a:p>
            <a:pPr lvl="1"/>
            <a:r>
              <a:rPr lang="en-US" dirty="0"/>
              <a:t>FTP server opens a data socket on port 20</a:t>
            </a:r>
          </a:p>
          <a:p>
            <a:pPr lvl="1"/>
            <a:r>
              <a:rPr lang="en-US" dirty="0"/>
              <a:t>destination port on the client side is dynamically allocated</a:t>
            </a:r>
          </a:p>
        </p:txBody>
      </p:sp>
    </p:spTree>
    <p:extLst>
      <p:ext uri="{BB962C8B-B14F-4D97-AF65-F5344CB8AC3E}">
        <p14:creationId xmlns:p14="http://schemas.microsoft.com/office/powerpoint/2010/main" val="416011812"/>
      </p:ext>
    </p:extLst>
  </p:cSld>
  <p:clrMapOvr>
    <a:masterClrMapping/>
  </p:clrMapOvr>
  <p:transition spd="slow"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Contrack</a:t>
            </a:r>
            <a:r>
              <a:rPr lang="en-US" dirty="0"/>
              <a:t> hooks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438278"/>
              </p:ext>
            </p:extLst>
          </p:nvPr>
        </p:nvGraphicFramePr>
        <p:xfrm>
          <a:off x="1524000" y="1397000"/>
          <a:ext cx="6096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Netfilter</a:t>
                      </a:r>
                      <a:r>
                        <a:rPr lang="en-US" baseline="0" dirty="0"/>
                        <a:t> hook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Conntrack</a:t>
                      </a:r>
                      <a:r>
                        <a:rPr lang="en-US" dirty="0"/>
                        <a:t> callback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NF_INET_PRE_ROUTING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ipv4_conntrack_in()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NF_INET_LOCAL_OUT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ipv4_conntrack_local()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F_INET_POST_ROUTING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ipv4_helper()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ipv4_confirm()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NF_INET_LOCAL_IN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ipv4_helper()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ipv4_confirm()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59632" y="4869160"/>
            <a:ext cx="750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</a:t>
            </a:r>
            <a:r>
              <a:rPr lang="en-US" i="1" dirty="0">
                <a:solidFill>
                  <a:schemeClr val="dk1"/>
                </a:solidFill>
              </a:rPr>
              <a:t>ipv4_conntrack_in()</a:t>
            </a:r>
            <a:r>
              <a:rPr lang="en-US" dirty="0"/>
              <a:t> and </a:t>
            </a:r>
            <a:r>
              <a:rPr lang="en-US" i="1" dirty="0">
                <a:solidFill>
                  <a:schemeClr val="dk1"/>
                </a:solidFill>
              </a:rPr>
              <a:t>ipv4_conntrack_local()</a:t>
            </a:r>
            <a:r>
              <a:rPr lang="en-US" i="1" dirty="0"/>
              <a:t> </a:t>
            </a:r>
            <a:r>
              <a:rPr lang="en-US" dirty="0"/>
              <a:t>invoke </a:t>
            </a:r>
            <a:r>
              <a:rPr lang="en-US" i="1" dirty="0" err="1"/>
              <a:t>nf_conntrack_in</a:t>
            </a:r>
            <a:r>
              <a:rPr lang="en-US" i="1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32459421"/>
      </p:ext>
    </p:extLst>
  </p:cSld>
  <p:clrMapOvr>
    <a:masterClrMapping/>
  </p:clrMapOvr>
  <p:transition spd="slow"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9792" y="6424836"/>
            <a:ext cx="3924250" cy="28803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include/net/</a:t>
            </a:r>
            <a:r>
              <a:rPr lang="en-US" dirty="0" err="1"/>
              <a:t>netfilter</a:t>
            </a:r>
            <a:r>
              <a:rPr lang="en-US" dirty="0"/>
              <a:t>/</a:t>
            </a:r>
            <a:r>
              <a:rPr lang="en-US" dirty="0" err="1"/>
              <a:t>nf_conntrack_tuple.h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176924"/>
            <a:ext cx="3799334" cy="5175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2321409"/>
      </p:ext>
    </p:extLst>
  </p:cSld>
  <p:clrMapOvr>
    <a:masterClrMapping/>
  </p:clrMapOvr>
  <p:transition spd="slow"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IP_CT_ESTABLISHED </a:t>
            </a:r>
            <a:r>
              <a:rPr lang="en-US" dirty="0"/>
              <a:t>The packet is part of an established connection, in the original direction.</a:t>
            </a:r>
          </a:p>
          <a:p>
            <a:r>
              <a:rPr lang="en-US" b="1" dirty="0"/>
              <a:t>IP_CT_RELATED </a:t>
            </a:r>
            <a:r>
              <a:rPr lang="en-US" dirty="0"/>
              <a:t>The packet is related to the connection, and is passing in the original direction.</a:t>
            </a:r>
          </a:p>
          <a:p>
            <a:r>
              <a:rPr lang="en-US" b="1" dirty="0"/>
              <a:t>IP_CT_NEW </a:t>
            </a:r>
            <a:r>
              <a:rPr lang="en-US" dirty="0"/>
              <a:t>The packet is trying to create a new connection (obviously, it is in the original direction).</a:t>
            </a:r>
          </a:p>
          <a:p>
            <a:r>
              <a:rPr lang="en-US" b="1" dirty="0"/>
              <a:t>IP_CT_ESTABLISHED + IP_CT_IS_REPLY </a:t>
            </a:r>
            <a:r>
              <a:rPr lang="en-US" dirty="0"/>
              <a:t>The packet is part of an established connection, in the reply direction.</a:t>
            </a:r>
          </a:p>
          <a:p>
            <a:r>
              <a:rPr lang="en-US" b="1" dirty="0"/>
              <a:t>IP_CT_RELATED + IP_CT_IS_REPLY </a:t>
            </a:r>
            <a:r>
              <a:rPr lang="en-US" dirty="0"/>
              <a:t>The packet is related to the connection, and is passing in the reply direction.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44263"/>
      </p:ext>
    </p:extLst>
  </p:cSld>
  <p:clrMapOvr>
    <a:masterClrMapping/>
  </p:clrMapOvr>
  <p:transition spd="slow">
    <p:wipe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Tracking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Extend connection tracking tuple with more information</a:t>
            </a:r>
          </a:p>
          <a:p>
            <a:r>
              <a:rPr lang="en-US" dirty="0"/>
              <a:t>Connection Tracking Extension module:</a:t>
            </a:r>
          </a:p>
          <a:p>
            <a:pPr lvl="1"/>
            <a:r>
              <a:rPr lang="en-US" dirty="0"/>
              <a:t>Defines </a:t>
            </a:r>
            <a:r>
              <a:rPr lang="en-US" i="1" dirty="0" err="1"/>
              <a:t>nf_ct_ext_type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Performs registration by the </a:t>
            </a:r>
            <a:r>
              <a:rPr lang="en-US" i="1" dirty="0" err="1"/>
              <a:t>nf_ct_extend_register</a:t>
            </a:r>
            <a:r>
              <a:rPr lang="en-US" i="1" dirty="0"/>
              <a:t>() </a:t>
            </a:r>
            <a:r>
              <a:rPr lang="en-US" dirty="0"/>
              <a:t>method</a:t>
            </a:r>
          </a:p>
          <a:p>
            <a:pPr lvl="1"/>
            <a:r>
              <a:rPr lang="en-US" dirty="0"/>
              <a:t>Defines a method to attach its Connection Tracking Extension to a connection (</a:t>
            </a:r>
            <a:r>
              <a:rPr lang="en-US" i="1" dirty="0" err="1"/>
              <a:t>nf_conn</a:t>
            </a:r>
            <a:r>
              <a:rPr lang="en-US" dirty="0"/>
              <a:t>) object</a:t>
            </a:r>
          </a:p>
        </p:txBody>
      </p:sp>
    </p:spTree>
    <p:extLst>
      <p:ext uri="{BB962C8B-B14F-4D97-AF65-F5344CB8AC3E}">
        <p14:creationId xmlns:p14="http://schemas.microsoft.com/office/powerpoint/2010/main" val="321795816"/>
      </p:ext>
    </p:extLst>
  </p:cSld>
  <p:clrMapOvr>
    <a:masterClrMapping/>
  </p:clrMapOvr>
  <p:transition spd="slow">
    <p:wipe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Table-based firewalling</a:t>
            </a:r>
          </a:p>
          <a:p>
            <a:r>
              <a:rPr lang="en-US" dirty="0"/>
              <a:t>User  space </a:t>
            </a:r>
            <a:r>
              <a:rPr lang="en-US" dirty="0" err="1"/>
              <a:t>iptables</a:t>
            </a:r>
            <a:r>
              <a:rPr lang="en-US" dirty="0"/>
              <a:t> utility</a:t>
            </a:r>
          </a:p>
          <a:p>
            <a:r>
              <a:rPr lang="en-US" dirty="0" err="1"/>
              <a:t>x_tables</a:t>
            </a:r>
            <a:r>
              <a:rPr lang="en-US" dirty="0"/>
              <a:t> refers to the kernel module that provides the generic protocol-independent table-based firewalling in Linux</a:t>
            </a:r>
          </a:p>
          <a:p>
            <a:r>
              <a:rPr lang="en-US" dirty="0"/>
              <a:t>Default table, the filter table registers at 3 </a:t>
            </a:r>
            <a:r>
              <a:rPr lang="en-US" dirty="0" err="1"/>
              <a:t>netfilter</a:t>
            </a:r>
            <a:r>
              <a:rPr lang="en-US" dirty="0"/>
              <a:t> hooks:</a:t>
            </a:r>
          </a:p>
          <a:p>
            <a:pPr lvl="1"/>
            <a:r>
              <a:rPr lang="en-US" dirty="0"/>
              <a:t>NF_INET_LOCAL_IN</a:t>
            </a:r>
          </a:p>
          <a:p>
            <a:pPr lvl="1"/>
            <a:r>
              <a:rPr lang="en-US" dirty="0"/>
              <a:t>NF_INET_FORWARD	</a:t>
            </a:r>
          </a:p>
          <a:p>
            <a:pPr lvl="1"/>
            <a:r>
              <a:rPr lang="en-US" dirty="0"/>
              <a:t>NF_INET_LOCAL_OUT	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6059229"/>
            <a:ext cx="8273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iptables</a:t>
            </a:r>
            <a:r>
              <a:rPr lang="en-US" dirty="0">
                <a:latin typeface="Lucida Console" panose="020B0609040504020204" pitchFamily="49" charset="0"/>
              </a:rPr>
              <a:t> -A INPUT -p </a:t>
            </a:r>
            <a:r>
              <a:rPr lang="en-US" dirty="0" err="1">
                <a:latin typeface="Lucida Console" panose="020B0609040504020204" pitchFamily="49" charset="0"/>
              </a:rPr>
              <a:t>udp</a:t>
            </a:r>
            <a:r>
              <a:rPr lang="en-US" dirty="0">
                <a:latin typeface="Lucida Console" panose="020B0609040504020204" pitchFamily="49" charset="0"/>
              </a:rPr>
              <a:t> --</a:t>
            </a:r>
            <a:r>
              <a:rPr lang="en-US" dirty="0" err="1">
                <a:latin typeface="Lucida Console" panose="020B0609040504020204" pitchFamily="49" charset="0"/>
              </a:rPr>
              <a:t>dport</a:t>
            </a:r>
            <a:r>
              <a:rPr lang="en-US" dirty="0">
                <a:latin typeface="Lucida Console" panose="020B0609040504020204" pitchFamily="49" charset="0"/>
              </a:rPr>
              <a:t>=5001 -j LOG --log-level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70360"/>
      </p:ext>
    </p:extLst>
  </p:cSld>
  <p:clrMapOvr>
    <a:masterClrMapping/>
  </p:clrMapOvr>
  <p:transition spd="slow">
    <p:wipe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Address Translation (NAT)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a group of hosts with a private IP address on a Local Area Network to access the Internet via some residential gateway</a:t>
            </a:r>
          </a:p>
        </p:txBody>
      </p:sp>
    </p:spTree>
    <p:extLst>
      <p:ext uri="{BB962C8B-B14F-4D97-AF65-F5344CB8AC3E}">
        <p14:creationId xmlns:p14="http://schemas.microsoft.com/office/powerpoint/2010/main" val="2694778917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vs Microkernel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12776"/>
            <a:ext cx="8077200" cy="16165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Monolithic kernels are implemented as single process running in a single address space</a:t>
            </a:r>
          </a:p>
          <a:p>
            <a:r>
              <a:rPr lang="en-US" dirty="0" err="1"/>
              <a:t>Mikrokernel</a:t>
            </a:r>
            <a:r>
              <a:rPr lang="en-US" dirty="0"/>
              <a:t>: the functionality is broken down into separate processes, usually called servers. Only a servers absolutely requiring such capabilities are running in the privileged mode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397496" y="4446977"/>
            <a:ext cx="2095500" cy="1981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Monolithic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same </a:t>
            </a:r>
            <a:r>
              <a:rPr lang="en-US" dirty="0" err="1"/>
              <a:t>mem</a:t>
            </a:r>
            <a:r>
              <a:rPr lang="en-US" dirty="0"/>
              <a:t> space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5436096" y="5667642"/>
            <a:ext cx="952500" cy="7605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1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5796" y="5667642"/>
            <a:ext cx="952500" cy="7605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2</a:t>
            </a:r>
          </a:p>
        </p:txBody>
      </p:sp>
      <p:sp>
        <p:nvSpPr>
          <p:cNvPr id="7" name="Rectangle 6"/>
          <p:cNvSpPr/>
          <p:nvPr/>
        </p:nvSpPr>
        <p:spPr>
          <a:xfrm>
            <a:off x="5436096" y="4446977"/>
            <a:ext cx="952500" cy="760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3</a:t>
            </a:r>
          </a:p>
        </p:txBody>
      </p:sp>
      <p:sp>
        <p:nvSpPr>
          <p:cNvPr id="8" name="Rectangle 7"/>
          <p:cNvSpPr/>
          <p:nvPr/>
        </p:nvSpPr>
        <p:spPr>
          <a:xfrm>
            <a:off x="6845796" y="4446977"/>
            <a:ext cx="952500" cy="760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4</a:t>
            </a:r>
          </a:p>
        </p:txBody>
      </p:sp>
      <p:sp>
        <p:nvSpPr>
          <p:cNvPr id="9" name="Rectangle 8"/>
          <p:cNvSpPr/>
          <p:nvPr/>
        </p:nvSpPr>
        <p:spPr>
          <a:xfrm>
            <a:off x="5436096" y="3456377"/>
            <a:ext cx="952500" cy="760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34073" y="3456377"/>
            <a:ext cx="952500" cy="760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388596" y="5207512"/>
            <a:ext cx="457200" cy="46013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388596" y="5207512"/>
            <a:ext cx="457200" cy="46013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  <a:endCxn id="7" idx="2"/>
          </p:cNvCxnSpPr>
          <p:nvPr/>
        </p:nvCxnSpPr>
        <p:spPr>
          <a:xfrm flipV="1">
            <a:off x="5912346" y="5207512"/>
            <a:ext cx="0" cy="46013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8" idx="2"/>
          </p:cNvCxnSpPr>
          <p:nvPr/>
        </p:nvCxnSpPr>
        <p:spPr>
          <a:xfrm flipV="1">
            <a:off x="7322046" y="5207512"/>
            <a:ext cx="0" cy="46013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397496" y="3456377"/>
            <a:ext cx="952500" cy="760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40496" y="3465808"/>
            <a:ext cx="952500" cy="760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</a:t>
            </a:r>
          </a:p>
        </p:txBody>
      </p:sp>
    </p:spTree>
    <p:extLst>
      <p:ext uri="{BB962C8B-B14F-4D97-AF65-F5344CB8AC3E}">
        <p14:creationId xmlns:p14="http://schemas.microsoft.com/office/powerpoint/2010/main" val="3392946350"/>
      </p:ext>
    </p:extLst>
  </p:cSld>
  <p:clrMapOvr>
    <a:masterClrMapping/>
  </p:clrMapOvr>
  <p:transition spd="slow">
    <p:wipe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in Linux kernel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080" y="1596413"/>
            <a:ext cx="3547120" cy="42973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Traffic Control (TC) is composed of: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queuing disciplines, or </a:t>
            </a:r>
            <a:r>
              <a:rPr lang="en-US" b="1" dirty="0" err="1"/>
              <a:t>qdisc</a:t>
            </a:r>
            <a:r>
              <a:rPr lang="en-US" dirty="0"/>
              <a:t>, that represent the scheduling policies applied to a queue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filter</a:t>
            </a:r>
            <a:r>
              <a:rPr lang="en-US" dirty="0"/>
              <a:t> that is a rule that identify packets and direct them to a class</a:t>
            </a:r>
          </a:p>
        </p:txBody>
      </p:sp>
      <p:sp>
        <p:nvSpPr>
          <p:cNvPr id="4" name="AutoShape 2" descr="http://wiki.linuxwall.info/lib/exe/fetch.php/en:ressources:dossiers:networking:core_network_stack_e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06" y="1340768"/>
            <a:ext cx="4403050" cy="3791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35696" y="5980637"/>
            <a:ext cx="50674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3"/>
              </a:rPr>
              <a:t>http://wiki.linuxwall.info/doku.php/en:ressources:dossiers:networking:traffic_control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08376265"/>
      </p:ext>
    </p:extLst>
  </p:cSld>
  <p:clrMapOvr>
    <a:masterClrMapping/>
  </p:clrMapOvr>
  <p:transition spd="slow">
    <p:wipe dir="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in Linux kernel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080" y="1196752"/>
            <a:ext cx="3547120" cy="4783885"/>
          </a:xfrm>
        </p:spPr>
        <p:txBody>
          <a:bodyPr>
            <a:normAutofit fontScale="92500" lnSpcReduction="20000"/>
          </a:bodyPr>
          <a:lstStyle/>
          <a:p>
            <a:r>
              <a:rPr lang="en-US" sz="1600" i="1" dirty="0" err="1"/>
              <a:t>dev_queue_xmit</a:t>
            </a:r>
            <a:r>
              <a:rPr lang="en-US" sz="1600" dirty="0"/>
              <a:t> main tasks:</a:t>
            </a:r>
          </a:p>
          <a:p>
            <a:pPr lvl="1"/>
            <a:r>
              <a:rPr lang="en-US" sz="1600" dirty="0"/>
              <a:t>Selecting which frame to transmit (the one pointed to by the input </a:t>
            </a:r>
            <a:r>
              <a:rPr lang="en-US" sz="1600" i="1" dirty="0" err="1"/>
              <a:t>sk_buff</a:t>
            </a:r>
            <a:r>
              <a:rPr lang="en-US" sz="1600" dirty="0"/>
              <a:t> may not be the one to transmit because there is a queue to honor)</a:t>
            </a:r>
          </a:p>
          <a:p>
            <a:pPr lvl="1"/>
            <a:r>
              <a:rPr lang="en-US" sz="1600" dirty="0"/>
              <a:t>Checking whether the frame is composed of fragments and whether the device can handle them through scatter/gather DMA; combining the fragments otherwise</a:t>
            </a:r>
          </a:p>
          <a:p>
            <a:pPr lvl="1"/>
            <a:r>
              <a:rPr lang="en-US" sz="1600" dirty="0"/>
              <a:t>Calculating L4 checksums</a:t>
            </a:r>
          </a:p>
          <a:p>
            <a:r>
              <a:rPr lang="en-US" sz="1600" dirty="0"/>
              <a:t>After that, if the </a:t>
            </a:r>
            <a:r>
              <a:rPr lang="en-US" sz="1600" i="1" dirty="0" err="1"/>
              <a:t>netdev</a:t>
            </a:r>
            <a:r>
              <a:rPr lang="en-US" sz="1600" dirty="0"/>
              <a:t> have a valid </a:t>
            </a:r>
            <a:r>
              <a:rPr lang="en-US" sz="1600" dirty="0" err="1"/>
              <a:t>qdisc</a:t>
            </a:r>
            <a:r>
              <a:rPr lang="en-US" sz="1600" dirty="0"/>
              <a:t> (</a:t>
            </a:r>
            <a:r>
              <a:rPr lang="en-US" sz="1600" dirty="0" err="1"/>
              <a:t>skb→dev→qdisc</a:t>
            </a:r>
            <a:r>
              <a:rPr lang="en-US" sz="1600" dirty="0"/>
              <a:t>):</a:t>
            </a:r>
          </a:p>
          <a:p>
            <a:pPr lvl="1"/>
            <a:r>
              <a:rPr lang="en-US" sz="1600" i="1" dirty="0" err="1"/>
              <a:t>qdisc_run</a:t>
            </a:r>
            <a:r>
              <a:rPr lang="en-US" sz="1600" dirty="0"/>
              <a:t> function is called to select a packet to transmit</a:t>
            </a:r>
          </a:p>
          <a:p>
            <a:pPr lvl="1"/>
            <a:r>
              <a:rPr lang="en-US" sz="1600" dirty="0"/>
              <a:t>The input frame is queued with the </a:t>
            </a:r>
            <a:r>
              <a:rPr lang="en-US" sz="1600" dirty="0" err="1"/>
              <a:t>enqueue</a:t>
            </a:r>
            <a:r>
              <a:rPr lang="en-US" sz="1600" dirty="0"/>
              <a:t> virtual function, and one frame is then </a:t>
            </a:r>
            <a:r>
              <a:rPr lang="en-US" sz="1600" dirty="0" err="1"/>
              <a:t>dequeued</a:t>
            </a:r>
            <a:r>
              <a:rPr lang="en-US" sz="1600" dirty="0"/>
              <a:t> and transmitted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4" name="AutoShape 2" descr="http://wiki.linuxwall.info/lib/exe/fetch.php/en:ressources:dossiers:networking:core_network_stack_e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06" y="1340768"/>
            <a:ext cx="4403050" cy="3791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35696" y="5980637"/>
            <a:ext cx="50674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4"/>
              </a:rPr>
              <a:t>http://wiki.linuxwall.info/doku.php/en:ressources:dossiers:networking:traffic_control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09171192"/>
      </p:ext>
    </p:extLst>
  </p:cSld>
  <p:clrMapOvr>
    <a:masterClrMapping/>
  </p:clrMapOvr>
  <p:transition spd="slow">
    <p:wipe dir="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Qdisc</a:t>
            </a:r>
            <a:r>
              <a:rPr lang="en-US" dirty="0"/>
              <a:t> callbacks (methods)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dequeue</a:t>
            </a:r>
            <a:r>
              <a:rPr lang="en-US" dirty="0"/>
              <a:t> - usually returns a </a:t>
            </a:r>
            <a:r>
              <a:rPr lang="en-US" dirty="0" err="1"/>
              <a:t>skb</a:t>
            </a:r>
            <a:r>
              <a:rPr lang="en-US" dirty="0"/>
              <a:t> to send (allowed to return NULL)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enqueue</a:t>
            </a:r>
            <a:r>
              <a:rPr lang="en-US" dirty="0"/>
              <a:t> – insert </a:t>
            </a:r>
            <a:r>
              <a:rPr lang="en-US" dirty="0" err="1"/>
              <a:t>skb</a:t>
            </a:r>
            <a:r>
              <a:rPr lang="en-US" dirty="0"/>
              <a:t> to the queue. May return: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NET_XMIT_DROP - this packet dropped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NET_XMIT_CN - probably this packet </a:t>
            </a:r>
            <a:r>
              <a:rPr lang="en-US" dirty="0" err="1"/>
              <a:t>enqueued</a:t>
            </a:r>
            <a:r>
              <a:rPr lang="en-US" dirty="0"/>
              <a:t>, but another one dropped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peek - like </a:t>
            </a:r>
            <a:r>
              <a:rPr lang="en-US" dirty="0" err="1"/>
              <a:t>dequeue</a:t>
            </a:r>
            <a:r>
              <a:rPr lang="en-US" dirty="0"/>
              <a:t> but without removing a packet from the queue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requeue</a:t>
            </a:r>
            <a:r>
              <a:rPr lang="en-US" dirty="0"/>
              <a:t> - puts back on the queue an element that was previously extracted (e.g., because of a transmission failure)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init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destroy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change - changes </a:t>
            </a:r>
            <a:r>
              <a:rPr lang="en-US" dirty="0" err="1"/>
              <a:t>qdisc</a:t>
            </a:r>
            <a:r>
              <a:rPr lang="en-US" dirty="0"/>
              <a:t> parameters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41676"/>
      </p:ext>
    </p:extLst>
  </p:cSld>
  <p:clrMapOvr>
    <a:masterClrMapping/>
  </p:clrMapOvr>
  <p:transition spd="slow">
    <p:wipe dir="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Qdiscs</a:t>
            </a:r>
            <a:r>
              <a:rPr lang="en-US" dirty="0"/>
              <a:t>, classes and filters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5085184"/>
            <a:ext cx="7795592" cy="11521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Elaborate </a:t>
            </a:r>
            <a:r>
              <a:rPr lang="en-US" b="1" i="1" dirty="0"/>
              <a:t>queuing disciplines</a:t>
            </a:r>
            <a:r>
              <a:rPr lang="en-US" dirty="0"/>
              <a:t> may use </a:t>
            </a:r>
            <a:r>
              <a:rPr lang="en-US" b="1" i="1" dirty="0"/>
              <a:t>filters</a:t>
            </a:r>
            <a:r>
              <a:rPr lang="en-US" dirty="0"/>
              <a:t> to distinguish among different </a:t>
            </a:r>
            <a:r>
              <a:rPr lang="en-US" b="1" i="1" dirty="0"/>
              <a:t>classes</a:t>
            </a:r>
            <a:r>
              <a:rPr lang="en-US" dirty="0"/>
              <a:t> of packets and process each class in a specific way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995" y="1196752"/>
            <a:ext cx="6569968" cy="377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9408597"/>
      </p:ext>
    </p:extLst>
  </p:cSld>
  <p:clrMapOvr>
    <a:masterClrMapping/>
  </p:clrMapOvr>
  <p:transition spd="slow">
    <p:wipe dir="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Qdisc</a:t>
            </a:r>
            <a:r>
              <a:rPr lang="en-US" dirty="0"/>
              <a:t> example: </a:t>
            </a:r>
            <a:r>
              <a:rPr lang="en-US" dirty="0" err="1"/>
              <a:t>pfifo_fast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3928" y="1596413"/>
            <a:ext cx="4915272" cy="4297363"/>
          </a:xfrm>
        </p:spPr>
        <p:txBody>
          <a:bodyPr/>
          <a:lstStyle/>
          <a:p>
            <a:r>
              <a:rPr lang="en-US" dirty="0"/>
              <a:t>default scheduling algorithm</a:t>
            </a:r>
          </a:p>
          <a:p>
            <a:r>
              <a:rPr lang="en-US" dirty="0"/>
              <a:t>basic FIFO queue subdivided into 3 bands</a:t>
            </a:r>
          </a:p>
          <a:p>
            <a:r>
              <a:rPr lang="en-US" dirty="0"/>
              <a:t>once the length of the band is passed, TC will start dropping packets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269557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35696" y="5980637"/>
            <a:ext cx="50674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4"/>
              </a:rPr>
              <a:t>http://wiki.linuxwall.info/doku.php/en:ressources:dossiers:networking:traffic_control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45537833"/>
      </p:ext>
    </p:extLst>
  </p:cSld>
  <p:clrMapOvr>
    <a:masterClrMapping/>
  </p:clrMapOvr>
  <p:transition spd="slow">
    <p:wipe dir="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Qdisc</a:t>
            </a:r>
            <a:r>
              <a:rPr lang="en-US" dirty="0"/>
              <a:t> example: SFQ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92" y="1596413"/>
            <a:ext cx="4358208" cy="4297363"/>
          </a:xfrm>
        </p:spPr>
        <p:txBody>
          <a:bodyPr>
            <a:normAutofit/>
          </a:bodyPr>
          <a:lstStyle/>
          <a:p>
            <a:r>
              <a:rPr lang="en-US" i="1" dirty="0"/>
              <a:t>hash</a:t>
            </a:r>
            <a:r>
              <a:rPr lang="en-US" dirty="0"/>
              <a:t> of the packet based on its header, is used to send the packet to one of the 1024 buckets available</a:t>
            </a:r>
          </a:p>
          <a:p>
            <a:r>
              <a:rPr lang="en-US" dirty="0"/>
              <a:t>For de-queueing buckets are selected in a round-robin fashion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82931"/>
            <a:ext cx="3581400" cy="4124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47285" y="6309320"/>
            <a:ext cx="50674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4"/>
              </a:rPr>
              <a:t>http://wiki.linuxwall.info/doku.php/en:ressources:dossiers:networking:traffic_control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91031041"/>
      </p:ext>
    </p:extLst>
  </p:cSld>
  <p:clrMapOvr>
    <a:masterClrMapping/>
  </p:clrMapOvr>
  <p:transition spd="slow">
    <p:wipe dir="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Qdisc</a:t>
            </a:r>
            <a:r>
              <a:rPr lang="en-US" dirty="0"/>
              <a:t> example: 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422936"/>
            <a:ext cx="62198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90359"/>
      </p:ext>
    </p:extLst>
  </p:cSld>
  <p:clrMapOvr>
    <a:masterClrMapping/>
  </p:clrMapOvr>
  <p:transition spd="slow">
    <p:wipe dir="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TBF – Token Bucket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3968" y="1596413"/>
            <a:ext cx="4752528" cy="4297363"/>
          </a:xfrm>
        </p:spPr>
        <p:txBody>
          <a:bodyPr>
            <a:normAutofit/>
          </a:bodyPr>
          <a:lstStyle/>
          <a:p>
            <a:r>
              <a:rPr lang="en-US" sz="1800" dirty="0"/>
              <a:t>A sequence of packets with the sizes s[</a:t>
            </a:r>
            <a:r>
              <a:rPr lang="en-US" sz="1800" dirty="0" err="1"/>
              <a:t>i</a:t>
            </a:r>
            <a:r>
              <a:rPr lang="en-US" sz="1800" dirty="0"/>
              <a:t>],s[i+1]…s[k] obeys Token Bucket if </a:t>
            </a:r>
            <a:br>
              <a:rPr lang="en-US" sz="1800" dirty="0"/>
            </a:br>
            <a:r>
              <a:rPr lang="en-US" sz="1800" dirty="0"/>
              <a:t>s[</a:t>
            </a:r>
            <a:r>
              <a:rPr lang="en-US" sz="1800" dirty="0" err="1"/>
              <a:t>i</a:t>
            </a:r>
            <a:r>
              <a:rPr lang="en-US" sz="1800" dirty="0"/>
              <a:t>]+s[i+1]+…+s[k] ≤ </a:t>
            </a:r>
            <a:r>
              <a:rPr lang="en-US" sz="1800" i="1" dirty="0"/>
              <a:t>Burst</a:t>
            </a:r>
            <a:r>
              <a:rPr lang="en-US" sz="1800" dirty="0"/>
              <a:t> + </a:t>
            </a:r>
            <a:r>
              <a:rPr lang="en-US" sz="1800" i="1" dirty="0"/>
              <a:t>Rate</a:t>
            </a:r>
            <a:r>
              <a:rPr lang="en-US" sz="1800" dirty="0"/>
              <a:t>*(t[k] – t[</a:t>
            </a:r>
            <a:r>
              <a:rPr lang="en-US" sz="1800" dirty="0" err="1"/>
              <a:t>i</a:t>
            </a:r>
            <a:r>
              <a:rPr lang="en-US" sz="1800" dirty="0"/>
              <a:t>])</a:t>
            </a:r>
          </a:p>
          <a:p>
            <a:r>
              <a:rPr lang="en-US" sz="1800" dirty="0"/>
              <a:t>Algorithm:</a:t>
            </a:r>
          </a:p>
          <a:p>
            <a:pPr lvl="1"/>
            <a:r>
              <a:rPr lang="en-US" sz="1400" dirty="0"/>
              <a:t>Let N(t[</a:t>
            </a:r>
            <a:r>
              <a:rPr lang="en-US" sz="1400" dirty="0" err="1"/>
              <a:t>i</a:t>
            </a:r>
            <a:r>
              <a:rPr lang="en-US" sz="1400" dirty="0"/>
              <a:t>]) be Burst/Rate initially</a:t>
            </a:r>
          </a:p>
          <a:p>
            <a:pPr lvl="1"/>
            <a:r>
              <a:rPr lang="en-US" sz="1400" dirty="0"/>
              <a:t>N(t) grow continuously with time as: </a:t>
            </a:r>
            <a:br>
              <a:rPr lang="en-US" sz="1400" dirty="0"/>
            </a:br>
            <a:r>
              <a:rPr lang="en-US" sz="1400" dirty="0"/>
              <a:t>N(</a:t>
            </a:r>
            <a:r>
              <a:rPr lang="en-US" sz="1400" dirty="0" err="1"/>
              <a:t>t+delta</a:t>
            </a:r>
            <a:r>
              <a:rPr lang="en-US" sz="1400" dirty="0"/>
              <a:t>) = min{B/R, N(t) + delta}</a:t>
            </a:r>
            <a:br>
              <a:rPr lang="en-US" sz="1400" dirty="0"/>
            </a:br>
            <a:r>
              <a:rPr lang="en-US" sz="1400" dirty="0"/>
              <a:t>[ “grows continuously” means that N is increased once processing of new packet is started by </a:t>
            </a:r>
            <a:br>
              <a:rPr lang="en-US" sz="1400" dirty="0"/>
            </a:br>
            <a:r>
              <a:rPr lang="en-US" sz="1400" dirty="0"/>
              <a:t>delta = </a:t>
            </a:r>
            <a:r>
              <a:rPr lang="en-US" sz="1400" dirty="0" err="1"/>
              <a:t>T</a:t>
            </a:r>
            <a:r>
              <a:rPr lang="en-US" sz="1400" baseline="-25000" dirty="0" err="1"/>
              <a:t>prev.packet</a:t>
            </a:r>
            <a:r>
              <a:rPr lang="en-US" sz="1400" dirty="0"/>
              <a:t> – </a:t>
            </a:r>
            <a:r>
              <a:rPr lang="en-US" sz="1400" dirty="0" err="1"/>
              <a:t>T</a:t>
            </a:r>
            <a:r>
              <a:rPr lang="en-US" sz="1400" baseline="-25000" dirty="0" err="1"/>
              <a:t>curr.packet</a:t>
            </a:r>
            <a:r>
              <a:rPr lang="en-US" sz="1400" dirty="0"/>
              <a:t> </a:t>
            </a:r>
          </a:p>
          <a:p>
            <a:pPr lvl="1"/>
            <a:r>
              <a:rPr lang="en-US" sz="1400" dirty="0"/>
              <a:t>If the first packet in queue has length S, it may be transmitted only at the time t[</a:t>
            </a:r>
            <a:r>
              <a:rPr lang="en-US" sz="1400" dirty="0" err="1"/>
              <a:t>i</a:t>
            </a:r>
            <a:r>
              <a:rPr lang="en-US" sz="1400" dirty="0"/>
              <a:t>] when S/R &lt;= N(t[</a:t>
            </a:r>
            <a:r>
              <a:rPr lang="en-US" sz="1400" dirty="0" err="1"/>
              <a:t>i</a:t>
            </a:r>
            <a:r>
              <a:rPr lang="en-US" sz="1400" dirty="0"/>
              <a:t>]),</a:t>
            </a:r>
          </a:p>
          <a:p>
            <a:pPr lvl="1"/>
            <a:r>
              <a:rPr lang="en-US" sz="1400" dirty="0"/>
              <a:t>N(t) is updated: N(t) = N(t) - S/R.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3609975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35696" y="5980637"/>
            <a:ext cx="50674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4"/>
              </a:rPr>
              <a:t>http://wiki.linuxwall.info/doku.php/en:ressources:dossiers:networking:traffic_control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01271679"/>
      </p:ext>
    </p:extLst>
  </p:cSld>
  <p:clrMapOvr>
    <a:masterClrMapping/>
  </p:clrMapOvr>
  <p:transition spd="slow">
    <p:wipe dir="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Resources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Linux Kernel Networking: Implementation and Theory (Expert's Voice in Open Source) 1st Edition by Rami Rosen </a:t>
            </a:r>
            <a:r>
              <a:rPr lang="en-US" dirty="0">
                <a:hlinkClick r:id="rId6"/>
              </a:rPr>
              <a:t>http://www.amazon.com/Linux-Kernel-Networking-Implementation-Experts/dp/143026196X</a:t>
            </a:r>
            <a:endParaRPr lang="en-US" dirty="0"/>
          </a:p>
          <a:p>
            <a:pPr>
              <a:defRPr/>
            </a:pPr>
            <a:r>
              <a:rPr lang="en-US" dirty="0"/>
              <a:t>“Writing </a:t>
            </a:r>
            <a:r>
              <a:rPr lang="en-US" dirty="0" err="1"/>
              <a:t>Netfilter</a:t>
            </a:r>
            <a:r>
              <a:rPr lang="en-US" dirty="0"/>
              <a:t> modules” by Jan </a:t>
            </a:r>
            <a:r>
              <a:rPr lang="en-US" dirty="0" err="1"/>
              <a:t>Engelhardt</a:t>
            </a:r>
            <a:r>
              <a:rPr lang="en-US" dirty="0"/>
              <a:t> and Nicolas </a:t>
            </a:r>
            <a:r>
              <a:rPr lang="en-US" dirty="0" err="1"/>
              <a:t>Bouliane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http://inai.de/documents/Netfilter_Modules.pdf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8099127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Questions?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2624675"/>
          </a:xfrm>
        </p:spPr>
        <p:txBody>
          <a:bodyPr/>
          <a:lstStyle/>
          <a:p>
            <a:r>
              <a:rPr lang="en-US" dirty="0"/>
              <a:t>https://www.kernel.org/</a:t>
            </a:r>
          </a:p>
          <a:p>
            <a:r>
              <a:rPr lang="en-US" dirty="0"/>
              <a:t>GIT from Kernel org</a:t>
            </a:r>
          </a:p>
          <a:p>
            <a:r>
              <a:rPr lang="en-US" dirty="0"/>
              <a:t>GPLv2</a:t>
            </a:r>
          </a:p>
          <a:p>
            <a:r>
              <a:rPr lang="en-US" dirty="0"/>
              <a:t>Patches</a:t>
            </a:r>
          </a:p>
        </p:txBody>
      </p:sp>
    </p:spTree>
    <p:extLst>
      <p:ext uri="{BB962C8B-B14F-4D97-AF65-F5344CB8AC3E}">
        <p14:creationId xmlns:p14="http://schemas.microsoft.com/office/powerpoint/2010/main" val="3734357738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 – Split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801" y="6165304"/>
            <a:ext cx="8077200" cy="44855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From: Linux Device Drivers, 3rd edition by Jonathan </a:t>
            </a:r>
            <a:r>
              <a:rPr lang="en-US" dirty="0" err="1"/>
              <a:t>Corbet</a:t>
            </a:r>
            <a:r>
              <a:rPr lang="en-US" dirty="0"/>
              <a:t> (Author), Alessandro </a:t>
            </a:r>
            <a:r>
              <a:rPr lang="en-US" dirty="0" err="1"/>
              <a:t>Rubini</a:t>
            </a:r>
            <a:r>
              <a:rPr lang="en-US" dirty="0"/>
              <a:t> (Author), Greg </a:t>
            </a:r>
            <a:r>
              <a:rPr lang="en-US" dirty="0" err="1"/>
              <a:t>Kroah</a:t>
            </a:r>
            <a:r>
              <a:rPr lang="en-US" dirty="0"/>
              <a:t>-Hartman (Author)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19" y="1166383"/>
            <a:ext cx="5501605" cy="493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1063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and Running Linux Kernel</a:t>
            </a:r>
            <a:br>
              <a:rPr lang="en-US" dirty="0"/>
            </a:br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76460"/>
            <a:ext cx="8077200" cy="21047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Kernel module </a:t>
            </a:r>
            <a:r>
              <a:rPr lang="en-US" dirty="0" err="1"/>
              <a:t>makefile</a:t>
            </a:r>
            <a:endParaRPr lang="en-US" dirty="0"/>
          </a:p>
          <a:p>
            <a:r>
              <a:rPr lang="en-US" dirty="0"/>
              <a:t>Loading and unloading modules: </a:t>
            </a:r>
            <a:r>
              <a:rPr lang="en-US" i="1" dirty="0" err="1"/>
              <a:t>insmod</a:t>
            </a:r>
            <a:r>
              <a:rPr lang="en-US" dirty="0"/>
              <a:t>, </a:t>
            </a:r>
            <a:r>
              <a:rPr lang="en-US" i="1" dirty="0" err="1"/>
              <a:t>lsmod</a:t>
            </a:r>
            <a:r>
              <a:rPr lang="en-US" dirty="0"/>
              <a:t> and </a:t>
            </a:r>
            <a:r>
              <a:rPr lang="en-US" i="1" dirty="0" err="1"/>
              <a:t>rmmod</a:t>
            </a:r>
            <a:r>
              <a:rPr lang="en-US" dirty="0"/>
              <a:t> utilities</a:t>
            </a:r>
          </a:p>
          <a:p>
            <a:r>
              <a:rPr lang="en-US" dirty="0"/>
              <a:t>Module initialization and cleanup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429000"/>
            <a:ext cx="5328295" cy="295363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77267" y="6409448"/>
            <a:ext cx="8077200" cy="448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/>
              <a:t>From: Linux Device Drivers, 3rd edition by Jonathan Corbet (Author), Alessandro Rubini (Author), Greg Kroah-Hartman (Author)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622483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Linux Kernel –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600" dirty="0"/>
              <a:t>Download sources/patches from GIT, build and maintain in local directory</a:t>
            </a:r>
          </a:p>
          <a:p>
            <a:pPr lvl="1"/>
            <a:r>
              <a:rPr lang="en-US" sz="3600" dirty="0"/>
              <a:t>Don’t overwrite /</a:t>
            </a:r>
            <a:r>
              <a:rPr lang="en-US" sz="3600" dirty="0" err="1"/>
              <a:t>usr</a:t>
            </a:r>
            <a:r>
              <a:rPr lang="en-US" sz="3600" dirty="0"/>
              <a:t>/</a:t>
            </a:r>
            <a:r>
              <a:rPr lang="en-US" sz="3600" dirty="0" err="1"/>
              <a:t>src</a:t>
            </a:r>
            <a:r>
              <a:rPr lang="en-US" sz="3600" dirty="0"/>
              <a:t>/</a:t>
            </a:r>
            <a:r>
              <a:rPr lang="en-US" sz="3600" dirty="0" err="1"/>
              <a:t>linux</a:t>
            </a:r>
            <a:endParaRPr lang="en-US" sz="3600" dirty="0"/>
          </a:p>
          <a:p>
            <a:r>
              <a:rPr lang="en-US" sz="3600" dirty="0"/>
              <a:t>Based on </a:t>
            </a:r>
            <a:r>
              <a:rPr lang="en-US" sz="3600" dirty="0" err="1"/>
              <a:t>Makefiles</a:t>
            </a:r>
            <a:r>
              <a:rPr lang="en-US" sz="3600" dirty="0"/>
              <a:t> (make tutorials at </a:t>
            </a:r>
            <a:r>
              <a:rPr lang="en-US" sz="3600" dirty="0">
                <a:hlinkClick r:id="rId2"/>
              </a:rPr>
              <a:t>http://www.gnu.org/software/make/manual/make.html#toc-Overview-of-make</a:t>
            </a:r>
            <a:r>
              <a:rPr lang="en-US" sz="3600" dirty="0"/>
              <a:t>)</a:t>
            </a:r>
          </a:p>
          <a:p>
            <a:r>
              <a:rPr lang="en-US" sz="3600" dirty="0"/>
              <a:t>Each architecture requires it’s own </a:t>
            </a:r>
            <a:r>
              <a:rPr lang="en-US" sz="3600" b="1" i="1" dirty="0" err="1"/>
              <a:t>toolchain</a:t>
            </a:r>
            <a:r>
              <a:rPr lang="en-US" sz="3600" dirty="0"/>
              <a:t> (compiler, linker, libraries, etc.), GNU-based (</a:t>
            </a:r>
            <a:r>
              <a:rPr lang="en-US" sz="3600" b="1" i="1" dirty="0"/>
              <a:t>kernel code is GNU C</a:t>
            </a:r>
            <a:r>
              <a:rPr lang="en-US" sz="3600" dirty="0"/>
              <a:t>)</a:t>
            </a:r>
          </a:p>
          <a:p>
            <a:r>
              <a:rPr lang="en-US" sz="3600" dirty="0"/>
              <a:t>Configuration based on </a:t>
            </a:r>
            <a:r>
              <a:rPr lang="en-US" sz="3600" b="1" i="1" dirty="0"/>
              <a:t>.</a:t>
            </a:r>
            <a:r>
              <a:rPr lang="en-US" sz="3600" b="1" i="1" dirty="0" err="1"/>
              <a:t>config</a:t>
            </a:r>
            <a:r>
              <a:rPr lang="en-US" sz="3600" b="1" i="1" dirty="0"/>
              <a:t> </a:t>
            </a:r>
            <a:r>
              <a:rPr lang="en-US" sz="3600" dirty="0"/>
              <a:t>file</a:t>
            </a:r>
          </a:p>
          <a:p>
            <a:pPr lvl="1"/>
            <a:r>
              <a:rPr lang="en-US" b="1" i="1" dirty="0"/>
              <a:t>CONFIG_FEATURE </a:t>
            </a:r>
            <a:r>
              <a:rPr lang="en-US" dirty="0"/>
              <a:t>format</a:t>
            </a:r>
            <a:endParaRPr lang="en-US" b="1" i="1" dirty="0"/>
          </a:p>
          <a:p>
            <a:pPr lvl="1"/>
            <a:r>
              <a:rPr lang="en-US" b="1" i="1" dirty="0"/>
              <a:t>make </a:t>
            </a:r>
            <a:r>
              <a:rPr lang="en-US" b="1" i="1" dirty="0" err="1"/>
              <a:t>menuconfig</a:t>
            </a:r>
            <a:r>
              <a:rPr lang="en-US" b="1" i="1" dirty="0"/>
              <a:t> </a:t>
            </a:r>
            <a:r>
              <a:rPr lang="en-US" dirty="0"/>
              <a:t>to select features and modules</a:t>
            </a:r>
          </a:p>
          <a:p>
            <a:pPr lvl="1"/>
            <a:r>
              <a:rPr lang="en-US" b="1" i="1" dirty="0" err="1"/>
              <a:t>boolean</a:t>
            </a:r>
            <a:r>
              <a:rPr lang="en-US" b="1" i="1" dirty="0"/>
              <a:t> and </a:t>
            </a:r>
            <a:r>
              <a:rPr lang="en-US" b="1" i="1" dirty="0" err="1"/>
              <a:t>tristate</a:t>
            </a:r>
            <a:r>
              <a:rPr lang="en-US" dirty="0"/>
              <a:t> selections</a:t>
            </a:r>
          </a:p>
          <a:p>
            <a:pPr lvl="1"/>
            <a:r>
              <a:rPr lang="en-US" b="1" i="1" dirty="0"/>
              <a:t>make </a:t>
            </a:r>
            <a:r>
              <a:rPr lang="en-US" b="1" i="1" dirty="0" err="1"/>
              <a:t>defconfig</a:t>
            </a:r>
            <a:r>
              <a:rPr lang="en-US" b="1" i="1" dirty="0"/>
              <a:t> </a:t>
            </a:r>
            <a:r>
              <a:rPr lang="en-US" dirty="0"/>
              <a:t>to create default configuration for your architecture</a:t>
            </a:r>
          </a:p>
          <a:p>
            <a:pPr lvl="1"/>
            <a:r>
              <a:rPr lang="en-US" b="1" i="1" dirty="0"/>
              <a:t>make </a:t>
            </a:r>
            <a:r>
              <a:rPr lang="en-US" b="1" i="1" dirty="0" err="1"/>
              <a:t>oldconfig</a:t>
            </a:r>
            <a:endParaRPr lang="en-US" b="1" i="1" dirty="0"/>
          </a:p>
          <a:p>
            <a:pPr lvl="2"/>
            <a:r>
              <a:rPr lang="en-US" dirty="0"/>
              <a:t>Validates the content of .</a:t>
            </a:r>
            <a:r>
              <a:rPr lang="en-US" dirty="0" err="1"/>
              <a:t>config</a:t>
            </a:r>
            <a:endParaRPr lang="en-US" dirty="0"/>
          </a:p>
          <a:p>
            <a:pPr lvl="2"/>
            <a:r>
              <a:rPr lang="en-US" dirty="0"/>
              <a:t>Allow to update .</a:t>
            </a:r>
            <a:r>
              <a:rPr lang="en-US" dirty="0" err="1"/>
              <a:t>config</a:t>
            </a:r>
            <a:r>
              <a:rPr lang="en-US" dirty="0"/>
              <a:t> manually</a:t>
            </a:r>
          </a:p>
          <a:p>
            <a:pPr lvl="2"/>
            <a:r>
              <a:rPr lang="en-US" dirty="0"/>
              <a:t>Must run if you upgrade/patch the kernel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783327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Linux Networking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4208" y="1596413"/>
            <a:ext cx="2394992" cy="240865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Passing incoming packets: </a:t>
            </a:r>
          </a:p>
          <a:p>
            <a:r>
              <a:rPr lang="en-US" dirty="0"/>
              <a:t>from L2 (the network device drivers) </a:t>
            </a:r>
          </a:p>
          <a:p>
            <a:r>
              <a:rPr lang="en-US" dirty="0"/>
              <a:t>to L3 (the network layer, usually IPv4 or IPv6)</a:t>
            </a:r>
          </a:p>
          <a:p>
            <a:r>
              <a:rPr lang="en-US" dirty="0"/>
              <a:t>Local delivery: to L4 (to TCP or UDP listening sockets which implements the L4) </a:t>
            </a:r>
          </a:p>
          <a:p>
            <a:r>
              <a:rPr lang="en-US" dirty="0"/>
              <a:t>Forwarding: back to L2 for transmission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44207" y="3789040"/>
            <a:ext cx="2421767" cy="240865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Outgoing packets are passed: </a:t>
            </a:r>
          </a:p>
          <a:p>
            <a:r>
              <a:rPr lang="en-US" dirty="0"/>
              <a:t>From L4 to L3 and then to L2 for actual transmission by the network device driver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04" y="1412631"/>
            <a:ext cx="5325688" cy="476927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47801" y="6381472"/>
            <a:ext cx="8077200" cy="232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From: Linux Kernel Networking: Implementation and Theory 1st Edition by Rami Rosen  (Author)</a:t>
            </a:r>
          </a:p>
        </p:txBody>
      </p:sp>
    </p:spTree>
    <p:extLst>
      <p:ext uri="{BB962C8B-B14F-4D97-AF65-F5344CB8AC3E}">
        <p14:creationId xmlns:p14="http://schemas.microsoft.com/office/powerpoint/2010/main" val="2601509074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3843</Words>
  <Application>Microsoft Office PowerPoint</Application>
  <PresentationFormat>On-screen Show (4:3)</PresentationFormat>
  <Paragraphs>382</Paragraphs>
  <Slides>49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Georgia</vt:lpstr>
      <vt:lpstr>Lucida Console</vt:lpstr>
      <vt:lpstr>Wingdings</vt:lpstr>
      <vt:lpstr>Training</vt:lpstr>
      <vt:lpstr>Visio</vt:lpstr>
      <vt:lpstr>High Speed Networks Linux Networking</vt:lpstr>
      <vt:lpstr>Linux distributions</vt:lpstr>
      <vt:lpstr>Linux Kernel</vt:lpstr>
      <vt:lpstr>Monolithic vs Microkernel</vt:lpstr>
      <vt:lpstr>Linux Kernel</vt:lpstr>
      <vt:lpstr>Linux Kernel – Split View</vt:lpstr>
      <vt:lpstr>Building and Running Linux Kernel Modules</vt:lpstr>
      <vt:lpstr>Building Linux Kernel – How?</vt:lpstr>
      <vt:lpstr>The Linux Networking Stack</vt:lpstr>
      <vt:lpstr>Linux Network Device</vt:lpstr>
      <vt:lpstr>The Socket Buffer (sk_buff)</vt:lpstr>
      <vt:lpstr>List of sk_buff elements</vt:lpstr>
      <vt:lpstr>Linux Forwarding Information Base (FIB)</vt:lpstr>
      <vt:lpstr>Forwarding in Linux</vt:lpstr>
      <vt:lpstr>Routing Lookup in Linux</vt:lpstr>
      <vt:lpstr>Linux 3.6</vt:lpstr>
      <vt:lpstr>Lookup in the Routing Subsystem</vt:lpstr>
      <vt:lpstr>Lookup data structures</vt:lpstr>
      <vt:lpstr>Linux FIB: prefix analysis</vt:lpstr>
      <vt:lpstr>Linux FIB:  lookup</vt:lpstr>
      <vt:lpstr>Linux FIB: route insertion/deletion</vt:lpstr>
      <vt:lpstr>Policy Routing </vt:lpstr>
      <vt:lpstr>Policy Routing – non-routing actions</vt:lpstr>
      <vt:lpstr>Policy Routing – Routing Table Selection</vt:lpstr>
      <vt:lpstr>Policy Routing – user interface</vt:lpstr>
      <vt:lpstr>Multipath Routing</vt:lpstr>
      <vt:lpstr>Multipath Routing – Next Hop selection</vt:lpstr>
      <vt:lpstr>Multicast routing</vt:lpstr>
      <vt:lpstr>Netfilter Framework</vt:lpstr>
      <vt:lpstr>Netfilter Hooks</vt:lpstr>
      <vt:lpstr>Hook parameters</vt:lpstr>
      <vt:lpstr>Netfilter verdicts</vt:lpstr>
      <vt:lpstr>Connection Tracking</vt:lpstr>
      <vt:lpstr>Contrack hooks</vt:lpstr>
      <vt:lpstr>Connection representation</vt:lpstr>
      <vt:lpstr>Connection states</vt:lpstr>
      <vt:lpstr>Connection Tracking Extensions</vt:lpstr>
      <vt:lpstr>IPTABLES</vt:lpstr>
      <vt:lpstr>Network Address Translation (NAT)</vt:lpstr>
      <vt:lpstr>Queues in Linux kernel - 1</vt:lpstr>
      <vt:lpstr>Queues in Linux kernel - 2</vt:lpstr>
      <vt:lpstr>Qdisc callbacks (methods)</vt:lpstr>
      <vt:lpstr>Qdiscs, classes and filters </vt:lpstr>
      <vt:lpstr>Qdisc example: pfifo_fast</vt:lpstr>
      <vt:lpstr>Qdisc example: SFQ</vt:lpstr>
      <vt:lpstr>Qdisc example: RED</vt:lpstr>
      <vt:lpstr>TBF – Token Bucket Filter</vt:lpstr>
      <vt:lpstr>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2013-02-01T18:05:55Z</dcterms:created>
  <dcterms:modified xsi:type="dcterms:W3CDTF">2022-03-21T07:37:44Z</dcterms:modified>
</cp:coreProperties>
</file>