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1"/>
  </p:notesMasterIdLst>
  <p:handoutMasterIdLst>
    <p:handoutMasterId r:id="rId52"/>
  </p:handoutMasterIdLst>
  <p:sldIdLst>
    <p:sldId id="259" r:id="rId2"/>
    <p:sldId id="321" r:id="rId3"/>
    <p:sldId id="294" r:id="rId4"/>
    <p:sldId id="322" r:id="rId5"/>
    <p:sldId id="323" r:id="rId6"/>
    <p:sldId id="295" r:id="rId7"/>
    <p:sldId id="305" r:id="rId8"/>
    <p:sldId id="306" r:id="rId9"/>
    <p:sldId id="307" r:id="rId10"/>
    <p:sldId id="330" r:id="rId11"/>
    <p:sldId id="331" r:id="rId12"/>
    <p:sldId id="312" r:id="rId13"/>
    <p:sldId id="319" r:id="rId14"/>
    <p:sldId id="313" r:id="rId15"/>
    <p:sldId id="314" r:id="rId16"/>
    <p:sldId id="315" r:id="rId17"/>
    <p:sldId id="335" r:id="rId18"/>
    <p:sldId id="334" r:id="rId19"/>
    <p:sldId id="316" r:id="rId20"/>
    <p:sldId id="317" r:id="rId21"/>
    <p:sldId id="318" r:id="rId22"/>
    <p:sldId id="311" r:id="rId23"/>
    <p:sldId id="320" r:id="rId24"/>
    <p:sldId id="296" r:id="rId25"/>
    <p:sldId id="297" r:id="rId26"/>
    <p:sldId id="325" r:id="rId27"/>
    <p:sldId id="298" r:id="rId28"/>
    <p:sldId id="299" r:id="rId29"/>
    <p:sldId id="300" r:id="rId30"/>
    <p:sldId id="301" r:id="rId31"/>
    <p:sldId id="302" r:id="rId32"/>
    <p:sldId id="303" r:id="rId33"/>
    <p:sldId id="326" r:id="rId34"/>
    <p:sldId id="327" r:id="rId35"/>
    <p:sldId id="304" r:id="rId36"/>
    <p:sldId id="291" r:id="rId37"/>
    <p:sldId id="292" r:id="rId38"/>
    <p:sldId id="261" r:id="rId39"/>
    <p:sldId id="324" r:id="rId40"/>
    <p:sldId id="288" r:id="rId41"/>
    <p:sldId id="289" r:id="rId42"/>
    <p:sldId id="290" r:id="rId43"/>
    <p:sldId id="328" r:id="rId44"/>
    <p:sldId id="336" r:id="rId45"/>
    <p:sldId id="329" r:id="rId46"/>
    <p:sldId id="333" r:id="rId47"/>
    <p:sldId id="275" r:id="rId48"/>
    <p:sldId id="276" r:id="rId49"/>
    <p:sldId id="27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QoS model" id="{ABA716BF-3A5C-4ADB-94C9-CFEF84EBA240}">
          <p14:sldIdLst>
            <p14:sldId id="321"/>
            <p14:sldId id="294"/>
            <p14:sldId id="322"/>
            <p14:sldId id="323"/>
            <p14:sldId id="295"/>
            <p14:sldId id="305"/>
            <p14:sldId id="306"/>
            <p14:sldId id="307"/>
            <p14:sldId id="330"/>
            <p14:sldId id="331"/>
            <p14:sldId id="312"/>
            <p14:sldId id="319"/>
            <p14:sldId id="313"/>
            <p14:sldId id="314"/>
            <p14:sldId id="315"/>
            <p14:sldId id="335"/>
            <p14:sldId id="334"/>
            <p14:sldId id="316"/>
            <p14:sldId id="317"/>
            <p14:sldId id="318"/>
            <p14:sldId id="311"/>
            <p14:sldId id="320"/>
            <p14:sldId id="296"/>
            <p14:sldId id="297"/>
            <p14:sldId id="325"/>
            <p14:sldId id="298"/>
            <p14:sldId id="299"/>
            <p14:sldId id="300"/>
            <p14:sldId id="301"/>
            <p14:sldId id="302"/>
            <p14:sldId id="303"/>
            <p14:sldId id="326"/>
            <p14:sldId id="327"/>
            <p14:sldId id="304"/>
            <p14:sldId id="291"/>
            <p14:sldId id="292"/>
            <p14:sldId id="261"/>
            <p14:sldId id="324"/>
            <p14:sldId id="288"/>
            <p14:sldId id="289"/>
            <p14:sldId id="290"/>
            <p14:sldId id="328"/>
            <p14:sldId id="336"/>
            <p14:sldId id="329"/>
          </p14:sldIdLst>
        </p14:section>
        <p14:section name="Conclusion and Summary" id="{790CEF5B-569A-4C2F-BED5-750B08C0E5AD}">
          <p14:sldIdLst>
            <p14:sldId id="333"/>
            <p14:sldId id="275"/>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2" autoAdjust="0"/>
    <p:restoredTop sz="84381" autoAdjust="0"/>
  </p:normalViewPr>
  <p:slideViewPr>
    <p:cSldViewPr>
      <p:cViewPr varScale="1">
        <p:scale>
          <a:sx n="73" d="100"/>
          <a:sy n="73" d="100"/>
        </p:scale>
        <p:origin x="1770" y="7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809137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107645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extLst>
      <p:ext uri="{BB962C8B-B14F-4D97-AF65-F5344CB8AC3E}">
        <p14:creationId xmlns:p14="http://schemas.microsoft.com/office/powerpoint/2010/main" val="118574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21</a:t>
            </a:fld>
            <a:endParaRPr lang="en-US" dirty="0"/>
          </a:p>
        </p:txBody>
      </p:sp>
    </p:spTree>
    <p:extLst>
      <p:ext uri="{BB962C8B-B14F-4D97-AF65-F5344CB8AC3E}">
        <p14:creationId xmlns:p14="http://schemas.microsoft.com/office/powerpoint/2010/main" val="2659071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DiffServ</a:t>
            </a:r>
            <a:r>
              <a:rPr lang="en-US" dirty="0"/>
              <a:t> working group objectives:</a:t>
            </a:r>
          </a:p>
          <a:p>
            <a:pPr lvl="1"/>
            <a:r>
              <a:rPr lang="en-US" dirty="0"/>
              <a:t>“A small bit-pattern in each packet”;</a:t>
            </a:r>
          </a:p>
          <a:p>
            <a:pPr lvl="1"/>
            <a:r>
              <a:rPr lang="en-US" dirty="0"/>
              <a:t>“A common understanding about the use and interpretation of this bit-pattern is required for inter-domain use, multi-vendor interoperability”</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25</a:t>
            </a:fld>
            <a:endParaRPr lang="en-US" dirty="0"/>
          </a:p>
        </p:txBody>
      </p:sp>
    </p:spTree>
    <p:extLst>
      <p:ext uri="{BB962C8B-B14F-4D97-AF65-F5344CB8AC3E}">
        <p14:creationId xmlns:p14="http://schemas.microsoft.com/office/powerpoint/2010/main" val="3086655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27</a:t>
            </a:fld>
            <a:endParaRPr lang="en-US" dirty="0"/>
          </a:p>
        </p:txBody>
      </p:sp>
    </p:spTree>
    <p:extLst>
      <p:ext uri="{BB962C8B-B14F-4D97-AF65-F5344CB8AC3E}">
        <p14:creationId xmlns:p14="http://schemas.microsoft.com/office/powerpoint/2010/main" val="3338919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DS node does not reorder IP packets of the same</a:t>
            </a:r>
            <a:r>
              <a:rPr lang="en-US" baseline="0" dirty="0"/>
              <a:t> </a:t>
            </a:r>
            <a:r>
              <a:rPr lang="en-US" dirty="0" err="1"/>
              <a:t>microflow</a:t>
            </a:r>
            <a:r>
              <a:rPr lang="en-US" dirty="0"/>
              <a:t> if they belong to the same AF class</a:t>
            </a:r>
          </a:p>
          <a:p>
            <a:pPr marL="228600" indent="-228600">
              <a:buAutoNum type="arabicParenR"/>
            </a:pPr>
            <a:r>
              <a:rPr lang="en-US" dirty="0"/>
              <a:t>Technically in the Network Element</a:t>
            </a:r>
            <a:r>
              <a:rPr lang="en-US" baseline="0" dirty="0"/>
              <a:t> can allocate 4 queues  – a queue per AF class, 3 WRED profiles at each queue – a profile for each drop precedence.</a:t>
            </a:r>
          </a:p>
          <a:p>
            <a:r>
              <a:rPr lang="en-US" dirty="0"/>
              <a:t>defines a method by which BAs can be given different forwarding assurances. For example: gold, silver and bronze classes of traffic</a:t>
            </a:r>
          </a:p>
          <a:p>
            <a:pPr lvl="1"/>
            <a:r>
              <a:rPr lang="en-US" dirty="0"/>
              <a:t> gold being allocated 50 percent of the available link bandwidth, </a:t>
            </a:r>
          </a:p>
          <a:p>
            <a:pPr lvl="1"/>
            <a:r>
              <a:rPr lang="en-US" dirty="0"/>
              <a:t>silver 30 percent, </a:t>
            </a:r>
          </a:p>
          <a:p>
            <a:pPr lvl="1"/>
            <a:r>
              <a:rPr lang="en-US" dirty="0"/>
              <a:t>and bronze 20 percent.</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32</a:t>
            </a:fld>
            <a:endParaRPr lang="en-US" dirty="0"/>
          </a:p>
        </p:txBody>
      </p:sp>
    </p:spTree>
    <p:extLst>
      <p:ext uri="{BB962C8B-B14F-4D97-AF65-F5344CB8AC3E}">
        <p14:creationId xmlns:p14="http://schemas.microsoft.com/office/powerpoint/2010/main" val="3402548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38</a:t>
            </a:fld>
            <a:endParaRPr lang="en-US"/>
          </a:p>
        </p:txBody>
      </p:sp>
    </p:spTree>
    <p:extLst>
      <p:ext uri="{BB962C8B-B14F-4D97-AF65-F5344CB8AC3E}">
        <p14:creationId xmlns:p14="http://schemas.microsoft.com/office/powerpoint/2010/main" val="809633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39</a:t>
            </a:fld>
            <a:endParaRPr lang="en-US" dirty="0"/>
          </a:p>
        </p:txBody>
      </p:sp>
    </p:spTree>
    <p:extLst>
      <p:ext uri="{BB962C8B-B14F-4D97-AF65-F5344CB8AC3E}">
        <p14:creationId xmlns:p14="http://schemas.microsoft.com/office/powerpoint/2010/main" val="896427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47</a:t>
            </a:fld>
            <a:endParaRPr lang="en-US" dirty="0"/>
          </a:p>
        </p:txBody>
      </p:sp>
    </p:spTree>
    <p:extLst>
      <p:ext uri="{BB962C8B-B14F-4D97-AF65-F5344CB8AC3E}">
        <p14:creationId xmlns:p14="http://schemas.microsoft.com/office/powerpoint/2010/main" val="1850525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0963" name="Rectangle 25"/>
          <p:cNvSpPr>
            <a:spLocks noGrp="1" noChangeArrowheads="1"/>
          </p:cNvSpPr>
          <p:nvPr>
            <p:ph type="ftr" sz="quarter" idx="4"/>
          </p:nvPr>
        </p:nvSpPr>
        <p:spPr>
          <a:noFill/>
        </p:spPr>
        <p:txBody>
          <a:bodyPr/>
          <a:lstStyle/>
          <a:p>
            <a:r>
              <a:rPr lang="en-US" dirty="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48</a:t>
            </a:fld>
            <a:endParaRPr lang="en-US" dirty="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a:p>
        </p:txBody>
      </p:sp>
    </p:spTree>
    <p:extLst>
      <p:ext uri="{BB962C8B-B14F-4D97-AF65-F5344CB8AC3E}">
        <p14:creationId xmlns:p14="http://schemas.microsoft.com/office/powerpoint/2010/main" val="4078507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1987" name="Rectangle 25"/>
          <p:cNvSpPr>
            <a:spLocks noGrp="1" noChangeArrowheads="1"/>
          </p:cNvSpPr>
          <p:nvPr>
            <p:ph type="ftr" sz="quarter" idx="4"/>
          </p:nvPr>
        </p:nvSpPr>
        <p:spPr>
          <a:noFill/>
        </p:spPr>
        <p:txBody>
          <a:bodyPr/>
          <a:lstStyle/>
          <a:p>
            <a:r>
              <a:rPr lang="en-US" dirty="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49</a:t>
            </a:fld>
            <a:endParaRPr lang="en-US" dirty="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a:p>
        </p:txBody>
      </p:sp>
    </p:spTree>
    <p:extLst>
      <p:ext uri="{BB962C8B-B14F-4D97-AF65-F5344CB8AC3E}">
        <p14:creationId xmlns:p14="http://schemas.microsoft.com/office/powerpoint/2010/main" val="3235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Mechanisms we have for </a:t>
            </a:r>
            <a:r>
              <a:rPr lang="en-US" dirty="0" err="1"/>
              <a:t>QoS</a:t>
            </a:r>
            <a:r>
              <a:rPr lang="en-US" dirty="0"/>
              <a:t> implementation:</a:t>
            </a:r>
          </a:p>
          <a:p>
            <a:r>
              <a:rPr lang="en-US" dirty="0"/>
              <a:t>Ingress and Egress Queues</a:t>
            </a:r>
          </a:p>
          <a:p>
            <a:r>
              <a:rPr lang="en-US" dirty="0"/>
              <a:t>Tail</a:t>
            </a:r>
            <a:r>
              <a:rPr lang="en-US" baseline="0" dirty="0"/>
              <a:t> Drop, RED, WRED, CHOKE </a:t>
            </a:r>
            <a:r>
              <a:rPr lang="en-US" baseline="0" dirty="0" err="1"/>
              <a:t>etc</a:t>
            </a:r>
            <a:r>
              <a:rPr lang="en-US" baseline="0" dirty="0"/>
              <a:t> for Discarding</a:t>
            </a:r>
          </a:p>
          <a:p>
            <a:r>
              <a:rPr lang="en-US" baseline="0" dirty="0"/>
              <a:t>WFQ and SP Queues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extLst>
      <p:ext uri="{BB962C8B-B14F-4D97-AF65-F5344CB8AC3E}">
        <p14:creationId xmlns:p14="http://schemas.microsoft.com/office/powerpoint/2010/main" val="404374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QoS</a:t>
            </a:r>
            <a:r>
              <a:rPr lang="en-US" dirty="0"/>
              <a:t> is disabled by default on the Catalyst 3750 Switches. While </a:t>
            </a:r>
            <a:r>
              <a:rPr lang="en-US" dirty="0" err="1"/>
              <a:t>QoS</a:t>
            </a:r>
            <a:r>
              <a:rPr lang="en-US" dirty="0"/>
              <a:t> is disabled, all frames/packets are passed-through the switch unaltered.</a:t>
            </a:r>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dirty="0"/>
          </a:p>
        </p:txBody>
      </p:sp>
    </p:spTree>
    <p:extLst>
      <p:ext uri="{BB962C8B-B14F-4D97-AF65-F5344CB8AC3E}">
        <p14:creationId xmlns:p14="http://schemas.microsoft.com/office/powerpoint/2010/main" val="2265894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197266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extLst>
      <p:ext uri="{BB962C8B-B14F-4D97-AF65-F5344CB8AC3E}">
        <p14:creationId xmlns:p14="http://schemas.microsoft.com/office/powerpoint/2010/main" val="1957498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LSP downstream error messages does not remove the LSP </a:t>
            </a:r>
          </a:p>
          <a:p>
            <a:r>
              <a:rPr lang="en-US" sz="1200" kern="1200" dirty="0">
                <a:solidFill>
                  <a:schemeClr val="tx1"/>
                </a:solidFill>
                <a:effectLst/>
                <a:latin typeface="+mn-lt"/>
                <a:ea typeface="+mn-ea"/>
                <a:cs typeface="+mn-cs"/>
              </a:rPr>
              <a:t>LSP </a:t>
            </a:r>
            <a:r>
              <a:rPr lang="en-US" sz="1200" kern="1200">
                <a:solidFill>
                  <a:schemeClr val="tx1"/>
                </a:solidFill>
                <a:effectLst/>
                <a:latin typeface="+mn-lt"/>
                <a:ea typeface="+mn-ea"/>
                <a:cs typeface="+mn-cs"/>
              </a:rPr>
              <a:t>Notify message</a:t>
            </a:r>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dirty="0"/>
          </a:p>
        </p:txBody>
      </p:sp>
    </p:spTree>
    <p:extLst>
      <p:ext uri="{BB962C8B-B14F-4D97-AF65-F5344CB8AC3E}">
        <p14:creationId xmlns:p14="http://schemas.microsoft.com/office/powerpoint/2010/main" val="33404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examples sender template </a:t>
            </a:r>
            <a:r>
              <a:rPr lang="en-US" dirty="0" err="1"/>
              <a:t>adspec</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15</a:t>
            </a:fld>
            <a:endParaRPr lang="en-US" dirty="0"/>
          </a:p>
        </p:txBody>
      </p:sp>
    </p:spTree>
    <p:extLst>
      <p:ext uri="{BB962C8B-B14F-4D97-AF65-F5344CB8AC3E}">
        <p14:creationId xmlns:p14="http://schemas.microsoft.com/office/powerpoint/2010/main" val="152252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18</a:t>
            </a:fld>
            <a:endParaRPr lang="en-US" dirty="0"/>
          </a:p>
        </p:txBody>
      </p:sp>
    </p:spTree>
    <p:extLst>
      <p:ext uri="{BB962C8B-B14F-4D97-AF65-F5344CB8AC3E}">
        <p14:creationId xmlns:p14="http://schemas.microsoft.com/office/powerpoint/2010/main" val="1772264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Controlled-Load Service Break Bit — This bit is cleared</a:t>
            </a:r>
            <a:r>
              <a:rPr lang="en-US" baseline="0" dirty="0"/>
              <a:t> </a:t>
            </a:r>
            <a:r>
              <a:rPr lang="en-US" dirty="0"/>
              <a:t>when the </a:t>
            </a:r>
            <a:r>
              <a:rPr lang="en-US" dirty="0" err="1"/>
              <a:t>Adspec</a:t>
            </a:r>
            <a:r>
              <a:rPr lang="en-US" dirty="0"/>
              <a:t> is created by the sender. Encountering</a:t>
            </a:r>
          </a:p>
          <a:p>
            <a:r>
              <a:rPr lang="en-US" dirty="0"/>
              <a:t>any routers that support RSVP/IS but do not support</a:t>
            </a:r>
            <a:r>
              <a:rPr lang="en-US" baseline="0" dirty="0"/>
              <a:t> </a:t>
            </a:r>
            <a:r>
              <a:rPr lang="en-US" dirty="0"/>
              <a:t>controlled-load service will result in this bit being set to</a:t>
            </a:r>
          </a:p>
          <a:p>
            <a:r>
              <a:rPr lang="en-US" dirty="0"/>
              <a:t>one in order to inform the receiver that the </a:t>
            </a:r>
            <a:r>
              <a:rPr lang="en-US" dirty="0" err="1"/>
              <a:t>Adspec</a:t>
            </a:r>
            <a:r>
              <a:rPr lang="en-US" dirty="0"/>
              <a:t> may</a:t>
            </a:r>
            <a:r>
              <a:rPr lang="en-US" baseline="0" dirty="0"/>
              <a:t> </a:t>
            </a:r>
            <a:r>
              <a:rPr lang="en-US" dirty="0"/>
              <a:t>be invalid and the service cannot be guaranteed</a:t>
            </a:r>
          </a:p>
        </p:txBody>
      </p:sp>
      <p:sp>
        <p:nvSpPr>
          <p:cNvPr id="4" name="Slide Number Placeholder 3"/>
          <p:cNvSpPr>
            <a:spLocks noGrp="1"/>
          </p:cNvSpPr>
          <p:nvPr>
            <p:ph type="sldNum" sz="quarter" idx="10"/>
          </p:nvPr>
        </p:nvSpPr>
        <p:spPr/>
        <p:txBody>
          <a:bodyPr/>
          <a:lstStyle/>
          <a:p>
            <a:fld id="{75693FD4-8F83-4EF7-AC3F-0DC0388986B0}" type="slidenum">
              <a:rPr lang="en-US" smtClean="0"/>
              <a:pPr/>
              <a:t>20</a:t>
            </a:fld>
            <a:endParaRPr lang="en-US" dirty="0"/>
          </a:p>
        </p:txBody>
      </p:sp>
    </p:spTree>
    <p:extLst>
      <p:ext uri="{BB962C8B-B14F-4D97-AF65-F5344CB8AC3E}">
        <p14:creationId xmlns:p14="http://schemas.microsoft.com/office/powerpoint/2010/main" val="1463421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3/21/2022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16.e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22.e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hyperlink" Target="http://www.internetsociety.org/publications/isp-column-june-2012-qos-emperors-wardrobe-1" TargetMode="External"/><Relationship Id="rId3" Type="http://schemas.openxmlformats.org/officeDocument/2006/relationships/tags" Target="../tags/tag12.xml"/><Relationship Id="rId7" Type="http://schemas.openxmlformats.org/officeDocument/2006/relationships/hyperlink" Target="http://www.ietf.org/rfc/rfc2474.txt"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www.ietf.org/rfc/rfc2475.txt" TargetMode="External"/><Relationship Id="rId5" Type="http://schemas.openxmlformats.org/officeDocument/2006/relationships/notesSlide" Target="../notesSlides/notesSlide17.xml"/><Relationship Id="rId4" Type="http://schemas.openxmlformats.org/officeDocument/2006/relationships/slideLayout" Target="../slideLayouts/slideLayout3.xml"/><Relationship Id="rId9" Type="http://schemas.openxmlformats.org/officeDocument/2006/relationships/hyperlink" Target="http://raddata.blogspot.co.il/2012/08/quality-of-experience-qoe.html" TargetMode="Externa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8.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pPr algn="ctr"/>
            <a:r>
              <a:rPr lang="en-US" dirty="0"/>
              <a:t>High Speed Networks</a:t>
            </a:r>
            <a:br>
              <a:rPr lang="en-US" dirty="0"/>
            </a:br>
            <a:r>
              <a:rPr lang="en-US" dirty="0"/>
              <a:t>QoS</a:t>
            </a:r>
          </a:p>
        </p:txBody>
      </p:sp>
      <p:sp>
        <p:nvSpPr>
          <p:cNvPr id="5" name="Subtitle 2"/>
          <p:cNvSpPr txBox="1">
            <a:spLocks/>
          </p:cNvSpPr>
          <p:nvPr>
            <p:custDataLst>
              <p:tags r:id="rId3"/>
            </p:custDataLst>
          </p:nvPr>
        </p:nvSpPr>
        <p:spPr>
          <a:xfrm>
            <a:off x="4114800" y="3933056"/>
            <a:ext cx="4772528" cy="990600"/>
          </a:xfrm>
          <a:prstGeom prst="rect">
            <a:avLst/>
          </a:prstGeom>
        </p:spPr>
        <p:txBody>
          <a:bodyPr vert="horz" lIns="91440" tIns="45720" rIns="91440" bIns="45720" rtlCol="0">
            <a:normAutofit fontScale="85000" lnSpcReduction="20000"/>
          </a:bodyPr>
          <a:lstStyle>
            <a:lvl1pPr marL="0" indent="0" algn="r" defTabSz="914400" rtl="0" eaLnBrk="1" latinLnBrk="0" hangingPunct="1">
              <a:spcBef>
                <a:spcPct val="20000"/>
              </a:spcBef>
              <a:buFont typeface="Arial" pitchFamily="34" charset="0"/>
              <a:buNone/>
              <a:defRPr sz="2000" b="0" kern="1200">
                <a:solidFill>
                  <a:schemeClr val="tx1"/>
                </a:solidFill>
                <a:latin typeface="Georgia" pitchFamily="18" charset="0"/>
                <a:ea typeface="+mn-ea"/>
                <a:cs typeface="+mn-cs"/>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a:t>Robert </a:t>
            </a:r>
            <a:r>
              <a:rPr lang="en-US" sz="2400" dirty="0" err="1"/>
              <a:t>Iakobashvili</a:t>
            </a:r>
            <a:r>
              <a:rPr lang="en-US" sz="2400" dirty="0"/>
              <a:t>,</a:t>
            </a:r>
          </a:p>
          <a:p>
            <a:pPr algn="l"/>
            <a:r>
              <a:rPr lang="en-US" sz="2400" dirty="0"/>
              <a:t>Author: </a:t>
            </a:r>
            <a:r>
              <a:rPr lang="en-US" sz="2400" dirty="0" err="1"/>
              <a:t>Akiva</a:t>
            </a:r>
            <a:r>
              <a:rPr lang="en-US" sz="2400" dirty="0"/>
              <a:t> </a:t>
            </a:r>
            <a:r>
              <a:rPr lang="en-US" sz="2400" dirty="0" err="1"/>
              <a:t>Sadovski</a:t>
            </a:r>
            <a:r>
              <a:rPr lang="en-US" sz="2400" dirty="0"/>
              <a:t> from Broadcom</a:t>
            </a:r>
          </a:p>
          <a:p>
            <a:pPr algn="l"/>
            <a:r>
              <a:rPr lang="en-US" sz="2400" dirty="0"/>
              <a:t>Spring 2022</a:t>
            </a:r>
          </a:p>
          <a:p>
            <a:pPr algn="l"/>
            <a:endParaRPr lang="en-US" sz="2400" dirty="0"/>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state refresh</a:t>
            </a:r>
          </a:p>
        </p:txBody>
      </p:sp>
      <p:sp>
        <p:nvSpPr>
          <p:cNvPr id="3" name="Content Placeholder 2"/>
          <p:cNvSpPr>
            <a:spLocks noGrp="1"/>
          </p:cNvSpPr>
          <p:nvPr>
            <p:ph idx="1"/>
          </p:nvPr>
        </p:nvSpPr>
        <p:spPr>
          <a:xfrm>
            <a:off x="755576" y="1268760"/>
            <a:ext cx="8077200" cy="2192627"/>
          </a:xfrm>
        </p:spPr>
        <p:txBody>
          <a:bodyPr>
            <a:normAutofit fontScale="92500" lnSpcReduction="20000"/>
          </a:bodyPr>
          <a:lstStyle/>
          <a:p>
            <a:r>
              <a:rPr lang="en-US" dirty="0"/>
              <a:t>The </a:t>
            </a:r>
            <a:r>
              <a:rPr lang="en-US" i="1" dirty="0"/>
              <a:t>Path</a:t>
            </a:r>
            <a:r>
              <a:rPr lang="en-US" dirty="0"/>
              <a:t> messages should be periodically retransmitted (refreshed) </a:t>
            </a:r>
          </a:p>
          <a:p>
            <a:r>
              <a:rPr lang="en-US" dirty="0"/>
              <a:t>Once the routing changes, the Path messages will adopt to these changes</a:t>
            </a:r>
          </a:p>
          <a:p>
            <a:r>
              <a:rPr lang="en-US" dirty="0"/>
              <a:t>Unattended reservations will be aged</a:t>
            </a:r>
          </a:p>
          <a:p>
            <a:pPr marL="0" indent="0">
              <a:buNone/>
            </a:pPr>
            <a:endParaRPr lang="en-US" dirty="0"/>
          </a:p>
        </p:txBody>
      </p:sp>
      <p:graphicFrame>
        <p:nvGraphicFramePr>
          <p:cNvPr id="4" name="Object 3"/>
          <p:cNvGraphicFramePr>
            <a:graphicFrameLocks noChangeAspect="1"/>
          </p:cNvGraphicFramePr>
          <p:nvPr/>
        </p:nvGraphicFramePr>
        <p:xfrm>
          <a:off x="1143000" y="3505200"/>
          <a:ext cx="6934200" cy="3133725"/>
        </p:xfrm>
        <a:graphic>
          <a:graphicData uri="http://schemas.openxmlformats.org/presentationml/2006/ole">
            <mc:AlternateContent xmlns:mc="http://schemas.openxmlformats.org/markup-compatibility/2006">
              <mc:Choice xmlns:v="urn:schemas-microsoft-com:vml" Requires="v">
                <p:oleObj spid="_x0000_s18457" name="點陣圖影像" r:id="rId3" imgW="8666667" imgH="3914286" progId="PBrush">
                  <p:embed/>
                </p:oleObj>
              </mc:Choice>
              <mc:Fallback>
                <p:oleObj name="點陣圖影像" r:id="rId3" imgW="8666667" imgH="3914286"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505200"/>
                        <a:ext cx="69342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3599837"/>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error messages</a:t>
            </a:r>
          </a:p>
        </p:txBody>
      </p:sp>
      <p:sp>
        <p:nvSpPr>
          <p:cNvPr id="3" name="Content Placeholder 2"/>
          <p:cNvSpPr>
            <a:spLocks noGrp="1"/>
          </p:cNvSpPr>
          <p:nvPr>
            <p:ph idx="1"/>
          </p:nvPr>
        </p:nvSpPr>
        <p:spPr>
          <a:xfrm>
            <a:off x="755576" y="1196752"/>
            <a:ext cx="8077200" cy="2448272"/>
          </a:xfrm>
        </p:spPr>
        <p:txBody>
          <a:bodyPr>
            <a:normAutofit fontScale="70000" lnSpcReduction="20000"/>
          </a:bodyPr>
          <a:lstStyle/>
          <a:p>
            <a:r>
              <a:rPr lang="en-US" dirty="0"/>
              <a:t>The </a:t>
            </a:r>
            <a:r>
              <a:rPr lang="en-US" i="1" dirty="0"/>
              <a:t>downstream error message </a:t>
            </a:r>
            <a:r>
              <a:rPr lang="en-US" dirty="0"/>
              <a:t>is used during path establishment if a router cannot satisfy the reservation request carried in the </a:t>
            </a:r>
            <a:r>
              <a:rPr lang="en-US" i="1" dirty="0" err="1"/>
              <a:t>Resv</a:t>
            </a:r>
            <a:r>
              <a:rPr lang="en-US" dirty="0"/>
              <a:t> message. This message goes downstream.</a:t>
            </a:r>
          </a:p>
          <a:p>
            <a:r>
              <a:rPr lang="en-US" dirty="0"/>
              <a:t>The </a:t>
            </a:r>
            <a:r>
              <a:rPr lang="en-US" i="1" dirty="0"/>
              <a:t>upstream error message </a:t>
            </a:r>
            <a:r>
              <a:rPr lang="en-US" dirty="0"/>
              <a:t>is used if a request (</a:t>
            </a:r>
            <a:r>
              <a:rPr lang="en-US" i="1" dirty="0"/>
              <a:t>Path</a:t>
            </a:r>
            <a:r>
              <a:rPr lang="en-US" dirty="0"/>
              <a:t>) message cannot be satisfied. For example, it may be impossible to route the path according to the explicit route supplied. The upstream error message is  also used to report the errors and problems at already established paths.</a:t>
            </a:r>
          </a:p>
          <a:p>
            <a:endParaRPr lang="en-US" dirty="0"/>
          </a:p>
        </p:txBody>
      </p:sp>
      <p:pic>
        <p:nvPicPr>
          <p:cNvPr id="19458" name="Picture 2" descr="http://www.cisco.com/warp/public/cc/pd/iosw/prodlit/iatrf_w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63688" y="3508693"/>
            <a:ext cx="5708526" cy="3313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152650"/>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Controlled load service</a:t>
            </a:r>
          </a:p>
        </p:txBody>
      </p:sp>
      <p:sp>
        <p:nvSpPr>
          <p:cNvPr id="3" name="Content Placeholder 2"/>
          <p:cNvSpPr>
            <a:spLocks noGrp="1"/>
          </p:cNvSpPr>
          <p:nvPr>
            <p:ph idx="1"/>
          </p:nvPr>
        </p:nvSpPr>
        <p:spPr/>
        <p:txBody>
          <a:bodyPr>
            <a:normAutofit/>
          </a:bodyPr>
          <a:lstStyle/>
          <a:p>
            <a:r>
              <a:rPr lang="en-US" dirty="0"/>
              <a:t>The router makes a commitment to offer the flow a service </a:t>
            </a:r>
            <a:r>
              <a:rPr lang="en-US" b="1" dirty="0"/>
              <a:t>equivalent</a:t>
            </a:r>
            <a:r>
              <a:rPr lang="en-US" dirty="0"/>
              <a:t> to that seen by a best-effort flow on a lightly loaded network</a:t>
            </a:r>
          </a:p>
          <a:p>
            <a:r>
              <a:rPr lang="en-US" dirty="0"/>
              <a:t>The controlled-load flow does not noticeably deteriorate as the network load increases</a:t>
            </a:r>
          </a:p>
          <a:p>
            <a:r>
              <a:rPr lang="en-US" dirty="0"/>
              <a:t>The controlled-load service targets the applications requiring reliable and enhanced best effort service.</a:t>
            </a:r>
          </a:p>
        </p:txBody>
      </p:sp>
    </p:spTree>
    <p:extLst>
      <p:ext uri="{BB962C8B-B14F-4D97-AF65-F5344CB8AC3E}">
        <p14:creationId xmlns:p14="http://schemas.microsoft.com/office/powerpoint/2010/main" val="4291339762"/>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Guaranteed Service </a:t>
            </a:r>
          </a:p>
        </p:txBody>
      </p:sp>
      <p:sp>
        <p:nvSpPr>
          <p:cNvPr id="3" name="Content Placeholder 2"/>
          <p:cNvSpPr>
            <a:spLocks noGrp="1"/>
          </p:cNvSpPr>
          <p:nvPr>
            <p:ph idx="1"/>
          </p:nvPr>
        </p:nvSpPr>
        <p:spPr>
          <a:xfrm>
            <a:off x="762000" y="1596413"/>
            <a:ext cx="8077200" cy="3056723"/>
          </a:xfrm>
        </p:spPr>
        <p:txBody>
          <a:bodyPr/>
          <a:lstStyle/>
          <a:p>
            <a:r>
              <a:rPr lang="en-US" dirty="0"/>
              <a:t>Guaranteed Service provides:</a:t>
            </a:r>
          </a:p>
          <a:p>
            <a:pPr lvl="1"/>
            <a:r>
              <a:rPr lang="en-US" dirty="0"/>
              <a:t> an assured level of bandwidth</a:t>
            </a:r>
          </a:p>
          <a:p>
            <a:pPr lvl="1"/>
            <a:r>
              <a:rPr lang="en-US" dirty="0"/>
              <a:t>a firm end-to-end delay bound </a:t>
            </a:r>
          </a:p>
          <a:p>
            <a:pPr lvl="1"/>
            <a:r>
              <a:rPr lang="en-US" dirty="0"/>
              <a:t>no queuing loss for conforming packets of a data flow</a:t>
            </a:r>
          </a:p>
        </p:txBody>
      </p:sp>
    </p:spTree>
    <p:extLst>
      <p:ext uri="{BB962C8B-B14F-4D97-AF65-F5344CB8AC3E}">
        <p14:creationId xmlns:p14="http://schemas.microsoft.com/office/powerpoint/2010/main" val="2809135602"/>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 the protocol itself</a:t>
            </a:r>
          </a:p>
        </p:txBody>
      </p:sp>
      <p:sp>
        <p:nvSpPr>
          <p:cNvPr id="3" name="Content Placeholder 2"/>
          <p:cNvSpPr>
            <a:spLocks noGrp="1"/>
          </p:cNvSpPr>
          <p:nvPr>
            <p:ph idx="1"/>
          </p:nvPr>
        </p:nvSpPr>
        <p:spPr>
          <a:xfrm>
            <a:off x="827584" y="1340768"/>
            <a:ext cx="8077200" cy="2808312"/>
          </a:xfrm>
        </p:spPr>
        <p:txBody>
          <a:bodyPr>
            <a:normAutofit fontScale="70000" lnSpcReduction="20000"/>
          </a:bodyPr>
          <a:lstStyle/>
          <a:p>
            <a:r>
              <a:rPr lang="en-US" dirty="0"/>
              <a:t>The session is identified by combination of the IP destination address, IP protocol type and L4 destination port.</a:t>
            </a:r>
          </a:p>
          <a:p>
            <a:r>
              <a:rPr lang="en-US" dirty="0"/>
              <a:t>The primary messages used by RSVP are the </a:t>
            </a:r>
            <a:r>
              <a:rPr lang="en-US" b="1" i="1" dirty="0"/>
              <a:t>Path</a:t>
            </a:r>
            <a:r>
              <a:rPr lang="en-US" dirty="0"/>
              <a:t> message, which originates from the traffic sender, and the </a:t>
            </a:r>
            <a:r>
              <a:rPr lang="en-US" b="1" i="1" dirty="0" err="1"/>
              <a:t>Resv</a:t>
            </a:r>
            <a:r>
              <a:rPr lang="en-US" dirty="0"/>
              <a:t> message, which originates from the traffic receivers.</a:t>
            </a:r>
          </a:p>
          <a:p>
            <a:r>
              <a:rPr lang="en-US" dirty="0"/>
              <a:t>RSVP messages can be transported “raw” within IP datagrams using protocol number 46, although hosts without this raw input/output (I/O) capability may first encapsulate the RSVP messages within a UDP header.</a:t>
            </a:r>
          </a:p>
        </p:txBody>
      </p:sp>
      <p:graphicFrame>
        <p:nvGraphicFramePr>
          <p:cNvPr id="4" name="Object 3"/>
          <p:cNvGraphicFramePr>
            <a:graphicFrameLocks noChangeAspect="1"/>
          </p:cNvGraphicFramePr>
          <p:nvPr>
            <p:extLst>
              <p:ext uri="{D42A27DB-BD31-4B8C-83A1-F6EECF244321}">
                <p14:modId xmlns:p14="http://schemas.microsoft.com/office/powerpoint/2010/main" val="2658574144"/>
              </p:ext>
            </p:extLst>
          </p:nvPr>
        </p:nvGraphicFramePr>
        <p:xfrm>
          <a:off x="2483768" y="4342574"/>
          <a:ext cx="5566048" cy="2515426"/>
        </p:xfrm>
        <a:graphic>
          <a:graphicData uri="http://schemas.openxmlformats.org/presentationml/2006/ole">
            <mc:AlternateContent xmlns:mc="http://schemas.openxmlformats.org/markup-compatibility/2006">
              <mc:Choice xmlns:v="urn:schemas-microsoft-com:vml" Requires="v">
                <p:oleObj spid="_x0000_s7226" name="點陣圖影像" r:id="rId3" imgW="8666667" imgH="3914286" progId="PBrush">
                  <p:embed/>
                </p:oleObj>
              </mc:Choice>
              <mc:Fallback>
                <p:oleObj name="點陣圖影像" r:id="rId3" imgW="8666667" imgH="3914286"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342574"/>
                        <a:ext cx="5566048" cy="251542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20166587"/>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a:t>
            </a:r>
            <a:r>
              <a:rPr lang="en-US" i="1" dirty="0"/>
              <a:t>Path</a:t>
            </a:r>
            <a:r>
              <a:rPr lang="en-US" dirty="0"/>
              <a:t> message</a:t>
            </a:r>
          </a:p>
        </p:txBody>
      </p:sp>
      <p:sp>
        <p:nvSpPr>
          <p:cNvPr id="3" name="Content Placeholder 2"/>
          <p:cNvSpPr>
            <a:spLocks noGrp="1"/>
          </p:cNvSpPr>
          <p:nvPr>
            <p:ph idx="1"/>
          </p:nvPr>
        </p:nvSpPr>
        <p:spPr>
          <a:xfrm>
            <a:off x="762000" y="1596413"/>
            <a:ext cx="8077200" cy="4352867"/>
          </a:xfrm>
        </p:spPr>
        <p:txBody>
          <a:bodyPr>
            <a:normAutofit fontScale="70000" lnSpcReduction="20000"/>
          </a:bodyPr>
          <a:lstStyle/>
          <a:p>
            <a:r>
              <a:rPr lang="en-US" b="1" i="1" dirty="0" err="1"/>
              <a:t>Phop</a:t>
            </a:r>
            <a:r>
              <a:rPr lang="en-US" dirty="0"/>
              <a:t>, the address of the last RSVP-capable node which forwarded this Path message. This address is updated at every RSVP-capable router along the path. </a:t>
            </a:r>
          </a:p>
          <a:p>
            <a:r>
              <a:rPr lang="en-US" dirty="0"/>
              <a:t>The </a:t>
            </a:r>
            <a:r>
              <a:rPr lang="en-US" b="1" i="1" dirty="0"/>
              <a:t>Sender Template</a:t>
            </a:r>
            <a:r>
              <a:rPr lang="en-US" dirty="0"/>
              <a:t>, a filter specification identifying the sender. It contains the IP address of the sender and optionally the sender port (in the case of IPv6 a flow label may be used in place of the sender port).</a:t>
            </a:r>
          </a:p>
          <a:p>
            <a:r>
              <a:rPr lang="en-US" dirty="0"/>
              <a:t>The </a:t>
            </a:r>
            <a:r>
              <a:rPr lang="en-US" b="1" i="1" dirty="0"/>
              <a:t>Sender </a:t>
            </a:r>
            <a:r>
              <a:rPr lang="en-US" b="1" i="1" dirty="0" err="1"/>
              <a:t>Tspec</a:t>
            </a:r>
            <a:r>
              <a:rPr lang="en-US" b="1" i="1" dirty="0"/>
              <a:t> </a:t>
            </a:r>
            <a:r>
              <a:rPr lang="en-US" dirty="0"/>
              <a:t>defining the sender traffic characteristics.</a:t>
            </a:r>
          </a:p>
          <a:p>
            <a:r>
              <a:rPr lang="en-US" dirty="0"/>
              <a:t>An optional </a:t>
            </a:r>
            <a:r>
              <a:rPr lang="en-US" b="1" i="1" dirty="0" err="1"/>
              <a:t>Adspec</a:t>
            </a:r>
            <a:r>
              <a:rPr lang="en-US" dirty="0"/>
              <a:t> containing One Pass With Advertising (OPWA) information which is updated at every RSVP-capable router along the path to attain end-to-end significance before being presented to receivers to enable them to calculate the level of resources that must be reserved to obtain a given end-to-end </a:t>
            </a:r>
            <a:r>
              <a:rPr lang="en-US" dirty="0" err="1"/>
              <a:t>QoS</a:t>
            </a:r>
            <a:r>
              <a:rPr lang="en-US" dirty="0"/>
              <a:t>.</a:t>
            </a:r>
          </a:p>
        </p:txBody>
      </p:sp>
    </p:spTree>
    <p:extLst>
      <p:ext uri="{BB962C8B-B14F-4D97-AF65-F5344CB8AC3E}">
        <p14:creationId xmlns:p14="http://schemas.microsoft.com/office/powerpoint/2010/main" val="3188188395"/>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a:t>
            </a:r>
            <a:r>
              <a:rPr lang="en-US" i="1" dirty="0"/>
              <a:t>Path</a:t>
            </a:r>
            <a:r>
              <a:rPr lang="en-US" dirty="0"/>
              <a:t> message </a:t>
            </a:r>
            <a:r>
              <a:rPr lang="en-US" i="1" dirty="0" err="1"/>
              <a:t>Tspec</a:t>
            </a:r>
            <a:endParaRPr lang="en-US" i="1" dirty="0"/>
          </a:p>
        </p:txBody>
      </p:sp>
      <p:sp>
        <p:nvSpPr>
          <p:cNvPr id="3" name="Content Placeholder 2"/>
          <p:cNvSpPr>
            <a:spLocks noGrp="1"/>
          </p:cNvSpPr>
          <p:nvPr>
            <p:ph idx="1"/>
          </p:nvPr>
        </p:nvSpPr>
        <p:spPr/>
        <p:txBody>
          <a:bodyPr/>
          <a:lstStyle/>
          <a:p>
            <a:r>
              <a:rPr lang="en-US" dirty="0" err="1"/>
              <a:t>Tspec</a:t>
            </a:r>
            <a:r>
              <a:rPr lang="en-US" dirty="0"/>
              <a:t> parameters:</a:t>
            </a:r>
          </a:p>
          <a:p>
            <a:pPr lvl="1"/>
            <a:r>
              <a:rPr lang="en-US" dirty="0"/>
              <a:t>p= peak rate of flow (bytes/s)</a:t>
            </a:r>
          </a:p>
          <a:p>
            <a:pPr lvl="1"/>
            <a:r>
              <a:rPr lang="en-US" dirty="0"/>
              <a:t>b= bucket depth (bytes)</a:t>
            </a:r>
          </a:p>
          <a:p>
            <a:pPr lvl="1"/>
            <a:r>
              <a:rPr lang="en-US" dirty="0"/>
              <a:t>r= token bucket rate (bytes/s)</a:t>
            </a:r>
          </a:p>
          <a:p>
            <a:pPr lvl="1"/>
            <a:r>
              <a:rPr lang="en-US" dirty="0"/>
              <a:t>m= minimum policed unit (bytes)</a:t>
            </a:r>
          </a:p>
          <a:p>
            <a:pPr lvl="1"/>
            <a:r>
              <a:rPr lang="en-US" dirty="0"/>
              <a:t>M= maximum datagram size (bytes)</a:t>
            </a:r>
          </a:p>
          <a:p>
            <a:pPr marL="0" indent="0">
              <a:buNone/>
            </a:pPr>
            <a:endParaRPr lang="en-US" dirty="0"/>
          </a:p>
        </p:txBody>
      </p:sp>
    </p:spTree>
    <p:extLst>
      <p:ext uri="{BB962C8B-B14F-4D97-AF65-F5344CB8AC3E}">
        <p14:creationId xmlns:p14="http://schemas.microsoft.com/office/powerpoint/2010/main" val="3055318655"/>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Tspec</a:t>
            </a:r>
            <a:r>
              <a:rPr lang="en-US" dirty="0"/>
              <a:t> example</a:t>
            </a:r>
          </a:p>
        </p:txBody>
      </p:sp>
      <p:sp>
        <p:nvSpPr>
          <p:cNvPr id="3" name="Content Placeholder 2"/>
          <p:cNvSpPr>
            <a:spLocks noGrp="1"/>
          </p:cNvSpPr>
          <p:nvPr>
            <p:ph idx="1"/>
          </p:nvPr>
        </p:nvSpPr>
        <p:spPr>
          <a:ln>
            <a:solidFill>
              <a:srgbClr val="003300"/>
            </a:solidFill>
          </a:ln>
        </p:spPr>
        <p:txBody>
          <a:bodyPr>
            <a:normAutofit fontScale="77500" lnSpcReduction="20000"/>
          </a:bodyPr>
          <a:lstStyle/>
          <a:p>
            <a:pPr marL="0" indent="0">
              <a:buNone/>
            </a:pPr>
            <a:r>
              <a:rPr lang="en-US" dirty="0"/>
              <a:t>Comment: RSVP Sender information</a:t>
            </a:r>
          </a:p>
          <a:p>
            <a:pPr marL="0" indent="0">
              <a:buNone/>
            </a:pPr>
            <a:r>
              <a:rPr lang="en-US" dirty="0"/>
              <a:t>*Mar  1 05:28:57.302:  SENDER_TSPEC         type 2 length 36:</a:t>
            </a:r>
          </a:p>
          <a:p>
            <a:pPr marL="0" indent="0">
              <a:buNone/>
            </a:pPr>
            <a:r>
              <a:rPr lang="en-US" dirty="0"/>
              <a:t>*Mar  1 05:28:57.302:   version=0, length in words=7</a:t>
            </a:r>
          </a:p>
          <a:p>
            <a:pPr marL="0" indent="0">
              <a:buNone/>
            </a:pPr>
            <a:r>
              <a:rPr lang="en-US" dirty="0"/>
              <a:t>*Mar  1 05:28:57.302:   Token bucket fragment (</a:t>
            </a:r>
            <a:r>
              <a:rPr lang="en-US" dirty="0" err="1"/>
              <a:t>service_id</a:t>
            </a:r>
            <a:r>
              <a:rPr lang="en-US" dirty="0"/>
              <a:t>=1, length=6 words</a:t>
            </a:r>
          </a:p>
          <a:p>
            <a:pPr marL="0" indent="0">
              <a:buNone/>
            </a:pPr>
            <a:r>
              <a:rPr lang="en-US" dirty="0"/>
              <a:t>*Mar  1 05:28:57.302:       parameter id=127, flags=0, parameter length=5</a:t>
            </a:r>
          </a:p>
          <a:p>
            <a:pPr marL="0" indent="0">
              <a:buNone/>
            </a:pPr>
            <a:r>
              <a:rPr lang="en-US" dirty="0"/>
              <a:t>*Mar  1 05:28:57.302:       average rate=3000 bytes/sec, burst depth=120 bytes</a:t>
            </a:r>
          </a:p>
          <a:p>
            <a:pPr marL="0" indent="0">
              <a:buNone/>
            </a:pPr>
            <a:r>
              <a:rPr lang="en-US" dirty="0"/>
              <a:t>*Mar  1 05:28:57.302:       peak rate   =3000 bytes/sec</a:t>
            </a:r>
          </a:p>
          <a:p>
            <a:pPr marL="0" indent="0">
              <a:buNone/>
            </a:pPr>
            <a:r>
              <a:rPr lang="en-US" dirty="0"/>
              <a:t>*Mar  1 05:28:57.306:       min unit=60 bytes, max </a:t>
            </a:r>
            <a:r>
              <a:rPr lang="en-US" dirty="0" err="1"/>
              <a:t>pkt</a:t>
            </a:r>
            <a:r>
              <a:rPr lang="en-US" dirty="0"/>
              <a:t> size=60 bytes</a:t>
            </a:r>
          </a:p>
        </p:txBody>
      </p:sp>
      <p:sp>
        <p:nvSpPr>
          <p:cNvPr id="4" name="TextBox 3"/>
          <p:cNvSpPr txBox="1"/>
          <p:nvPr/>
        </p:nvSpPr>
        <p:spPr>
          <a:xfrm>
            <a:off x="4499992" y="6081967"/>
            <a:ext cx="3496278" cy="369332"/>
          </a:xfrm>
          <a:prstGeom prst="rect">
            <a:avLst/>
          </a:prstGeom>
          <a:noFill/>
        </p:spPr>
        <p:txBody>
          <a:bodyPr wrap="none" rtlCol="0">
            <a:spAutoFit/>
          </a:bodyPr>
          <a:lstStyle/>
          <a:p>
            <a:r>
              <a:rPr lang="en-US" dirty="0"/>
              <a:t>Sample</a:t>
            </a:r>
            <a:r>
              <a:rPr lang="en-US" b="1" dirty="0"/>
              <a:t> debug </a:t>
            </a:r>
            <a:r>
              <a:rPr lang="en-US" b="1" dirty="0" err="1"/>
              <a:t>ip</a:t>
            </a:r>
            <a:r>
              <a:rPr lang="en-US" b="1" dirty="0"/>
              <a:t> rsvp detail </a:t>
            </a:r>
            <a:r>
              <a:rPr lang="en-US" dirty="0"/>
              <a:t>output</a:t>
            </a:r>
          </a:p>
        </p:txBody>
      </p:sp>
    </p:spTree>
    <p:extLst>
      <p:ext uri="{BB962C8B-B14F-4D97-AF65-F5344CB8AC3E}">
        <p14:creationId xmlns:p14="http://schemas.microsoft.com/office/powerpoint/2010/main" val="2769455021"/>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a:t>
            </a:r>
            <a:r>
              <a:rPr lang="en-US" i="1" dirty="0"/>
              <a:t>Path</a:t>
            </a:r>
            <a:r>
              <a:rPr lang="en-US" dirty="0"/>
              <a:t> message </a:t>
            </a:r>
            <a:r>
              <a:rPr lang="en-US" dirty="0" err="1"/>
              <a:t>Adspec</a:t>
            </a:r>
            <a:endParaRPr lang="en-US" dirty="0"/>
          </a:p>
        </p:txBody>
      </p:sp>
      <p:sp>
        <p:nvSpPr>
          <p:cNvPr id="3" name="Content Placeholder 2"/>
          <p:cNvSpPr>
            <a:spLocks noGrp="1"/>
          </p:cNvSpPr>
          <p:nvPr>
            <p:ph idx="1"/>
          </p:nvPr>
        </p:nvSpPr>
        <p:spPr>
          <a:xfrm>
            <a:off x="899592" y="1596413"/>
            <a:ext cx="7939608" cy="4297363"/>
          </a:xfrm>
          <a:ln>
            <a:solidFill>
              <a:srgbClr val="003300"/>
            </a:solidFill>
          </a:ln>
        </p:spPr>
        <p:txBody>
          <a:bodyPr>
            <a:normAutofit fontScale="55000" lnSpcReduction="20000"/>
          </a:bodyPr>
          <a:lstStyle/>
          <a:p>
            <a:pPr marL="0" indent="0">
              <a:buNone/>
            </a:pPr>
            <a:r>
              <a:rPr lang="en-US" dirty="0">
                <a:latin typeface="Lucida Console" panose="020B0609040504020204" pitchFamily="49" charset="0"/>
              </a:rPr>
              <a:t>Comment: Reservation parameters contained in TSPEC</a:t>
            </a:r>
          </a:p>
          <a:p>
            <a:pPr marL="0" indent="0">
              <a:buNone/>
            </a:pPr>
            <a:r>
              <a:rPr lang="en-US" dirty="0">
                <a:latin typeface="Lucida Console" panose="020B0609040504020204" pitchFamily="49" charset="0"/>
              </a:rPr>
              <a:t>*Mar  1 05:28:57.306:  ADSPEC               type 2 length 48:</a:t>
            </a:r>
          </a:p>
          <a:p>
            <a:pPr marL="0" indent="0">
              <a:buNone/>
            </a:pPr>
            <a:r>
              <a:rPr lang="en-US" dirty="0">
                <a:latin typeface="Lucida Console" panose="020B0609040504020204" pitchFamily="49" charset="0"/>
              </a:rPr>
              <a:t>*Mar  1 05:28:57.306:  version=0  length in words=10</a:t>
            </a:r>
          </a:p>
          <a:p>
            <a:pPr marL="0" indent="0">
              <a:buNone/>
            </a:pPr>
            <a:r>
              <a:rPr lang="en-US" dirty="0">
                <a:latin typeface="Lucida Console" panose="020B0609040504020204" pitchFamily="49" charset="0"/>
              </a:rPr>
              <a:t>*Mar  1 05:28:57.306:  General Parameters  break bit=0  service length=8</a:t>
            </a:r>
          </a:p>
          <a:p>
            <a:pPr marL="0" indent="0">
              <a:buNone/>
            </a:pPr>
            <a:r>
              <a:rPr lang="en-US" dirty="0">
                <a:latin typeface="Lucida Console" panose="020B0609040504020204" pitchFamily="49" charset="0"/>
              </a:rPr>
              <a:t>*Mar  1 05:28:57.306:                                         IS Hops:1</a:t>
            </a:r>
          </a:p>
          <a:p>
            <a:pPr marL="0" indent="0">
              <a:buNone/>
            </a:pPr>
            <a:r>
              <a:rPr lang="en-US" dirty="0">
                <a:latin typeface="Lucida Console" panose="020B0609040504020204" pitchFamily="49" charset="0"/>
              </a:rPr>
              <a:t>*Mar  1 05:28:57.306:              Minimum Path Bandwidth (bytes/sec):193000</a:t>
            </a:r>
          </a:p>
          <a:p>
            <a:pPr marL="0" indent="0">
              <a:buNone/>
            </a:pPr>
            <a:r>
              <a:rPr lang="en-US" dirty="0">
                <a:latin typeface="Lucida Console" panose="020B0609040504020204" pitchFamily="49" charset="0"/>
              </a:rPr>
              <a:t>*Mar  1 05:28:57.306:                     Path Latency (microseconds):0</a:t>
            </a:r>
          </a:p>
          <a:p>
            <a:pPr marL="0" indent="0">
              <a:buNone/>
            </a:pPr>
            <a:r>
              <a:rPr lang="en-US" dirty="0">
                <a:latin typeface="Lucida Console" panose="020B0609040504020204" pitchFamily="49" charset="0"/>
              </a:rPr>
              <a:t>*Mar  1 05:28:57.306:                                        Path MTU:1500</a:t>
            </a:r>
          </a:p>
          <a:p>
            <a:pPr marL="0" indent="0">
              <a:buNone/>
            </a:pPr>
            <a:r>
              <a:rPr lang="en-US" dirty="0">
                <a:latin typeface="Lucida Console" panose="020B0609040504020204" pitchFamily="49" charset="0"/>
              </a:rPr>
              <a:t>*Mar  1 05:28:57.306:  Controlled Load Service  break bit=0  service length=0</a:t>
            </a:r>
          </a:p>
        </p:txBody>
      </p:sp>
      <p:sp>
        <p:nvSpPr>
          <p:cNvPr id="6" name="TextBox 5"/>
          <p:cNvSpPr txBox="1"/>
          <p:nvPr/>
        </p:nvSpPr>
        <p:spPr>
          <a:xfrm>
            <a:off x="4499992" y="6081967"/>
            <a:ext cx="3496278" cy="369332"/>
          </a:xfrm>
          <a:prstGeom prst="rect">
            <a:avLst/>
          </a:prstGeom>
          <a:noFill/>
        </p:spPr>
        <p:txBody>
          <a:bodyPr wrap="none" rtlCol="0">
            <a:spAutoFit/>
          </a:bodyPr>
          <a:lstStyle/>
          <a:p>
            <a:r>
              <a:rPr lang="en-US" dirty="0"/>
              <a:t>Sample</a:t>
            </a:r>
            <a:r>
              <a:rPr lang="en-US" b="1" dirty="0"/>
              <a:t> debug </a:t>
            </a:r>
            <a:r>
              <a:rPr lang="en-US" b="1" dirty="0" err="1"/>
              <a:t>ip</a:t>
            </a:r>
            <a:r>
              <a:rPr lang="en-US" b="1" dirty="0"/>
              <a:t> rsvp detail </a:t>
            </a:r>
            <a:r>
              <a:rPr lang="en-US" dirty="0"/>
              <a:t>output</a:t>
            </a:r>
          </a:p>
        </p:txBody>
      </p:sp>
    </p:spTree>
    <p:extLst>
      <p:ext uri="{BB962C8B-B14F-4D97-AF65-F5344CB8AC3E}">
        <p14:creationId xmlns:p14="http://schemas.microsoft.com/office/powerpoint/2010/main" val="457994249"/>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a:t>
            </a:r>
            <a:r>
              <a:rPr lang="en-US" i="1" dirty="0"/>
              <a:t>Path</a:t>
            </a:r>
            <a:r>
              <a:rPr lang="en-US" dirty="0"/>
              <a:t> Message Processing</a:t>
            </a:r>
          </a:p>
        </p:txBody>
      </p:sp>
      <p:sp>
        <p:nvSpPr>
          <p:cNvPr id="3" name="Content Placeholder 2"/>
          <p:cNvSpPr>
            <a:spLocks noGrp="1"/>
          </p:cNvSpPr>
          <p:nvPr>
            <p:ph idx="1"/>
          </p:nvPr>
        </p:nvSpPr>
        <p:spPr/>
        <p:txBody>
          <a:bodyPr>
            <a:normAutofit lnSpcReduction="10000"/>
          </a:bodyPr>
          <a:lstStyle/>
          <a:p>
            <a:r>
              <a:rPr lang="en-US" dirty="0"/>
              <a:t>Update the path state entry for the sender identified by the </a:t>
            </a:r>
            <a:r>
              <a:rPr lang="en-US" i="1" dirty="0"/>
              <a:t>Sender Template</a:t>
            </a:r>
            <a:r>
              <a:rPr lang="en-US" dirty="0"/>
              <a:t>. If no path state exists, create it</a:t>
            </a:r>
          </a:p>
          <a:p>
            <a:r>
              <a:rPr lang="en-US" dirty="0"/>
              <a:t>Set cleanup timer equal to cleanup timeout interval and restart timer</a:t>
            </a:r>
          </a:p>
          <a:p>
            <a:r>
              <a:rPr lang="en-US" dirty="0"/>
              <a:t>The router is responsible to send the </a:t>
            </a:r>
            <a:r>
              <a:rPr lang="en-US" i="1" dirty="0"/>
              <a:t>Path</a:t>
            </a:r>
            <a:r>
              <a:rPr lang="en-US" dirty="0"/>
              <a:t> message whenever RSVP detects any changes to the path state; otherwise the Path message is generated every refresh period</a:t>
            </a:r>
          </a:p>
          <a:p>
            <a:endParaRPr lang="en-US" dirty="0"/>
          </a:p>
        </p:txBody>
      </p:sp>
    </p:spTree>
    <p:extLst>
      <p:ext uri="{BB962C8B-B14F-4D97-AF65-F5344CB8AC3E}">
        <p14:creationId xmlns:p14="http://schemas.microsoft.com/office/powerpoint/2010/main" val="753865089"/>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QoS</a:t>
            </a:r>
            <a:r>
              <a:rPr lang="en-US" dirty="0"/>
              <a:t> Promise</a:t>
            </a:r>
          </a:p>
        </p:txBody>
      </p:sp>
      <p:sp>
        <p:nvSpPr>
          <p:cNvPr id="3" name="Content Placeholder 2"/>
          <p:cNvSpPr>
            <a:spLocks noGrp="1"/>
          </p:cNvSpPr>
          <p:nvPr>
            <p:ph idx="1"/>
          </p:nvPr>
        </p:nvSpPr>
        <p:spPr>
          <a:xfrm>
            <a:off x="762000" y="1596413"/>
            <a:ext cx="8077200" cy="5261587"/>
          </a:xfrm>
        </p:spPr>
        <p:txBody>
          <a:bodyPr>
            <a:normAutofit fontScale="77500" lnSpcReduction="20000"/>
          </a:bodyPr>
          <a:lstStyle/>
          <a:p>
            <a:r>
              <a:rPr lang="en-US" dirty="0"/>
              <a:t>By </a:t>
            </a:r>
            <a:r>
              <a:rPr lang="en-US" dirty="0" err="1"/>
              <a:t>QoS</a:t>
            </a:r>
            <a:r>
              <a:rPr lang="en-US" dirty="0"/>
              <a:t> we mean meeting defined levels of a set of measureable network parameters, such as availability, delay, delay variability, and information loss</a:t>
            </a:r>
          </a:p>
          <a:p>
            <a:r>
              <a:rPr lang="en-US" dirty="0"/>
              <a:t>The objective of various Internet </a:t>
            </a:r>
            <a:r>
              <a:rPr lang="en-US" dirty="0" err="1"/>
              <a:t>QoS</a:t>
            </a:r>
            <a:r>
              <a:rPr lang="en-US" dirty="0"/>
              <a:t> efforts is to augment a best-effort service with a number of selectable service responses</a:t>
            </a:r>
          </a:p>
          <a:p>
            <a:r>
              <a:rPr lang="en-US" dirty="0"/>
              <a:t>Two basic actions of an active network router: </a:t>
            </a:r>
          </a:p>
          <a:p>
            <a:pPr lvl="1"/>
            <a:r>
              <a:rPr lang="en-US" dirty="0"/>
              <a:t>Queuing</a:t>
            </a:r>
          </a:p>
          <a:p>
            <a:pPr lvl="1"/>
            <a:r>
              <a:rPr lang="en-US" dirty="0"/>
              <a:t>Discarding</a:t>
            </a:r>
          </a:p>
          <a:p>
            <a:r>
              <a:rPr lang="en-US" dirty="0"/>
              <a:t>Altering the queuing and discard behaviors selectively, service outcomes that differ from the best-effort service may be generated</a:t>
            </a:r>
          </a:p>
          <a:p>
            <a:r>
              <a:rPr lang="en-US" dirty="0"/>
              <a:t>The service outcome is claimed to be no worse than best-effort at any time (</a:t>
            </a:r>
            <a:r>
              <a:rPr lang="en-US" i="1" dirty="0">
                <a:solidFill>
                  <a:schemeClr val="bg1">
                    <a:lumMod val="50000"/>
                  </a:schemeClr>
                </a:solidFill>
              </a:rPr>
              <a:t>and superior to best-effort under conditions of congestion load</a:t>
            </a:r>
            <a:r>
              <a:rPr lang="en-US" dirty="0"/>
              <a:t>)</a:t>
            </a:r>
          </a:p>
          <a:p>
            <a:endParaRPr lang="en-US" dirty="0"/>
          </a:p>
        </p:txBody>
      </p:sp>
    </p:spTree>
    <p:extLst>
      <p:ext uri="{BB962C8B-B14F-4D97-AF65-F5344CB8AC3E}">
        <p14:creationId xmlns:p14="http://schemas.microsoft.com/office/powerpoint/2010/main" val="4117970463"/>
      </p:ext>
    </p:ext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a:t>
            </a:r>
            <a:r>
              <a:rPr lang="en-US" i="1" dirty="0"/>
              <a:t>Path</a:t>
            </a:r>
            <a:r>
              <a:rPr lang="en-US" dirty="0"/>
              <a:t> message’s </a:t>
            </a:r>
            <a:r>
              <a:rPr lang="en-US" dirty="0" err="1"/>
              <a:t>Adspec</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Contains:</a:t>
            </a:r>
          </a:p>
          <a:p>
            <a:r>
              <a:rPr lang="en-US" dirty="0"/>
              <a:t>Default General Parameters</a:t>
            </a:r>
          </a:p>
          <a:p>
            <a:pPr lvl="1"/>
            <a:r>
              <a:rPr lang="en-US" dirty="0"/>
              <a:t>Minimum path latency (summation of individual link latencies)</a:t>
            </a:r>
          </a:p>
          <a:p>
            <a:pPr lvl="1"/>
            <a:r>
              <a:rPr lang="en-US" dirty="0"/>
              <a:t>Path bandwidth (minimum of individual link bandwidths along the path)</a:t>
            </a:r>
          </a:p>
          <a:p>
            <a:pPr lvl="1"/>
            <a:r>
              <a:rPr lang="en-US" dirty="0"/>
              <a:t>Global break bit – router not supporting RSVP encountered</a:t>
            </a:r>
          </a:p>
          <a:p>
            <a:pPr lvl="1"/>
            <a:r>
              <a:rPr lang="en-US" dirty="0"/>
              <a:t>Integrated services(IS) hop count</a:t>
            </a:r>
          </a:p>
          <a:p>
            <a:pPr lvl="1"/>
            <a:r>
              <a:rPr lang="en-US" dirty="0"/>
              <a:t>Path MTU – minimum of MTUs of individual links along the path</a:t>
            </a:r>
          </a:p>
          <a:p>
            <a:r>
              <a:rPr lang="en-US" dirty="0"/>
              <a:t>Guaranteed Service fragments</a:t>
            </a:r>
          </a:p>
          <a:p>
            <a:pPr lvl="1"/>
            <a:r>
              <a:rPr lang="en-US" dirty="0"/>
              <a:t>End to end delay estimations</a:t>
            </a:r>
          </a:p>
          <a:p>
            <a:pPr lvl="1"/>
            <a:r>
              <a:rPr lang="en-US" dirty="0"/>
              <a:t>Service break bit</a:t>
            </a:r>
          </a:p>
          <a:p>
            <a:r>
              <a:rPr lang="en-US" dirty="0"/>
              <a:t>Controlled-Load Service fragments</a:t>
            </a:r>
          </a:p>
          <a:p>
            <a:pPr lvl="1"/>
            <a:r>
              <a:rPr lang="en-US" dirty="0"/>
              <a:t>Service break bit</a:t>
            </a:r>
          </a:p>
        </p:txBody>
      </p:sp>
    </p:spTree>
    <p:extLst>
      <p:ext uri="{BB962C8B-B14F-4D97-AF65-F5344CB8AC3E}">
        <p14:creationId xmlns:p14="http://schemas.microsoft.com/office/powerpoint/2010/main" val="174303598"/>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 making a reservation</a:t>
            </a:r>
          </a:p>
        </p:txBody>
      </p:sp>
      <p:sp>
        <p:nvSpPr>
          <p:cNvPr id="3" name="Content Placeholder 2"/>
          <p:cNvSpPr>
            <a:spLocks noGrp="1"/>
          </p:cNvSpPr>
          <p:nvPr>
            <p:ph idx="1"/>
          </p:nvPr>
        </p:nvSpPr>
        <p:spPr>
          <a:xfrm>
            <a:off x="4228728" y="1388597"/>
            <a:ext cx="4915272" cy="5261587"/>
          </a:xfrm>
        </p:spPr>
        <p:txBody>
          <a:bodyPr>
            <a:normAutofit fontScale="55000" lnSpcReduction="20000"/>
          </a:bodyPr>
          <a:lstStyle/>
          <a:p>
            <a:r>
              <a:rPr lang="en-US" dirty="0"/>
              <a:t>Upon receiving </a:t>
            </a:r>
            <a:r>
              <a:rPr lang="en-US" i="1" dirty="0"/>
              <a:t>Path</a:t>
            </a:r>
            <a:r>
              <a:rPr lang="en-US" dirty="0"/>
              <a:t> messages the receiver extracts the Sender </a:t>
            </a:r>
            <a:r>
              <a:rPr lang="en-US" i="1" dirty="0" err="1"/>
              <a:t>Tspec</a:t>
            </a:r>
            <a:r>
              <a:rPr lang="en-US" dirty="0"/>
              <a:t> and the </a:t>
            </a:r>
            <a:r>
              <a:rPr lang="en-US" i="1" dirty="0" err="1"/>
              <a:t>Adspec</a:t>
            </a:r>
            <a:endParaRPr lang="en-US" i="1" dirty="0"/>
          </a:p>
          <a:p>
            <a:r>
              <a:rPr lang="en-US" dirty="0"/>
              <a:t>Estimates total end-to-end delay and required bandwidth</a:t>
            </a:r>
          </a:p>
          <a:p>
            <a:r>
              <a:rPr lang="en-US" dirty="0"/>
              <a:t>Creates a reservation specification, </a:t>
            </a:r>
            <a:r>
              <a:rPr lang="en-US" i="1" dirty="0" err="1"/>
              <a:t>Rspec</a:t>
            </a:r>
            <a:r>
              <a:rPr lang="en-US" dirty="0"/>
              <a:t>, comprising first the calculated value </a:t>
            </a:r>
            <a:r>
              <a:rPr lang="en-US" b="1" i="1" dirty="0"/>
              <a:t>R</a:t>
            </a:r>
            <a:r>
              <a:rPr lang="en-US" dirty="0"/>
              <a:t> of bandwidth to be reserved in each router</a:t>
            </a:r>
          </a:p>
          <a:p>
            <a:r>
              <a:rPr lang="en-US" i="1" dirty="0" err="1"/>
              <a:t>Resv</a:t>
            </a:r>
            <a:r>
              <a:rPr lang="en-US" dirty="0"/>
              <a:t> message contains:</a:t>
            </a:r>
          </a:p>
          <a:p>
            <a:pPr lvl="1"/>
            <a:r>
              <a:rPr lang="en-US" dirty="0" err="1"/>
              <a:t>Rspec</a:t>
            </a:r>
            <a:endParaRPr lang="en-US" dirty="0"/>
          </a:p>
          <a:p>
            <a:pPr lvl="1"/>
            <a:r>
              <a:rPr lang="en-US" dirty="0"/>
              <a:t>Reservation style FF/WF/SE</a:t>
            </a:r>
          </a:p>
          <a:p>
            <a:pPr lvl="1"/>
            <a:r>
              <a:rPr lang="en-US" dirty="0"/>
              <a:t>A filter specification, </a:t>
            </a:r>
            <a:r>
              <a:rPr lang="en-US" dirty="0" err="1"/>
              <a:t>Filterspec</a:t>
            </a:r>
            <a:r>
              <a:rPr lang="en-US" dirty="0"/>
              <a:t> which  describes the packets to which the reservation applies</a:t>
            </a:r>
          </a:p>
          <a:p>
            <a:pPr lvl="1"/>
            <a:r>
              <a:rPr lang="en-US" dirty="0"/>
              <a:t>A flow specification, </a:t>
            </a:r>
            <a:r>
              <a:rPr lang="en-US" dirty="0" err="1"/>
              <a:t>Flowspec</a:t>
            </a:r>
            <a:r>
              <a:rPr lang="en-US" dirty="0"/>
              <a:t> which describes the flow parameters – rate, end-to-end delay etc.</a:t>
            </a:r>
          </a:p>
          <a:p>
            <a:pPr marL="0" indent="0">
              <a:buNone/>
            </a:pPr>
            <a:r>
              <a:rPr lang="en-US" dirty="0"/>
              <a:t>The </a:t>
            </a:r>
            <a:r>
              <a:rPr lang="en-US" i="1" dirty="0" err="1"/>
              <a:t>Resv</a:t>
            </a:r>
            <a:r>
              <a:rPr lang="en-US" dirty="0"/>
              <a:t> message is sent to the previous hop upstream as obtained from the stored path state. Upon reaching the next upstream router, the </a:t>
            </a:r>
            <a:r>
              <a:rPr lang="en-US" i="1" dirty="0" err="1"/>
              <a:t>Resv</a:t>
            </a:r>
            <a:r>
              <a:rPr lang="en-US" dirty="0"/>
              <a:t> message can be merged with other </a:t>
            </a:r>
            <a:r>
              <a:rPr lang="en-US" i="1" dirty="0" err="1"/>
              <a:t>Resv</a:t>
            </a:r>
            <a:r>
              <a:rPr lang="en-US" dirty="0"/>
              <a:t> messages.</a:t>
            </a:r>
          </a:p>
          <a:p>
            <a:pPr marL="0" indent="0">
              <a:buNone/>
            </a:pPr>
            <a:endParaRPr lang="en-US" dirty="0"/>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993777274"/>
              </p:ext>
            </p:extLst>
          </p:nvPr>
        </p:nvGraphicFramePr>
        <p:xfrm>
          <a:off x="149284" y="1916832"/>
          <a:ext cx="4090871" cy="3115312"/>
        </p:xfrm>
        <a:graphic>
          <a:graphicData uri="http://schemas.openxmlformats.org/presentationml/2006/ole">
            <mc:AlternateContent xmlns:mc="http://schemas.openxmlformats.org/markup-compatibility/2006">
              <mc:Choice xmlns:v="urn:schemas-microsoft-com:vml" Requires="v">
                <p:oleObj spid="_x0000_s17434" name="Visio" r:id="rId4" imgW="8022423" imgH="6109483" progId="Visio.Drawing.11">
                  <p:embed/>
                </p:oleObj>
              </mc:Choice>
              <mc:Fallback>
                <p:oleObj name="Visio" r:id="rId4" imgW="8022423" imgH="6109483" progId="Visio.Drawing.11">
                  <p:embed/>
                  <p:pic>
                    <p:nvPicPr>
                      <p:cNvPr id="0" name=""/>
                      <p:cNvPicPr/>
                      <p:nvPr/>
                    </p:nvPicPr>
                    <p:blipFill>
                      <a:blip r:embed="rId5"/>
                      <a:stretch>
                        <a:fillRect/>
                      </a:stretch>
                    </p:blipFill>
                    <p:spPr>
                      <a:xfrm>
                        <a:off x="149284" y="1916832"/>
                        <a:ext cx="4090871" cy="3115312"/>
                      </a:xfrm>
                      <a:prstGeom prst="rect">
                        <a:avLst/>
                      </a:prstGeom>
                    </p:spPr>
                  </p:pic>
                </p:oleObj>
              </mc:Fallback>
            </mc:AlternateContent>
          </a:graphicData>
        </a:graphic>
      </p:graphicFrame>
    </p:spTree>
    <p:extLst>
      <p:ext uri="{BB962C8B-B14F-4D97-AF65-F5344CB8AC3E}">
        <p14:creationId xmlns:p14="http://schemas.microsoft.com/office/powerpoint/2010/main" val="440409396"/>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Re-shaping</a:t>
            </a:r>
          </a:p>
        </p:txBody>
      </p:sp>
      <p:sp>
        <p:nvSpPr>
          <p:cNvPr id="3" name="Content Placeholder 2"/>
          <p:cNvSpPr>
            <a:spLocks noGrp="1"/>
          </p:cNvSpPr>
          <p:nvPr>
            <p:ph idx="1"/>
          </p:nvPr>
        </p:nvSpPr>
        <p:spPr>
          <a:xfrm>
            <a:off x="4355976" y="1596413"/>
            <a:ext cx="4483224" cy="5261587"/>
          </a:xfrm>
        </p:spPr>
        <p:txBody>
          <a:bodyPr>
            <a:normAutofit fontScale="62500" lnSpcReduction="20000"/>
          </a:bodyPr>
          <a:lstStyle/>
          <a:p>
            <a:r>
              <a:rPr lang="en-US" dirty="0"/>
              <a:t>at </a:t>
            </a:r>
            <a:r>
              <a:rPr lang="en-US" b="1" dirty="0"/>
              <a:t>branch points </a:t>
            </a:r>
            <a:r>
              <a:rPr lang="en-US" dirty="0"/>
              <a:t>in the distribution tree where the reserved </a:t>
            </a:r>
            <a:r>
              <a:rPr lang="en-US" i="1" dirty="0" err="1"/>
              <a:t>Tspecs</a:t>
            </a:r>
            <a:r>
              <a:rPr lang="en-US" dirty="0"/>
              <a:t> of the outgoing branches are not the same, the reserved </a:t>
            </a:r>
            <a:r>
              <a:rPr lang="en-US" i="1" dirty="0" err="1"/>
              <a:t>Tspec</a:t>
            </a:r>
            <a:r>
              <a:rPr lang="en-US" dirty="0"/>
              <a:t> of the incoming branch is given by the “maximum” of the reserved </a:t>
            </a:r>
            <a:r>
              <a:rPr lang="en-US" i="1" dirty="0" err="1"/>
              <a:t>Tspecs</a:t>
            </a:r>
            <a:r>
              <a:rPr lang="en-US" dirty="0"/>
              <a:t> on each of the outgoing branches</a:t>
            </a:r>
          </a:p>
          <a:p>
            <a:r>
              <a:rPr lang="en-US" dirty="0"/>
              <a:t>some of the outgoing branches will have a reserved </a:t>
            </a:r>
            <a:r>
              <a:rPr lang="en-US" i="1" dirty="0" err="1"/>
              <a:t>Tspec</a:t>
            </a:r>
            <a:r>
              <a:rPr lang="en-US" dirty="0"/>
              <a:t> which is less than the reserved </a:t>
            </a:r>
            <a:r>
              <a:rPr lang="en-US" i="1" dirty="0" err="1"/>
              <a:t>Tspec</a:t>
            </a:r>
            <a:r>
              <a:rPr lang="en-US" dirty="0"/>
              <a:t> of the incoming branch – </a:t>
            </a:r>
            <a:r>
              <a:rPr lang="en-US"/>
              <a:t>reshaping required</a:t>
            </a:r>
            <a:endParaRPr lang="en-US" dirty="0"/>
          </a:p>
          <a:p>
            <a:r>
              <a:rPr lang="en-US" dirty="0"/>
              <a:t>at </a:t>
            </a:r>
            <a:r>
              <a:rPr lang="en-US" b="1" dirty="0"/>
              <a:t>merge points </a:t>
            </a:r>
            <a:r>
              <a:rPr lang="en-US" dirty="0"/>
              <a:t>in the distribution tree for sources sharing the same reservation, the sum of the </a:t>
            </a:r>
            <a:r>
              <a:rPr lang="en-US" i="1" dirty="0" err="1"/>
              <a:t>Tspecs</a:t>
            </a:r>
            <a:r>
              <a:rPr lang="en-US" dirty="0"/>
              <a:t> relating to the incoming branches will be greater than the </a:t>
            </a:r>
            <a:r>
              <a:rPr lang="en-US" i="1" dirty="0" err="1"/>
              <a:t>Tspec</a:t>
            </a:r>
            <a:r>
              <a:rPr lang="en-US" i="1" dirty="0"/>
              <a:t> </a:t>
            </a:r>
            <a:r>
              <a:rPr lang="en-US" dirty="0"/>
              <a:t>reserved on the outgoing branch</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65488172"/>
              </p:ext>
            </p:extLst>
          </p:nvPr>
        </p:nvGraphicFramePr>
        <p:xfrm>
          <a:off x="422219" y="1412632"/>
          <a:ext cx="3913005" cy="4464034"/>
        </p:xfrm>
        <a:graphic>
          <a:graphicData uri="http://schemas.openxmlformats.org/presentationml/2006/ole">
            <mc:AlternateContent xmlns:mc="http://schemas.openxmlformats.org/markup-compatibility/2006">
              <mc:Choice xmlns:v="urn:schemas-microsoft-com:vml" Requires="v">
                <p:oleObj spid="_x0000_s16411" name="Visio" r:id="rId3" imgW="6904724" imgH="7875028" progId="Visio.Drawing.11">
                  <p:embed/>
                </p:oleObj>
              </mc:Choice>
              <mc:Fallback>
                <p:oleObj name="Visio" r:id="rId3" imgW="6904724" imgH="7875028" progId="Visio.Drawing.11">
                  <p:embed/>
                  <p:pic>
                    <p:nvPicPr>
                      <p:cNvPr id="0" name=""/>
                      <p:cNvPicPr/>
                      <p:nvPr/>
                    </p:nvPicPr>
                    <p:blipFill>
                      <a:blip r:embed="rId4"/>
                      <a:stretch>
                        <a:fillRect/>
                      </a:stretch>
                    </p:blipFill>
                    <p:spPr>
                      <a:xfrm>
                        <a:off x="422219" y="1412632"/>
                        <a:ext cx="3913005" cy="4464034"/>
                      </a:xfrm>
                      <a:prstGeom prst="rect">
                        <a:avLst/>
                      </a:prstGeom>
                    </p:spPr>
                  </p:pic>
                </p:oleObj>
              </mc:Fallback>
            </mc:AlternateContent>
          </a:graphicData>
        </a:graphic>
      </p:graphicFrame>
    </p:spTree>
    <p:extLst>
      <p:ext uri="{BB962C8B-B14F-4D97-AF65-F5344CB8AC3E}">
        <p14:creationId xmlns:p14="http://schemas.microsoft.com/office/powerpoint/2010/main" val="4185325050"/>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Reservation Styles</a:t>
            </a:r>
          </a:p>
        </p:txBody>
      </p:sp>
      <p:sp>
        <p:nvSpPr>
          <p:cNvPr id="3" name="Content Placeholder 2"/>
          <p:cNvSpPr>
            <a:spLocks noGrp="1"/>
          </p:cNvSpPr>
          <p:nvPr>
            <p:ph idx="1"/>
          </p:nvPr>
        </p:nvSpPr>
        <p:spPr>
          <a:xfrm>
            <a:off x="762000" y="1596413"/>
            <a:ext cx="8077200" cy="4640899"/>
          </a:xfrm>
        </p:spPr>
        <p:txBody>
          <a:bodyPr>
            <a:normAutofit fontScale="62500" lnSpcReduction="20000"/>
          </a:bodyPr>
          <a:lstStyle/>
          <a:p>
            <a:r>
              <a:rPr lang="en-US" b="1" dirty="0"/>
              <a:t>Fixed Filter (FF)</a:t>
            </a:r>
            <a:r>
              <a:rPr lang="en-US" dirty="0"/>
              <a:t> (Distinct Reservation and Explicit Sender Selection) </a:t>
            </a:r>
          </a:p>
          <a:p>
            <a:pPr lvl="1"/>
            <a:r>
              <a:rPr lang="en-US" dirty="0"/>
              <a:t>The </a:t>
            </a:r>
            <a:r>
              <a:rPr lang="en-US" i="1" dirty="0" err="1"/>
              <a:t>Filterspec</a:t>
            </a:r>
            <a:r>
              <a:rPr lang="en-US" dirty="0"/>
              <a:t> of each FF reservation installed at an interface consists of a single sender only</a:t>
            </a:r>
          </a:p>
          <a:p>
            <a:pPr lvl="1"/>
            <a:r>
              <a:rPr lang="en-US" dirty="0"/>
              <a:t>The effective </a:t>
            </a:r>
            <a:r>
              <a:rPr lang="en-US" i="1" dirty="0" err="1"/>
              <a:t>Flowspec</a:t>
            </a:r>
            <a:r>
              <a:rPr lang="en-US" dirty="0"/>
              <a:t> of the reservation installed is the maximum of all FF reservation requests received on that interface for that particular sender</a:t>
            </a:r>
          </a:p>
          <a:p>
            <a:r>
              <a:rPr lang="en-US" b="1" dirty="0"/>
              <a:t>Wildcard Filter (WF) </a:t>
            </a:r>
            <a:r>
              <a:rPr lang="en-US" dirty="0"/>
              <a:t>(Shared Reservation and Wildcard Sender Selection) </a:t>
            </a:r>
          </a:p>
          <a:p>
            <a:pPr lvl="1"/>
            <a:r>
              <a:rPr lang="en-US" dirty="0"/>
              <a:t>The </a:t>
            </a:r>
            <a:r>
              <a:rPr lang="en-US" i="1" dirty="0" err="1"/>
              <a:t>Filterspec</a:t>
            </a:r>
            <a:r>
              <a:rPr lang="en-US" dirty="0"/>
              <a:t> of each WF reservation installed at an interface is wildcard and matches on any sender from upstream </a:t>
            </a:r>
          </a:p>
          <a:p>
            <a:pPr lvl="1"/>
            <a:r>
              <a:rPr lang="en-US" dirty="0"/>
              <a:t>The effective </a:t>
            </a:r>
            <a:r>
              <a:rPr lang="en-US" i="1" dirty="0" err="1"/>
              <a:t>Flowspec</a:t>
            </a:r>
            <a:r>
              <a:rPr lang="en-US" dirty="0"/>
              <a:t> installed is the maximum from all WF reservation requests received on that particular interface</a:t>
            </a:r>
          </a:p>
          <a:p>
            <a:r>
              <a:rPr lang="en-US" b="1" dirty="0"/>
              <a:t>Shared Explicit (SE)</a:t>
            </a:r>
            <a:r>
              <a:rPr lang="en-US" dirty="0"/>
              <a:t> (Shared Reservation and Explicit Sender Selection) </a:t>
            </a:r>
          </a:p>
          <a:p>
            <a:pPr lvl="1"/>
            <a:r>
              <a:rPr lang="en-US" dirty="0"/>
              <a:t>The </a:t>
            </a:r>
            <a:r>
              <a:rPr lang="en-US" i="1" dirty="0" err="1"/>
              <a:t>Filterspec</a:t>
            </a:r>
            <a:r>
              <a:rPr lang="en-US" dirty="0"/>
              <a:t> of each SE reservation installed at an interface contains a specific set of senders from upstream and is obtained by taking the union of the individual </a:t>
            </a:r>
            <a:r>
              <a:rPr lang="en-US" i="1" dirty="0" err="1"/>
              <a:t>Filterspecs</a:t>
            </a:r>
            <a:r>
              <a:rPr lang="en-US" dirty="0"/>
              <a:t> from each SE reservation request received on that interface </a:t>
            </a:r>
          </a:p>
          <a:p>
            <a:pPr lvl="1"/>
            <a:r>
              <a:rPr lang="en-US" dirty="0"/>
              <a:t>The effective </a:t>
            </a:r>
            <a:r>
              <a:rPr lang="en-US" i="1" dirty="0" err="1"/>
              <a:t>Flowspec</a:t>
            </a:r>
            <a:r>
              <a:rPr lang="en-US" dirty="0"/>
              <a:t> installed is the maximum from all SE reservation requests received on that particular interface</a:t>
            </a:r>
          </a:p>
        </p:txBody>
      </p:sp>
    </p:spTree>
    <p:extLst>
      <p:ext uri="{BB962C8B-B14F-4D97-AF65-F5344CB8AC3E}">
        <p14:creationId xmlns:p14="http://schemas.microsoft.com/office/powerpoint/2010/main" val="2807960201"/>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Intserv</a:t>
            </a:r>
            <a:r>
              <a:rPr lang="en-US" dirty="0"/>
              <a:t> drawbacks</a:t>
            </a:r>
          </a:p>
        </p:txBody>
      </p:sp>
      <p:sp>
        <p:nvSpPr>
          <p:cNvPr id="3" name="Content Placeholder 2"/>
          <p:cNvSpPr>
            <a:spLocks noGrp="1"/>
          </p:cNvSpPr>
          <p:nvPr>
            <p:ph idx="1"/>
          </p:nvPr>
        </p:nvSpPr>
        <p:spPr/>
        <p:txBody>
          <a:bodyPr>
            <a:normAutofit fontScale="77500" lnSpcReduction="20000"/>
          </a:bodyPr>
          <a:lstStyle/>
          <a:p>
            <a:r>
              <a:rPr lang="en-US" dirty="0"/>
              <a:t>Every device along the path of a packet, including the end systems such as servers and PCs, need to be fully aware of RSVP and capable of signaling the required </a:t>
            </a:r>
            <a:r>
              <a:rPr lang="en-US" dirty="0" err="1"/>
              <a:t>QoS</a:t>
            </a:r>
            <a:endParaRPr lang="en-US" dirty="0"/>
          </a:p>
          <a:p>
            <a:r>
              <a:rPr lang="en-US" dirty="0"/>
              <a:t>Maintaining soft-states in each router, combined with admission control at each hop and increased memory requirements to support a large number of reservations, adds to the complexity of each network node along the path</a:t>
            </a:r>
          </a:p>
          <a:p>
            <a:r>
              <a:rPr lang="en-US" dirty="0"/>
              <a:t>Scalability</a:t>
            </a:r>
          </a:p>
          <a:p>
            <a:pPr marL="0" indent="0">
              <a:buNone/>
            </a:pPr>
            <a:r>
              <a:rPr lang="en-US" u="sng" dirty="0"/>
              <a:t>Bottom line</a:t>
            </a:r>
            <a:r>
              <a:rPr lang="en-US" dirty="0"/>
              <a:t>: Per-flow </a:t>
            </a:r>
            <a:r>
              <a:rPr lang="en-US" dirty="0" err="1"/>
              <a:t>QoS</a:t>
            </a:r>
            <a:r>
              <a:rPr lang="en-US" dirty="0"/>
              <a:t> is difficult to achieve in an end-to-end network without adding significant complexity, cost, and introducing scalability issues </a:t>
            </a:r>
          </a:p>
        </p:txBody>
      </p:sp>
    </p:spTree>
    <p:extLst>
      <p:ext uri="{BB962C8B-B14F-4D97-AF65-F5344CB8AC3E}">
        <p14:creationId xmlns:p14="http://schemas.microsoft.com/office/powerpoint/2010/main" val="488291024"/>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DiffServ</a:t>
            </a:r>
            <a:endParaRPr lang="en-US" dirty="0"/>
          </a:p>
        </p:txBody>
      </p:sp>
      <p:sp>
        <p:nvSpPr>
          <p:cNvPr id="3" name="Content Placeholder 2"/>
          <p:cNvSpPr>
            <a:spLocks noGrp="1"/>
          </p:cNvSpPr>
          <p:nvPr>
            <p:ph idx="1"/>
          </p:nvPr>
        </p:nvSpPr>
        <p:spPr/>
        <p:txBody>
          <a:bodyPr>
            <a:normAutofit fontScale="85000" lnSpcReduction="10000"/>
          </a:bodyPr>
          <a:lstStyle/>
          <a:p>
            <a:r>
              <a:rPr lang="en-US" dirty="0"/>
              <a:t>Bandwidth reservations is carried out on a per-class basis</a:t>
            </a:r>
          </a:p>
          <a:p>
            <a:r>
              <a:rPr lang="en-US" dirty="0"/>
              <a:t>Traffic-generating applications will be assigned to different classes of service and the traffic will be marked appropriately</a:t>
            </a:r>
          </a:p>
          <a:p>
            <a:r>
              <a:rPr lang="en-US" dirty="0"/>
              <a:t>In order to deliver end-to-end </a:t>
            </a:r>
            <a:r>
              <a:rPr lang="en-US" dirty="0" err="1"/>
              <a:t>QoS</a:t>
            </a:r>
            <a:r>
              <a:rPr lang="en-US" dirty="0"/>
              <a:t>, this architecture (RFC-2475) has two major components:</a:t>
            </a:r>
          </a:p>
          <a:p>
            <a:pPr lvl="1"/>
            <a:r>
              <a:rPr lang="en-US" dirty="0"/>
              <a:t>Packet classification functions</a:t>
            </a:r>
          </a:p>
          <a:p>
            <a:pPr lvl="1"/>
            <a:r>
              <a:rPr lang="en-US" dirty="0"/>
              <a:t>Per hop behaviors (PHBs)</a:t>
            </a:r>
          </a:p>
          <a:p>
            <a:r>
              <a:rPr lang="en-US" dirty="0" err="1"/>
              <a:t>DiffServ</a:t>
            </a:r>
            <a:r>
              <a:rPr lang="en-US" dirty="0"/>
              <a:t> is essentially a relative-priority scheme</a:t>
            </a:r>
          </a:p>
          <a:p>
            <a:pPr lvl="1"/>
            <a:endParaRPr lang="en-US" dirty="0"/>
          </a:p>
          <a:p>
            <a:endParaRPr lang="en-US" dirty="0"/>
          </a:p>
        </p:txBody>
      </p:sp>
    </p:spTree>
    <p:extLst>
      <p:ext uri="{BB962C8B-B14F-4D97-AF65-F5344CB8AC3E}">
        <p14:creationId xmlns:p14="http://schemas.microsoft.com/office/powerpoint/2010/main" val="1638730368"/>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DiffServ</a:t>
            </a:r>
            <a:r>
              <a:rPr lang="en-US" dirty="0"/>
              <a:t> domain</a:t>
            </a:r>
          </a:p>
        </p:txBody>
      </p:sp>
      <p:sp>
        <p:nvSpPr>
          <p:cNvPr id="3" name="Content Placeholder 2"/>
          <p:cNvSpPr>
            <a:spLocks noGrp="1"/>
          </p:cNvSpPr>
          <p:nvPr>
            <p:ph idx="1"/>
          </p:nvPr>
        </p:nvSpPr>
        <p:spPr>
          <a:xfrm>
            <a:off x="5436096" y="1596413"/>
            <a:ext cx="3600400" cy="4297363"/>
          </a:xfrm>
        </p:spPr>
        <p:txBody>
          <a:bodyPr>
            <a:normAutofit fontScale="92500" lnSpcReduction="10000"/>
          </a:bodyPr>
          <a:lstStyle/>
          <a:p>
            <a:pPr marL="0" indent="0">
              <a:buNone/>
            </a:pPr>
            <a:r>
              <a:rPr lang="en-US" dirty="0" err="1"/>
              <a:t>DiffServ</a:t>
            </a:r>
            <a:r>
              <a:rPr lang="en-US" dirty="0"/>
              <a:t> domain is a contiguous set of nodes which operate with a common </a:t>
            </a:r>
            <a:r>
              <a:rPr lang="en-US"/>
              <a:t>set of:</a:t>
            </a:r>
            <a:endParaRPr lang="en-US" dirty="0"/>
          </a:p>
          <a:p>
            <a:r>
              <a:rPr lang="en-US" dirty="0"/>
              <a:t>service provisioning policies</a:t>
            </a:r>
          </a:p>
          <a:p>
            <a:r>
              <a:rPr lang="en-US" dirty="0"/>
              <a:t>per-hop-behavior (PHB) definitions</a:t>
            </a:r>
          </a:p>
        </p:txBody>
      </p:sp>
      <p:pic>
        <p:nvPicPr>
          <p:cNvPr id="9218" name="Picture 2" descr="http://www.cisco.com/en/US/technologies/tk543/tk766/images/09186a008050b26c_en-us-Cisco_IOS_Software_Releases-Product_White_Paper-guest_4_2_2_2_2_2_2-4.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9552" y="1596413"/>
            <a:ext cx="46482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571094"/>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DiffServ</a:t>
            </a:r>
            <a:r>
              <a:rPr lang="en-US" dirty="0"/>
              <a:t> architecture</a:t>
            </a:r>
          </a:p>
        </p:txBody>
      </p:sp>
      <p:sp>
        <p:nvSpPr>
          <p:cNvPr id="3" name="Rectangle 2"/>
          <p:cNvSpPr/>
          <p:nvPr/>
        </p:nvSpPr>
        <p:spPr>
          <a:xfrm>
            <a:off x="5993125" y="1124744"/>
            <a:ext cx="2952328" cy="5724644"/>
          </a:xfrm>
          <a:prstGeom prst="rect">
            <a:avLst/>
          </a:prstGeom>
        </p:spPr>
        <p:txBody>
          <a:bodyPr wrap="square">
            <a:spAutoFit/>
          </a:bodyPr>
          <a:lstStyle/>
          <a:p>
            <a:pPr marL="285750" indent="-285750">
              <a:buFont typeface="Arial" pitchFamily="34" charset="0"/>
              <a:buChar char="•"/>
            </a:pPr>
            <a:r>
              <a:rPr lang="en-US" dirty="0"/>
              <a:t>Dropping the concept of a per-application path state across the network </a:t>
            </a:r>
          </a:p>
          <a:p>
            <a:pPr marL="285750" indent="-285750">
              <a:buFont typeface="Arial" pitchFamily="34" charset="0"/>
              <a:buChar char="•"/>
            </a:pPr>
            <a:r>
              <a:rPr lang="en-US" dirty="0"/>
              <a:t>The amount of state information is proportional to the number of classes rather than to number of flows</a:t>
            </a:r>
          </a:p>
          <a:p>
            <a:pPr marL="285750" indent="-285750">
              <a:buFont typeface="Arial" pitchFamily="34" charset="0"/>
              <a:buChar char="•"/>
            </a:pPr>
            <a:r>
              <a:rPr lang="en-US" dirty="0"/>
              <a:t>On entry to the network each packet is classified into a particular aggregated service profile</a:t>
            </a:r>
          </a:p>
          <a:p>
            <a:pPr marL="285750" indent="-285750">
              <a:buFont typeface="Arial" pitchFamily="34" charset="0"/>
              <a:buChar char="•"/>
            </a:pPr>
            <a:r>
              <a:rPr lang="en-US" dirty="0"/>
              <a:t>Numerous unresolved issues relating to the quality signaling between individual applications and the network</a:t>
            </a:r>
          </a:p>
          <a:p>
            <a:pPr marL="285750" indent="-285750">
              <a:buFont typeface="Arial" pitchFamily="34" charset="0"/>
              <a:buChar char="•"/>
            </a:pPr>
            <a:r>
              <a:rPr lang="en-US" sz="2000" b="1" dirty="0">
                <a:solidFill>
                  <a:srgbClr val="C00000"/>
                </a:solidFill>
              </a:rPr>
              <a:t>No uniform definition of the aggregated services</a:t>
            </a:r>
          </a:p>
        </p:txBody>
      </p:sp>
      <p:graphicFrame>
        <p:nvGraphicFramePr>
          <p:cNvPr id="4" name="Object 3"/>
          <p:cNvGraphicFramePr>
            <a:graphicFrameLocks noChangeAspect="1"/>
          </p:cNvGraphicFramePr>
          <p:nvPr>
            <p:extLst>
              <p:ext uri="{D42A27DB-BD31-4B8C-83A1-F6EECF244321}">
                <p14:modId xmlns:p14="http://schemas.microsoft.com/office/powerpoint/2010/main" val="3285487536"/>
              </p:ext>
            </p:extLst>
          </p:nvPr>
        </p:nvGraphicFramePr>
        <p:xfrm>
          <a:off x="350145" y="1844824"/>
          <a:ext cx="5661000" cy="3678952"/>
        </p:xfrm>
        <a:graphic>
          <a:graphicData uri="http://schemas.openxmlformats.org/presentationml/2006/ole">
            <mc:AlternateContent xmlns:mc="http://schemas.openxmlformats.org/markup-compatibility/2006">
              <mc:Choice xmlns:v="urn:schemas-microsoft-com:vml" Requires="v">
                <p:oleObj spid="_x0000_s8239" name="Visio" r:id="rId4" imgW="7721330" imgH="5017608" progId="Visio.Drawing.11">
                  <p:embed/>
                </p:oleObj>
              </mc:Choice>
              <mc:Fallback>
                <p:oleObj name="Visio" r:id="rId4" imgW="7721330" imgH="5017608" progId="Visio.Drawing.11">
                  <p:embed/>
                  <p:pic>
                    <p:nvPicPr>
                      <p:cNvPr id="0" name=""/>
                      <p:cNvPicPr/>
                      <p:nvPr/>
                    </p:nvPicPr>
                    <p:blipFill>
                      <a:blip r:embed="rId5"/>
                      <a:stretch>
                        <a:fillRect/>
                      </a:stretch>
                    </p:blipFill>
                    <p:spPr>
                      <a:xfrm>
                        <a:off x="350145" y="1844824"/>
                        <a:ext cx="5661000" cy="3678952"/>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1465721947"/>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DiffServ</a:t>
            </a:r>
            <a:r>
              <a:rPr lang="en-US" dirty="0"/>
              <a:t> – packet marking</a:t>
            </a:r>
          </a:p>
        </p:txBody>
      </p:sp>
      <p:sp>
        <p:nvSpPr>
          <p:cNvPr id="3" name="Content Placeholder 2"/>
          <p:cNvSpPr>
            <a:spLocks noGrp="1"/>
          </p:cNvSpPr>
          <p:nvPr>
            <p:ph idx="1"/>
          </p:nvPr>
        </p:nvSpPr>
        <p:spPr>
          <a:xfrm>
            <a:off x="762000" y="1596413"/>
            <a:ext cx="8077200" cy="1256523"/>
          </a:xfrm>
        </p:spPr>
        <p:txBody>
          <a:bodyPr>
            <a:normAutofit fontScale="85000" lnSpcReduction="20000"/>
          </a:bodyPr>
          <a:lstStyle/>
          <a:p>
            <a:r>
              <a:rPr lang="en-US" dirty="0"/>
              <a:t>Up to 64 different aggregates/classes can be supported</a:t>
            </a:r>
          </a:p>
          <a:p>
            <a:r>
              <a:rPr lang="en-US" dirty="0"/>
              <a:t>8 classes coincide with </a:t>
            </a:r>
            <a:r>
              <a:rPr lang="en-US" dirty="0" err="1"/>
              <a:t>Intserv</a:t>
            </a:r>
            <a:r>
              <a:rPr lang="en-US" dirty="0"/>
              <a:t> priority classes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2" y="3212976"/>
            <a:ext cx="56673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02654"/>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Diffserv</a:t>
            </a:r>
            <a:r>
              <a:rPr lang="en-US" dirty="0"/>
              <a:t> – Per Hop Behavior (PHB)</a:t>
            </a:r>
          </a:p>
        </p:txBody>
      </p:sp>
      <p:sp>
        <p:nvSpPr>
          <p:cNvPr id="3" name="Content Placeholder 2"/>
          <p:cNvSpPr>
            <a:spLocks noGrp="1"/>
          </p:cNvSpPr>
          <p:nvPr>
            <p:ph idx="1"/>
          </p:nvPr>
        </p:nvSpPr>
        <p:spPr/>
        <p:txBody>
          <a:bodyPr>
            <a:normAutofit fontScale="92500" lnSpcReduction="10000"/>
          </a:bodyPr>
          <a:lstStyle/>
          <a:p>
            <a:r>
              <a:rPr lang="en-US" dirty="0"/>
              <a:t>PHB is an externally observable forwarding behavior applied at a DS-compliant node to a DS BA</a:t>
            </a:r>
          </a:p>
          <a:p>
            <a:r>
              <a:rPr lang="en-US" dirty="0"/>
              <a:t>In other words, PHB is a base set of packet forwarding treatments:</a:t>
            </a:r>
          </a:p>
          <a:p>
            <a:pPr lvl="1"/>
            <a:r>
              <a:rPr lang="en-US" dirty="0"/>
              <a:t>Packet scheduling</a:t>
            </a:r>
          </a:p>
          <a:p>
            <a:pPr lvl="1"/>
            <a:r>
              <a:rPr lang="en-US" dirty="0"/>
              <a:t>Queuing</a:t>
            </a:r>
          </a:p>
          <a:p>
            <a:pPr lvl="1"/>
            <a:r>
              <a:rPr lang="en-US" dirty="0"/>
              <a:t>Policing</a:t>
            </a:r>
          </a:p>
          <a:p>
            <a:pPr lvl="1"/>
            <a:r>
              <a:rPr lang="en-US" dirty="0"/>
              <a:t>Shaping</a:t>
            </a:r>
          </a:p>
        </p:txBody>
      </p:sp>
    </p:spTree>
    <p:extLst>
      <p:ext uri="{BB962C8B-B14F-4D97-AF65-F5344CB8AC3E}">
        <p14:creationId xmlns:p14="http://schemas.microsoft.com/office/powerpoint/2010/main" val="1818275001"/>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QoS</a:t>
            </a:r>
            <a:r>
              <a:rPr lang="en-US" dirty="0"/>
              <a:t> models</a:t>
            </a:r>
          </a:p>
        </p:txBody>
      </p:sp>
      <p:sp>
        <p:nvSpPr>
          <p:cNvPr id="3" name="Content Placeholder 2"/>
          <p:cNvSpPr>
            <a:spLocks noGrp="1"/>
          </p:cNvSpPr>
          <p:nvPr>
            <p:ph idx="1"/>
          </p:nvPr>
        </p:nvSpPr>
        <p:spPr>
          <a:xfrm>
            <a:off x="4572000" y="1596413"/>
            <a:ext cx="4267200" cy="4860396"/>
          </a:xfrm>
        </p:spPr>
        <p:txBody>
          <a:bodyPr>
            <a:normAutofit fontScale="77500" lnSpcReduction="20000"/>
          </a:bodyPr>
          <a:lstStyle/>
          <a:p>
            <a:r>
              <a:rPr lang="en-US" dirty="0"/>
              <a:t>Internet Engineering Task Force (IETF) has defined two models: </a:t>
            </a:r>
          </a:p>
          <a:p>
            <a:pPr lvl="1"/>
            <a:r>
              <a:rPr lang="en-US" dirty="0"/>
              <a:t>Integrated Services (</a:t>
            </a:r>
            <a:r>
              <a:rPr lang="en-US" dirty="0" err="1"/>
              <a:t>IntServ</a:t>
            </a:r>
            <a:r>
              <a:rPr lang="en-US" dirty="0"/>
              <a:t>)  which follows the signaled-</a:t>
            </a:r>
            <a:r>
              <a:rPr lang="en-US" dirty="0" err="1"/>
              <a:t>QoS</a:t>
            </a:r>
            <a:r>
              <a:rPr lang="en-US" dirty="0"/>
              <a:t> model, where the end-hosts signal their </a:t>
            </a:r>
            <a:r>
              <a:rPr lang="en-US" dirty="0" err="1"/>
              <a:t>QoS</a:t>
            </a:r>
            <a:r>
              <a:rPr lang="en-US" dirty="0"/>
              <a:t> needs to the network</a:t>
            </a:r>
          </a:p>
          <a:p>
            <a:pPr lvl="1"/>
            <a:r>
              <a:rPr lang="en-US" dirty="0"/>
              <a:t>Differentiated Services (</a:t>
            </a:r>
            <a:r>
              <a:rPr lang="en-US" dirty="0" err="1"/>
              <a:t>DiffServ</a:t>
            </a:r>
            <a:r>
              <a:rPr lang="en-US" dirty="0"/>
              <a:t>) which works on the provisioned-</a:t>
            </a:r>
            <a:r>
              <a:rPr lang="en-US" dirty="0" err="1"/>
              <a:t>QoS</a:t>
            </a:r>
            <a:r>
              <a:rPr lang="en-US" dirty="0"/>
              <a:t> model, where network elements are set up to service multiple classes of traffic with varying </a:t>
            </a:r>
            <a:r>
              <a:rPr lang="en-US" dirty="0" err="1"/>
              <a:t>QoS</a:t>
            </a:r>
            <a:r>
              <a:rPr lang="en-US" dirty="0"/>
              <a:t> requirements</a:t>
            </a:r>
          </a:p>
          <a:p>
            <a:endParaRPr lang="en-US"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1520" y="1556792"/>
            <a:ext cx="4524790" cy="49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773953"/>
      </p:ext>
    </p:ext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Diffserv</a:t>
            </a:r>
            <a:r>
              <a:rPr lang="en-US" dirty="0"/>
              <a:t> - Default PHB (RFC2474)</a:t>
            </a:r>
          </a:p>
        </p:txBody>
      </p:sp>
      <p:sp>
        <p:nvSpPr>
          <p:cNvPr id="3" name="Content Placeholder 2"/>
          <p:cNvSpPr>
            <a:spLocks noGrp="1"/>
          </p:cNvSpPr>
          <p:nvPr>
            <p:ph idx="1"/>
          </p:nvPr>
        </p:nvSpPr>
        <p:spPr>
          <a:xfrm>
            <a:off x="4211960" y="1596413"/>
            <a:ext cx="4627240" cy="5261587"/>
          </a:xfrm>
        </p:spPr>
        <p:txBody>
          <a:bodyPr>
            <a:normAutofit lnSpcReduction="10000"/>
          </a:bodyPr>
          <a:lstStyle/>
          <a:p>
            <a:r>
              <a:rPr lang="en-US" dirty="0"/>
              <a:t>DSCP </a:t>
            </a:r>
            <a:r>
              <a:rPr lang="en-US" dirty="0" err="1"/>
              <a:t>codepoint</a:t>
            </a:r>
            <a:r>
              <a:rPr lang="en-US" dirty="0"/>
              <a:t> ‘000000’. </a:t>
            </a:r>
          </a:p>
          <a:p>
            <a:r>
              <a:rPr lang="en-US" dirty="0"/>
              <a:t>Traditional best effort service</a:t>
            </a:r>
          </a:p>
          <a:p>
            <a:r>
              <a:rPr lang="en-US" dirty="0"/>
              <a:t>if a packet arrives at a DS-compliant node and its DSCP value is not mapped to any of the other PHBs, it will get mapped to the default PHB</a:t>
            </a:r>
          </a:p>
        </p:txBody>
      </p:sp>
      <p:pic>
        <p:nvPicPr>
          <p:cNvPr id="10242" name="Picture 2" descr="http://tomorrowspaper.files.wordpress.com/2012/05/traffic-jam.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772816"/>
            <a:ext cx="4038214" cy="412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19811"/>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Diffserv</a:t>
            </a:r>
            <a:r>
              <a:rPr lang="en-US" dirty="0"/>
              <a:t> - Expedited Forwarding PHB (RFC-2598)</a:t>
            </a:r>
          </a:p>
        </p:txBody>
      </p:sp>
      <p:sp>
        <p:nvSpPr>
          <p:cNvPr id="3" name="Content Placeholder 2"/>
          <p:cNvSpPr>
            <a:spLocks noGrp="1"/>
          </p:cNvSpPr>
          <p:nvPr>
            <p:ph idx="1"/>
          </p:nvPr>
        </p:nvSpPr>
        <p:spPr>
          <a:xfrm>
            <a:off x="762000" y="3905672"/>
            <a:ext cx="8077200" cy="2952328"/>
          </a:xfrm>
        </p:spPr>
        <p:txBody>
          <a:bodyPr>
            <a:normAutofit fontScale="92500" lnSpcReduction="10000"/>
          </a:bodyPr>
          <a:lstStyle/>
          <a:p>
            <a:r>
              <a:rPr lang="en-US" dirty="0"/>
              <a:t>Proves a low-loss, low-latency, low-jitter, and assured bandwidth service</a:t>
            </a:r>
          </a:p>
          <a:p>
            <a:r>
              <a:rPr lang="en-US" dirty="0"/>
              <a:t>Used for VoIP</a:t>
            </a:r>
          </a:p>
          <a:p>
            <a:r>
              <a:rPr lang="en-US" dirty="0"/>
              <a:t>EF can be implemented using priority queuing, along with rate limiting on the class (formally, a BA)</a:t>
            </a:r>
          </a:p>
        </p:txBody>
      </p:sp>
      <p:pic>
        <p:nvPicPr>
          <p:cNvPr id="11266" name="Picture 2" descr="https://encrypted-tbn0.gstatic.com/images?q=tbn:ANd9GcSASMRRLNvYd0Fa9NkfRmfCNMc38D-KdzVV55UHo-oP5p7Ak0Ay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352" y="1497439"/>
            <a:ext cx="4464496" cy="243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828140"/>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Diffserv</a:t>
            </a:r>
            <a:r>
              <a:rPr lang="en-US" dirty="0"/>
              <a:t> - Assured Forwarding PHB (RFC-2597)</a:t>
            </a:r>
          </a:p>
        </p:txBody>
      </p:sp>
      <p:sp>
        <p:nvSpPr>
          <p:cNvPr id="3" name="Content Placeholder 2"/>
          <p:cNvSpPr>
            <a:spLocks noGrp="1"/>
          </p:cNvSpPr>
          <p:nvPr>
            <p:ph idx="1"/>
          </p:nvPr>
        </p:nvSpPr>
        <p:spPr/>
        <p:txBody>
          <a:bodyPr>
            <a:normAutofit fontScale="70000" lnSpcReduction="20000"/>
          </a:bodyPr>
          <a:lstStyle/>
          <a:p>
            <a:r>
              <a:rPr lang="en-US" dirty="0"/>
              <a:t>Designed for applications requiring better </a:t>
            </a:r>
            <a:r>
              <a:rPr lang="en-US" b="1" i="1" dirty="0"/>
              <a:t>reliability</a:t>
            </a:r>
            <a:r>
              <a:rPr lang="en-US" dirty="0"/>
              <a:t> than Best Effort</a:t>
            </a:r>
          </a:p>
          <a:p>
            <a:r>
              <a:rPr lang="en-US" dirty="0"/>
              <a:t>Defines a per-hop-behavior </a:t>
            </a:r>
            <a:r>
              <a:rPr lang="en-US" b="1" i="1" dirty="0"/>
              <a:t>group</a:t>
            </a:r>
          </a:p>
          <a:p>
            <a:r>
              <a:rPr lang="en-US" dirty="0"/>
              <a:t>Four independently forwarded Assured Forwarding (AF) classes</a:t>
            </a:r>
          </a:p>
          <a:p>
            <a:r>
              <a:rPr lang="en-US" dirty="0"/>
              <a:t>Within each AF class, an IP packet can be assigned one of three different levels of drop precedence </a:t>
            </a:r>
          </a:p>
          <a:p>
            <a:r>
              <a:rPr lang="en-US" dirty="0"/>
              <a:t>The </a:t>
            </a:r>
            <a:r>
              <a:rPr lang="en-US" dirty="0" err="1"/>
              <a:t>AFxy</a:t>
            </a:r>
            <a:r>
              <a:rPr lang="en-US" dirty="0"/>
              <a:t> PHB defines four </a:t>
            </a:r>
            <a:r>
              <a:rPr lang="en-US" dirty="0" err="1"/>
              <a:t>AFx</a:t>
            </a:r>
            <a:r>
              <a:rPr lang="en-US" dirty="0"/>
              <a:t> classes: AF1, AF2, AF3, and AF4. Each class is assigned a certain amount of</a:t>
            </a:r>
          </a:p>
          <a:p>
            <a:pPr lvl="1"/>
            <a:r>
              <a:rPr lang="en-US" dirty="0"/>
              <a:t>buffer space </a:t>
            </a:r>
          </a:p>
          <a:p>
            <a:pPr lvl="1"/>
            <a:r>
              <a:rPr lang="en-US" dirty="0"/>
              <a:t>interface bandwidth</a:t>
            </a:r>
          </a:p>
          <a:p>
            <a:r>
              <a:rPr lang="en-US" dirty="0"/>
              <a:t>The subscript “y” in </a:t>
            </a:r>
            <a:r>
              <a:rPr lang="en-US" dirty="0" err="1"/>
              <a:t>AFxy</a:t>
            </a:r>
            <a:r>
              <a:rPr lang="en-US" dirty="0"/>
              <a:t> denotes the drop precedence within an </a:t>
            </a:r>
            <a:r>
              <a:rPr lang="en-US" dirty="0" err="1"/>
              <a:t>AFx</a:t>
            </a:r>
            <a:r>
              <a:rPr lang="en-US" dirty="0"/>
              <a:t> class: </a:t>
            </a:r>
            <a:r>
              <a:rPr lang="en-US" dirty="0" err="1"/>
              <a:t>dP</a:t>
            </a:r>
            <a:r>
              <a:rPr lang="en-US" dirty="0"/>
              <a:t>(AFx1) &lt;= </a:t>
            </a:r>
            <a:r>
              <a:rPr lang="en-US" dirty="0" err="1"/>
              <a:t>dP</a:t>
            </a:r>
            <a:r>
              <a:rPr lang="en-US" dirty="0"/>
              <a:t>(AFx2) &lt;= </a:t>
            </a:r>
            <a:r>
              <a:rPr lang="en-US" dirty="0" err="1"/>
              <a:t>dp</a:t>
            </a:r>
            <a:r>
              <a:rPr lang="en-US" dirty="0"/>
              <a:t>(AFx3)</a:t>
            </a:r>
          </a:p>
        </p:txBody>
      </p:sp>
    </p:spTree>
    <p:extLst>
      <p:ext uri="{BB962C8B-B14F-4D97-AF65-F5344CB8AC3E}">
        <p14:creationId xmlns:p14="http://schemas.microsoft.com/office/powerpoint/2010/main" val="1800888572"/>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DiffServ</a:t>
            </a:r>
            <a:r>
              <a:rPr lang="en-US" dirty="0"/>
              <a:t> AF PHB details - 1</a:t>
            </a:r>
          </a:p>
        </p:txBody>
      </p:sp>
      <p:sp>
        <p:nvSpPr>
          <p:cNvPr id="3" name="Content Placeholder 2"/>
          <p:cNvSpPr>
            <a:spLocks noGrp="1"/>
          </p:cNvSpPr>
          <p:nvPr>
            <p:ph idx="1"/>
          </p:nvPr>
        </p:nvSpPr>
        <p:spPr>
          <a:xfrm>
            <a:off x="4427984" y="1196753"/>
            <a:ext cx="4411216" cy="5472608"/>
          </a:xfrm>
        </p:spPr>
        <p:txBody>
          <a:bodyPr>
            <a:normAutofit fontScale="62500" lnSpcReduction="20000"/>
          </a:bodyPr>
          <a:lstStyle/>
          <a:p>
            <a:r>
              <a:rPr lang="en-US" dirty="0"/>
              <a:t>the level of forwarding assurance of an IP packet depends on:</a:t>
            </a:r>
          </a:p>
          <a:p>
            <a:pPr lvl="1"/>
            <a:r>
              <a:rPr lang="en-US" dirty="0"/>
              <a:t>how much forwarding resources has been allocated to the AF class that the packet belongs to</a:t>
            </a:r>
          </a:p>
          <a:p>
            <a:pPr lvl="1"/>
            <a:r>
              <a:rPr lang="en-US" dirty="0"/>
              <a:t>what is the current load of the AF class</a:t>
            </a:r>
          </a:p>
          <a:p>
            <a:pPr lvl="1"/>
            <a:r>
              <a:rPr lang="en-US" dirty="0"/>
              <a:t>what is the drop precedence of the packet (in the event of congestion)</a:t>
            </a:r>
          </a:p>
          <a:p>
            <a:r>
              <a:rPr lang="en-US" dirty="0"/>
              <a:t>A node must allocate a configurable, minimum amount of resources to each AF class</a:t>
            </a:r>
          </a:p>
          <a:p>
            <a:r>
              <a:rPr lang="en-US" dirty="0"/>
              <a:t>Each class should be serviced in a manner to achieve the configured rate</a:t>
            </a:r>
          </a:p>
          <a:p>
            <a:r>
              <a:rPr lang="en-US" dirty="0"/>
              <a:t>A congested DS node tries to protect packets with a lower drop precedence value from being lost by preferably discarding packets with a higher drop precedence value</a:t>
            </a:r>
          </a:p>
        </p:txBody>
      </p:sp>
      <p:graphicFrame>
        <p:nvGraphicFramePr>
          <p:cNvPr id="4" name="Object 3"/>
          <p:cNvGraphicFramePr>
            <a:graphicFrameLocks noChangeAspect="1"/>
          </p:cNvGraphicFramePr>
          <p:nvPr>
            <p:extLst>
              <p:ext uri="{D42A27DB-BD31-4B8C-83A1-F6EECF244321}">
                <p14:modId xmlns:p14="http://schemas.microsoft.com/office/powerpoint/2010/main" val="172203620"/>
              </p:ext>
            </p:extLst>
          </p:nvPr>
        </p:nvGraphicFramePr>
        <p:xfrm>
          <a:off x="1043608" y="1599222"/>
          <a:ext cx="3240360" cy="3750604"/>
        </p:xfrm>
        <a:graphic>
          <a:graphicData uri="http://schemas.openxmlformats.org/presentationml/2006/ole">
            <mc:AlternateContent xmlns:mc="http://schemas.openxmlformats.org/markup-compatibility/2006">
              <mc:Choice xmlns:v="urn:schemas-microsoft-com:vml" Requires="v">
                <p:oleObj spid="_x0000_s12329" name="Visio" r:id="rId3" imgW="2530039" imgH="2928232" progId="Visio.Drawing.11">
                  <p:embed/>
                </p:oleObj>
              </mc:Choice>
              <mc:Fallback>
                <p:oleObj name="Visio" r:id="rId3" imgW="2530039" imgH="2928232" progId="Visio.Drawing.11">
                  <p:embed/>
                  <p:pic>
                    <p:nvPicPr>
                      <p:cNvPr id="0" name=""/>
                      <p:cNvPicPr/>
                      <p:nvPr/>
                    </p:nvPicPr>
                    <p:blipFill>
                      <a:blip r:embed="rId4"/>
                      <a:stretch>
                        <a:fillRect/>
                      </a:stretch>
                    </p:blipFill>
                    <p:spPr>
                      <a:xfrm>
                        <a:off x="1043608" y="1599222"/>
                        <a:ext cx="3240360" cy="3750604"/>
                      </a:xfrm>
                      <a:prstGeom prst="rect">
                        <a:avLst/>
                      </a:prstGeom>
                    </p:spPr>
                  </p:pic>
                </p:oleObj>
              </mc:Fallback>
            </mc:AlternateContent>
          </a:graphicData>
        </a:graphic>
      </p:graphicFrame>
    </p:spTree>
    <p:extLst>
      <p:ext uri="{BB962C8B-B14F-4D97-AF65-F5344CB8AC3E}">
        <p14:creationId xmlns:p14="http://schemas.microsoft.com/office/powerpoint/2010/main" val="2461320176"/>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DiffServ</a:t>
            </a:r>
            <a:r>
              <a:rPr lang="en-US" dirty="0"/>
              <a:t> AF PHB details - 2</a:t>
            </a:r>
          </a:p>
        </p:txBody>
      </p:sp>
      <p:sp>
        <p:nvSpPr>
          <p:cNvPr id="3" name="Content Placeholder 2"/>
          <p:cNvSpPr>
            <a:spLocks noGrp="1"/>
          </p:cNvSpPr>
          <p:nvPr>
            <p:ph idx="1"/>
          </p:nvPr>
        </p:nvSpPr>
        <p:spPr/>
        <p:txBody>
          <a:bodyPr>
            <a:normAutofit fontScale="77500" lnSpcReduction="20000"/>
          </a:bodyPr>
          <a:lstStyle/>
          <a:p>
            <a:r>
              <a:rPr lang="en-US" dirty="0"/>
              <a:t>Within an AF class, the IP packets with lower drop precedence have higher probability to be forwarded</a:t>
            </a:r>
          </a:p>
          <a:p>
            <a:r>
              <a:rPr lang="en-US" dirty="0"/>
              <a:t>A node must not reorder AF packets of the same </a:t>
            </a:r>
            <a:r>
              <a:rPr lang="en-US" dirty="0" err="1"/>
              <a:t>microflow</a:t>
            </a:r>
            <a:r>
              <a:rPr lang="en-US" dirty="0"/>
              <a:t> when they belong to the same AF class regardless of their drop precedence</a:t>
            </a:r>
          </a:p>
          <a:p>
            <a:r>
              <a:rPr lang="en-US" dirty="0"/>
              <a:t>A DS domain MAY at the edge of a domain control the amount of AF traffic that enters or exits the domain at various levels of drop precedence. The means of control:</a:t>
            </a:r>
          </a:p>
          <a:p>
            <a:pPr lvl="1"/>
            <a:r>
              <a:rPr lang="en-US" dirty="0"/>
              <a:t>Traffic shaping</a:t>
            </a:r>
          </a:p>
          <a:p>
            <a:pPr lvl="1"/>
            <a:r>
              <a:rPr lang="en-US" dirty="0"/>
              <a:t>Discarding of packets</a:t>
            </a:r>
          </a:p>
          <a:p>
            <a:pPr lvl="1"/>
            <a:r>
              <a:rPr lang="en-US" dirty="0"/>
              <a:t>Increasing or decreasing the drop precedence</a:t>
            </a:r>
          </a:p>
          <a:p>
            <a:pPr lvl="1"/>
            <a:r>
              <a:rPr lang="en-US" dirty="0"/>
              <a:t>Reassigning of packets to other AF classes</a:t>
            </a:r>
          </a:p>
        </p:txBody>
      </p:sp>
    </p:spTree>
    <p:extLst>
      <p:ext uri="{BB962C8B-B14F-4D97-AF65-F5344CB8AC3E}">
        <p14:creationId xmlns:p14="http://schemas.microsoft.com/office/powerpoint/2010/main" val="4248113623"/>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DiffServ</a:t>
            </a:r>
            <a:r>
              <a:rPr lang="en-US" dirty="0"/>
              <a:t> – bringing it all together</a:t>
            </a:r>
          </a:p>
        </p:txBody>
      </p:sp>
      <p:sp>
        <p:nvSpPr>
          <p:cNvPr id="3" name="Content Placeholder 2"/>
          <p:cNvSpPr>
            <a:spLocks noGrp="1"/>
          </p:cNvSpPr>
          <p:nvPr>
            <p:ph idx="1"/>
          </p:nvPr>
        </p:nvSpPr>
        <p:spPr>
          <a:xfrm>
            <a:off x="6084168" y="1596413"/>
            <a:ext cx="2755032" cy="4928931"/>
          </a:xfrm>
        </p:spPr>
        <p:txBody>
          <a:bodyPr>
            <a:normAutofit fontScale="55000" lnSpcReduction="20000"/>
          </a:bodyPr>
          <a:lstStyle/>
          <a:p>
            <a:pPr marL="0" indent="0">
              <a:buNone/>
            </a:pPr>
            <a:r>
              <a:rPr lang="en-US" dirty="0"/>
              <a:t>An example service policy:</a:t>
            </a:r>
          </a:p>
          <a:p>
            <a:r>
              <a:rPr lang="en-US" b="1" dirty="0"/>
              <a:t>Premium</a:t>
            </a:r>
            <a:r>
              <a:rPr lang="en-US" dirty="0"/>
              <a:t> gets 10 percent, </a:t>
            </a:r>
            <a:r>
              <a:rPr lang="en-US" b="1" dirty="0"/>
              <a:t>gold</a:t>
            </a:r>
            <a:r>
              <a:rPr lang="en-US" dirty="0"/>
              <a:t> 40 percent, </a:t>
            </a:r>
            <a:r>
              <a:rPr lang="en-US" b="1" dirty="0"/>
              <a:t>silver</a:t>
            </a:r>
            <a:r>
              <a:rPr lang="en-US" dirty="0"/>
              <a:t> 30 percent, </a:t>
            </a:r>
            <a:r>
              <a:rPr lang="en-US" b="1" dirty="0"/>
              <a:t>bronze</a:t>
            </a:r>
            <a:r>
              <a:rPr lang="en-US" dirty="0"/>
              <a:t> 10 percent, and best effort traffic (default class/PHB) the remaining 10 percent of the bandwidth </a:t>
            </a:r>
          </a:p>
          <a:p>
            <a:r>
              <a:rPr lang="en-US" dirty="0"/>
              <a:t>Gold, silver, and bronze could be mapped to AF classes AF1,AF2, and AF3.  Premium traffic is mapped to EF</a:t>
            </a:r>
          </a:p>
          <a:p>
            <a:r>
              <a:rPr lang="en-US" dirty="0"/>
              <a:t>This can be enforced in any part of the cloud, including end-to-end </a:t>
            </a:r>
          </a:p>
        </p:txBody>
      </p:sp>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1520" y="1844824"/>
            <a:ext cx="5688632" cy="434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874383"/>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public Internet service</a:t>
            </a:r>
          </a:p>
        </p:txBody>
      </p:sp>
      <p:sp>
        <p:nvSpPr>
          <p:cNvPr id="3" name="Content Placeholder 2"/>
          <p:cNvSpPr>
            <a:spLocks noGrp="1"/>
          </p:cNvSpPr>
          <p:nvPr>
            <p:ph idx="1"/>
          </p:nvPr>
        </p:nvSpPr>
        <p:spPr/>
        <p:txBody>
          <a:bodyPr>
            <a:normAutofit fontScale="92500" lnSpcReduction="10000"/>
          </a:bodyPr>
          <a:lstStyle/>
          <a:p>
            <a:r>
              <a:rPr lang="en-US" dirty="0"/>
              <a:t>Quality of Service was in fact more myth than reality for the </a:t>
            </a:r>
            <a:r>
              <a:rPr lang="en-US" b="1" i="1" dirty="0"/>
              <a:t>public Internet</a:t>
            </a:r>
          </a:p>
          <a:p>
            <a:r>
              <a:rPr lang="en-US" dirty="0"/>
              <a:t>The default service offering associated with the Internet is a best-effort service:</a:t>
            </a:r>
          </a:p>
          <a:p>
            <a:pPr lvl="1"/>
            <a:r>
              <a:rPr lang="en-US" dirty="0"/>
              <a:t>When the load level on the data path is low, the network delivers a high quality service;</a:t>
            </a:r>
          </a:p>
          <a:p>
            <a:pPr lvl="1"/>
            <a:r>
              <a:rPr lang="en-US" dirty="0"/>
              <a:t>As the instantaneous load levels increase beyond the carriage capacity of the network, the network congestion levels increase, and service-quality levels decline</a:t>
            </a:r>
          </a:p>
        </p:txBody>
      </p:sp>
    </p:spTree>
    <p:extLst>
      <p:ext uri="{BB962C8B-B14F-4D97-AF65-F5344CB8AC3E}">
        <p14:creationId xmlns:p14="http://schemas.microsoft.com/office/powerpoint/2010/main" val="1267873159"/>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QoS</a:t>
            </a:r>
            <a:r>
              <a:rPr lang="en-US" dirty="0"/>
              <a:t> in </a:t>
            </a:r>
            <a:r>
              <a:rPr lang="en-US" i="1" dirty="0"/>
              <a:t>public</a:t>
            </a:r>
            <a:r>
              <a:rPr lang="en-US" dirty="0"/>
              <a:t> Internet</a:t>
            </a:r>
          </a:p>
        </p:txBody>
      </p:sp>
      <p:sp>
        <p:nvSpPr>
          <p:cNvPr id="3" name="Content Placeholder 2"/>
          <p:cNvSpPr>
            <a:spLocks noGrp="1"/>
          </p:cNvSpPr>
          <p:nvPr>
            <p:ph idx="1"/>
          </p:nvPr>
        </p:nvSpPr>
        <p:spPr/>
        <p:txBody>
          <a:bodyPr>
            <a:normAutofit fontScale="85000" lnSpcReduction="20000"/>
          </a:bodyPr>
          <a:lstStyle/>
          <a:p>
            <a:r>
              <a:rPr lang="en-US" u="sng" dirty="0"/>
              <a:t>Motivation</a:t>
            </a:r>
            <a:r>
              <a:rPr lang="en-US" dirty="0"/>
              <a:t>: provide a network client with a range of service-quality levels at a range of prices.</a:t>
            </a:r>
          </a:p>
          <a:p>
            <a:r>
              <a:rPr lang="en-US" dirty="0"/>
              <a:t>The objective of various Internet </a:t>
            </a:r>
            <a:r>
              <a:rPr lang="en-US" dirty="0" err="1"/>
              <a:t>QoS</a:t>
            </a:r>
            <a:r>
              <a:rPr lang="en-US" dirty="0"/>
              <a:t> efforts is to augment a best-effort service with a number of selectable service responses.</a:t>
            </a:r>
          </a:p>
          <a:p>
            <a:r>
              <a:rPr lang="en-US" dirty="0"/>
              <a:t>Some service responses may have lower average end-to-end delay, lower jitter, or greater bandwidth.</a:t>
            </a:r>
          </a:p>
          <a:p>
            <a:r>
              <a:rPr lang="en-US" dirty="0"/>
              <a:t>Alternatively, </a:t>
            </a:r>
            <a:r>
              <a:rPr lang="en-US" dirty="0" err="1"/>
              <a:t>QoS</a:t>
            </a:r>
            <a:r>
              <a:rPr lang="en-US" dirty="0"/>
              <a:t> service responses may provide a consistent, and therefore predictable, service response that is unaffected by network congestion level</a:t>
            </a:r>
          </a:p>
        </p:txBody>
      </p:sp>
    </p:spTree>
    <p:extLst>
      <p:ext uri="{BB962C8B-B14F-4D97-AF65-F5344CB8AC3E}">
        <p14:creationId xmlns:p14="http://schemas.microsoft.com/office/powerpoint/2010/main" val="1634298604"/>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err="1"/>
              <a:t>QoS</a:t>
            </a:r>
            <a:r>
              <a:rPr lang="en-US" dirty="0"/>
              <a:t> approaches comparison</a:t>
            </a:r>
          </a:p>
        </p:txBody>
      </p:sp>
      <p:sp>
        <p:nvSpPr>
          <p:cNvPr id="5" name="Content Placeholder 4"/>
          <p:cNvSpPr>
            <a:spLocks noGrp="1"/>
          </p:cNvSpPr>
          <p:nvPr>
            <p:ph idx="1"/>
            <p:custDataLst>
              <p:tags r:id="rId3"/>
            </p:custDataLst>
          </p:nvPr>
        </p:nvSpPr>
        <p:spPr/>
        <p:txBody>
          <a:bodyPr>
            <a:normAutofit fontScale="85000" lnSpcReduction="10000"/>
          </a:bodyPr>
          <a:lstStyle/>
          <a:p>
            <a:r>
              <a:rPr lang="en-US" b="1" dirty="0"/>
              <a:t>Neither approach alone is adequate to meet the </a:t>
            </a:r>
            <a:r>
              <a:rPr lang="en-US" b="1" dirty="0" err="1"/>
              <a:t>QoS</a:t>
            </a:r>
            <a:r>
              <a:rPr lang="en-US" b="1" dirty="0"/>
              <a:t> requirements</a:t>
            </a:r>
          </a:p>
          <a:p>
            <a:r>
              <a:rPr lang="en-US" dirty="0"/>
              <a:t>The Integrated Services approach imposes an excessive load in the core of large networks through the imposition of a per-application path state. </a:t>
            </a:r>
          </a:p>
          <a:p>
            <a:r>
              <a:rPr lang="en-US" dirty="0"/>
              <a:t>The Differentiated Services approach provides superior scaling properties through the use of aggregated service elements, but:</a:t>
            </a:r>
          </a:p>
          <a:p>
            <a:pPr lvl="1"/>
            <a:r>
              <a:rPr lang="en-US" sz="2700" dirty="0"/>
              <a:t>The existing tools are insufficient to support widespread use of </a:t>
            </a:r>
            <a:r>
              <a:rPr lang="en-US" sz="2700" dirty="0" err="1"/>
              <a:t>QoS</a:t>
            </a:r>
            <a:r>
              <a:rPr lang="en-US" sz="2700" dirty="0"/>
              <a:t>-based services on the multi-provider public Internet.</a:t>
            </a:r>
          </a:p>
        </p:txBody>
      </p:sp>
    </p:spTree>
    <p:custDataLst>
      <p:tags r:id="rId1"/>
    </p:custData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QoS</a:t>
            </a:r>
            <a:r>
              <a:rPr lang="en-US" dirty="0"/>
              <a:t> from the engineering perspective</a:t>
            </a:r>
          </a:p>
        </p:txBody>
      </p:sp>
      <p:sp>
        <p:nvSpPr>
          <p:cNvPr id="3" name="Content Placeholder 2"/>
          <p:cNvSpPr>
            <a:spLocks noGrp="1"/>
          </p:cNvSpPr>
          <p:nvPr>
            <p:ph idx="1"/>
          </p:nvPr>
        </p:nvSpPr>
        <p:spPr>
          <a:xfrm>
            <a:off x="5220072" y="1596413"/>
            <a:ext cx="3619127" cy="3992827"/>
          </a:xfrm>
        </p:spPr>
        <p:txBody>
          <a:bodyPr>
            <a:normAutofit fontScale="62500" lnSpcReduction="20000"/>
          </a:bodyPr>
          <a:lstStyle/>
          <a:p>
            <a:r>
              <a:rPr lang="en-US" dirty="0"/>
              <a:t>The service-quality mechanism chosen must be deployed across all networks along the end-to-end paths of the quality-service traffic</a:t>
            </a:r>
          </a:p>
          <a:p>
            <a:r>
              <a:rPr lang="en-US" dirty="0"/>
              <a:t>The potential scenario is deployment of isolated islands of </a:t>
            </a:r>
            <a:r>
              <a:rPr lang="en-US" dirty="0" err="1"/>
              <a:t>QoS</a:t>
            </a:r>
            <a:r>
              <a:rPr lang="en-US" dirty="0"/>
              <a:t> services</a:t>
            </a:r>
          </a:p>
          <a:p>
            <a:r>
              <a:rPr lang="en-US" dirty="0"/>
              <a:t>Strict requirement for the “bridges” across the non-</a:t>
            </a:r>
            <a:r>
              <a:rPr lang="en-US" dirty="0" err="1"/>
              <a:t>QoS</a:t>
            </a:r>
            <a:r>
              <a:rPr lang="en-US" dirty="0"/>
              <a:t>-aware parts of the network</a:t>
            </a:r>
          </a:p>
          <a:p>
            <a:r>
              <a:rPr lang="en-US" dirty="0"/>
              <a:t>In effect, this scenario requires a </a:t>
            </a:r>
            <a:r>
              <a:rPr lang="en-US" dirty="0" err="1"/>
              <a:t>QoS</a:t>
            </a:r>
            <a:r>
              <a:rPr lang="en-US" dirty="0"/>
              <a:t> response from a non-</a:t>
            </a:r>
            <a:r>
              <a:rPr lang="en-US" dirty="0" err="1"/>
              <a:t>QoS</a:t>
            </a:r>
            <a:r>
              <a:rPr lang="en-US" dirty="0"/>
              <a:t> system</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12818753"/>
              </p:ext>
            </p:extLst>
          </p:nvPr>
        </p:nvGraphicFramePr>
        <p:xfrm>
          <a:off x="795131" y="1433679"/>
          <a:ext cx="4199156" cy="2808312"/>
        </p:xfrm>
        <a:graphic>
          <a:graphicData uri="http://schemas.openxmlformats.org/presentationml/2006/ole">
            <mc:AlternateContent xmlns:mc="http://schemas.openxmlformats.org/markup-compatibility/2006">
              <mc:Choice xmlns:v="urn:schemas-microsoft-com:vml" Requires="v">
                <p:oleObj spid="_x0000_s14369" name="Visio" r:id="rId4" imgW="8262920" imgH="5526849" progId="Visio.Drawing.11">
                  <p:embed/>
                </p:oleObj>
              </mc:Choice>
              <mc:Fallback>
                <p:oleObj name="Visio" r:id="rId4" imgW="8262920" imgH="5526849" progId="Visio.Drawing.11">
                  <p:embed/>
                  <p:pic>
                    <p:nvPicPr>
                      <p:cNvPr id="0" name=""/>
                      <p:cNvPicPr/>
                      <p:nvPr/>
                    </p:nvPicPr>
                    <p:blipFill>
                      <a:blip r:embed="rId5"/>
                      <a:stretch>
                        <a:fillRect/>
                      </a:stretch>
                    </p:blipFill>
                    <p:spPr>
                      <a:xfrm>
                        <a:off x="795131" y="1433679"/>
                        <a:ext cx="4199156" cy="2808312"/>
                      </a:xfrm>
                      <a:prstGeom prst="rect">
                        <a:avLst/>
                      </a:prstGeom>
                    </p:spPr>
                  </p:pic>
                </p:oleObj>
              </mc:Fallback>
            </mc:AlternateContent>
          </a:graphicData>
        </a:graphic>
      </p:graphicFrame>
    </p:spTree>
    <p:extLst>
      <p:ext uri="{BB962C8B-B14F-4D97-AF65-F5344CB8AC3E}">
        <p14:creationId xmlns:p14="http://schemas.microsoft.com/office/powerpoint/2010/main" val="4156474873"/>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Services - 1</a:t>
            </a:r>
          </a:p>
        </p:txBody>
      </p:sp>
      <p:sp>
        <p:nvSpPr>
          <p:cNvPr id="3" name="Content Placeholder 2"/>
          <p:cNvSpPr>
            <a:spLocks noGrp="1"/>
          </p:cNvSpPr>
          <p:nvPr>
            <p:ph idx="1"/>
          </p:nvPr>
        </p:nvSpPr>
        <p:spPr>
          <a:xfrm>
            <a:off x="762000" y="1268761"/>
            <a:ext cx="8202488" cy="2448272"/>
          </a:xfrm>
        </p:spPr>
        <p:txBody>
          <a:bodyPr>
            <a:normAutofit fontScale="70000" lnSpcReduction="20000"/>
          </a:bodyPr>
          <a:lstStyle/>
          <a:p>
            <a:r>
              <a:rPr lang="en-US" dirty="0"/>
              <a:t>The application is the trigger to </a:t>
            </a:r>
            <a:r>
              <a:rPr lang="en-US" dirty="0" err="1"/>
              <a:t>QoS</a:t>
            </a:r>
            <a:endParaRPr lang="en-US" dirty="0"/>
          </a:p>
          <a:p>
            <a:r>
              <a:rPr lang="en-US" dirty="0"/>
              <a:t>It signals its service requirements to the network in the form of a reservation request, and the network responds to this request</a:t>
            </a:r>
          </a:p>
          <a:p>
            <a:r>
              <a:rPr lang="en-US" dirty="0"/>
              <a:t>The reservation remains in force until:</a:t>
            </a:r>
          </a:p>
          <a:p>
            <a:pPr lvl="1"/>
            <a:r>
              <a:rPr lang="en-US" dirty="0"/>
              <a:t> the application explicitly requests termination of the reservation, or</a:t>
            </a:r>
          </a:p>
          <a:p>
            <a:pPr lvl="1"/>
            <a:r>
              <a:rPr lang="en-US" dirty="0"/>
              <a:t> the network signals to the application that it is unable to continue the reservation</a:t>
            </a:r>
          </a:p>
          <a:p>
            <a:endParaRPr lang="en-US" dirty="0"/>
          </a:p>
          <a:p>
            <a:endParaRPr lang="en-US" dirty="0"/>
          </a:p>
        </p:txBody>
      </p:sp>
      <p:pic>
        <p:nvPicPr>
          <p:cNvPr id="819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23728" y="3645024"/>
            <a:ext cx="5649630" cy="275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931381"/>
      </p:ext>
    </p:extLst>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QoS</a:t>
            </a:r>
            <a:r>
              <a:rPr lang="en-US" dirty="0"/>
              <a:t> from the economic perspective</a:t>
            </a:r>
          </a:p>
        </p:txBody>
      </p:sp>
      <p:sp>
        <p:nvSpPr>
          <p:cNvPr id="3" name="Content Placeholder 2"/>
          <p:cNvSpPr>
            <a:spLocks noGrp="1"/>
          </p:cNvSpPr>
          <p:nvPr>
            <p:ph idx="1"/>
          </p:nvPr>
        </p:nvSpPr>
        <p:spPr/>
        <p:txBody>
          <a:bodyPr>
            <a:normAutofit fontScale="77500" lnSpcReduction="20000"/>
          </a:bodyPr>
          <a:lstStyle/>
          <a:p>
            <a:r>
              <a:rPr lang="en-US" dirty="0"/>
              <a:t>No Internet retail tariff structure includes a concept of end-to-end tariffed transactions. All tariffs are access based, because application transactions are not readily visible to the Internet network</a:t>
            </a:r>
          </a:p>
          <a:p>
            <a:r>
              <a:rPr lang="en-US" dirty="0"/>
              <a:t>The initiator of the end-to-end </a:t>
            </a:r>
            <a:r>
              <a:rPr lang="en-US" dirty="0" err="1"/>
              <a:t>QoS</a:t>
            </a:r>
            <a:r>
              <a:rPr lang="en-US" dirty="0"/>
              <a:t> transaction generates an end-to-end service profile that pre-empts network resources that would otherwise be distributed to other users of the network</a:t>
            </a:r>
          </a:p>
          <a:p>
            <a:r>
              <a:rPr lang="en-US" dirty="0"/>
              <a:t>The entire scenario is highly improbable:</a:t>
            </a:r>
          </a:p>
          <a:p>
            <a:pPr lvl="1"/>
            <a:r>
              <a:rPr lang="en-US" dirty="0"/>
              <a:t>The arbitrary nature of the Internet transits</a:t>
            </a:r>
          </a:p>
          <a:p>
            <a:pPr lvl="1"/>
            <a:r>
              <a:rPr lang="en-US" dirty="0"/>
              <a:t>The dynamic nature of inter-domain routing</a:t>
            </a:r>
          </a:p>
          <a:p>
            <a:pPr lvl="1"/>
            <a:r>
              <a:rPr lang="en-US" dirty="0"/>
              <a:t>The lack of transaction setups in any scalable form to support </a:t>
            </a:r>
            <a:r>
              <a:rPr lang="en-US" dirty="0" err="1"/>
              <a:t>QoS</a:t>
            </a:r>
            <a:r>
              <a:rPr lang="en-US" dirty="0"/>
              <a:t> mechanisms</a:t>
            </a:r>
          </a:p>
        </p:txBody>
      </p:sp>
    </p:spTree>
    <p:extLst>
      <p:ext uri="{BB962C8B-B14F-4D97-AF65-F5344CB8AC3E}">
        <p14:creationId xmlns:p14="http://schemas.microsoft.com/office/powerpoint/2010/main" val="1389182153"/>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working against </a:t>
            </a:r>
            <a:r>
              <a:rPr lang="en-US" dirty="0" err="1"/>
              <a:t>QoS</a:t>
            </a:r>
            <a:r>
              <a:rPr lang="en-US" dirty="0"/>
              <a:t> deployment in public Internet</a:t>
            </a:r>
          </a:p>
        </p:txBody>
      </p:sp>
      <p:sp>
        <p:nvSpPr>
          <p:cNvPr id="3" name="Content Placeholder 2"/>
          <p:cNvSpPr>
            <a:spLocks noGrp="1"/>
          </p:cNvSpPr>
          <p:nvPr>
            <p:ph idx="1"/>
          </p:nvPr>
        </p:nvSpPr>
        <p:spPr/>
        <p:txBody>
          <a:bodyPr>
            <a:normAutofit fontScale="92500" lnSpcReduction="10000"/>
          </a:bodyPr>
          <a:lstStyle/>
          <a:p>
            <a:r>
              <a:rPr lang="en-US" dirty="0" err="1"/>
              <a:t>QoS</a:t>
            </a:r>
            <a:r>
              <a:rPr lang="en-US" dirty="0"/>
              <a:t> has major barriers in the world of the public Internet, including:</a:t>
            </a:r>
          </a:p>
          <a:p>
            <a:pPr lvl="1"/>
            <a:r>
              <a:rPr lang="en-US" dirty="0"/>
              <a:t>no convergence on a single </a:t>
            </a:r>
            <a:r>
              <a:rPr lang="en-US" dirty="0" err="1"/>
              <a:t>QoS</a:t>
            </a:r>
            <a:r>
              <a:rPr lang="en-US" dirty="0"/>
              <a:t> technology</a:t>
            </a:r>
          </a:p>
          <a:p>
            <a:pPr lvl="1"/>
            <a:r>
              <a:rPr lang="en-US" dirty="0"/>
              <a:t>no understanding of network-to-network signaling technologies</a:t>
            </a:r>
          </a:p>
          <a:p>
            <a:pPr lvl="1"/>
            <a:r>
              <a:rPr lang="en-US" dirty="0"/>
              <a:t>no clear concept of feedback control</a:t>
            </a:r>
          </a:p>
          <a:p>
            <a:pPr lvl="1"/>
            <a:r>
              <a:rPr lang="en-US" dirty="0"/>
              <a:t>no clear concept of application signaling</a:t>
            </a:r>
          </a:p>
          <a:p>
            <a:pPr lvl="1"/>
            <a:r>
              <a:rPr lang="en-US" dirty="0"/>
              <a:t>high degree of complexity and operational cost</a:t>
            </a:r>
          </a:p>
          <a:p>
            <a:pPr lvl="1"/>
            <a:r>
              <a:rPr lang="en-US" dirty="0"/>
              <a:t>the continuing existence of cheaper alternatives (</a:t>
            </a:r>
            <a:r>
              <a:rPr lang="en-US" b="1" dirty="0"/>
              <a:t>more bandwidth</a:t>
            </a:r>
            <a:r>
              <a:rPr lang="en-US" dirty="0"/>
              <a:t>)</a:t>
            </a:r>
          </a:p>
        </p:txBody>
      </p:sp>
    </p:spTree>
    <p:extLst>
      <p:ext uri="{BB962C8B-B14F-4D97-AF65-F5344CB8AC3E}">
        <p14:creationId xmlns:p14="http://schemas.microsoft.com/office/powerpoint/2010/main" val="2422608470"/>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QoS</a:t>
            </a:r>
            <a:r>
              <a:rPr lang="en-US" dirty="0"/>
              <a:t> and sustained delivery of increasing network capacity </a:t>
            </a:r>
          </a:p>
        </p:txBody>
      </p:sp>
      <p:sp>
        <p:nvSpPr>
          <p:cNvPr id="3" name="Content Placeholder 2"/>
          <p:cNvSpPr>
            <a:spLocks noGrp="1"/>
          </p:cNvSpPr>
          <p:nvPr>
            <p:ph idx="1"/>
          </p:nvPr>
        </p:nvSpPr>
        <p:spPr/>
        <p:txBody>
          <a:bodyPr>
            <a:normAutofit lnSpcReduction="10000"/>
          </a:bodyPr>
          <a:lstStyle/>
          <a:p>
            <a:r>
              <a:rPr lang="en-US" dirty="0"/>
              <a:t>The problem that </a:t>
            </a:r>
            <a:r>
              <a:rPr lang="en-US" dirty="0" err="1"/>
              <a:t>QoS</a:t>
            </a:r>
            <a:r>
              <a:rPr lang="en-US" dirty="0"/>
              <a:t> is attempting to address is one of allocation of network capacity at those points in time when the network is under sustained load</a:t>
            </a:r>
          </a:p>
          <a:p>
            <a:r>
              <a:rPr lang="en-US" dirty="0"/>
              <a:t>The alternative approach is to incur additional cost by augmenting the capacity of the network - bigger has continued to be cheaper, as larger networks drive the transmission network's unit cost base down</a:t>
            </a:r>
          </a:p>
        </p:txBody>
      </p:sp>
    </p:spTree>
    <p:extLst>
      <p:ext uri="{BB962C8B-B14F-4D97-AF65-F5344CB8AC3E}">
        <p14:creationId xmlns:p14="http://schemas.microsoft.com/office/powerpoint/2010/main" val="4273620683"/>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Experience (</a:t>
            </a:r>
            <a:r>
              <a:rPr lang="en-US" dirty="0" err="1"/>
              <a:t>QoE</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err="1"/>
              <a:t>QoE</a:t>
            </a:r>
            <a:r>
              <a:rPr lang="en-US" dirty="0"/>
              <a:t> is defined as the acceptability of a service, as perceived subjectively by the end-user</a:t>
            </a:r>
          </a:p>
          <a:p>
            <a:r>
              <a:rPr lang="en-US" dirty="0"/>
              <a:t>The first </a:t>
            </a:r>
            <a:r>
              <a:rPr lang="en-US" dirty="0" err="1"/>
              <a:t>QoE</a:t>
            </a:r>
            <a:r>
              <a:rPr lang="en-US" dirty="0"/>
              <a:t> parameter to be directly measured was voice quality</a:t>
            </a:r>
          </a:p>
          <a:p>
            <a:r>
              <a:rPr lang="en-US" dirty="0"/>
              <a:t>This </a:t>
            </a:r>
            <a:r>
              <a:rPr lang="en-US" dirty="0" err="1"/>
              <a:t>QoE</a:t>
            </a:r>
            <a:r>
              <a:rPr lang="en-US" dirty="0"/>
              <a:t> was quantified using the Mean Opinion Score (MOS), defined in ITU-T Recommendation P.800 </a:t>
            </a:r>
          </a:p>
          <a:p>
            <a:r>
              <a:rPr lang="en-US" dirty="0"/>
              <a:t>MOS is measured by having a number of listeners subjectively scoring the speech quality on a scale from 1 (bad) to 5 (excellent), and averaging over these scores (finding the mean)</a:t>
            </a:r>
          </a:p>
          <a:p>
            <a:endParaRPr lang="en-US" dirty="0"/>
          </a:p>
        </p:txBody>
      </p:sp>
    </p:spTree>
    <p:extLst>
      <p:ext uri="{BB962C8B-B14F-4D97-AF65-F5344CB8AC3E}">
        <p14:creationId xmlns:p14="http://schemas.microsoft.com/office/powerpoint/2010/main" val="1016966295"/>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Carrier Ethernet 3.0</a:t>
            </a:r>
          </a:p>
        </p:txBody>
      </p:sp>
      <p:sp>
        <p:nvSpPr>
          <p:cNvPr id="3" name="Content Placeholder 2"/>
          <p:cNvSpPr>
            <a:spLocks noGrp="1"/>
          </p:cNvSpPr>
          <p:nvPr>
            <p:ph idx="1"/>
          </p:nvPr>
        </p:nvSpPr>
        <p:spPr>
          <a:xfrm>
            <a:off x="762000" y="3789040"/>
            <a:ext cx="8077200" cy="2448272"/>
          </a:xfrm>
        </p:spPr>
        <p:txBody>
          <a:bodyPr>
            <a:normAutofit fontScale="70000" lnSpcReduction="20000"/>
          </a:bodyPr>
          <a:lstStyle/>
          <a:p>
            <a:r>
              <a:rPr lang="en-US" b="1" dirty="0"/>
              <a:t>Businesses Today</a:t>
            </a:r>
            <a:r>
              <a:rPr lang="en-US" dirty="0"/>
              <a:t> are served by two types of modern data networks:</a:t>
            </a:r>
          </a:p>
          <a:p>
            <a:pPr lvl="1"/>
            <a:r>
              <a:rPr lang="en-US" dirty="0"/>
              <a:t>Private and Virtual Private Networks based on CE 2.0, using transport technologies such as Ethernet, MPLS and OTN, delivering services with assured performance and security, but taking days if not months to initiate across network operator domains.</a:t>
            </a:r>
          </a:p>
          <a:p>
            <a:pPr lvl="1"/>
            <a:r>
              <a:rPr lang="en-US" dirty="0"/>
              <a:t>The Internet, delivering on-demand, ubiquitous services but leaving users to deal with security and performance issues.</a:t>
            </a:r>
          </a:p>
          <a:p>
            <a:endParaRPr lang="en-US" dirty="0"/>
          </a:p>
        </p:txBody>
      </p:sp>
      <p:pic>
        <p:nvPicPr>
          <p:cNvPr id="19458" name="Picture 2" descr="two worlds come toge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12632"/>
            <a:ext cx="5964456" cy="19443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60808" y="6233080"/>
            <a:ext cx="2418483" cy="307777"/>
          </a:xfrm>
          <a:prstGeom prst="rect">
            <a:avLst/>
          </a:prstGeom>
          <a:noFill/>
        </p:spPr>
        <p:txBody>
          <a:bodyPr wrap="none" rtlCol="0">
            <a:spAutoFit/>
          </a:bodyPr>
          <a:lstStyle/>
          <a:p>
            <a:r>
              <a:rPr lang="en-US" sz="1400" dirty="0"/>
              <a:t>Source: Metro Ethernet Forum</a:t>
            </a:r>
          </a:p>
        </p:txBody>
      </p:sp>
    </p:spTree>
    <p:extLst>
      <p:ext uri="{BB962C8B-B14F-4D97-AF65-F5344CB8AC3E}">
        <p14:creationId xmlns:p14="http://schemas.microsoft.com/office/powerpoint/2010/main" val="1401035217"/>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Cisco </a:t>
            </a:r>
            <a:r>
              <a:rPr lang="en-US" dirty="0" err="1"/>
              <a:t>QoS</a:t>
            </a:r>
            <a:r>
              <a:rPr lang="en-US" dirty="0"/>
              <a:t> configuration</a:t>
            </a:r>
          </a:p>
        </p:txBody>
      </p:sp>
      <p:sp>
        <p:nvSpPr>
          <p:cNvPr id="3" name="Content Placeholder 2"/>
          <p:cNvSpPr>
            <a:spLocks noGrp="1"/>
          </p:cNvSpPr>
          <p:nvPr>
            <p:ph idx="1"/>
          </p:nvPr>
        </p:nvSpPr>
        <p:spPr>
          <a:xfrm>
            <a:off x="5580112" y="1596413"/>
            <a:ext cx="3259088" cy="5144955"/>
          </a:xfrm>
        </p:spPr>
        <p:txBody>
          <a:bodyPr>
            <a:normAutofit fontScale="32500" lnSpcReduction="20000"/>
          </a:bodyPr>
          <a:lstStyle/>
          <a:p>
            <a:r>
              <a:rPr lang="en-US" dirty="0"/>
              <a:t>Distribution1(</a:t>
            </a:r>
            <a:r>
              <a:rPr lang="en-US" dirty="0" err="1"/>
              <a:t>config</a:t>
            </a:r>
            <a:r>
              <a:rPr lang="en-US" dirty="0"/>
              <a:t>)#class-map  Class-A</a:t>
            </a:r>
          </a:p>
          <a:p>
            <a:r>
              <a:rPr lang="en-US" dirty="0"/>
              <a:t>Distribution1(</a:t>
            </a:r>
            <a:r>
              <a:rPr lang="en-US" dirty="0" err="1"/>
              <a:t>config-cmap</a:t>
            </a:r>
            <a:r>
              <a:rPr lang="en-US" dirty="0"/>
              <a:t>)#match access-group name voice-traffic</a:t>
            </a:r>
          </a:p>
          <a:p>
            <a:r>
              <a:rPr lang="en-US" dirty="0"/>
              <a:t>Distribution1(</a:t>
            </a:r>
            <a:r>
              <a:rPr lang="en-US" dirty="0" err="1"/>
              <a:t>config-cmap</a:t>
            </a:r>
            <a:r>
              <a:rPr lang="en-US" dirty="0"/>
              <a:t>)#exit</a:t>
            </a:r>
          </a:p>
          <a:p>
            <a:r>
              <a:rPr lang="en-US" dirty="0"/>
              <a:t>Distribution1(</a:t>
            </a:r>
            <a:r>
              <a:rPr lang="en-US" dirty="0" err="1"/>
              <a:t>config</a:t>
            </a:r>
            <a:r>
              <a:rPr lang="en-US" dirty="0"/>
              <a:t>)#class-map  Class-B</a:t>
            </a:r>
          </a:p>
          <a:p>
            <a:r>
              <a:rPr lang="en-US" dirty="0"/>
              <a:t>Distribution1(</a:t>
            </a:r>
            <a:r>
              <a:rPr lang="en-US" dirty="0" err="1"/>
              <a:t>config-cmap</a:t>
            </a:r>
            <a:r>
              <a:rPr lang="en-US" dirty="0"/>
              <a:t>)#match access-group name</a:t>
            </a:r>
          </a:p>
          <a:p>
            <a:r>
              <a:rPr lang="en-US" dirty="0"/>
              <a:t> database-application</a:t>
            </a:r>
          </a:p>
          <a:p>
            <a:r>
              <a:rPr lang="en-US" dirty="0"/>
              <a:t>Distribution1(</a:t>
            </a:r>
            <a:r>
              <a:rPr lang="en-US" dirty="0" err="1"/>
              <a:t>config-cmap</a:t>
            </a:r>
            <a:r>
              <a:rPr lang="en-US" dirty="0"/>
              <a:t>)#exit</a:t>
            </a:r>
          </a:p>
          <a:p>
            <a:endParaRPr lang="en-US" dirty="0"/>
          </a:p>
          <a:p>
            <a:endParaRPr lang="en-US" dirty="0"/>
          </a:p>
          <a:p>
            <a:r>
              <a:rPr lang="en-US" dirty="0"/>
              <a:t>!--- Section B</a:t>
            </a:r>
          </a:p>
          <a:p>
            <a:endParaRPr lang="en-US" dirty="0"/>
          </a:p>
          <a:p>
            <a:r>
              <a:rPr lang="en-US" dirty="0"/>
              <a:t>Distribution1(</a:t>
            </a:r>
            <a:r>
              <a:rPr lang="en-US" dirty="0" err="1"/>
              <a:t>config</a:t>
            </a:r>
            <a:r>
              <a:rPr lang="en-US" dirty="0"/>
              <a:t>)#policy-map sample-policy1</a:t>
            </a:r>
          </a:p>
          <a:p>
            <a:r>
              <a:rPr lang="en-US" dirty="0"/>
              <a:t>Distribution1(</a:t>
            </a:r>
            <a:r>
              <a:rPr lang="en-US" dirty="0" err="1"/>
              <a:t>config-pmap</a:t>
            </a:r>
            <a:r>
              <a:rPr lang="en-US" dirty="0"/>
              <a:t>)#class Class-A</a:t>
            </a:r>
          </a:p>
          <a:p>
            <a:r>
              <a:rPr lang="en-US" dirty="0"/>
              <a:t>Distribution1(</a:t>
            </a:r>
            <a:r>
              <a:rPr lang="en-US" dirty="0" err="1"/>
              <a:t>config</a:t>
            </a:r>
            <a:r>
              <a:rPr lang="en-US" dirty="0"/>
              <a:t>-</a:t>
            </a:r>
            <a:r>
              <a:rPr lang="en-US" dirty="0" err="1"/>
              <a:t>pmap</a:t>
            </a:r>
            <a:r>
              <a:rPr lang="en-US" dirty="0"/>
              <a:t>-c)#trust </a:t>
            </a:r>
            <a:r>
              <a:rPr lang="en-US" dirty="0" err="1"/>
              <a:t>cos</a:t>
            </a:r>
            <a:endParaRPr lang="en-US" dirty="0"/>
          </a:p>
          <a:p>
            <a:r>
              <a:rPr lang="en-US" dirty="0"/>
              <a:t>Distribution1(</a:t>
            </a:r>
            <a:r>
              <a:rPr lang="en-US" dirty="0" err="1"/>
              <a:t>config</a:t>
            </a:r>
            <a:r>
              <a:rPr lang="en-US" dirty="0"/>
              <a:t>-</a:t>
            </a:r>
            <a:r>
              <a:rPr lang="en-US" dirty="0" err="1"/>
              <a:t>pmap</a:t>
            </a:r>
            <a:r>
              <a:rPr lang="en-US" dirty="0"/>
              <a:t>-c)#exit</a:t>
            </a:r>
          </a:p>
          <a:p>
            <a:r>
              <a:rPr lang="en-US" dirty="0"/>
              <a:t>Distribution1(</a:t>
            </a:r>
            <a:r>
              <a:rPr lang="en-US" dirty="0" err="1"/>
              <a:t>config-pmap</a:t>
            </a:r>
            <a:r>
              <a:rPr lang="en-US" dirty="0"/>
              <a:t>)#class Class-B</a:t>
            </a:r>
          </a:p>
          <a:p>
            <a:r>
              <a:rPr lang="en-US" dirty="0"/>
              <a:t>Distribution1(</a:t>
            </a:r>
            <a:r>
              <a:rPr lang="en-US" dirty="0" err="1"/>
              <a:t>config</a:t>
            </a:r>
            <a:r>
              <a:rPr lang="en-US" dirty="0"/>
              <a:t>-</a:t>
            </a:r>
            <a:r>
              <a:rPr lang="en-US" dirty="0" err="1"/>
              <a:t>pmap</a:t>
            </a:r>
            <a:r>
              <a:rPr lang="en-US" dirty="0"/>
              <a:t>-c)#set </a:t>
            </a:r>
            <a:r>
              <a:rPr lang="en-US" dirty="0" err="1"/>
              <a:t>dscp</a:t>
            </a:r>
            <a:r>
              <a:rPr lang="en-US" dirty="0"/>
              <a:t> af21</a:t>
            </a:r>
          </a:p>
          <a:p>
            <a:r>
              <a:rPr lang="en-US" dirty="0"/>
              <a:t>Distribution1(</a:t>
            </a:r>
            <a:r>
              <a:rPr lang="en-US" dirty="0" err="1"/>
              <a:t>config</a:t>
            </a:r>
            <a:r>
              <a:rPr lang="en-US" dirty="0"/>
              <a:t>-</a:t>
            </a:r>
            <a:r>
              <a:rPr lang="en-US" dirty="0" err="1"/>
              <a:t>pmap</a:t>
            </a:r>
            <a:r>
              <a:rPr lang="en-US" dirty="0"/>
              <a:t>-c)#exit</a:t>
            </a:r>
          </a:p>
          <a:p>
            <a:r>
              <a:rPr lang="en-US" dirty="0"/>
              <a:t>Distribution1(</a:t>
            </a:r>
            <a:r>
              <a:rPr lang="en-US" dirty="0" err="1"/>
              <a:t>config-pmap</a:t>
            </a:r>
            <a:r>
              <a:rPr lang="en-US" dirty="0"/>
              <a:t>)#exit</a:t>
            </a:r>
          </a:p>
          <a:p>
            <a:endParaRPr lang="en-US" dirty="0"/>
          </a:p>
          <a:p>
            <a:endParaRPr lang="en-US" dirty="0"/>
          </a:p>
          <a:p>
            <a:r>
              <a:rPr lang="en-US" dirty="0"/>
              <a:t>!--- Section C</a:t>
            </a:r>
          </a:p>
          <a:p>
            <a:endParaRPr lang="en-US" dirty="0"/>
          </a:p>
          <a:p>
            <a:r>
              <a:rPr lang="en-US" dirty="0"/>
              <a:t>Distribution1(</a:t>
            </a:r>
            <a:r>
              <a:rPr lang="en-US" dirty="0" err="1"/>
              <a:t>config</a:t>
            </a:r>
            <a:r>
              <a:rPr lang="en-US" dirty="0"/>
              <a:t>)#interface </a:t>
            </a:r>
            <a:r>
              <a:rPr lang="en-US" dirty="0" err="1"/>
              <a:t>gigabitEthernet</a:t>
            </a:r>
            <a:r>
              <a:rPr lang="en-US" dirty="0"/>
              <a:t> 1/0/13</a:t>
            </a:r>
          </a:p>
          <a:p>
            <a:r>
              <a:rPr lang="en-US" dirty="0"/>
              <a:t>Distribution1(</a:t>
            </a:r>
            <a:r>
              <a:rPr lang="en-US" dirty="0" err="1"/>
              <a:t>config</a:t>
            </a:r>
            <a:r>
              <a:rPr lang="en-US" dirty="0"/>
              <a:t>-if)#</a:t>
            </a:r>
            <a:r>
              <a:rPr lang="en-US" dirty="0" err="1"/>
              <a:t>switchport</a:t>
            </a:r>
            <a:r>
              <a:rPr lang="en-US" dirty="0"/>
              <a:t> access </a:t>
            </a:r>
            <a:r>
              <a:rPr lang="en-US" dirty="0" err="1"/>
              <a:t>vlan</a:t>
            </a:r>
            <a:r>
              <a:rPr lang="en-US" dirty="0"/>
              <a:t> 10</a:t>
            </a:r>
          </a:p>
          <a:p>
            <a:r>
              <a:rPr lang="en-US" dirty="0"/>
              <a:t>Distribution1(</a:t>
            </a:r>
            <a:r>
              <a:rPr lang="en-US" dirty="0" err="1"/>
              <a:t>config</a:t>
            </a:r>
            <a:r>
              <a:rPr lang="en-US" dirty="0"/>
              <a:t>-if)#</a:t>
            </a:r>
            <a:r>
              <a:rPr lang="en-US" dirty="0" err="1"/>
              <a:t>switchport</a:t>
            </a:r>
            <a:r>
              <a:rPr lang="en-US" dirty="0"/>
              <a:t> mode access</a:t>
            </a:r>
          </a:p>
          <a:p>
            <a:r>
              <a:rPr lang="en-US" dirty="0"/>
              <a:t>Distribution1(</a:t>
            </a:r>
            <a:r>
              <a:rPr lang="en-US" dirty="0" err="1"/>
              <a:t>config</a:t>
            </a:r>
            <a:r>
              <a:rPr lang="en-US" dirty="0"/>
              <a:t>-if)#</a:t>
            </a:r>
            <a:r>
              <a:rPr lang="en-US" dirty="0" err="1"/>
              <a:t>switchport</a:t>
            </a:r>
            <a:r>
              <a:rPr lang="en-US" dirty="0"/>
              <a:t> voice </a:t>
            </a:r>
            <a:r>
              <a:rPr lang="en-US" dirty="0" err="1"/>
              <a:t>vlan</a:t>
            </a:r>
            <a:r>
              <a:rPr lang="en-US" dirty="0"/>
              <a:t> 100</a:t>
            </a:r>
          </a:p>
          <a:p>
            <a:r>
              <a:rPr lang="en-US" dirty="0"/>
              <a:t>Distribution1(</a:t>
            </a:r>
            <a:r>
              <a:rPr lang="en-US" dirty="0" err="1"/>
              <a:t>config</a:t>
            </a:r>
            <a:r>
              <a:rPr lang="en-US" dirty="0"/>
              <a:t>-if)#spanning-tree </a:t>
            </a:r>
            <a:r>
              <a:rPr lang="en-US" dirty="0" err="1"/>
              <a:t>portfast</a:t>
            </a:r>
            <a:endParaRPr lang="en-US" dirty="0"/>
          </a:p>
          <a:p>
            <a:r>
              <a:rPr lang="en-US" dirty="0"/>
              <a:t>Distribution1(</a:t>
            </a:r>
            <a:r>
              <a:rPr lang="en-US" dirty="0" err="1"/>
              <a:t>config</a:t>
            </a:r>
            <a:r>
              <a:rPr lang="en-US" dirty="0"/>
              <a:t>-if)#service-policy input sample-policy1</a:t>
            </a:r>
          </a:p>
          <a:p>
            <a:r>
              <a:rPr lang="en-US" dirty="0"/>
              <a:t>Distribution1(</a:t>
            </a:r>
            <a:r>
              <a:rPr lang="en-US" dirty="0" err="1"/>
              <a:t>config</a:t>
            </a:r>
            <a:r>
              <a:rPr lang="en-US" dirty="0"/>
              <a:t>-if)#exit</a:t>
            </a:r>
          </a:p>
        </p:txBody>
      </p:sp>
      <p:pic>
        <p:nvPicPr>
          <p:cNvPr id="5" name="Picture 4"/>
          <p:cNvPicPr>
            <a:picLocks noChangeAspect="1"/>
          </p:cNvPicPr>
          <p:nvPr/>
        </p:nvPicPr>
        <p:blipFill>
          <a:blip r:embed="rId2"/>
          <a:stretch>
            <a:fillRect/>
          </a:stretch>
        </p:blipFill>
        <p:spPr>
          <a:xfrm>
            <a:off x="0" y="1988840"/>
            <a:ext cx="5495925" cy="3667125"/>
          </a:xfrm>
          <a:prstGeom prst="rect">
            <a:avLst/>
          </a:prstGeom>
        </p:spPr>
      </p:pic>
    </p:spTree>
    <p:extLst>
      <p:ext uri="{BB962C8B-B14F-4D97-AF65-F5344CB8AC3E}">
        <p14:creationId xmlns:p14="http://schemas.microsoft.com/office/powerpoint/2010/main" val="1327866985"/>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learned about</a:t>
            </a:r>
          </a:p>
        </p:txBody>
      </p:sp>
      <p:sp>
        <p:nvSpPr>
          <p:cNvPr id="3" name="Content Placeholder 2"/>
          <p:cNvSpPr>
            <a:spLocks noGrp="1"/>
          </p:cNvSpPr>
          <p:nvPr>
            <p:ph idx="1"/>
          </p:nvPr>
        </p:nvSpPr>
        <p:spPr/>
        <p:txBody>
          <a:bodyPr/>
          <a:lstStyle/>
          <a:p>
            <a:r>
              <a:rPr lang="en-US" dirty="0" err="1"/>
              <a:t>QoS</a:t>
            </a:r>
            <a:endParaRPr lang="en-US" dirty="0"/>
          </a:p>
          <a:p>
            <a:r>
              <a:rPr lang="en-US" dirty="0"/>
              <a:t>Upstream and Downstream </a:t>
            </a:r>
          </a:p>
          <a:p>
            <a:r>
              <a:rPr lang="en-US" dirty="0"/>
              <a:t>TLV – {Type, Length, Value} tuple</a:t>
            </a:r>
          </a:p>
          <a:p>
            <a:r>
              <a:rPr lang="en-US" dirty="0"/>
              <a:t>Signaling protocol</a:t>
            </a:r>
          </a:p>
        </p:txBody>
      </p:sp>
    </p:spTree>
    <p:extLst>
      <p:ext uri="{BB962C8B-B14F-4D97-AF65-F5344CB8AC3E}">
        <p14:creationId xmlns:p14="http://schemas.microsoft.com/office/powerpoint/2010/main" val="290326845"/>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Summary</a:t>
            </a:r>
          </a:p>
        </p:txBody>
      </p:sp>
      <p:sp>
        <p:nvSpPr>
          <p:cNvPr id="3" name="Content Placeholder 2"/>
          <p:cNvSpPr>
            <a:spLocks noGrp="1"/>
          </p:cNvSpPr>
          <p:nvPr>
            <p:ph idx="1"/>
            <p:custDataLst>
              <p:tags r:id="rId3"/>
            </p:custDataLst>
          </p:nvPr>
        </p:nvSpPr>
        <p:spPr/>
        <p:txBody>
          <a:bodyPr>
            <a:normAutofit/>
          </a:bodyPr>
          <a:lstStyle/>
          <a:p>
            <a:r>
              <a:rPr lang="en-US" dirty="0"/>
              <a:t>Integrated Services are dead</a:t>
            </a:r>
          </a:p>
          <a:p>
            <a:r>
              <a:rPr lang="en-US" dirty="0"/>
              <a:t>But RSVP is widely used…</a:t>
            </a:r>
          </a:p>
          <a:p>
            <a:r>
              <a:rPr lang="en-US" dirty="0"/>
              <a:t>Differentiated Services got substantial deployment</a:t>
            </a:r>
          </a:p>
          <a:p>
            <a:r>
              <a:rPr lang="en-US" dirty="0"/>
              <a:t>Simple DS </a:t>
            </a:r>
            <a:r>
              <a:rPr lang="en-US" dirty="0" err="1"/>
              <a:t>codepoints</a:t>
            </a:r>
            <a:r>
              <a:rPr lang="en-US" dirty="0"/>
              <a:t> translation mechanisms at the DS domains boundaries</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a:t>Resources</a:t>
            </a:r>
          </a:p>
        </p:txBody>
      </p:sp>
      <p:sp>
        <p:nvSpPr>
          <p:cNvPr id="618499" name="Rectangle 3"/>
          <p:cNvSpPr>
            <a:spLocks noGrp="1" noChangeArrowheads="1"/>
          </p:cNvSpPr>
          <p:nvPr>
            <p:ph type="body" idx="1"/>
            <p:custDataLst>
              <p:tags r:id="rId3"/>
            </p:custDataLst>
          </p:nvPr>
        </p:nvSpPr>
        <p:spPr/>
        <p:txBody>
          <a:bodyPr>
            <a:normAutofit fontScale="85000" lnSpcReduction="20000"/>
          </a:bodyPr>
          <a:lstStyle/>
          <a:p>
            <a:pPr>
              <a:defRPr/>
            </a:pPr>
            <a:r>
              <a:rPr lang="en-US" dirty="0"/>
              <a:t>RFC2475 </a:t>
            </a:r>
            <a:r>
              <a:rPr lang="en-US" b="1" dirty="0"/>
              <a:t>An Architecture for Differentiated Services</a:t>
            </a:r>
            <a:r>
              <a:rPr lang="en-US" dirty="0"/>
              <a:t> </a:t>
            </a:r>
            <a:r>
              <a:rPr lang="en-US" dirty="0">
                <a:hlinkClick r:id="rId6"/>
              </a:rPr>
              <a:t>http://www.ietf.org/rfc/rfc2475.txt</a:t>
            </a:r>
            <a:r>
              <a:rPr lang="en-US" dirty="0"/>
              <a:t> </a:t>
            </a:r>
          </a:p>
          <a:p>
            <a:pPr>
              <a:defRPr/>
            </a:pPr>
            <a:r>
              <a:rPr lang="en-US" dirty="0"/>
              <a:t>RFC2474 </a:t>
            </a:r>
            <a:r>
              <a:rPr lang="en-US" b="1" dirty="0"/>
              <a:t>Definition of the Differentiated Services Field </a:t>
            </a:r>
            <a:r>
              <a:rPr lang="en-US" dirty="0">
                <a:hlinkClick r:id="rId7"/>
              </a:rPr>
              <a:t>http://www.ietf.org/rfc/rfc2474.txt</a:t>
            </a:r>
            <a:r>
              <a:rPr lang="en-US" dirty="0"/>
              <a:t> </a:t>
            </a:r>
          </a:p>
          <a:p>
            <a:pPr>
              <a:defRPr/>
            </a:pPr>
            <a:r>
              <a:rPr lang="en-US" b="1" dirty="0"/>
              <a:t>Quality of Service-Fact or Fiction?</a:t>
            </a:r>
            <a:r>
              <a:rPr lang="en-US" dirty="0"/>
              <a:t> </a:t>
            </a:r>
            <a:br>
              <a:rPr lang="en-US" dirty="0"/>
            </a:br>
            <a:r>
              <a:rPr lang="en-US" i="1" dirty="0"/>
              <a:t>by Geoff Huston, Telstra </a:t>
            </a:r>
            <a:r>
              <a:rPr lang="en-US" i="1" dirty="0">
                <a:hlinkClick r:id="rId8"/>
              </a:rPr>
              <a:t>http://www.internetsociety.org/publications/isp-column-june-2012-qos-emperors-wardrobe-1</a:t>
            </a:r>
            <a:endParaRPr lang="en-US" i="1" dirty="0"/>
          </a:p>
          <a:p>
            <a:pPr>
              <a:defRPr/>
            </a:pPr>
            <a:r>
              <a:rPr lang="en-US" b="1" dirty="0"/>
              <a:t>Quality of Experience (</a:t>
            </a:r>
            <a:r>
              <a:rPr lang="en-US" b="1" dirty="0" err="1"/>
              <a:t>QoE</a:t>
            </a:r>
            <a:r>
              <a:rPr lang="en-US" b="1" dirty="0"/>
              <a:t>) </a:t>
            </a:r>
            <a:r>
              <a:rPr lang="en-US" i="1" dirty="0"/>
              <a:t>by Yaakov (J) Stein</a:t>
            </a:r>
            <a:r>
              <a:rPr lang="en-US" dirty="0"/>
              <a:t> </a:t>
            </a:r>
            <a:r>
              <a:rPr lang="en-US" dirty="0">
                <a:hlinkClick r:id="rId9"/>
              </a:rPr>
              <a:t>http://raddata.blogspot.co.il/2012/08/quality-of-experience-qoe.html</a:t>
            </a:r>
            <a:endParaRPr lang="en-US" dirty="0"/>
          </a:p>
        </p:txBody>
      </p:sp>
    </p:spTree>
    <p:custDataLst>
      <p:tags r:id="rId1"/>
    </p:custData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a:t>Questions?</a:t>
            </a: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Services - 2</a:t>
            </a:r>
          </a:p>
        </p:txBody>
      </p:sp>
      <p:sp>
        <p:nvSpPr>
          <p:cNvPr id="3" name="Content Placeholder 2"/>
          <p:cNvSpPr>
            <a:spLocks noGrp="1"/>
          </p:cNvSpPr>
          <p:nvPr>
            <p:ph idx="1"/>
          </p:nvPr>
        </p:nvSpPr>
        <p:spPr>
          <a:xfrm>
            <a:off x="762000" y="1268761"/>
            <a:ext cx="8077200" cy="1512168"/>
          </a:xfrm>
        </p:spPr>
        <p:txBody>
          <a:bodyPr>
            <a:normAutofit fontScale="70000" lnSpcReduction="20000"/>
          </a:bodyPr>
          <a:lstStyle/>
          <a:p>
            <a:r>
              <a:rPr lang="en-US" dirty="0"/>
              <a:t>Taking the cars and roads analogy, </a:t>
            </a:r>
            <a:r>
              <a:rPr lang="en-US" dirty="0" err="1"/>
              <a:t>Intserv</a:t>
            </a:r>
            <a:r>
              <a:rPr lang="en-US" dirty="0"/>
              <a:t> is a bit like trying to construct a new lane in the road system every time a premium service passenger wants to take a journey. </a:t>
            </a:r>
          </a:p>
          <a:p>
            <a:r>
              <a:rPr lang="en-US" dirty="0"/>
              <a:t>It's an expensive undertaking that simply cannot scale!</a:t>
            </a:r>
          </a:p>
        </p:txBody>
      </p:sp>
      <p:pic>
        <p:nvPicPr>
          <p:cNvPr id="9218" name="Picture 2" descr="http://www.roadstothefuture.com/I64-I295-Int-Jul1407-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780928"/>
            <a:ext cx="628650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069127"/>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Intserv</a:t>
            </a:r>
            <a:r>
              <a:rPr lang="en-US" dirty="0"/>
              <a:t> traffic classes</a:t>
            </a:r>
          </a:p>
        </p:txBody>
      </p:sp>
      <p:sp>
        <p:nvSpPr>
          <p:cNvPr id="3" name="Content Placeholder 2"/>
          <p:cNvSpPr>
            <a:spLocks noGrp="1"/>
          </p:cNvSpPr>
          <p:nvPr>
            <p:ph idx="1"/>
          </p:nvPr>
        </p:nvSpPr>
        <p:spPr>
          <a:xfrm>
            <a:off x="762000" y="1596413"/>
            <a:ext cx="8077200" cy="1544555"/>
          </a:xfrm>
        </p:spPr>
        <p:txBody>
          <a:bodyPr>
            <a:normAutofit lnSpcReduction="10000"/>
          </a:bodyPr>
          <a:lstStyle/>
          <a:p>
            <a:r>
              <a:rPr lang="en-US" dirty="0"/>
              <a:t>Packets are first divided into classes by marking the Type of Service (</a:t>
            </a:r>
            <a:r>
              <a:rPr lang="en-US" dirty="0" err="1"/>
              <a:t>ToS</a:t>
            </a:r>
            <a:r>
              <a:rPr lang="en-US" dirty="0"/>
              <a:t>) byte in the IP header</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7504" y="3140968"/>
            <a:ext cx="4580558" cy="277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2000" y="2852936"/>
            <a:ext cx="4427956" cy="319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565378"/>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Intserv</a:t>
            </a:r>
            <a:r>
              <a:rPr lang="en-US" dirty="0"/>
              <a:t> classes of service</a:t>
            </a:r>
          </a:p>
        </p:txBody>
      </p:sp>
      <p:sp>
        <p:nvSpPr>
          <p:cNvPr id="3" name="Content Placeholder 2"/>
          <p:cNvSpPr>
            <a:spLocks noGrp="1"/>
          </p:cNvSpPr>
          <p:nvPr>
            <p:ph idx="1"/>
          </p:nvPr>
        </p:nvSpPr>
        <p:spPr/>
        <p:txBody>
          <a:bodyPr>
            <a:normAutofit fontScale="85000" lnSpcReduction="10000"/>
          </a:bodyPr>
          <a:lstStyle/>
          <a:p>
            <a:pPr>
              <a:lnSpc>
                <a:spcPct val="90000"/>
              </a:lnSpc>
            </a:pPr>
            <a:r>
              <a:rPr lang="en-US" altLang="zh-TW" sz="2800" dirty="0"/>
              <a:t>The </a:t>
            </a:r>
            <a:r>
              <a:rPr lang="en-US" altLang="zh-TW" sz="2800" dirty="0" err="1"/>
              <a:t>Intserv</a:t>
            </a:r>
            <a:r>
              <a:rPr lang="en-US" altLang="zh-TW" sz="2800" dirty="0"/>
              <a:t> architecture defines two major classes of service:</a:t>
            </a:r>
          </a:p>
          <a:p>
            <a:pPr lvl="1">
              <a:lnSpc>
                <a:spcPct val="90000"/>
              </a:lnSpc>
            </a:pPr>
            <a:r>
              <a:rPr lang="en-US" altLang="zh-TW" sz="2500" dirty="0"/>
              <a:t>Guaranteed service</a:t>
            </a:r>
          </a:p>
          <a:p>
            <a:pPr lvl="1">
              <a:lnSpc>
                <a:spcPct val="90000"/>
              </a:lnSpc>
            </a:pPr>
            <a:r>
              <a:rPr lang="en-US" altLang="zh-TW" sz="2500" dirty="0"/>
              <a:t>Controlled-load service</a:t>
            </a:r>
          </a:p>
          <a:p>
            <a:r>
              <a:rPr lang="en-US" altLang="zh-TW" b="1" dirty="0">
                <a:solidFill>
                  <a:srgbClr val="000000"/>
                </a:solidFill>
              </a:rPr>
              <a:t>Guaranteed Service </a:t>
            </a:r>
            <a:r>
              <a:rPr lang="en-US" altLang="zh-TW" dirty="0">
                <a:solidFill>
                  <a:srgbClr val="000000"/>
                </a:solidFill>
              </a:rPr>
              <a:t>provides an assured level of bandwidth , a firm end-to-end delay bound, and no queuing loss for conforming packets of a data flow.</a:t>
            </a:r>
          </a:p>
          <a:p>
            <a:r>
              <a:rPr lang="en-US" altLang="zh-TW" b="1" dirty="0"/>
              <a:t>Controlled-load Service </a:t>
            </a:r>
            <a:r>
              <a:rPr lang="en-US" altLang="zh-TW" dirty="0"/>
              <a:t>simply prioritizes the packets in the flow, ensuring that they do not wait too long in router queues as they cross the network</a:t>
            </a:r>
            <a:endParaRPr lang="en-US" dirty="0"/>
          </a:p>
        </p:txBody>
      </p:sp>
    </p:spTree>
    <p:extLst>
      <p:ext uri="{BB962C8B-B14F-4D97-AF65-F5344CB8AC3E}">
        <p14:creationId xmlns:p14="http://schemas.microsoft.com/office/powerpoint/2010/main" val="1627298896"/>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 </a:t>
            </a:r>
            <a:r>
              <a:rPr lang="en-US" dirty="0" err="1"/>
              <a:t>ReSerVation</a:t>
            </a:r>
            <a:r>
              <a:rPr lang="en-US" dirty="0"/>
              <a:t> Protocol</a:t>
            </a:r>
          </a:p>
        </p:txBody>
      </p:sp>
      <p:sp>
        <p:nvSpPr>
          <p:cNvPr id="3" name="Content Placeholder 2"/>
          <p:cNvSpPr>
            <a:spLocks noGrp="1"/>
          </p:cNvSpPr>
          <p:nvPr>
            <p:ph idx="1"/>
          </p:nvPr>
        </p:nvSpPr>
        <p:spPr>
          <a:xfrm>
            <a:off x="762000" y="1596413"/>
            <a:ext cx="8077200" cy="5000939"/>
          </a:xfrm>
        </p:spPr>
        <p:txBody>
          <a:bodyPr>
            <a:normAutofit lnSpcReduction="10000"/>
          </a:bodyPr>
          <a:lstStyle/>
          <a:p>
            <a:pPr>
              <a:lnSpc>
                <a:spcPct val="90000"/>
              </a:lnSpc>
            </a:pPr>
            <a:r>
              <a:rPr lang="en-US" altLang="zh-TW" sz="2400" dirty="0"/>
              <a:t>Resource </a:t>
            </a:r>
            <a:r>
              <a:rPr lang="en-US" altLang="zh-TW" sz="2400" dirty="0" err="1"/>
              <a:t>ReSerVation</a:t>
            </a:r>
            <a:r>
              <a:rPr lang="en-US" altLang="zh-TW" sz="2400" dirty="0"/>
              <a:t> Protocol.</a:t>
            </a:r>
          </a:p>
          <a:p>
            <a:pPr>
              <a:lnSpc>
                <a:spcPct val="90000"/>
              </a:lnSpc>
            </a:pPr>
            <a:r>
              <a:rPr lang="en-US" altLang="zh-TW" sz="2400" dirty="0"/>
              <a:t>Allows applications running in hosts to reserve resources in the Internet for their data flows.</a:t>
            </a:r>
          </a:p>
          <a:p>
            <a:pPr>
              <a:lnSpc>
                <a:spcPct val="90000"/>
              </a:lnSpc>
            </a:pPr>
            <a:r>
              <a:rPr lang="en-US" altLang="zh-TW" sz="2400" dirty="0"/>
              <a:t>RSVP software must be present in the receivers, sender, and routers.</a:t>
            </a:r>
          </a:p>
          <a:p>
            <a:pPr>
              <a:lnSpc>
                <a:spcPct val="90000"/>
              </a:lnSpc>
            </a:pPr>
            <a:r>
              <a:rPr lang="en-US" altLang="zh-TW" sz="2800" dirty="0"/>
              <a:t>Two principle characteristics of RSVP</a:t>
            </a:r>
            <a:endParaRPr lang="en-US" altLang="zh-TW" sz="2400" dirty="0"/>
          </a:p>
          <a:p>
            <a:pPr lvl="1">
              <a:lnSpc>
                <a:spcPct val="90000"/>
              </a:lnSpc>
            </a:pPr>
            <a:r>
              <a:rPr lang="en-US" altLang="zh-TW" sz="2000" dirty="0"/>
              <a:t>It provides </a:t>
            </a:r>
            <a:r>
              <a:rPr lang="en-US" altLang="zh-TW" sz="2000" b="1" dirty="0"/>
              <a:t>reservations for bandwidth in multicast trees</a:t>
            </a:r>
            <a:r>
              <a:rPr lang="en-US" altLang="zh-TW" sz="2000" dirty="0"/>
              <a:t>(unicast is handled as a special case).</a:t>
            </a:r>
          </a:p>
          <a:p>
            <a:pPr lvl="1">
              <a:lnSpc>
                <a:spcPct val="90000"/>
              </a:lnSpc>
            </a:pPr>
            <a:r>
              <a:rPr lang="en-US" altLang="zh-TW" sz="2000" dirty="0"/>
              <a:t>It is </a:t>
            </a:r>
            <a:r>
              <a:rPr lang="en-US" altLang="zh-TW" sz="2000" b="1" dirty="0"/>
              <a:t>receiver-oriented</a:t>
            </a:r>
            <a:r>
              <a:rPr lang="en-US" altLang="zh-TW" sz="2500" dirty="0"/>
              <a:t>.</a:t>
            </a:r>
          </a:p>
          <a:p>
            <a:pPr>
              <a:lnSpc>
                <a:spcPct val="90000"/>
              </a:lnSpc>
            </a:pPr>
            <a:r>
              <a:rPr lang="en-US" altLang="zh-TW" sz="2400" dirty="0"/>
              <a:t>RSVP is not a routing protocol and sometimes referred to as a </a:t>
            </a:r>
            <a:r>
              <a:rPr lang="en-US" altLang="zh-TW" sz="2400" i="1" dirty="0"/>
              <a:t>signaling protocol</a:t>
            </a:r>
          </a:p>
          <a:p>
            <a:pPr>
              <a:lnSpc>
                <a:spcPct val="90000"/>
              </a:lnSpc>
            </a:pPr>
            <a:r>
              <a:rPr lang="en-US" sz="2400" dirty="0"/>
              <a:t>RSVP is an extendable protocol. The message is built from the header and series of </a:t>
            </a:r>
            <a:r>
              <a:rPr lang="en-US" sz="2400" i="1" dirty="0"/>
              <a:t>objects</a:t>
            </a:r>
            <a:r>
              <a:rPr lang="en-US" sz="2400" dirty="0"/>
              <a:t> (TLVs).</a:t>
            </a:r>
          </a:p>
          <a:p>
            <a:pPr>
              <a:lnSpc>
                <a:spcPct val="90000"/>
              </a:lnSpc>
            </a:pPr>
            <a:r>
              <a:rPr lang="en-US" sz="2400" dirty="0"/>
              <a:t>Message exchange is reliable.</a:t>
            </a:r>
            <a:r>
              <a:rPr lang="en-US" sz="2400" i="1" dirty="0"/>
              <a:t> </a:t>
            </a:r>
            <a:endParaRPr lang="en-US" dirty="0"/>
          </a:p>
        </p:txBody>
      </p:sp>
    </p:spTree>
    <p:extLst>
      <p:ext uri="{BB962C8B-B14F-4D97-AF65-F5344CB8AC3E}">
        <p14:creationId xmlns:p14="http://schemas.microsoft.com/office/powerpoint/2010/main" val="3838208980"/>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a:t>
            </a:r>
          </a:p>
        </p:txBody>
      </p:sp>
      <p:sp>
        <p:nvSpPr>
          <p:cNvPr id="3" name="Content Placeholder 2"/>
          <p:cNvSpPr>
            <a:spLocks noGrp="1"/>
          </p:cNvSpPr>
          <p:nvPr>
            <p:ph idx="1"/>
          </p:nvPr>
        </p:nvSpPr>
        <p:spPr>
          <a:xfrm>
            <a:off x="755576" y="1340768"/>
            <a:ext cx="8077200" cy="2120619"/>
          </a:xfrm>
        </p:spPr>
        <p:txBody>
          <a:bodyPr>
            <a:normAutofit fontScale="92500" lnSpcReduction="20000"/>
          </a:bodyPr>
          <a:lstStyle/>
          <a:p>
            <a:r>
              <a:rPr lang="en-US" altLang="zh-TW" dirty="0"/>
              <a:t>RSVP depends on an underlying routing protocol(unicast or multicast) to determine the routes for the flows</a:t>
            </a:r>
          </a:p>
          <a:p>
            <a:r>
              <a:rPr lang="en-US" altLang="zh-TW" dirty="0"/>
              <a:t>Requires admission control</a:t>
            </a:r>
          </a:p>
          <a:p>
            <a:r>
              <a:rPr lang="en-US" altLang="zh-TW" dirty="0"/>
              <a:t>Operation:</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78807193"/>
              </p:ext>
            </p:extLst>
          </p:nvPr>
        </p:nvGraphicFramePr>
        <p:xfrm>
          <a:off x="1691680" y="3505201"/>
          <a:ext cx="6385520" cy="2885764"/>
        </p:xfrm>
        <a:graphic>
          <a:graphicData uri="http://schemas.openxmlformats.org/presentationml/2006/ole">
            <mc:AlternateContent xmlns:mc="http://schemas.openxmlformats.org/markup-compatibility/2006">
              <mc:Choice xmlns:v="urn:schemas-microsoft-com:vml" Requires="v">
                <p:oleObj spid="_x0000_s6208" name="點陣圖影像" r:id="rId4" imgW="8666667" imgH="3914286" progId="PBrush">
                  <p:embed/>
                </p:oleObj>
              </mc:Choice>
              <mc:Fallback>
                <p:oleObj name="點陣圖影像" r:id="rId4" imgW="8666667" imgH="3914286"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3505201"/>
                        <a:ext cx="6385520" cy="2885764"/>
                      </a:xfrm>
                      <a:prstGeom prst="rect">
                        <a:avLst/>
                      </a:prstGeom>
                      <a:noFill/>
                      <a:ln>
                        <a:noFill/>
                      </a:ln>
                      <a:effectLst/>
                    </p:spPr>
                  </p:pic>
                </p:oleObj>
              </mc:Fallback>
            </mc:AlternateContent>
          </a:graphicData>
        </a:graphic>
      </p:graphicFrame>
      <p:sp>
        <p:nvSpPr>
          <p:cNvPr id="5" name="TextBox 4"/>
          <p:cNvSpPr txBox="1"/>
          <p:nvPr/>
        </p:nvSpPr>
        <p:spPr>
          <a:xfrm>
            <a:off x="1331640" y="6390965"/>
            <a:ext cx="4814972" cy="523220"/>
          </a:xfrm>
          <a:prstGeom prst="rect">
            <a:avLst/>
          </a:prstGeom>
          <a:noFill/>
        </p:spPr>
        <p:txBody>
          <a:bodyPr wrap="none" rtlCol="0">
            <a:spAutoFit/>
          </a:bodyPr>
          <a:lstStyle/>
          <a:p>
            <a:r>
              <a:rPr lang="en-US" sz="1400" dirty="0"/>
              <a:t>Source: RSVP and Integrated Services in the Internet: A Tutorial </a:t>
            </a:r>
            <a:br>
              <a:rPr lang="en-US" sz="1400" dirty="0"/>
            </a:br>
            <a:r>
              <a:rPr lang="en-US" sz="1400" dirty="0"/>
              <a:t>by Paul P. White, University College London</a:t>
            </a:r>
          </a:p>
        </p:txBody>
      </p:sp>
    </p:spTree>
    <p:extLst>
      <p:ext uri="{BB962C8B-B14F-4D97-AF65-F5344CB8AC3E}">
        <p14:creationId xmlns:p14="http://schemas.microsoft.com/office/powerpoint/2010/main" val="516873989"/>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4.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3859</Words>
  <Application>Microsoft Office PowerPoint</Application>
  <PresentationFormat>On-screen Show (4:3)</PresentationFormat>
  <Paragraphs>349</Paragraphs>
  <Slides>49</Slides>
  <Notes>18</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56" baseType="lpstr">
      <vt:lpstr>Arial</vt:lpstr>
      <vt:lpstr>Calibri</vt:lpstr>
      <vt:lpstr>Georgia</vt:lpstr>
      <vt:lpstr>Lucida Console</vt:lpstr>
      <vt:lpstr>Training</vt:lpstr>
      <vt:lpstr>點陣圖影像</vt:lpstr>
      <vt:lpstr>Visio</vt:lpstr>
      <vt:lpstr>High Speed Networks QoS</vt:lpstr>
      <vt:lpstr>QoS Promise</vt:lpstr>
      <vt:lpstr>QoS models</vt:lpstr>
      <vt:lpstr>Integrated Services - 1</vt:lpstr>
      <vt:lpstr>Integrated Services - 2</vt:lpstr>
      <vt:lpstr>Intserv traffic classes</vt:lpstr>
      <vt:lpstr>Intserv classes of service</vt:lpstr>
      <vt:lpstr>RSVP – ReSerVation Protocol</vt:lpstr>
      <vt:lpstr>RSVP</vt:lpstr>
      <vt:lpstr>RSVP state refresh</vt:lpstr>
      <vt:lpstr>RSVP error messages</vt:lpstr>
      <vt:lpstr>RSVP Controlled load service</vt:lpstr>
      <vt:lpstr>RSVP Guaranteed Service </vt:lpstr>
      <vt:lpstr>RSVP – the protocol itself</vt:lpstr>
      <vt:lpstr>RSVP Path message</vt:lpstr>
      <vt:lpstr>RSVP Path message Tspec</vt:lpstr>
      <vt:lpstr>Tspec example</vt:lpstr>
      <vt:lpstr>RSVP Path message Adspec</vt:lpstr>
      <vt:lpstr>RSVP Path Message Processing</vt:lpstr>
      <vt:lpstr>RSVP Path message’s Adspec</vt:lpstr>
      <vt:lpstr>RSVP – making a reservation</vt:lpstr>
      <vt:lpstr>RSVP Re-shaping</vt:lpstr>
      <vt:lpstr>RSVP Reservation Styles</vt:lpstr>
      <vt:lpstr>Intserv drawbacks</vt:lpstr>
      <vt:lpstr>DiffServ</vt:lpstr>
      <vt:lpstr>DiffServ domain</vt:lpstr>
      <vt:lpstr>DiffServ architecture</vt:lpstr>
      <vt:lpstr>DiffServ – packet marking</vt:lpstr>
      <vt:lpstr>Diffserv – Per Hop Behavior (PHB)</vt:lpstr>
      <vt:lpstr>Diffserv - Default PHB (RFC2474)</vt:lpstr>
      <vt:lpstr>Diffserv - Expedited Forwarding PHB (RFC-2598)</vt:lpstr>
      <vt:lpstr>Diffserv - Assured Forwarding PHB (RFC-2597)</vt:lpstr>
      <vt:lpstr>DiffServ AF PHB details - 1</vt:lpstr>
      <vt:lpstr>DiffServ AF PHB details - 2</vt:lpstr>
      <vt:lpstr>DiffServ – bringing it all together</vt:lpstr>
      <vt:lpstr>Default public Internet service</vt:lpstr>
      <vt:lpstr>QoS in public Internet</vt:lpstr>
      <vt:lpstr>QoS approaches comparison</vt:lpstr>
      <vt:lpstr>QoS from the engineering perspective</vt:lpstr>
      <vt:lpstr>QoS from the economic perspective</vt:lpstr>
      <vt:lpstr>Factors working against QoS deployment in public Internet</vt:lpstr>
      <vt:lpstr>QoS and sustained delivery of increasing network capacity </vt:lpstr>
      <vt:lpstr>Quality of Experience (QoE)</vt:lpstr>
      <vt:lpstr>Carrier Ethernet 3.0</vt:lpstr>
      <vt:lpstr>Cisco QoS configuration</vt:lpstr>
      <vt:lpstr>We learned about</vt:lpstr>
      <vt:lpstr>Summary</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2013-01-31T16:51:49Z</dcterms:created>
  <dcterms:modified xsi:type="dcterms:W3CDTF">2022-03-21T07:47:32Z</dcterms:modified>
</cp:coreProperties>
</file>