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259" r:id="rId2"/>
    <p:sldId id="338" r:id="rId3"/>
    <p:sldId id="358" r:id="rId4"/>
    <p:sldId id="302" r:id="rId5"/>
    <p:sldId id="340" r:id="rId6"/>
    <p:sldId id="341" r:id="rId7"/>
    <p:sldId id="342" r:id="rId8"/>
    <p:sldId id="343" r:id="rId9"/>
    <p:sldId id="344" r:id="rId10"/>
    <p:sldId id="345" r:id="rId11"/>
    <p:sldId id="309" r:id="rId12"/>
    <p:sldId id="310" r:id="rId13"/>
    <p:sldId id="346" r:id="rId14"/>
    <p:sldId id="311" r:id="rId15"/>
    <p:sldId id="347" r:id="rId16"/>
    <p:sldId id="305" r:id="rId17"/>
    <p:sldId id="307" r:id="rId18"/>
    <p:sldId id="308" r:id="rId19"/>
    <p:sldId id="383" r:id="rId20"/>
    <p:sldId id="261" r:id="rId21"/>
    <p:sldId id="303" r:id="rId22"/>
    <p:sldId id="317" r:id="rId23"/>
    <p:sldId id="288" r:id="rId24"/>
    <p:sldId id="289" r:id="rId25"/>
    <p:sldId id="290" r:id="rId26"/>
    <p:sldId id="291" r:id="rId27"/>
    <p:sldId id="348" r:id="rId28"/>
    <p:sldId id="349" r:id="rId29"/>
    <p:sldId id="350" r:id="rId30"/>
    <p:sldId id="351" r:id="rId31"/>
    <p:sldId id="292" r:id="rId32"/>
    <p:sldId id="314" r:id="rId33"/>
    <p:sldId id="384" r:id="rId34"/>
    <p:sldId id="385" r:id="rId35"/>
    <p:sldId id="386" r:id="rId36"/>
    <p:sldId id="387" r:id="rId37"/>
    <p:sldId id="388" r:id="rId38"/>
    <p:sldId id="389" r:id="rId39"/>
    <p:sldId id="390" r:id="rId40"/>
    <p:sldId id="391" r:id="rId41"/>
    <p:sldId id="392" r:id="rId42"/>
    <p:sldId id="393" r:id="rId43"/>
    <p:sldId id="394" r:id="rId44"/>
    <p:sldId id="395" r:id="rId45"/>
    <p:sldId id="396" r:id="rId46"/>
    <p:sldId id="397" r:id="rId47"/>
    <p:sldId id="398" r:id="rId48"/>
    <p:sldId id="399" r:id="rId49"/>
    <p:sldId id="400" r:id="rId50"/>
    <p:sldId id="401" r:id="rId51"/>
    <p:sldId id="402" r:id="rId52"/>
    <p:sldId id="403" r:id="rId53"/>
    <p:sldId id="404" r:id="rId54"/>
    <p:sldId id="405" r:id="rId55"/>
    <p:sldId id="276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</p14:sldIdLst>
        </p14:section>
        <p14:section name="VPNs and Pseudowires" id="{ABA716BF-3A5C-4ADB-94C9-CFEF84EBA240}">
          <p14:sldIdLst>
            <p14:sldId id="338"/>
            <p14:sldId id="358"/>
            <p14:sldId id="302"/>
            <p14:sldId id="340"/>
          </p14:sldIdLst>
        </p14:section>
        <p14:section name="Pseudowires" id="{21826810-9C10-4789-A5C6-5B1678247126}">
          <p14:sldIdLst>
            <p14:sldId id="341"/>
            <p14:sldId id="342"/>
            <p14:sldId id="343"/>
            <p14:sldId id="344"/>
            <p14:sldId id="345"/>
            <p14:sldId id="309"/>
            <p14:sldId id="310"/>
            <p14:sldId id="346"/>
            <p14:sldId id="311"/>
            <p14:sldId id="347"/>
            <p14:sldId id="305"/>
            <p14:sldId id="307"/>
            <p14:sldId id="308"/>
          </p14:sldIdLst>
        </p14:section>
        <p14:section name="Introduction to VPNs" id="{3EC014DE-3B3E-4673-BC0F-6261AF30B9D0}">
          <p14:sldIdLst>
            <p14:sldId id="383"/>
            <p14:sldId id="261"/>
            <p14:sldId id="303"/>
            <p14:sldId id="317"/>
            <p14:sldId id="288"/>
            <p14:sldId id="289"/>
            <p14:sldId id="290"/>
            <p14:sldId id="291"/>
            <p14:sldId id="348"/>
            <p14:sldId id="349"/>
            <p14:sldId id="350"/>
            <p14:sldId id="351"/>
            <p14:sldId id="292"/>
            <p14:sldId id="314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</p14:sldIdLst>
        </p14:section>
        <p14:section name="Conclusion and Summary" id="{790CEF5B-569A-4C2F-BED5-750B08C0E5AD}">
          <p14:sldIdLst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83977" autoAdjust="0"/>
  </p:normalViewPr>
  <p:slideViewPr>
    <p:cSldViewPr>
      <p:cViewPr varScale="1">
        <p:scale>
          <a:sx n="73" d="100"/>
          <a:sy n="73" d="100"/>
        </p:scale>
        <p:origin x="200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3/21/2022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1652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3/21/2022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84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09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Route Targets are coded as</a:t>
            </a:r>
            <a:r>
              <a:rPr lang="en-US" baseline="0" dirty="0"/>
              <a:t> Extended BGP communities.</a:t>
            </a:r>
            <a:endParaRPr lang="en-US" dirty="0"/>
          </a:p>
          <a:p>
            <a:r>
              <a:rPr lang="en-US" dirty="0"/>
              <a:t>Extended BGP communities are 64-bit values. </a:t>
            </a:r>
          </a:p>
          <a:p>
            <a:r>
              <a:rPr lang="en-US" dirty="0"/>
              <a:t>The semantics of the extended BGP community is encoded in the high-order 16 bits of the value, making them </a:t>
            </a:r>
          </a:p>
          <a:p>
            <a:r>
              <a:rPr lang="en-US" dirty="0"/>
              <a:t>useful for a number of different applications.</a:t>
            </a:r>
          </a:p>
          <a:p>
            <a:r>
              <a:rPr lang="en-US" dirty="0"/>
              <a:t>For example, the value of high-order 16 bits of extended BGP community is two (2) for MPLS VPN Route Targets.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4910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</a:t>
            </a:r>
            <a:r>
              <a:rPr lang="en-US" baseline="0" dirty="0"/>
              <a:t> VPNs in the organization, </a:t>
            </a:r>
          </a:p>
          <a:p>
            <a:r>
              <a:rPr lang="en-US" baseline="0" dirty="0"/>
              <a:t>One identified by RT=100.1, another identified by RT=100.2</a:t>
            </a:r>
          </a:p>
          <a:p>
            <a:r>
              <a:rPr lang="en-US" baseline="0" dirty="0"/>
              <a:t>Both VPNs need an access to the central site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1015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VPN label will be used in combination with the next-hop label to form a label </a:t>
            </a:r>
          </a:p>
          <a:p>
            <a:r>
              <a:rPr lang="en-US" dirty="0"/>
              <a:t>stack. The next-hop label will be the top-most label which directs packets across </a:t>
            </a:r>
          </a:p>
          <a:p>
            <a:r>
              <a:rPr lang="en-US" dirty="0"/>
              <a:t>the MPLS/VPN backbone to the remote PE. The VPN label is assigned by the </a:t>
            </a:r>
          </a:p>
          <a:p>
            <a:r>
              <a:rPr lang="en-US" dirty="0"/>
              <a:t>remote PE and will be used by it to forward the packets to the correct site.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0883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1) The second label in the stack could point directly toward an </a:t>
            </a:r>
          </a:p>
          <a:p>
            <a:r>
              <a:rPr lang="en-US" dirty="0"/>
              <a:t>outgoing interface, in which case the egress PE-router only performs label lookup </a:t>
            </a:r>
          </a:p>
          <a:p>
            <a:r>
              <a:rPr lang="en-US" dirty="0"/>
              <a:t>on the VPN packet. </a:t>
            </a:r>
          </a:p>
          <a:p>
            <a:r>
              <a:rPr lang="en-US" dirty="0"/>
              <a:t>2) The second label could also point to a VRF, in which case the </a:t>
            </a:r>
          </a:p>
          <a:p>
            <a:r>
              <a:rPr lang="en-US" dirty="0"/>
              <a:t>egress PE-router performs a label lookup first to find the target VRF and then </a:t>
            </a:r>
          </a:p>
          <a:p>
            <a:r>
              <a:rPr lang="en-US" dirty="0"/>
              <a:t>performs an IP lookup within the VRF.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4938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Microsoft </a:t>
            </a:r>
            <a:r>
              <a:rPr lang="en-US" b="1" dirty="0"/>
              <a:t>Engineering Excellence</a:t>
            </a:r>
            <a:endParaRPr lang="en-US" dirty="0"/>
          </a:p>
        </p:txBody>
      </p:sp>
      <p:sp>
        <p:nvSpPr>
          <p:cNvPr id="40963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Microsoft Confidential</a:t>
            </a:r>
          </a:p>
        </p:txBody>
      </p:sp>
      <p:sp>
        <p:nvSpPr>
          <p:cNvPr id="40964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CEDE57-F8FE-4B43-B511-2E9F76624F74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449263"/>
            <a:ext cx="4541837" cy="3408362"/>
          </a:xfrm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9472"/>
            <a:ext cx="6261652" cy="4593861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904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Provider network is any Packet Switching Network</a:t>
            </a:r>
          </a:p>
          <a:p>
            <a:r>
              <a:rPr lang="en-US" dirty="0"/>
              <a:t>Original intention was to support IP</a:t>
            </a:r>
            <a:r>
              <a:rPr lang="en-US" baseline="0" dirty="0"/>
              <a:t> tunnels: IP-in-IP, L2TP, </a:t>
            </a:r>
            <a:r>
              <a:rPr lang="en-US" baseline="0" dirty="0" err="1"/>
              <a:t>Ipsec</a:t>
            </a:r>
            <a:r>
              <a:rPr lang="en-US" baseline="0" dirty="0"/>
              <a:t> </a:t>
            </a:r>
            <a:r>
              <a:rPr lang="en-US" baseline="0" dirty="0" err="1"/>
              <a:t>etc</a:t>
            </a:r>
            <a:r>
              <a:rPr lang="en-US" baseline="0" dirty="0"/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366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most are legacy services</a:t>
            </a:r>
          </a:p>
          <a:p>
            <a:r>
              <a:rPr lang="en-US" dirty="0"/>
              <a:t>but the most interesting service today is Ethernet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934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27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59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Tunneling</a:t>
            </a:r>
            <a:r>
              <a:rPr lang="ru-RU" dirty="0"/>
              <a:t> </a:t>
            </a:r>
            <a:r>
              <a:rPr lang="en-US" dirty="0"/>
              <a:t>(encapsulation of protocol units at a certain layer of OSI model into protocol units at the same or higher layer of OSI </a:t>
            </a:r>
            <a:r>
              <a:rPr lang="ru-RU" baseline="0" dirty="0"/>
              <a:t> </a:t>
            </a:r>
            <a:r>
              <a:rPr lang="en-US" dirty="0"/>
              <a:t>model).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687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baseline="0" dirty="0"/>
              <a:t> approach is employed in the BGP/MPLS VPNs, where BGP is the protocol carrying  routes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48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1) VPN-IP addresses only need</a:t>
            </a:r>
          </a:p>
          <a:p>
            <a:r>
              <a:rPr lang="en-US" dirty="0"/>
              <a:t>to be known by routers in the provider’s network, and only by</a:t>
            </a:r>
          </a:p>
          <a:p>
            <a:r>
              <a:rPr lang="en-US" dirty="0"/>
              <a:t>those routers actually involved in exchanging routing information</a:t>
            </a:r>
          </a:p>
          <a:p>
            <a:r>
              <a:rPr lang="en-US" dirty="0"/>
              <a:t>for VPN destinations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512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VPN-IPv4 addresses are only exchanged between PE-routers; they are never </a:t>
            </a:r>
          </a:p>
          <a:p>
            <a:r>
              <a:rPr lang="en-US" dirty="0"/>
              <a:t>used between CE-routers and CE-routers or P-routers. PE routers support exchange of </a:t>
            </a:r>
            <a:r>
              <a:rPr lang="en-US" baseline="0" dirty="0"/>
              <a:t>VPNv4 prefixes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000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3/21/2022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6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8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0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tags" Target="../tags/tag5.xml"/><Relationship Id="rId7" Type="http://schemas.openxmlformats.org/officeDocument/2006/relationships/oleObject" Target="../embeddings/oleObject10.bin"/><Relationship Id="rId2" Type="http://schemas.openxmlformats.org/officeDocument/2006/relationships/tags" Target="../tags/tag4.xml"/><Relationship Id="rId1" Type="http://schemas.openxmlformats.org/officeDocument/2006/relationships/vmlDrawing" Target="../drawings/vmlDrawing10.v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3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4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5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6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7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8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30.png"/><Relationship Id="rId4" Type="http://schemas.openxmlformats.org/officeDocument/2006/relationships/image" Target="../media/image29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31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32.emf"/><Relationship Id="rId4" Type="http://schemas.openxmlformats.org/officeDocument/2006/relationships/oleObject" Target="../embeddings/oleObject19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34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35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37.jpeg"/><Relationship Id="rId4" Type="http://schemas.openxmlformats.org/officeDocument/2006/relationships/image" Target="../media/image36.e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40.emf"/><Relationship Id="rId4" Type="http://schemas.openxmlformats.org/officeDocument/2006/relationships/oleObject" Target="../embeddings/oleObject23.bin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41.emf"/><Relationship Id="rId4" Type="http://schemas.openxmlformats.org/officeDocument/2006/relationships/oleObject" Target="../embeddings/oleObject24.bin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45.emf"/><Relationship Id="rId4" Type="http://schemas.openxmlformats.org/officeDocument/2006/relationships/oleObject" Target="../embeddings/oleObject25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47.emf"/><Relationship Id="rId4" Type="http://schemas.openxmlformats.org/officeDocument/2006/relationships/oleObject" Target="../embeddings/oleObject26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48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hyperlink" Target="http://tools.ietf.org/html/rfc3985" TargetMode="Externa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hyperlink" Target="http://tools.ietf.org/pdf/rfc4448.pdf" TargetMode="Externa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90800" y="1772816"/>
            <a:ext cx="6180224" cy="19832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High Speed Networks</a:t>
            </a:r>
            <a:br>
              <a:rPr lang="en-US" dirty="0"/>
            </a:br>
            <a:r>
              <a:rPr lang="en-US" dirty="0" err="1"/>
              <a:t>VPNs,PseudoWires</a:t>
            </a:r>
            <a:r>
              <a:rPr lang="en-US" dirty="0"/>
              <a:t> and Over-MPLS Services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US" sz="2400" dirty="0"/>
              <a:t>Robert </a:t>
            </a:r>
            <a:r>
              <a:rPr lang="en-US" sz="2400" dirty="0" err="1"/>
              <a:t>Iakobashvili</a:t>
            </a:r>
            <a:r>
              <a:rPr lang="en-US" sz="2400" dirty="0"/>
              <a:t>,</a:t>
            </a:r>
          </a:p>
          <a:p>
            <a:pPr algn="l"/>
            <a:r>
              <a:rPr lang="en-US" sz="2400" dirty="0"/>
              <a:t>Author: </a:t>
            </a:r>
            <a:r>
              <a:rPr lang="en-US" sz="2400" dirty="0" err="1"/>
              <a:t>Akiva</a:t>
            </a:r>
            <a:r>
              <a:rPr lang="en-US" sz="2400" dirty="0"/>
              <a:t> </a:t>
            </a:r>
            <a:r>
              <a:rPr lang="en-US" sz="2400" dirty="0" err="1"/>
              <a:t>Sadovski</a:t>
            </a:r>
            <a:r>
              <a:rPr lang="en-US" sz="2400" dirty="0"/>
              <a:t> from Broadcom</a:t>
            </a:r>
          </a:p>
          <a:p>
            <a:pPr algn="l"/>
            <a:r>
              <a:rPr lang="en-US" sz="2400" dirty="0"/>
              <a:t>Spring 2022</a:t>
            </a:r>
          </a:p>
        </p:txBody>
      </p:sp>
    </p:spTree>
    <p:custDataLst>
      <p:tags r:id="rId1"/>
    </p:custData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Pseudowire</a:t>
            </a:r>
            <a:r>
              <a:rPr lang="en-US" dirty="0"/>
              <a:t> Control Word (RFC4385)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68761"/>
            <a:ext cx="8077200" cy="396044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/>
              <a:t>0 0 0 0 </a:t>
            </a:r>
          </a:p>
          <a:p>
            <a:r>
              <a:rPr lang="en-US" dirty="0"/>
              <a:t>identifies packet as PW (not IP – which has 0100 or 0110)</a:t>
            </a:r>
          </a:p>
          <a:p>
            <a:r>
              <a:rPr lang="en-US" dirty="0"/>
              <a:t>gives clue to ECMP mechanisms</a:t>
            </a:r>
          </a:p>
          <a:p>
            <a:r>
              <a:rPr lang="en-US" dirty="0"/>
              <a:t>0001 for PWE associated channel (</a:t>
            </a:r>
            <a:r>
              <a:rPr lang="en-US" dirty="0" err="1"/>
              <a:t>ACh</a:t>
            </a:r>
            <a:r>
              <a:rPr lang="en-US" dirty="0"/>
              <a:t>) used for OAM</a:t>
            </a:r>
          </a:p>
          <a:p>
            <a:pPr marL="0" indent="0">
              <a:buNone/>
            </a:pPr>
            <a:r>
              <a:rPr lang="en-US" b="1" dirty="0"/>
              <a:t>Flags (4 b</a:t>
            </a:r>
            <a:r>
              <a:rPr lang="en-US" dirty="0"/>
              <a:t>)</a:t>
            </a:r>
          </a:p>
          <a:p>
            <a:r>
              <a:rPr lang="en-US" dirty="0"/>
              <a:t>Not all encapsulation define </a:t>
            </a:r>
          </a:p>
          <a:p>
            <a:r>
              <a:rPr lang="en-US" dirty="0"/>
              <a:t>used to transport native service fault indications</a:t>
            </a:r>
          </a:p>
          <a:p>
            <a:pPr marL="0" indent="0">
              <a:buNone/>
            </a:pPr>
            <a:r>
              <a:rPr lang="en-US" b="1" dirty="0"/>
              <a:t>FRG</a:t>
            </a:r>
          </a:p>
          <a:p>
            <a:r>
              <a:rPr lang="en-US" dirty="0"/>
              <a:t>may be used to indicate payload fragmentation</a:t>
            </a:r>
          </a:p>
          <a:p>
            <a:pPr lvl="1"/>
            <a:r>
              <a:rPr lang="en-US" dirty="0"/>
              <a:t>00 = </a:t>
            </a:r>
            <a:r>
              <a:rPr lang="en-US" dirty="0" err="1"/>
              <a:t>unfragmented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01 = fragment </a:t>
            </a:r>
          </a:p>
          <a:p>
            <a:pPr lvl="1"/>
            <a:r>
              <a:rPr lang="en-US" dirty="0"/>
              <a:t>10 = last fragment 11 = intermediate fragment</a:t>
            </a:r>
          </a:p>
          <a:p>
            <a:pPr marL="0" indent="0">
              <a:buNone/>
            </a:pPr>
            <a:r>
              <a:rPr lang="en-US" b="1" dirty="0"/>
              <a:t>Length (6 b)</a:t>
            </a:r>
          </a:p>
          <a:p>
            <a:r>
              <a:rPr lang="en-US" dirty="0"/>
              <a:t>– used when packet may be padded by L2</a:t>
            </a:r>
          </a:p>
          <a:p>
            <a:pPr marL="0" indent="0">
              <a:buNone/>
            </a:pPr>
            <a:r>
              <a:rPr lang="en-US" b="1" dirty="0"/>
              <a:t>Sequence Number (16 b)</a:t>
            </a:r>
          </a:p>
          <a:p>
            <a:r>
              <a:rPr lang="en-US" dirty="0"/>
              <a:t>used to detect packet loss / </a:t>
            </a:r>
            <a:r>
              <a:rPr lang="en-US" dirty="0" err="1"/>
              <a:t>misordering</a:t>
            </a:r>
            <a:endParaRPr lang="en-US" dirty="0"/>
          </a:p>
          <a:p>
            <a:r>
              <a:rPr lang="en-US" dirty="0"/>
              <a:t>processing slightly different in TDM PWs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5373216"/>
            <a:ext cx="533400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948118"/>
      </p:ext>
    </p:extLst>
  </p:cSld>
  <p:clrMapOvr>
    <a:masterClrMapping/>
  </p:clrMapOvr>
  <p:transition spd="slow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Layer 2 Tunneling Protocol version 3 – The Native IP Service Provider’s answer to MPLS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72816"/>
            <a:ext cx="7058025" cy="479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3934671"/>
      </p:ext>
    </p:extLst>
  </p:cSld>
  <p:clrMapOvr>
    <a:masterClrMapping/>
  </p:clrMapOvr>
  <p:transition spd="slow"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WAN architecture</a:t>
            </a:r>
          </a:p>
        </p:txBody>
      </p:sp>
      <p:sp>
        <p:nvSpPr>
          <p:cNvPr id="3" name="Rectangle 2"/>
          <p:cNvSpPr/>
          <p:nvPr/>
        </p:nvSpPr>
        <p:spPr>
          <a:xfrm>
            <a:off x="683568" y="1429378"/>
            <a:ext cx="81556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Ethernet layer is terminated at WAN ingress</a:t>
            </a:r>
          </a:p>
          <a:p>
            <a:r>
              <a:rPr lang="en-US" sz="2400" dirty="0"/>
              <a:t>the traffic is no longer Ethernet at all</a:t>
            </a:r>
            <a:endParaRPr lang="en-US" sz="2400" i="1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7444555"/>
              </p:ext>
            </p:extLst>
          </p:nvPr>
        </p:nvGraphicFramePr>
        <p:xfrm>
          <a:off x="-4531" y="2303422"/>
          <a:ext cx="10718800" cy="398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2" name="Visio" r:id="rId3" imgW="10720768" imgH="3988505" progId="Visio.Drawing.11">
                  <p:embed/>
                </p:oleObj>
              </mc:Choice>
              <mc:Fallback>
                <p:oleObj name="Visio" r:id="rId3" imgW="10720768" imgH="3988505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4531" y="2303422"/>
                        <a:ext cx="10718800" cy="398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3418176"/>
      </p:ext>
    </p:extLst>
  </p:cSld>
  <p:clrMapOvr>
    <a:masterClrMapping/>
  </p:clrMapOvr>
  <p:transition spd="slow"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Ethernet </a:t>
            </a:r>
            <a:r>
              <a:rPr lang="en-US" dirty="0" err="1"/>
              <a:t>Pseudowire</a:t>
            </a:r>
            <a:r>
              <a:rPr lang="en-US" dirty="0"/>
              <a:t> or Ethernet-over-MPLS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Can transport tagged or untagged Ethernet frames</a:t>
            </a:r>
          </a:p>
          <a:p>
            <a:r>
              <a:rPr lang="en-US" dirty="0"/>
              <a:t>If tagged encapsulation can be:</a:t>
            </a:r>
          </a:p>
          <a:p>
            <a:pPr lvl="1"/>
            <a:r>
              <a:rPr lang="en-US" dirty="0"/>
              <a:t>“raw mode” </a:t>
            </a:r>
          </a:p>
          <a:p>
            <a:pPr lvl="1"/>
            <a:r>
              <a:rPr lang="en-US" dirty="0"/>
              <a:t>“tagged mode” </a:t>
            </a:r>
          </a:p>
          <a:p>
            <a:r>
              <a:rPr lang="en-US" dirty="0"/>
              <a:t>Tagged mode processes (swaps) SP tags</a:t>
            </a:r>
          </a:p>
          <a:p>
            <a:r>
              <a:rPr lang="en-US" dirty="0"/>
              <a:t>Control word is optional </a:t>
            </a:r>
          </a:p>
          <a:p>
            <a:r>
              <a:rPr lang="en-US" dirty="0"/>
              <a:t>Even if control word is used, sequence number if optional </a:t>
            </a:r>
          </a:p>
          <a:p>
            <a:r>
              <a:rPr lang="en-US" dirty="0"/>
              <a:t>Standard mode – FCS is stripped and regenerated</a:t>
            </a:r>
          </a:p>
          <a:p>
            <a:r>
              <a:rPr lang="en-US" dirty="0"/>
              <a:t>FCS retention mode (RFC 4720) allows retaining FCS</a:t>
            </a:r>
          </a:p>
        </p:txBody>
      </p:sp>
    </p:spTree>
    <p:extLst>
      <p:ext uri="{BB962C8B-B14F-4D97-AF65-F5344CB8AC3E}">
        <p14:creationId xmlns:p14="http://schemas.microsoft.com/office/powerpoint/2010/main" val="3844113402"/>
      </p:ext>
    </p:extLst>
  </p:cSld>
  <p:clrMapOvr>
    <a:masterClrMapping/>
  </p:clrMapOvr>
  <p:transition spd="slow"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EoMPLS</a:t>
            </a:r>
            <a:r>
              <a:rPr lang="en-US" dirty="0"/>
              <a:t> encapsulation details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6377730"/>
              </p:ext>
            </p:extLst>
          </p:nvPr>
        </p:nvGraphicFramePr>
        <p:xfrm>
          <a:off x="1752600" y="3746537"/>
          <a:ext cx="6096000" cy="309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3" name="Visio" r:id="rId3" imgW="9502756" imgH="4828032" progId="Visio.Drawing.11">
                  <p:embed/>
                </p:oleObj>
              </mc:Choice>
              <mc:Fallback>
                <p:oleObj name="Visio" r:id="rId3" imgW="9502756" imgH="4828032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2600" y="3746537"/>
                        <a:ext cx="6096000" cy="3097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762000" y="1435814"/>
            <a:ext cx="77704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Ethernet Frame usually has FCS stripped, but may retain 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SP tags may be modified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Generation and processing of sequence number is optional</a:t>
            </a:r>
          </a:p>
        </p:txBody>
      </p:sp>
    </p:spTree>
    <p:extLst>
      <p:ext uri="{BB962C8B-B14F-4D97-AF65-F5344CB8AC3E}">
        <p14:creationId xmlns:p14="http://schemas.microsoft.com/office/powerpoint/2010/main" val="2141697182"/>
      </p:ext>
    </p:extLst>
  </p:cSld>
  <p:clrMapOvr>
    <a:masterClrMapping/>
  </p:clrMapOvr>
  <p:transition spd="slow"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Pseudowire</a:t>
            </a:r>
            <a:r>
              <a:rPr lang="en-US" dirty="0"/>
              <a:t> associated channel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219262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PW associated channel fate-shares with user data</a:t>
            </a:r>
          </a:p>
          <a:p>
            <a:r>
              <a:rPr lang="en-US" dirty="0"/>
              <a:t>Inside the channel we can run different OAM mechanisms</a:t>
            </a:r>
          </a:p>
          <a:p>
            <a:r>
              <a:rPr lang="en-US" dirty="0"/>
              <a:t>The use of the </a:t>
            </a:r>
            <a:r>
              <a:rPr lang="en-US" dirty="0" err="1"/>
              <a:t>ACh</a:t>
            </a:r>
            <a:r>
              <a:rPr lang="en-US" dirty="0"/>
              <a:t> was extended to MPLS-TP as the </a:t>
            </a:r>
            <a:r>
              <a:rPr lang="en-US" dirty="0" err="1"/>
              <a:t>GACh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8323969"/>
              </p:ext>
            </p:extLst>
          </p:nvPr>
        </p:nvGraphicFramePr>
        <p:xfrm>
          <a:off x="1752600" y="3746537"/>
          <a:ext cx="6096000" cy="309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0" name="Visio" r:id="rId3" imgW="9502560" imgH="4827600" progId="Visio.Drawing.11">
                  <p:embed/>
                </p:oleObj>
              </mc:Choice>
              <mc:Fallback>
                <p:oleObj name="Visio" r:id="rId3" imgW="9502560" imgH="482760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2600" y="3746537"/>
                        <a:ext cx="6096000" cy="3097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9011492"/>
      </p:ext>
    </p:extLst>
  </p:cSld>
  <p:clrMapOvr>
    <a:masterClrMapping/>
  </p:clrMapOvr>
  <p:transition spd="slow"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plane for </a:t>
            </a:r>
            <a:r>
              <a:rPr lang="en-US" dirty="0" err="1"/>
              <a:t>Pseudowire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147254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Discovers</a:t>
            </a:r>
            <a:r>
              <a:rPr lang="en-US" dirty="0"/>
              <a:t> other PE members of the given VPN</a:t>
            </a:r>
          </a:p>
          <a:p>
            <a:r>
              <a:rPr lang="en-US" dirty="0"/>
              <a:t>Requires </a:t>
            </a:r>
            <a:r>
              <a:rPr lang="en-US" b="1" dirty="0" err="1"/>
              <a:t>Signalling</a:t>
            </a:r>
            <a:r>
              <a:rPr lang="en-US" dirty="0"/>
              <a:t> and </a:t>
            </a:r>
            <a:r>
              <a:rPr lang="en-US" b="1" dirty="0"/>
              <a:t>Interwork</a:t>
            </a:r>
            <a:r>
              <a:rPr lang="en-US" dirty="0"/>
              <a:t> with native services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89" y="3573016"/>
            <a:ext cx="6753225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160617"/>
      </p:ext>
    </p:extLst>
  </p:cSld>
  <p:clrMapOvr>
    <a:masterClrMapping/>
  </p:clrMapOvr>
  <p:transition spd="slow"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Pseudowire</a:t>
            </a:r>
            <a:r>
              <a:rPr lang="en-US" dirty="0"/>
              <a:t> Provisioning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0355" y="1404095"/>
            <a:ext cx="8077200" cy="197660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Control protocol based on LDP is used </a:t>
            </a:r>
          </a:p>
          <a:p>
            <a:r>
              <a:rPr lang="en-US" dirty="0"/>
              <a:t>Targeted LDP is used to communicate with the remote endpoint</a:t>
            </a:r>
          </a:p>
          <a:p>
            <a:r>
              <a:rPr lang="en-US" dirty="0"/>
              <a:t>2 new FECs for PWs</a:t>
            </a:r>
          </a:p>
          <a:p>
            <a:r>
              <a:rPr lang="en-US" dirty="0"/>
              <a:t>New TLVs added for PW-specific functionality</a:t>
            </a:r>
          </a:p>
          <a:p>
            <a:r>
              <a:rPr lang="en-US" dirty="0"/>
              <a:t>Associates two labels with PW</a:t>
            </a:r>
          </a:p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0779668"/>
              </p:ext>
            </p:extLst>
          </p:nvPr>
        </p:nvGraphicFramePr>
        <p:xfrm>
          <a:off x="899592" y="3167063"/>
          <a:ext cx="7426325" cy="369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6" name="Visio" r:id="rId3" imgW="7426848" imgH="3691594" progId="Visio.Drawing.11">
                  <p:embed/>
                </p:oleObj>
              </mc:Choice>
              <mc:Fallback>
                <p:oleObj name="Visio" r:id="rId3" imgW="7426848" imgH="3691594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9592" y="3167063"/>
                        <a:ext cx="7426325" cy="3690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9999716"/>
      </p:ext>
    </p:extLst>
  </p:cSld>
  <p:clrMapOvr>
    <a:masterClrMapping/>
  </p:clrMapOvr>
  <p:transition spd="slow"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Pseudowire</a:t>
            </a:r>
            <a:r>
              <a:rPr lang="en-US" dirty="0"/>
              <a:t> – label withdrawal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26246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a PE router detects a condition that affects normal service it must withdraw the corresponding VC label</a:t>
            </a:r>
          </a:p>
          <a:p>
            <a:r>
              <a:rPr lang="en-US" dirty="0"/>
              <a:t>A PE router must provide circuit status signaling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000" y="4149080"/>
            <a:ext cx="6781800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9246207"/>
      </p:ext>
    </p:extLst>
  </p:cSld>
  <p:clrMapOvr>
    <a:masterClrMapping/>
  </p:clrMapOvr>
  <p:transition spd="slow"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Virtual Private Network (VPN)?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It is a </a:t>
            </a:r>
            <a:r>
              <a:rPr lang="en-US" b="1" i="1" dirty="0"/>
              <a:t>network</a:t>
            </a:r>
            <a:r>
              <a:rPr lang="en-US" dirty="0"/>
              <a:t> because it provides connectivity between separate sites</a:t>
            </a:r>
          </a:p>
          <a:p>
            <a:r>
              <a:rPr lang="en-US" dirty="0"/>
              <a:t>it is </a:t>
            </a:r>
            <a:r>
              <a:rPr lang="en-US" b="1" i="1" dirty="0"/>
              <a:t>private</a:t>
            </a:r>
            <a:r>
              <a:rPr lang="en-US" dirty="0"/>
              <a:t> because the customer requires it to have the same properties and guarantees as a private network, both in terms of network operations (addressing space, routing) and in terms of traffic forwarding</a:t>
            </a:r>
          </a:p>
          <a:p>
            <a:r>
              <a:rPr lang="en-US" dirty="0"/>
              <a:t>it is </a:t>
            </a:r>
            <a:r>
              <a:rPr lang="en-US" b="1" i="1" dirty="0"/>
              <a:t>virtual</a:t>
            </a:r>
            <a:r>
              <a:rPr lang="en-US" dirty="0"/>
              <a:t> because the provider may use the same resources and facilities to provide the service to more than one customer</a:t>
            </a:r>
          </a:p>
        </p:txBody>
      </p:sp>
    </p:spTree>
    <p:extLst>
      <p:ext uri="{BB962C8B-B14F-4D97-AF65-F5344CB8AC3E}">
        <p14:creationId xmlns:p14="http://schemas.microsoft.com/office/powerpoint/2010/main" val="1340037417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Pseudowire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268760"/>
            <a:ext cx="8077200" cy="2120619"/>
          </a:xfrm>
        </p:spPr>
        <p:txBody>
          <a:bodyPr>
            <a:noAutofit/>
          </a:bodyPr>
          <a:lstStyle/>
          <a:p>
            <a:r>
              <a:rPr lang="en-US" sz="2400" dirty="0" err="1"/>
              <a:t>Pseudowire</a:t>
            </a:r>
            <a:r>
              <a:rPr lang="en-US" sz="2400" dirty="0"/>
              <a:t> (PW) is a mechanism to </a:t>
            </a:r>
            <a:r>
              <a:rPr lang="en-US" sz="2400" i="1" dirty="0"/>
              <a:t>tunnel</a:t>
            </a:r>
            <a:r>
              <a:rPr lang="en-US" sz="2400" dirty="0"/>
              <a:t> native service traffic through a PSN </a:t>
            </a:r>
          </a:p>
          <a:p>
            <a:r>
              <a:rPr lang="en-US" sz="2400" dirty="0"/>
              <a:t>PWs are usually bidirectional (unlike MPLS LSPs)</a:t>
            </a:r>
          </a:p>
          <a:p>
            <a:r>
              <a:rPr lang="en-US" sz="2400" dirty="0"/>
              <a:t>Service provided by PS: Virtual Pseudo Wire Service (VPWS)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2928068"/>
              </p:ext>
            </p:extLst>
          </p:nvPr>
        </p:nvGraphicFramePr>
        <p:xfrm>
          <a:off x="179512" y="2924944"/>
          <a:ext cx="8680450" cy="379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9" name="Visio" r:id="rId3" imgW="8679696" imgH="3790565" progId="Visio.Drawing.11">
                  <p:embed/>
                </p:oleObj>
              </mc:Choice>
              <mc:Fallback>
                <p:oleObj name="Visio" r:id="rId3" imgW="8679696" imgH="3790565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2924944"/>
                        <a:ext cx="8680450" cy="379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5999503"/>
      </p:ext>
    </p:extLst>
  </p:cSld>
  <p:clrMapOvr>
    <a:masterClrMapping/>
  </p:clrMapOvr>
  <p:transition spd="slow">
    <p:wipe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/>
              <a:t>L2 Virtual Private Networks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762000" y="1596413"/>
            <a:ext cx="8077200" cy="168857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Alternative to dedicated point-to-point connections</a:t>
            </a:r>
          </a:p>
          <a:p>
            <a:r>
              <a:rPr lang="en-US" dirty="0"/>
              <a:t>Service provider establishes virtual connections between the customers devices</a:t>
            </a:r>
          </a:p>
          <a:p>
            <a:r>
              <a:rPr lang="en-US" dirty="0"/>
              <a:t>When customers are connected with virtual circuits through a shared service provider infrastructure, it is called an </a:t>
            </a:r>
            <a:r>
              <a:rPr lang="en-US" b="1" i="1" dirty="0"/>
              <a:t>overlay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3000511"/>
              </p:ext>
            </p:extLst>
          </p:nvPr>
        </p:nvGraphicFramePr>
        <p:xfrm>
          <a:off x="1116013" y="3224213"/>
          <a:ext cx="7681912" cy="321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" name="Visio" r:id="rId7" imgW="5927021" imgH="2484646" progId="Visio.Drawing.11">
                  <p:embed/>
                </p:oleObj>
              </mc:Choice>
              <mc:Fallback>
                <p:oleObj name="Visio" r:id="rId7" imgW="5927021" imgH="2484646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16013" y="3224213"/>
                        <a:ext cx="7681912" cy="3217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ransition spd="slow">
    <p:wipe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L2 VPN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 devices forward customer frames based on L2 information (</a:t>
            </a:r>
            <a:r>
              <a:rPr lang="en-US" dirty="0" err="1"/>
              <a:t>eg</a:t>
            </a:r>
            <a:r>
              <a:rPr lang="en-US" dirty="0"/>
              <a:t>. DLCI, VLAN ID)</a:t>
            </a:r>
          </a:p>
          <a:p>
            <a:r>
              <a:rPr lang="en-US" dirty="0"/>
              <a:t>No SP involvement in customer IP routing enterprise stands in control of L3 policies</a:t>
            </a:r>
          </a:p>
          <a:p>
            <a:r>
              <a:rPr lang="en-US" dirty="0"/>
              <a:t>Simultaneous multiprotocol support:</a:t>
            </a:r>
          </a:p>
          <a:p>
            <a:pPr lvl="1"/>
            <a:r>
              <a:rPr lang="en-US" dirty="0"/>
              <a:t>Ethernet</a:t>
            </a:r>
          </a:p>
          <a:p>
            <a:pPr lvl="1"/>
            <a:r>
              <a:rPr lang="en-US" dirty="0"/>
              <a:t>Frame Relay</a:t>
            </a:r>
          </a:p>
          <a:p>
            <a:pPr lvl="1"/>
            <a:r>
              <a:rPr lang="en-US" dirty="0"/>
              <a:t>ATM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401419"/>
      </p:ext>
    </p:extLst>
  </p:cSld>
  <p:clrMapOvr>
    <a:masterClrMapping/>
  </p:clrMapOvr>
  <p:transition spd="slow">
    <p:wipe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6747" y="1268761"/>
            <a:ext cx="8077200" cy="280831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Virtual Private Wire Service is a L2 point-to-point service</a:t>
            </a:r>
          </a:p>
          <a:p>
            <a:r>
              <a:rPr lang="en-US" dirty="0"/>
              <a:t>It emulates a wire supporting the Ethernet physical layer</a:t>
            </a:r>
          </a:p>
          <a:p>
            <a:r>
              <a:rPr lang="en-US" dirty="0"/>
              <a:t>Set up MPLS tunnel between PEs</a:t>
            </a:r>
          </a:p>
          <a:p>
            <a:r>
              <a:rPr lang="en-US" dirty="0"/>
              <a:t>Set up Ethernet PW inside tunnel </a:t>
            </a:r>
          </a:p>
          <a:p>
            <a:r>
              <a:rPr lang="en-US" dirty="0"/>
              <a:t>CEs appear to be connected by a single L2 circuit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830907"/>
              </p:ext>
            </p:extLst>
          </p:nvPr>
        </p:nvGraphicFramePr>
        <p:xfrm>
          <a:off x="437752" y="3765359"/>
          <a:ext cx="8396195" cy="3123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4" name="Visio" r:id="rId3" imgW="10720768" imgH="3988505" progId="Visio.Drawing.11">
                  <p:embed/>
                </p:oleObj>
              </mc:Choice>
              <mc:Fallback>
                <p:oleObj name="Visio" r:id="rId3" imgW="10720768" imgH="3988505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7752" y="3765359"/>
                        <a:ext cx="8396195" cy="31237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9720206"/>
      </p:ext>
    </p:extLst>
  </p:cSld>
  <p:clrMapOvr>
    <a:masterClrMapping/>
  </p:clrMapOvr>
  <p:transition spd="slow">
    <p:wipe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VPN Topologies: Full mesh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1256523"/>
          </a:xfrm>
        </p:spPr>
        <p:txBody>
          <a:bodyPr/>
          <a:lstStyle/>
          <a:p>
            <a:r>
              <a:rPr lang="en-US" dirty="0"/>
              <a:t>every site in the network is directly connected to every other site in the network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0921851"/>
              </p:ext>
            </p:extLst>
          </p:nvPr>
        </p:nvGraphicFramePr>
        <p:xfrm>
          <a:off x="971600" y="2708920"/>
          <a:ext cx="7288212" cy="368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4" name="Visio" r:id="rId3" imgW="7288989" imgH="3682131" progId="Visio.Drawing.11">
                  <p:embed/>
                </p:oleObj>
              </mc:Choice>
              <mc:Fallback>
                <p:oleObj name="Visio" r:id="rId3" imgW="7288989" imgH="3682131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600" y="2708920"/>
                        <a:ext cx="7288212" cy="3681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8304055"/>
      </p:ext>
    </p:extLst>
  </p:cSld>
  <p:clrMapOvr>
    <a:masterClrMapping/>
  </p:clrMapOvr>
  <p:transition spd="slow">
    <p:wipe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VPN Topologies: Partial-Mesh Topology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1256523"/>
          </a:xfrm>
        </p:spPr>
        <p:txBody>
          <a:bodyPr/>
          <a:lstStyle/>
          <a:p>
            <a:r>
              <a:rPr lang="en-US" dirty="0"/>
              <a:t>each site is directly connected to one or two other sites in the network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2230633"/>
              </p:ext>
            </p:extLst>
          </p:nvPr>
        </p:nvGraphicFramePr>
        <p:xfrm>
          <a:off x="900113" y="2781300"/>
          <a:ext cx="7289800" cy="368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Visio" r:id="rId3" imgW="7289182" imgH="3682127" progId="Visio.Drawing.11">
                  <p:embed/>
                </p:oleObj>
              </mc:Choice>
              <mc:Fallback>
                <p:oleObj name="Visio" r:id="rId3" imgW="7289182" imgH="3682127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0113" y="2781300"/>
                        <a:ext cx="7289800" cy="3681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2316950"/>
      </p:ext>
    </p:extLst>
  </p:cSld>
  <p:clrMapOvr>
    <a:masterClrMapping/>
  </p:clrMapOvr>
  <p:transition spd="slow">
    <p:wipe dir="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VPN Topologies : Hub-and-Spoke Topology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168857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spoke sites communicate with the central site, a </a:t>
            </a:r>
            <a:r>
              <a:rPr lang="en-US" i="1" dirty="0"/>
              <a:t>hub</a:t>
            </a:r>
          </a:p>
          <a:p>
            <a:r>
              <a:rPr lang="en-US" dirty="0"/>
              <a:t>Represents centralized resources made accessible to the branch offices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1680622"/>
              </p:ext>
            </p:extLst>
          </p:nvPr>
        </p:nvGraphicFramePr>
        <p:xfrm>
          <a:off x="2051720" y="3209610"/>
          <a:ext cx="5616624" cy="34340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2" name="Visio" r:id="rId3" imgW="5258070" imgH="3214148" progId="Visio.Drawing.11">
                  <p:embed/>
                </p:oleObj>
              </mc:Choice>
              <mc:Fallback>
                <p:oleObj name="Visio" r:id="rId3" imgW="5258070" imgH="3214148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1720" y="3209610"/>
                        <a:ext cx="5616624" cy="34340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3474916"/>
      </p:ext>
    </p:extLst>
  </p:cSld>
  <p:clrMapOvr>
    <a:masterClrMapping/>
  </p:clrMapOvr>
  <p:transition spd="slow">
    <p:wipe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VPN Topologies : Hub-and-Spoke Topology with redundancy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1184515"/>
          </a:xfrm>
        </p:spPr>
        <p:txBody>
          <a:bodyPr/>
          <a:lstStyle/>
          <a:p>
            <a:r>
              <a:rPr lang="en-US" dirty="0"/>
              <a:t>multiple hubs and multiple connections between the hubs and the spokes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9277420"/>
              </p:ext>
            </p:extLst>
          </p:nvPr>
        </p:nvGraphicFramePr>
        <p:xfrm>
          <a:off x="1763688" y="2631027"/>
          <a:ext cx="5976664" cy="42442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4" name="Visio" r:id="rId3" imgW="5258070" imgH="3733081" progId="Visio.Drawing.11">
                  <p:embed/>
                </p:oleObj>
              </mc:Choice>
              <mc:Fallback>
                <p:oleObj name="Visio" r:id="rId3" imgW="5258070" imgH="3733081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63688" y="2631027"/>
                        <a:ext cx="5976664" cy="42442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2495398"/>
      </p:ext>
    </p:extLst>
  </p:cSld>
  <p:clrMapOvr>
    <a:masterClrMapping/>
  </p:clrMapOvr>
  <p:transition spd="slow">
    <p:wipe dir="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469" y="1196752"/>
            <a:ext cx="8077200" cy="284069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VPLS emulates a LAN over an MPLS network</a:t>
            </a:r>
          </a:p>
          <a:p>
            <a:r>
              <a:rPr lang="en-US" dirty="0"/>
              <a:t>Set up MPLS tunnel between every pair of PEs (full mesh)</a:t>
            </a:r>
          </a:p>
          <a:p>
            <a:r>
              <a:rPr lang="en-US" dirty="0"/>
              <a:t>Set up Ethernet PW inside tunnels, for each VPN instance</a:t>
            </a:r>
          </a:p>
          <a:p>
            <a:r>
              <a:rPr lang="en-US" dirty="0"/>
              <a:t>CEs appear to be connected by a single LAN </a:t>
            </a:r>
          </a:p>
          <a:p>
            <a:r>
              <a:rPr lang="en-US" dirty="0"/>
              <a:t>PE must know where to send Ethernet frames …</a:t>
            </a:r>
          </a:p>
          <a:p>
            <a:pPr lvl="1"/>
            <a:r>
              <a:rPr lang="en-US" dirty="0"/>
              <a:t>but this is what an Ethernet bridge does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6444592"/>
              </p:ext>
            </p:extLst>
          </p:nvPr>
        </p:nvGraphicFramePr>
        <p:xfrm>
          <a:off x="597971" y="3501008"/>
          <a:ext cx="8396195" cy="3123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9" name="Visio" r:id="rId3" imgW="10720768" imgH="3988505" progId="Visio.Drawing.11">
                  <p:embed/>
                </p:oleObj>
              </mc:Choice>
              <mc:Fallback>
                <p:oleObj name="Visio" r:id="rId3" imgW="10720768" imgH="3988505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7971" y="3501008"/>
                        <a:ext cx="8396195" cy="31237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7422120"/>
      </p:ext>
    </p:extLst>
  </p:cSld>
  <p:clrMapOvr>
    <a:masterClrMapping/>
  </p:clrMapOvr>
  <p:transition spd="slow">
    <p:wipe dir="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VPLS Bridge – 1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196752"/>
            <a:ext cx="8083624" cy="136547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 VPLS-enabled PE has, in addition to its MPLS functions:</a:t>
            </a:r>
          </a:p>
          <a:p>
            <a:pPr lvl="1"/>
            <a:r>
              <a:rPr lang="en-US" dirty="0"/>
              <a:t>VPLS code module (IETF drafts)</a:t>
            </a:r>
          </a:p>
          <a:p>
            <a:pPr lvl="1"/>
            <a:r>
              <a:rPr lang="en-US" dirty="0"/>
              <a:t>Bridging module(standard IEEE802.1D learning bridge)</a:t>
            </a:r>
          </a:p>
          <a:p>
            <a:pPr lvl="1"/>
            <a:r>
              <a:rPr lang="en-US" dirty="0"/>
              <a:t>SP network(inside rectangle) looks like a single Ethernet bridge!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5520300"/>
              </p:ext>
            </p:extLst>
          </p:nvPr>
        </p:nvGraphicFramePr>
        <p:xfrm>
          <a:off x="597971" y="3501008"/>
          <a:ext cx="8396195" cy="3123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4" name="Visio" r:id="rId3" imgW="10720768" imgH="3988505" progId="Visio.Drawing.11">
                  <p:embed/>
                </p:oleObj>
              </mc:Choice>
              <mc:Fallback>
                <p:oleObj name="Visio" r:id="rId3" imgW="10720768" imgH="3988505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7971" y="3501008"/>
                        <a:ext cx="8396195" cy="31237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509" name="Picture 5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562225"/>
            <a:ext cx="5991225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7371444"/>
      </p:ext>
    </p:extLst>
  </p:cSld>
  <p:clrMapOvr>
    <a:masterClrMapping/>
  </p:clrMapOvr>
  <p:transition spd="slow">
    <p:wipe dir="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VPLS Bridge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92893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PE maintains a separate bridging module for each VPN</a:t>
            </a:r>
          </a:p>
          <a:p>
            <a:r>
              <a:rPr lang="en-US" dirty="0"/>
              <a:t>VPLS bridging module must perform:</a:t>
            </a:r>
          </a:p>
          <a:p>
            <a:pPr lvl="1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MAC learning</a:t>
            </a:r>
          </a:p>
          <a:p>
            <a:pPr lvl="1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MAC aging</a:t>
            </a:r>
          </a:p>
          <a:p>
            <a:pPr lvl="1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flooding of unknown MAC frames</a:t>
            </a:r>
          </a:p>
          <a:p>
            <a:pPr lvl="1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replication (for unknown/multicast/broadcast frames)</a:t>
            </a:r>
          </a:p>
          <a:p>
            <a:r>
              <a:rPr lang="en-US" dirty="0"/>
              <a:t>unlike true bridge, Spanning Tree Protocol is not used:</a:t>
            </a:r>
          </a:p>
          <a:p>
            <a:pPr lvl="1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limited traffic engineering capabilities</a:t>
            </a:r>
          </a:p>
          <a:p>
            <a:pPr lvl="1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scalability limitations</a:t>
            </a:r>
          </a:p>
          <a:p>
            <a:pPr lvl="1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slow convergence</a:t>
            </a:r>
          </a:p>
          <a:p>
            <a:r>
              <a:rPr lang="en-US" dirty="0"/>
              <a:t>forwarding loops are avoided by split horizon</a:t>
            </a:r>
          </a:p>
          <a:p>
            <a:pPr lvl="1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PE never forwards packet from MPLS network to another PE</a:t>
            </a:r>
          </a:p>
          <a:p>
            <a:pPr lvl="1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Not a limitation since there is a full mesh of PWs so always send directly to the right PE</a:t>
            </a:r>
          </a:p>
        </p:txBody>
      </p:sp>
    </p:spTree>
    <p:extLst>
      <p:ext uri="{BB962C8B-B14F-4D97-AF65-F5344CB8AC3E}">
        <p14:creationId xmlns:p14="http://schemas.microsoft.com/office/powerpoint/2010/main" val="467215205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Element roles </a:t>
            </a:r>
          </a:p>
        </p:txBody>
      </p:sp>
      <p:graphicFrame>
        <p:nvGraphicFramePr>
          <p:cNvPr id="4" name="Object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116148495"/>
              </p:ext>
            </p:extLst>
          </p:nvPr>
        </p:nvGraphicFramePr>
        <p:xfrm>
          <a:off x="468313" y="1557338"/>
          <a:ext cx="8432800" cy="400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3" name="Visio" r:id="rId4" imgW="8262026" imgH="3919627" progId="Visio.Drawing.11">
                  <p:embed/>
                </p:oleObj>
              </mc:Choice>
              <mc:Fallback>
                <p:oleObj name="Visio" r:id="rId4" imgW="8262026" imgH="3919627" progId="Visio.Drawing.11">
                  <p:embed/>
                  <p:pic>
                    <p:nvPicPr>
                      <p:cNvPr id="0" name="Content Placeholder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557338"/>
                        <a:ext cx="8432800" cy="400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7471754"/>
      </p:ext>
    </p:extLst>
  </p:cSld>
  <p:clrMapOvr>
    <a:masterClrMapping/>
  </p:clrMapOvr>
  <p:transition spd="slow">
    <p:wipe dir="d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VPLS Bridge – split horizon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168857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packet from a CE:</a:t>
            </a:r>
          </a:p>
          <a:p>
            <a:pPr lvl="1"/>
            <a:r>
              <a:rPr lang="en-US" dirty="0"/>
              <a:t>may be sent back to a CE</a:t>
            </a:r>
          </a:p>
          <a:p>
            <a:pPr lvl="1"/>
            <a:r>
              <a:rPr lang="en-US" dirty="0"/>
              <a:t>may be sent to a PE via a PW</a:t>
            </a:r>
          </a:p>
          <a:p>
            <a:r>
              <a:rPr lang="en-US" dirty="0"/>
              <a:t>a packet from a PE:</a:t>
            </a:r>
          </a:p>
          <a:p>
            <a:pPr lvl="1"/>
            <a:r>
              <a:rPr lang="en-US" dirty="0"/>
              <a:t>is only sent to a CE (split horizon)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9972948"/>
              </p:ext>
            </p:extLst>
          </p:nvPr>
        </p:nvGraphicFramePr>
        <p:xfrm>
          <a:off x="597971" y="3501008"/>
          <a:ext cx="8396195" cy="3123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4" name="Visio" r:id="rId3" imgW="10720768" imgH="3988505" progId="Visio.Drawing.11">
                  <p:embed/>
                </p:oleObj>
              </mc:Choice>
              <mc:Fallback>
                <p:oleObj name="Visio" r:id="rId3" imgW="10720768" imgH="3988505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7971" y="3501008"/>
                        <a:ext cx="8396195" cy="31237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9073562"/>
      </p:ext>
    </p:extLst>
  </p:cSld>
  <p:clrMapOvr>
    <a:masterClrMapping/>
  </p:clrMapOvr>
  <p:transition spd="slow">
    <p:wipe dir="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VPN Routing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595" y="1276883"/>
            <a:ext cx="3533775" cy="32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4153563"/>
              </p:ext>
            </p:extLst>
          </p:nvPr>
        </p:nvGraphicFramePr>
        <p:xfrm>
          <a:off x="1043608" y="4370108"/>
          <a:ext cx="7143750" cy="246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9" name="Visio" r:id="rId4" imgW="7143074" imgH="2469042" progId="Visio.Drawing.11">
                  <p:embed/>
                </p:oleObj>
              </mc:Choice>
              <mc:Fallback>
                <p:oleObj name="Visio" r:id="rId4" imgW="7143074" imgH="2469042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43608" y="4370108"/>
                        <a:ext cx="7143750" cy="2468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6165616"/>
      </p:ext>
    </p:extLst>
  </p:cSld>
  <p:clrMapOvr>
    <a:masterClrMapping/>
  </p:clrMapOvr>
  <p:transition spd="slow">
    <p:wipe dir="d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Private LAN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VPN membership auto discovery</a:t>
            </a:r>
          </a:p>
          <a:p>
            <a:pPr lvl="1"/>
            <a:r>
              <a:rPr lang="en-US" dirty="0"/>
              <a:t>Reduces VPN configuration and errors related to the configuration</a:t>
            </a:r>
          </a:p>
          <a:p>
            <a:r>
              <a:rPr lang="en-US" dirty="0"/>
              <a:t>Signaling of connection between edge devices associated with a VPN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823381"/>
      </p:ext>
    </p:extLst>
  </p:cSld>
  <p:clrMapOvr>
    <a:masterClrMapping/>
  </p:clrMapOvr>
  <p:transition spd="slow">
    <p:wipe dir="d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MPLS L3 VPN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1328531"/>
          </a:xfrm>
        </p:spPr>
        <p:txBody>
          <a:bodyPr/>
          <a:lstStyle/>
          <a:p>
            <a:r>
              <a:rPr lang="en-US" dirty="0"/>
              <a:t>A VPN is a collection of sites sharing common </a:t>
            </a:r>
            <a:br>
              <a:rPr lang="en-US" dirty="0"/>
            </a:br>
            <a:r>
              <a:rPr lang="en-US" dirty="0"/>
              <a:t>routing information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827584" y="3501008"/>
          <a:ext cx="7143750" cy="246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5" name="Visio" r:id="rId3" imgW="7143074" imgH="2469042" progId="Visio.Drawing.11">
                  <p:embed/>
                </p:oleObj>
              </mc:Choice>
              <mc:Fallback>
                <p:oleObj name="Visio" r:id="rId3" imgW="7143074" imgH="246904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3501008"/>
                        <a:ext cx="7143750" cy="2468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8477887"/>
      </p:ext>
    </p:extLst>
  </p:cSld>
  <p:clrMapOvr>
    <a:masterClrMapping/>
  </p:clrMapOvr>
  <p:transition spd="slow">
    <p:wipe dir="d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96752"/>
            <a:ext cx="8077200" cy="2448271"/>
          </a:xfrm>
        </p:spPr>
        <p:txBody>
          <a:bodyPr>
            <a:normAutofit fontScale="92500" lnSpcReduction="20000"/>
          </a:bodyPr>
          <a:lstStyle/>
          <a:p>
            <a:r>
              <a:rPr lang="en-US" b="1" i="1" dirty="0"/>
              <a:t>Overlay</a:t>
            </a:r>
            <a:r>
              <a:rPr lang="en-US" dirty="0"/>
              <a:t> Virtual Private Networks where the  Service Provider provides virtual point-to-point links between customer sites</a:t>
            </a:r>
          </a:p>
          <a:p>
            <a:r>
              <a:rPr lang="en-US" b="1" i="1" dirty="0"/>
              <a:t>Peer-to-Peer</a:t>
            </a:r>
            <a:r>
              <a:rPr lang="en-US" dirty="0"/>
              <a:t> Virtual Private Networks where the Service Provider participates in the customer routing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115616" y="3933056"/>
          <a:ext cx="7143750" cy="246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9" name="Visio" r:id="rId3" imgW="7143074" imgH="2469042" progId="Visio.Drawing.11">
                  <p:embed/>
                </p:oleObj>
              </mc:Choice>
              <mc:Fallback>
                <p:oleObj name="Visio" r:id="rId3" imgW="7143074" imgH="2469042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5616" y="3933056"/>
                        <a:ext cx="7143750" cy="2468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6688690"/>
      </p:ext>
    </p:extLst>
  </p:cSld>
  <p:clrMapOvr>
    <a:masterClrMapping/>
  </p:clrMapOvr>
  <p:transition spd="slow">
    <p:wipe dir="d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Peer-to-peer VPN benefits and drawbacks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526158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Pros:</a:t>
            </a:r>
          </a:p>
          <a:p>
            <a:pPr lvl="1"/>
            <a:r>
              <a:rPr lang="en-US" dirty="0"/>
              <a:t>A single infrastructure is used to serve all VPN customers</a:t>
            </a:r>
          </a:p>
          <a:p>
            <a:pPr lvl="1"/>
            <a:r>
              <a:rPr lang="en-US" dirty="0"/>
              <a:t>Guarantees optimum routing between customer sites</a:t>
            </a:r>
          </a:p>
          <a:p>
            <a:pPr lvl="1"/>
            <a:r>
              <a:rPr lang="en-US" dirty="0"/>
              <a:t>Easier to provision an additional VPN</a:t>
            </a:r>
          </a:p>
          <a:p>
            <a:pPr lvl="1"/>
            <a:r>
              <a:rPr lang="en-US" dirty="0"/>
              <a:t>Only the sites are provisioned, not the links between them, therefore there is no need to know the exact traffic matrix between customers sites</a:t>
            </a:r>
          </a:p>
          <a:p>
            <a:pPr lvl="1"/>
            <a:r>
              <a:rPr lang="en-US" dirty="0"/>
              <a:t>Simple routing from the CE point of view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Service Provider participates in customer routing </a:t>
            </a:r>
          </a:p>
          <a:p>
            <a:pPr lvl="1"/>
            <a:r>
              <a:rPr lang="en-US" dirty="0"/>
              <a:t>SP becomes responsible for customer convergence</a:t>
            </a:r>
          </a:p>
          <a:p>
            <a:pPr lvl="1"/>
            <a:r>
              <a:rPr lang="en-US" dirty="0"/>
              <a:t>PE routers carry all routes from all customers</a:t>
            </a:r>
          </a:p>
          <a:p>
            <a:pPr lvl="1"/>
            <a:r>
              <a:rPr lang="en-US" dirty="0"/>
              <a:t>SP needs detailed IP routing knowledge</a:t>
            </a:r>
          </a:p>
        </p:txBody>
      </p:sp>
    </p:spTree>
    <p:extLst>
      <p:ext uri="{BB962C8B-B14F-4D97-AF65-F5344CB8AC3E}">
        <p14:creationId xmlns:p14="http://schemas.microsoft.com/office/powerpoint/2010/main" val="382982540"/>
      </p:ext>
    </p:extLst>
  </p:cSld>
  <p:clrMapOvr>
    <a:masterClrMapping/>
  </p:clrMapOvr>
  <p:transition spd="slow">
    <p:wipe dir="d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Provider Edge Router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596413"/>
            <a:ext cx="8587680" cy="168857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At PE router each customer is assigned a Virtual Router</a:t>
            </a:r>
          </a:p>
          <a:p>
            <a:r>
              <a:rPr lang="en-US" dirty="0"/>
              <a:t>Routing  across the provider backbone is performed by another routing process that uses global IP routing table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863097" y="4077072"/>
          <a:ext cx="8289013" cy="5867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3" name="Visio" r:id="rId3" imgW="10720768" imgH="7588444" progId="Visio.Drawing.11">
                  <p:embed/>
                </p:oleObj>
              </mc:Choice>
              <mc:Fallback>
                <p:oleObj name="Visio" r:id="rId3" imgW="10720768" imgH="7588444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63097" y="4077072"/>
                        <a:ext cx="8289013" cy="58673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529" name="Picture 25" descr="http://www.livius.org/a/1/romanempire/coin_janus_225-212.JP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862" y="3389687"/>
            <a:ext cx="1976338" cy="1946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5622202"/>
      </p:ext>
    </p:extLst>
  </p:cSld>
  <p:clrMapOvr>
    <a:masterClrMapping/>
  </p:clrMapOvr>
  <p:transition spd="slow">
    <p:wipe dir="d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MPLS L3 VPN: Virtual Routing and Forwarding (VRF) Tables 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1904595"/>
          </a:xfrm>
        </p:spPr>
        <p:txBody>
          <a:bodyPr>
            <a:normAutofit/>
          </a:bodyPr>
          <a:lstStyle/>
          <a:p>
            <a:r>
              <a:rPr lang="en-US" b="1" i="1" dirty="0"/>
              <a:t>Isolation of traffic </a:t>
            </a:r>
            <a:r>
              <a:rPr lang="en-US" dirty="0"/>
              <a:t>between the different VPNs: a customer in one VPN should not be able to send traffic to another VPN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3356992"/>
            <a:ext cx="708660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957173"/>
      </p:ext>
    </p:extLst>
  </p:cSld>
  <p:clrMapOvr>
    <a:masterClrMapping/>
  </p:clrMapOvr>
  <p:transition spd="slow">
    <p:wipe dir="d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MPLS L3 VPN: Virtual Routing and Forwarding (VRF) Tables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500093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Per-VPN routing and forwarding tables (VRFs) maintain separate information for each VPN</a:t>
            </a:r>
          </a:p>
          <a:p>
            <a:r>
              <a:rPr lang="en-US" dirty="0"/>
              <a:t>These tables are in addition to the global routing forwarding table used for non-VPN (Internet) traffic</a:t>
            </a:r>
          </a:p>
          <a:p>
            <a:r>
              <a:rPr lang="en-US" dirty="0"/>
              <a:t>VRFs contain routes for the customer’s destinations both at the local site and at remote sites</a:t>
            </a:r>
          </a:p>
          <a:p>
            <a:r>
              <a:rPr lang="en-US" dirty="0"/>
              <a:t>A customer interface is associated with particular VRF by configuration</a:t>
            </a:r>
          </a:p>
          <a:p>
            <a:r>
              <a:rPr lang="en-US" dirty="0"/>
              <a:t>The use of multiple forwarding tables is a necessary condition for allowing support of overlapping address spaces</a:t>
            </a:r>
          </a:p>
        </p:txBody>
      </p:sp>
    </p:spTree>
    <p:extLst>
      <p:ext uri="{BB962C8B-B14F-4D97-AF65-F5344CB8AC3E}">
        <p14:creationId xmlns:p14="http://schemas.microsoft.com/office/powerpoint/2010/main" val="2279088504"/>
      </p:ext>
    </p:extLst>
  </p:cSld>
  <p:clrMapOvr>
    <a:masterClrMapping/>
  </p:clrMapOvr>
  <p:transition spd="slow">
    <p:wipe dir="d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VRF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573" y="1124744"/>
            <a:ext cx="8077200" cy="2376264"/>
          </a:xfrm>
        </p:spPr>
        <p:txBody>
          <a:bodyPr>
            <a:noAutofit/>
          </a:bodyPr>
          <a:lstStyle/>
          <a:p>
            <a:r>
              <a:rPr lang="en-US" sz="1600" dirty="0"/>
              <a:t>Router CE1 has a global routing table which contains  only routes for the VPN</a:t>
            </a:r>
          </a:p>
          <a:p>
            <a:r>
              <a:rPr lang="en-US" sz="1600" dirty="0"/>
              <a:t>On PE1, there are two separate routing tables. One  of the routing tables is used for the VPN; the global routing table contains routes for the service provider network </a:t>
            </a:r>
          </a:p>
          <a:p>
            <a:r>
              <a:rPr lang="en-US" sz="1600" dirty="0"/>
              <a:t>Routers  P1 and P2 have no knowledge of the customer routes coming  from CE1 and CE2.</a:t>
            </a:r>
          </a:p>
          <a:p>
            <a:r>
              <a:rPr lang="en-US" sz="1600" dirty="0"/>
              <a:t>Router PE2 has both a global routing table and  a separate routing table just for the customer’s VPN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600450"/>
            <a:ext cx="6877050" cy="32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3757795"/>
      </p:ext>
    </p:extLst>
  </p:cSld>
  <p:clrMapOvr>
    <a:masterClrMapping/>
  </p:clrMapOvr>
  <p:transition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</a:t>
            </a:r>
            <a:r>
              <a:rPr lang="en-US" dirty="0" err="1"/>
              <a:t>Pseudowire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196753"/>
            <a:ext cx="8227640" cy="252028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Similar to existing circuit switched environment</a:t>
            </a:r>
          </a:p>
          <a:p>
            <a:r>
              <a:rPr lang="en-US" dirty="0"/>
              <a:t>Leverage the existing installed gear</a:t>
            </a:r>
          </a:p>
          <a:p>
            <a:r>
              <a:rPr lang="en-US" dirty="0"/>
              <a:t>Provide circuit-based services in addition to packet/IP-based services</a:t>
            </a:r>
          </a:p>
          <a:p>
            <a:r>
              <a:rPr lang="en-US" dirty="0" err="1"/>
              <a:t>Trunking</a:t>
            </a:r>
            <a:r>
              <a:rPr lang="en-US" dirty="0"/>
              <a:t> Layer 2 over an MPLS network:</a:t>
            </a:r>
          </a:p>
          <a:p>
            <a:pPr lvl="1"/>
            <a:r>
              <a:rPr lang="en-US" dirty="0"/>
              <a:t>Ethernet</a:t>
            </a:r>
          </a:p>
          <a:p>
            <a:pPr lvl="1"/>
            <a:r>
              <a:rPr lang="en-US" dirty="0"/>
              <a:t>Frame Relay</a:t>
            </a:r>
          </a:p>
          <a:p>
            <a:pPr lvl="1"/>
            <a:r>
              <a:rPr lang="en-US" dirty="0"/>
              <a:t>ATM—AAL5, cell mode</a:t>
            </a:r>
          </a:p>
          <a:p>
            <a:pPr lvl="1"/>
            <a:r>
              <a:rPr lang="en-US" dirty="0"/>
              <a:t>PPP</a:t>
            </a:r>
          </a:p>
          <a:p>
            <a:pPr lvl="1"/>
            <a:r>
              <a:rPr lang="en-US" dirty="0"/>
              <a:t>Cisco HDLC</a:t>
            </a:r>
          </a:p>
          <a:p>
            <a:pPr lvl="1"/>
            <a:r>
              <a:rPr lang="en-US" dirty="0"/>
              <a:t>SONET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3684658"/>
            <a:ext cx="653415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496384"/>
      </p:ext>
    </p:extLst>
  </p:cSld>
  <p:clrMapOvr>
    <a:masterClrMapping/>
  </p:clrMapOvr>
  <p:transition spd="slow">
    <p:wipe dir="d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Constrained route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556792"/>
            <a:ext cx="8077200" cy="3168351"/>
          </a:xfrm>
        </p:spPr>
        <p:txBody>
          <a:bodyPr>
            <a:norm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approach: to run separate copies of the routing protocol per VPN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approach: to carry all VPN routes in a single protocol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971600" y="3933056"/>
          <a:ext cx="7143750" cy="246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7" name="Visio" r:id="rId4" imgW="7143079" imgH="2469090" progId="Visio.Drawing.11">
                  <p:embed/>
                </p:oleObj>
              </mc:Choice>
              <mc:Fallback>
                <p:oleObj name="Visio" r:id="rId4" imgW="7143079" imgH="246909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71600" y="3933056"/>
                        <a:ext cx="7143750" cy="2468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6353999"/>
      </p:ext>
    </p:extLst>
  </p:cSld>
  <p:clrMapOvr>
    <a:masterClrMapping/>
  </p:clrMapOvr>
  <p:transition spd="slow">
    <p:wipe dir="d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85692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Has support for route filtering using the community attribute; thus it can do constrained route distribution. Can attach arbitrary attributes to routes, so the community paradigm can be easily extended. </a:t>
            </a:r>
          </a:p>
          <a:p>
            <a:r>
              <a:rPr lang="en-US" dirty="0"/>
              <a:t>Has support for a rich set of attributes, allowing control of the preferred routing exit point.  </a:t>
            </a:r>
          </a:p>
          <a:p>
            <a:r>
              <a:rPr lang="en-US" dirty="0"/>
              <a:t>Can carry a very large number of routes; thus it can support a large number of customer routes. </a:t>
            </a:r>
          </a:p>
          <a:p>
            <a:r>
              <a:rPr lang="en-US" dirty="0"/>
              <a:t>Can exchange information between routers that are not directly connected; thus the routing exchanges can be kept between the PE routers only.  </a:t>
            </a:r>
          </a:p>
          <a:p>
            <a:r>
              <a:rPr lang="en-US" dirty="0"/>
              <a:t>Can carry label information associated with routes. </a:t>
            </a:r>
          </a:p>
          <a:p>
            <a:r>
              <a:rPr lang="en-US" dirty="0"/>
              <a:t>Has support for multiple address families. (not only IPv4)</a:t>
            </a:r>
          </a:p>
          <a:p>
            <a:r>
              <a:rPr lang="en-US" dirty="0"/>
              <a:t>Can operate across provider boundaries. </a:t>
            </a:r>
          </a:p>
        </p:txBody>
      </p:sp>
    </p:spTree>
    <p:extLst>
      <p:ext uri="{BB962C8B-B14F-4D97-AF65-F5344CB8AC3E}">
        <p14:creationId xmlns:p14="http://schemas.microsoft.com/office/powerpoint/2010/main" val="3494984035"/>
      </p:ext>
    </p:extLst>
  </p:cSld>
  <p:clrMapOvr>
    <a:masterClrMapping/>
  </p:clrMapOvr>
  <p:transition spd="slow">
    <p:wipe dir="d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Route Distinguisher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556792"/>
            <a:ext cx="8077200" cy="316835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BGP is used in MPLS VPN architecture to transport customer routes directly between PE-routers;</a:t>
            </a:r>
          </a:p>
          <a:p>
            <a:r>
              <a:rPr lang="en-US" dirty="0"/>
              <a:t>A 64-bit prefix, called route distinguisher (RD), is used in MPLS VPN to convert non-unique 32-bit customer addresses into 96-bit unique addresses that can be transported between PE-routers.</a:t>
            </a:r>
          </a:p>
          <a:p>
            <a:r>
              <a:rPr lang="en-US" dirty="0"/>
              <a:t>The enhanced version of BGP is called Multi-Protocol Border Gateway Protocol (MP-BGP). The 96-bit routes are treated by MP-BGP as addresses of a new address family, the VPN-IPv4 address family. 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150293" y="4293096"/>
          <a:ext cx="7143750" cy="246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1" name="Visio" r:id="rId4" imgW="7143079" imgH="2469090" progId="Visio.Drawing.11">
                  <p:embed/>
                </p:oleObj>
              </mc:Choice>
              <mc:Fallback>
                <p:oleObj name="Visio" r:id="rId4" imgW="7143079" imgH="246909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50293" y="4293096"/>
                        <a:ext cx="7143750" cy="2468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3135073"/>
      </p:ext>
    </p:extLst>
  </p:cSld>
  <p:clrMapOvr>
    <a:masterClrMapping/>
  </p:clrMapOvr>
  <p:transition spd="slow">
    <p:wipe dir="d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Routing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305672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PE-routers:</a:t>
            </a:r>
          </a:p>
          <a:p>
            <a:pPr lvl="1"/>
            <a:r>
              <a:rPr lang="en-US" dirty="0"/>
              <a:t>Exchange VPN routes with CE-routers via per VPN routing protocols</a:t>
            </a:r>
          </a:p>
          <a:p>
            <a:pPr lvl="1"/>
            <a:r>
              <a:rPr lang="en-US" dirty="0"/>
              <a:t>Exchange core routes with P-routers and PE-routers via core IGP</a:t>
            </a:r>
          </a:p>
          <a:p>
            <a:pPr lvl="1"/>
            <a:r>
              <a:rPr lang="en-US" dirty="0"/>
              <a:t>Exchange VPNv4 routes with other PE-routers via multiprotocol </a:t>
            </a:r>
            <a:r>
              <a:rPr lang="en-US" dirty="0" err="1"/>
              <a:t>iBGP</a:t>
            </a:r>
            <a:r>
              <a:rPr lang="en-US" dirty="0"/>
              <a:t> sessions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313" y="5013176"/>
            <a:ext cx="5248275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3458160"/>
      </p:ext>
    </p:extLst>
  </p:cSld>
  <p:clrMapOvr>
    <a:masterClrMapping/>
  </p:clrMapOvr>
  <p:transition spd="slow">
    <p:wipe dir="d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MPLS L3 VPN - Route Distinguisher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3968" y="1596413"/>
            <a:ext cx="4555232" cy="42973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 VPN-IPv4 address consists of an 8-byte Route Distinguisher (RD) and a 4-byte IPv4 address</a:t>
            </a:r>
          </a:p>
          <a:p>
            <a:r>
              <a:rPr lang="en-US" dirty="0"/>
              <a:t>Makes a route unique so customers don’t see each other’s routes</a:t>
            </a:r>
          </a:p>
          <a:p>
            <a:pPr lvl="1"/>
            <a:r>
              <a:rPr lang="en-US" dirty="0"/>
              <a:t>Ex: differentiate 10.0.0.0/8 in VPN-A from 10.0.0.0/8 in VPN-B</a:t>
            </a:r>
          </a:p>
          <a:p>
            <a:pPr lvl="1"/>
            <a:r>
              <a:rPr lang="en-US" dirty="0"/>
              <a:t>Unique route is now </a:t>
            </a:r>
            <a:r>
              <a:rPr lang="en-US" dirty="0" err="1">
                <a:solidFill>
                  <a:srgbClr val="FF0000"/>
                </a:solidFill>
              </a:rPr>
              <a:t>RD:IPaddr</a:t>
            </a:r>
            <a:r>
              <a:rPr lang="en-US" dirty="0"/>
              <a:t> (96 bits) plus a mask</a:t>
            </a:r>
          </a:p>
          <a:p>
            <a:r>
              <a:rPr lang="en-US" dirty="0"/>
              <a:t>Configured as ASN:YY</a:t>
            </a:r>
          </a:p>
          <a:p>
            <a:pPr lvl="1"/>
            <a:r>
              <a:rPr lang="en-US" dirty="0"/>
              <a:t>ASN - Autonomous System Number</a:t>
            </a:r>
          </a:p>
          <a:p>
            <a:r>
              <a:rPr lang="en-US" dirty="0"/>
              <a:t>Each VRF is associated with one RD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56792"/>
            <a:ext cx="417195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6053324"/>
      </p:ext>
    </p:extLst>
  </p:cSld>
  <p:clrMapOvr>
    <a:masterClrMapping/>
  </p:clrMapOvr>
  <p:transition spd="slow">
    <p:wipe dir="d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Route Distinguisher usage in MPLS VPNs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RD has no special meaning—it is only used to make potentially overlapping IPv4 addresses globally unique</a:t>
            </a:r>
          </a:p>
          <a:p>
            <a:r>
              <a:rPr lang="en-US" dirty="0"/>
              <a:t>Simple VPN topologies require one RD per customer</a:t>
            </a:r>
          </a:p>
          <a:p>
            <a:r>
              <a:rPr lang="en-US" dirty="0"/>
              <a:t>RD could serve as VPN identifier for simple VPN topologies, but this design could not support all topologies required by the customers</a:t>
            </a:r>
          </a:p>
          <a:p>
            <a:r>
              <a:rPr lang="en-US" dirty="0"/>
              <a:t>Implementation of more complex VPN topologies, like when a customer site belongs to multiple VPNs cannot be </a:t>
            </a:r>
            <a:r>
              <a:rPr lang="en-US"/>
              <a:t>based solely on 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912085"/>
      </p:ext>
    </p:extLst>
  </p:cSld>
  <p:clrMapOvr>
    <a:masterClrMapping/>
  </p:clrMapOvr>
  <p:transition spd="slow">
    <p:wipe dir="d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Target (RT)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78491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Actually the requirement is broader than simply separating the routing information per VPN, for two reasons: </a:t>
            </a:r>
          </a:p>
          <a:p>
            <a:pPr lvl="1"/>
            <a:r>
              <a:rPr lang="en-US" dirty="0"/>
              <a:t>Customers may require arbitrary and complex connectivity models between their sites</a:t>
            </a:r>
          </a:p>
          <a:p>
            <a:pPr lvl="1"/>
            <a:r>
              <a:rPr lang="en-US" dirty="0"/>
              <a:t>Support for overlapping VPNs means that the same route must be present in several VPN routing tables</a:t>
            </a:r>
          </a:p>
          <a:p>
            <a:r>
              <a:rPr lang="en-US" dirty="0"/>
              <a:t>Route Targets are additional attributes attached to </a:t>
            </a:r>
            <a:r>
              <a:rPr lang="en-US" b="1" dirty="0"/>
              <a:t>VPN IPv4 BGP routes </a:t>
            </a:r>
            <a:r>
              <a:rPr lang="en-US" dirty="0"/>
              <a:t>to indicate VPN membership</a:t>
            </a:r>
          </a:p>
          <a:p>
            <a:r>
              <a:rPr lang="en-US" dirty="0"/>
              <a:t>Any number of route targets can be attached to a single route</a:t>
            </a:r>
          </a:p>
        </p:txBody>
      </p:sp>
    </p:spTree>
    <p:extLst>
      <p:ext uri="{BB962C8B-B14F-4D97-AF65-F5344CB8AC3E}">
        <p14:creationId xmlns:p14="http://schemas.microsoft.com/office/powerpoint/2010/main" val="3134059651"/>
      </p:ext>
    </p:extLst>
  </p:cSld>
  <p:clrMapOvr>
    <a:masterClrMapping/>
  </p:clrMapOvr>
  <p:transition spd="slow">
    <p:wipe dir="d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Community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243305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Used for route filtering</a:t>
            </a:r>
          </a:p>
          <a:p>
            <a:r>
              <a:rPr lang="en-US" dirty="0"/>
              <a:t>The attribute is a 32-bit string, where the first 16 bits represent the AS number allocated to the provider and the last 16 bits represent a locally assigned number</a:t>
            </a:r>
          </a:p>
          <a:p>
            <a:r>
              <a:rPr lang="en-US" dirty="0"/>
              <a:t>Extended communities are just like communities, except that they use 32 bits for the locally assigned portion</a:t>
            </a:r>
          </a:p>
          <a:p>
            <a:r>
              <a:rPr lang="en-US" dirty="0"/>
              <a:t>Route Targets are coded as Extended BGP communities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221088"/>
            <a:ext cx="7200900" cy="1752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2000" y="6165304"/>
            <a:ext cx="74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RFC1771 A Border Gateway Protocol 4 (BGP-4)  </a:t>
            </a:r>
          </a:p>
        </p:txBody>
      </p:sp>
    </p:spTree>
    <p:extLst>
      <p:ext uri="{BB962C8B-B14F-4D97-AF65-F5344CB8AC3E}">
        <p14:creationId xmlns:p14="http://schemas.microsoft.com/office/powerpoint/2010/main" val="3343467448"/>
      </p:ext>
    </p:extLst>
  </p:cSld>
  <p:clrMapOvr>
    <a:masterClrMapping/>
  </p:clrMapOvr>
  <p:transition spd="slow">
    <p:wipe dir="d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or more RTs can be attached to the same route</a:t>
            </a:r>
          </a:p>
          <a:p>
            <a:r>
              <a:rPr lang="en-US" dirty="0"/>
              <a:t>Attaching an RT to a route can be done with arbitrary granularity:</a:t>
            </a:r>
          </a:p>
          <a:p>
            <a:pPr lvl="1"/>
            <a:r>
              <a:rPr lang="en-US" dirty="0"/>
              <a:t>the same RT can be attached to all the routes in a particular site</a:t>
            </a:r>
          </a:p>
          <a:p>
            <a:pPr lvl="1"/>
            <a:r>
              <a:rPr lang="en-US" dirty="0"/>
              <a:t>different RTs may be attached to each route</a:t>
            </a:r>
          </a:p>
        </p:txBody>
      </p:sp>
    </p:spTree>
    <p:extLst>
      <p:ext uri="{BB962C8B-B14F-4D97-AF65-F5344CB8AC3E}">
        <p14:creationId xmlns:p14="http://schemas.microsoft.com/office/powerpoint/2010/main" val="551960038"/>
      </p:ext>
    </p:extLst>
  </p:cSld>
  <p:clrMapOvr>
    <a:masterClrMapping/>
  </p:clrMapOvr>
  <p:transition spd="slow">
    <p:wipe dir="d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684" y="12675"/>
            <a:ext cx="8077200" cy="1143000"/>
          </a:xfrm>
        </p:spPr>
        <p:txBody>
          <a:bodyPr/>
          <a:lstStyle/>
          <a:p>
            <a:r>
              <a:rPr lang="en-US" dirty="0"/>
              <a:t>MPLS L3 VPN – How RT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24745"/>
            <a:ext cx="8371656" cy="18002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Export route targets </a:t>
            </a:r>
            <a:r>
              <a:rPr lang="en-US" dirty="0"/>
              <a:t>identifying VPN membership are appended to customer route when it is converted into VPNv4 route;</a:t>
            </a:r>
          </a:p>
          <a:p>
            <a:r>
              <a:rPr lang="en-US" dirty="0"/>
              <a:t>Each virtual routing table has a set of associated </a:t>
            </a:r>
            <a:r>
              <a:rPr lang="en-US" b="1" dirty="0"/>
              <a:t>import route targets </a:t>
            </a:r>
            <a:r>
              <a:rPr lang="en-US" dirty="0"/>
              <a:t>that select routes to be inserted into the virtual routing table;</a:t>
            </a:r>
          </a:p>
          <a:p>
            <a:r>
              <a:rPr lang="en-US" dirty="0"/>
              <a:t>Route targets </a:t>
            </a:r>
            <a:r>
              <a:rPr lang="en-US" i="1" dirty="0"/>
              <a:t>usually</a:t>
            </a:r>
            <a:r>
              <a:rPr lang="en-US" dirty="0"/>
              <a:t> identify VPN membership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115616" y="2835852"/>
          <a:ext cx="6666222" cy="3993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5" name="Visio" r:id="rId4" imgW="7629418" imgH="4571159" progId="Visio.Drawing.11">
                  <p:embed/>
                </p:oleObj>
              </mc:Choice>
              <mc:Fallback>
                <p:oleObj name="Visio" r:id="rId4" imgW="7629418" imgH="4571159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15616" y="2835852"/>
                        <a:ext cx="6666222" cy="39933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7009454"/>
      </p:ext>
    </p:extLst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Pseudowire</a:t>
            </a:r>
            <a:r>
              <a:rPr lang="en-US" dirty="0"/>
              <a:t>: what else?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</a:t>
            </a:r>
            <a:r>
              <a:rPr lang="en-US" dirty="0" err="1"/>
              <a:t>pseudowires</a:t>
            </a:r>
            <a:r>
              <a:rPr lang="en-US" dirty="0"/>
              <a:t>, by definition, constitute a form </a:t>
            </a:r>
            <a:r>
              <a:rPr lang="en-US"/>
              <a:t>of layer inversion</a:t>
            </a:r>
            <a:endParaRPr lang="en-US" dirty="0"/>
          </a:p>
          <a:p>
            <a:r>
              <a:rPr lang="en-US" dirty="0"/>
              <a:t>PWs emulate the native service</a:t>
            </a:r>
          </a:p>
          <a:p>
            <a:r>
              <a:rPr lang="en-US" dirty="0"/>
              <a:t>But may not completely reproduce it (applicability statement)</a:t>
            </a:r>
          </a:p>
        </p:txBody>
      </p:sp>
    </p:spTree>
    <p:extLst>
      <p:ext uri="{BB962C8B-B14F-4D97-AF65-F5344CB8AC3E}">
        <p14:creationId xmlns:p14="http://schemas.microsoft.com/office/powerpoint/2010/main" val="3604736032"/>
      </p:ext>
    </p:extLst>
  </p:cSld>
  <p:clrMapOvr>
    <a:masterClrMapping/>
  </p:clrMapOvr>
  <p:transition spd="slow">
    <p:wipe dir="d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MPLS L3 VPN: Relationship between RDs and 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RDs convert IPv4 addresses to unique VPN-IPv4 addresses that can be carried in BGP</a:t>
            </a:r>
          </a:p>
          <a:p>
            <a:r>
              <a:rPr lang="en-US" dirty="0"/>
              <a:t>RTs are attributes of VPN IPv4 routes that control which sites can access these routes</a:t>
            </a:r>
          </a:p>
          <a:p>
            <a:r>
              <a:rPr lang="en-US" dirty="0"/>
              <a:t>In BGP, each route can have multiple attributes, therefore the fact that a route is a member of multiple VPNs can be conveyed in one UPDATE message</a:t>
            </a:r>
          </a:p>
          <a:p>
            <a:r>
              <a:rPr lang="en-US" dirty="0"/>
              <a:t>An alternative design could have used RDs to determine VPN membership</a:t>
            </a:r>
          </a:p>
          <a:p>
            <a:pPr lvl="1"/>
            <a:r>
              <a:rPr lang="en-US" dirty="0"/>
              <a:t>When a site is in multiple VPNs, its routes would be advertised multiple times, each with a different RD</a:t>
            </a:r>
          </a:p>
          <a:p>
            <a:pPr lvl="1"/>
            <a:r>
              <a:rPr lang="en-US" dirty="0"/>
              <a:t>This would not be a scalable solution</a:t>
            </a:r>
          </a:p>
        </p:txBody>
      </p:sp>
    </p:spTree>
    <p:extLst>
      <p:ext uri="{BB962C8B-B14F-4D97-AF65-F5344CB8AC3E}">
        <p14:creationId xmlns:p14="http://schemas.microsoft.com/office/powerpoint/2010/main" val="3313156572"/>
      </p:ext>
    </p:extLst>
  </p:cSld>
  <p:clrMapOvr>
    <a:masterClrMapping/>
  </p:clrMapOvr>
  <p:transition spd="slow">
    <p:wipe dir="d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MP-BGP Update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MP-BGP update contains:</a:t>
            </a:r>
          </a:p>
          <a:p>
            <a:pPr lvl="1"/>
            <a:r>
              <a:rPr lang="en-US" dirty="0"/>
              <a:t>VPN-IPv4 address</a:t>
            </a:r>
          </a:p>
          <a:p>
            <a:pPr lvl="1"/>
            <a:r>
              <a:rPr lang="en-US" dirty="0"/>
              <a:t>BGP Next-Hop</a:t>
            </a:r>
          </a:p>
          <a:p>
            <a:pPr lvl="1"/>
            <a:r>
              <a:rPr lang="en-US" dirty="0"/>
              <a:t>Extended communities (route targets, optionally site-of-origin)</a:t>
            </a:r>
          </a:p>
          <a:p>
            <a:pPr lvl="1"/>
            <a:r>
              <a:rPr lang="en-US" b="1" dirty="0"/>
              <a:t>Label used for VPN packet forwarding</a:t>
            </a:r>
          </a:p>
          <a:p>
            <a:pPr lvl="1"/>
            <a:r>
              <a:rPr lang="en-US" dirty="0"/>
              <a:t>Any other BGP attribute (AS-Path, Local Preference, MED, standard community …)</a:t>
            </a:r>
          </a:p>
        </p:txBody>
      </p:sp>
    </p:spTree>
    <p:extLst>
      <p:ext uri="{BB962C8B-B14F-4D97-AF65-F5344CB8AC3E}">
        <p14:creationId xmlns:p14="http://schemas.microsoft.com/office/powerpoint/2010/main" val="2938675218"/>
      </p:ext>
    </p:extLst>
  </p:cSld>
  <p:clrMapOvr>
    <a:masterClrMapping/>
  </p:clrMapOvr>
  <p:transition spd="slow">
    <p:wipe dir="d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MPLS recap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62000" y="1412777"/>
            <a:ext cx="8077200" cy="1080120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/>
              <a:t>Control Plane</a:t>
            </a:r>
            <a:r>
              <a:rPr lang="en-US" dirty="0"/>
              <a:t>—responsible for maintaining correct label tables among Label Switching Routers</a:t>
            </a:r>
          </a:p>
          <a:p>
            <a:r>
              <a:rPr lang="en-US" b="1" dirty="0"/>
              <a:t>Forwarding (aka Data) Plane</a:t>
            </a:r>
            <a:r>
              <a:rPr lang="en-US" dirty="0"/>
              <a:t>—uses label carried by packet and label table maintained by LSR to forward the packet</a:t>
            </a:r>
          </a:p>
        </p:txBody>
      </p:sp>
      <p:pic>
        <p:nvPicPr>
          <p:cNvPr id="5" name="Picture 2" descr="http://1.bp.blogspot.com/_mzi8XlkHOOs/S4uOpA3H0FI/AAAAAAAABJY/IlEezWDu-so/s1600/MPLS+Control+%26+Data+Plane+Architecture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924944"/>
            <a:ext cx="6288485" cy="3799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5405949"/>
      </p:ext>
    </p:extLst>
  </p:cSld>
  <p:clrMapOvr>
    <a:masterClrMapping/>
  </p:clrMapOvr>
  <p:transition spd="slow">
    <p:wipe dir="d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VPN Packet Forwarding Across MPLS VPN Backbone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1760579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P-routers perform label switching, packet reaches egress PE-router.</a:t>
            </a:r>
          </a:p>
          <a:p>
            <a:r>
              <a:rPr lang="en-US" dirty="0"/>
              <a:t>Egress PE-router has two options:</a:t>
            </a:r>
          </a:p>
          <a:p>
            <a:pPr lvl="1"/>
            <a:r>
              <a:rPr lang="en-US" dirty="0"/>
              <a:t>An MPLS lookup on the VPN label to determine the appropriate VRF, followed by an IP lookup in that VRF </a:t>
            </a:r>
          </a:p>
          <a:p>
            <a:pPr lvl="1"/>
            <a:r>
              <a:rPr lang="en-US" dirty="0"/>
              <a:t>An MPLS lookup based on the VPN label, in which case the label provides an outgoing interface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259632" y="3501008"/>
          <a:ext cx="7195446" cy="2827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9" name="Visio" r:id="rId4" imgW="9188585" imgH="3611503" progId="Visio.Drawing.11">
                  <p:embed/>
                </p:oleObj>
              </mc:Choice>
              <mc:Fallback>
                <p:oleObj name="Visio" r:id="rId4" imgW="9188585" imgH="3611503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59632" y="3501008"/>
                        <a:ext cx="7195446" cy="2827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3145348"/>
      </p:ext>
    </p:extLst>
  </p:cSld>
  <p:clrMapOvr>
    <a:masterClrMapping/>
  </p:clrMapOvr>
  <p:transition spd="slow">
    <p:wipe dir="d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MPLS L3 VPN: Route Distribution Among PEs by BGP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2048611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PEs can distribute VPN IPv4 routes using full-mesh I-BGP connections between them or via an I-BGP connection to a route reflector</a:t>
            </a:r>
          </a:p>
          <a:p>
            <a:r>
              <a:rPr lang="en-US" dirty="0"/>
              <a:t>PEs may distribute the exact set of routes that appears in the VRF or perform aggregation PEs distribute routes with their address as the BGP next hop</a:t>
            </a:r>
          </a:p>
          <a:p>
            <a:r>
              <a:rPr lang="en-US" dirty="0"/>
              <a:t>PEs assign and distribute MPLS labels with the routes</a:t>
            </a:r>
          </a:p>
          <a:p>
            <a:pPr lvl="1"/>
            <a:r>
              <a:rPr lang="en-US" dirty="0"/>
              <a:t>A single label may be used for the entire VRF</a:t>
            </a:r>
          </a:p>
          <a:p>
            <a:pPr lvl="1"/>
            <a:r>
              <a:rPr lang="en-US" dirty="0"/>
              <a:t>A single label may be used for each attachment circuit</a:t>
            </a:r>
          </a:p>
          <a:p>
            <a:pPr lvl="1"/>
            <a:r>
              <a:rPr lang="en-US" dirty="0"/>
              <a:t>Different labels may be used for each route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827584" y="3933056"/>
          <a:ext cx="7196137" cy="282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3" name="Visio" r:id="rId3" imgW="9188585" imgH="3611503" progId="Visio.Drawing.11">
                  <p:embed/>
                </p:oleObj>
              </mc:Choice>
              <mc:Fallback>
                <p:oleObj name="Visio" r:id="rId3" imgW="9188585" imgH="361150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3933056"/>
                        <a:ext cx="7196137" cy="282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8881071"/>
      </p:ext>
    </p:extLst>
  </p:cSld>
  <p:clrMapOvr>
    <a:masterClrMapping/>
  </p:clrMapOvr>
  <p:transition spd="slow">
    <p:wipe dir="d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Resources</a:t>
            </a:r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RFC4448 Encapsulation </a:t>
            </a:r>
            <a:r>
              <a:rPr lang="en-US" dirty="0"/>
              <a:t>Methods for Transport of Ethernet over MPLS Networks </a:t>
            </a:r>
            <a:r>
              <a:rPr lang="en-US" u="sng" dirty="0">
                <a:solidFill>
                  <a:schemeClr val="tx2"/>
                </a:solidFill>
                <a:hlinkClick r:id="rId6"/>
              </a:rPr>
              <a:t>http://tools.ietf.org/pdf/rfc4448.pdf</a:t>
            </a:r>
            <a:endParaRPr lang="en-US" u="sng" dirty="0"/>
          </a:p>
          <a:p>
            <a:pPr>
              <a:defRPr/>
            </a:pPr>
            <a:r>
              <a:rPr lang="en-US" dirty="0"/>
              <a:t>RFC3985 Pseudo Wire Emulation Edge-to-Edge (PWE3) Architecture </a:t>
            </a:r>
            <a:r>
              <a:rPr lang="en-US" dirty="0">
                <a:hlinkClick r:id="rId7"/>
              </a:rPr>
              <a:t>http://tools.ietf.org/html/rfc3985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Simplistic approach to MPLS </a:t>
            </a:r>
            <a:r>
              <a:rPr lang="en-US" dirty="0" err="1"/>
              <a:t>pseudowires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1760579"/>
          </a:xfrm>
        </p:spPr>
        <p:txBody>
          <a:bodyPr>
            <a:normAutofit/>
          </a:bodyPr>
          <a:lstStyle/>
          <a:p>
            <a:r>
              <a:rPr lang="en-US" dirty="0"/>
              <a:t>each customer </a:t>
            </a:r>
            <a:r>
              <a:rPr lang="en-US" b="1" i="1" dirty="0"/>
              <a:t>network</a:t>
            </a:r>
            <a:r>
              <a:rPr lang="en-US" dirty="0"/>
              <a:t> mapped to pair of (unidirectional) LSPs</a:t>
            </a:r>
          </a:p>
          <a:p>
            <a:r>
              <a:rPr lang="en-US" dirty="0"/>
              <a:t>scaling problem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736428"/>
              </p:ext>
            </p:extLst>
          </p:nvPr>
        </p:nvGraphicFramePr>
        <p:xfrm>
          <a:off x="1087437" y="3478867"/>
          <a:ext cx="7426325" cy="369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0" name="Visio" r:id="rId3" imgW="7426848" imgH="3691594" progId="Visio.Drawing.11">
                  <p:embed/>
                </p:oleObj>
              </mc:Choice>
              <mc:Fallback>
                <p:oleObj name="Visio" r:id="rId3" imgW="7426848" imgH="3691594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87437" y="3478867"/>
                        <a:ext cx="7426325" cy="3690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8262639"/>
      </p:ext>
    </p:extLst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Martini </a:t>
            </a:r>
            <a:r>
              <a:rPr lang="en-US" dirty="0" err="1"/>
              <a:t>Pseudowires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154455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transport MPLS tunnel is set up between PEs</a:t>
            </a:r>
          </a:p>
          <a:p>
            <a:r>
              <a:rPr lang="en-US" dirty="0"/>
              <a:t>multiple PWs may be set up inside tunnels</a:t>
            </a:r>
          </a:p>
          <a:p>
            <a:r>
              <a:rPr lang="en-US" dirty="0"/>
              <a:t>P-routers are unaware of individual customer networks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4096891"/>
              </p:ext>
            </p:extLst>
          </p:nvPr>
        </p:nvGraphicFramePr>
        <p:xfrm>
          <a:off x="1087437" y="3478867"/>
          <a:ext cx="7426325" cy="369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4" name="Visio" r:id="rId3" imgW="7426848" imgH="3691594" progId="Visio.Drawing.11">
                  <p:embed/>
                </p:oleObj>
              </mc:Choice>
              <mc:Fallback>
                <p:oleObj name="Visio" r:id="rId3" imgW="7426848" imgH="3691594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87437" y="3478867"/>
                        <a:ext cx="7426325" cy="3690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3281386"/>
      </p:ext>
    </p:extLst>
  </p:cSld>
  <p:clrMapOvr>
    <a:masterClrMapping/>
  </p:clrMapOvr>
  <p:transition spd="slow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Pseudowire</a:t>
            </a:r>
            <a:r>
              <a:rPr lang="en-US" dirty="0"/>
              <a:t> encapsulation for MPLS</a:t>
            </a:r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4739193"/>
              </p:ext>
            </p:extLst>
          </p:nvPr>
        </p:nvGraphicFramePr>
        <p:xfrm>
          <a:off x="762000" y="1762478"/>
          <a:ext cx="8077200" cy="3966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7" name="Visio" r:id="rId3" imgW="9242628" imgH="4538842" progId="Visio.Drawing.11">
                  <p:embed/>
                </p:oleObj>
              </mc:Choice>
              <mc:Fallback>
                <p:oleObj name="Visio" r:id="rId3" imgW="9242628" imgH="4538842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762478"/>
                        <a:ext cx="8077200" cy="39664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5353779"/>
      </p:ext>
    </p:extLst>
  </p:cSld>
  <p:clrMapOvr>
    <a:masterClrMapping/>
  </p:clrMapOvr>
  <p:transition spd="slow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Pseudowire</a:t>
            </a:r>
            <a:r>
              <a:rPr lang="en-US" dirty="0"/>
              <a:t> encapsulation for MPLS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924944"/>
            <a:ext cx="708660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859" y="1407815"/>
            <a:ext cx="3258097" cy="151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993552"/>
      </p:ext>
    </p:extLst>
  </p:cSld>
  <p:clrMapOvr>
    <a:masterClrMapping/>
  </p:clrMapOvr>
  <p:transition spd="slow">
    <p:wipe dir="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OKFAmQ6LnTdkKqqzhwoax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uPQogmzKvTp1YV9ymQ2Z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8Cm1higbyIl35Abad2Rjv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2915</Words>
  <Application>Microsoft Office PowerPoint</Application>
  <PresentationFormat>On-screen Show (4:3)</PresentationFormat>
  <Paragraphs>317</Paragraphs>
  <Slides>55</Slides>
  <Notes>14</Notes>
  <HiddenSlides>2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Calibri</vt:lpstr>
      <vt:lpstr>Georgia</vt:lpstr>
      <vt:lpstr>Training</vt:lpstr>
      <vt:lpstr>Visio</vt:lpstr>
      <vt:lpstr>High Speed Networks VPNs,PseudoWires and Over-MPLS Services </vt:lpstr>
      <vt:lpstr>What is Pseudowire?</vt:lpstr>
      <vt:lpstr>Network Element roles </vt:lpstr>
      <vt:lpstr>Motivation for Pseudowire</vt:lpstr>
      <vt:lpstr>Pseudowire: what else?</vt:lpstr>
      <vt:lpstr>Simplistic approach to MPLS pseudowires</vt:lpstr>
      <vt:lpstr>Martini Pseudowires</vt:lpstr>
      <vt:lpstr>Pseudowire encapsulation for MPLS</vt:lpstr>
      <vt:lpstr>Pseudowire encapsulation for MPLS</vt:lpstr>
      <vt:lpstr>Pseudowire Control Word (RFC4385)</vt:lpstr>
      <vt:lpstr>Layer 2 Tunneling Protocol version 3 – The Native IP Service Provider’s answer to MPLS</vt:lpstr>
      <vt:lpstr>Traditional WAN architecture</vt:lpstr>
      <vt:lpstr>Ethernet Pseudowire or Ethernet-over-MPLS</vt:lpstr>
      <vt:lpstr>EoMPLS encapsulation details</vt:lpstr>
      <vt:lpstr>Pseudowire associated channel</vt:lpstr>
      <vt:lpstr>Control plane for Pseudowire</vt:lpstr>
      <vt:lpstr>Pseudowire Provisioning </vt:lpstr>
      <vt:lpstr>Pseudowire – label withdrawal</vt:lpstr>
      <vt:lpstr>Why Virtual Private Network (VPN)?</vt:lpstr>
      <vt:lpstr>L2 Virtual Private Networks</vt:lpstr>
      <vt:lpstr>L2 VPN</vt:lpstr>
      <vt:lpstr>VPWS</vt:lpstr>
      <vt:lpstr>VPN Topologies: Full mesh</vt:lpstr>
      <vt:lpstr>VPN Topologies: Partial-Mesh Topology</vt:lpstr>
      <vt:lpstr>VPN Topologies : Hub-and-Spoke Topology</vt:lpstr>
      <vt:lpstr>VPN Topologies : Hub-and-Spoke Topology with redundancy</vt:lpstr>
      <vt:lpstr>VPLS</vt:lpstr>
      <vt:lpstr>VPLS Bridge – 1 </vt:lpstr>
      <vt:lpstr>VPLS Bridge - 2</vt:lpstr>
      <vt:lpstr>VPLS Bridge – split horizon</vt:lpstr>
      <vt:lpstr>VPN Routing</vt:lpstr>
      <vt:lpstr>Virtual Private LAN Service</vt:lpstr>
      <vt:lpstr>MPLS L3 VPN</vt:lpstr>
      <vt:lpstr>VPN models</vt:lpstr>
      <vt:lpstr>Peer-to-peer VPN benefits and drawbacks</vt:lpstr>
      <vt:lpstr>Provider Edge Router Architecture</vt:lpstr>
      <vt:lpstr>MPLS L3 VPN: Virtual Routing and Forwarding (VRF) Tables - 1</vt:lpstr>
      <vt:lpstr>MPLS L3 VPN: Virtual Routing and Forwarding (VRF) Tables - 2</vt:lpstr>
      <vt:lpstr>VRF example</vt:lpstr>
      <vt:lpstr>Constrained route distribution</vt:lpstr>
      <vt:lpstr>BGP advantages</vt:lpstr>
      <vt:lpstr>Route Distinguisher</vt:lpstr>
      <vt:lpstr>Routing protocols</vt:lpstr>
      <vt:lpstr>MPLS L3 VPN - Route Distinguisher</vt:lpstr>
      <vt:lpstr>Route Distinguisher usage in MPLS VPNs</vt:lpstr>
      <vt:lpstr>Route Target (RT)</vt:lpstr>
      <vt:lpstr>BGP Community Attributes</vt:lpstr>
      <vt:lpstr>RT Properties</vt:lpstr>
      <vt:lpstr>MPLS L3 VPN – How RT work?</vt:lpstr>
      <vt:lpstr>MPLS L3 VPN: Relationship between RDs and RTs</vt:lpstr>
      <vt:lpstr>MP-BGP Update</vt:lpstr>
      <vt:lpstr>MPLS recap</vt:lpstr>
      <vt:lpstr>VPN Packet Forwarding Across MPLS VPN Backbone</vt:lpstr>
      <vt:lpstr>MPLS L3 VPN: Route Distribution Among PEs by BGP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2013-02-23T10:21:03Z</dcterms:created>
  <dcterms:modified xsi:type="dcterms:W3CDTF">2022-03-21T07:54:47Z</dcterms:modified>
</cp:coreProperties>
</file>