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323" r:id="rId7"/>
    <p:sldId id="324" r:id="rId8"/>
    <p:sldId id="325" r:id="rId9"/>
    <p:sldId id="326" r:id="rId10"/>
    <p:sldId id="328" r:id="rId11"/>
    <p:sldId id="32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>
      <p:cViewPr varScale="1">
        <p:scale>
          <a:sx n="74" d="100"/>
          <a:sy n="74" d="100"/>
        </p:scale>
        <p:origin x="45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Traffic Engineering and BGP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RFC </a:t>
            </a:r>
            <a:r>
              <a:rPr lang="en-US" i="1" dirty="0"/>
              <a:t>2702,Requirements for Traffic Engineering Over MPLS</a:t>
            </a:r>
            <a:r>
              <a:rPr lang="en-US" dirty="0"/>
              <a:t>:</a:t>
            </a:r>
          </a:p>
          <a:p>
            <a:pPr marL="857250" lvl="2" indent="0">
              <a:buNone/>
            </a:pPr>
            <a:r>
              <a:rPr lang="en-US" dirty="0"/>
              <a:t>traffic engineering is a technology that is concerned with performance optimization of operational networks</a:t>
            </a:r>
          </a:p>
        </p:txBody>
      </p:sp>
    </p:spTree>
    <p:extLst>
      <p:ext uri="{BB962C8B-B14F-4D97-AF65-F5344CB8AC3E}">
        <p14:creationId xmlns:p14="http://schemas.microsoft.com/office/powerpoint/2010/main" val="28475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ISP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customer-provider</a:t>
            </a:r>
          </a:p>
          <a:p>
            <a:r>
              <a:rPr lang="en-US" i="1" dirty="0" smtClean="0"/>
              <a:t>peer-peer</a:t>
            </a:r>
          </a:p>
          <a:p>
            <a:r>
              <a:rPr lang="en-US" i="1" dirty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2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Decision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Consists </a:t>
            </a:r>
            <a:r>
              <a:rPr lang="en-US" dirty="0"/>
              <a:t>of an ordered list </a:t>
            </a:r>
            <a:r>
              <a:rPr lang="en-US" dirty="0" smtClean="0"/>
              <a:t>of attributes </a:t>
            </a:r>
            <a:r>
              <a:rPr lang="en-US" dirty="0"/>
              <a:t>across which routes are </a:t>
            </a:r>
            <a:r>
              <a:rPr lang="en-US" dirty="0" smtClean="0"/>
              <a:t>compared</a:t>
            </a:r>
          </a:p>
          <a:p>
            <a:r>
              <a:rPr lang="en-US" dirty="0"/>
              <a:t>The ordering </a:t>
            </a:r>
            <a:r>
              <a:rPr lang="en-US" dirty="0" smtClean="0"/>
              <a:t>of attributes </a:t>
            </a:r>
            <a:r>
              <a:rPr lang="en-US" dirty="0"/>
              <a:t>allows the operator to influence various stages </a:t>
            </a:r>
            <a:r>
              <a:rPr lang="en-US" dirty="0" smtClean="0"/>
              <a:t>of the </a:t>
            </a:r>
            <a:r>
              <a:rPr lang="en-US" dirty="0"/>
              <a:t>decision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Attribute can be set</a:t>
            </a:r>
          </a:p>
          <a:p>
            <a:pPr lvl="1"/>
            <a:r>
              <a:rPr lang="en-US" dirty="0" smtClean="0"/>
              <a:t>Locally</a:t>
            </a:r>
          </a:p>
          <a:p>
            <a:pPr lvl="1"/>
            <a:r>
              <a:rPr lang="en-US" dirty="0" smtClean="0"/>
              <a:t>Neighbor</a:t>
            </a:r>
          </a:p>
          <a:p>
            <a:pPr lvl="1"/>
            <a:r>
              <a:rPr lang="en-US" dirty="0" smtClean="0"/>
              <a:t>Neither</a:t>
            </a:r>
          </a:p>
          <a:p>
            <a:r>
              <a:rPr lang="en-US" dirty="0" smtClean="0"/>
              <a:t>3 steps a router use to process advertisements:</a:t>
            </a:r>
          </a:p>
          <a:p>
            <a:pPr lvl="1"/>
            <a:r>
              <a:rPr lang="en-US" dirty="0" smtClean="0"/>
              <a:t>Import policy</a:t>
            </a:r>
          </a:p>
          <a:p>
            <a:pPr lvl="1"/>
            <a:r>
              <a:rPr lang="en-US" dirty="0" smtClean="0"/>
              <a:t>Decision process</a:t>
            </a:r>
          </a:p>
          <a:p>
            <a:pPr lvl="1"/>
            <a:r>
              <a:rPr lang="en-US" dirty="0" smtClean="0"/>
              <a:t>Export policy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9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Local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Preference - </a:t>
            </a:r>
            <a:r>
              <a:rPr lang="en-US" dirty="0"/>
              <a:t>Changing preference is done </a:t>
            </a:r>
            <a:r>
              <a:rPr lang="en-US" dirty="0" smtClean="0"/>
              <a:t>by adding/deleting/modifying </a:t>
            </a:r>
            <a:r>
              <a:rPr lang="en-US" dirty="0"/>
              <a:t>route attributes in BGP </a:t>
            </a:r>
            <a:r>
              <a:rPr lang="en-US" dirty="0" smtClean="0"/>
              <a:t>advertisements</a:t>
            </a:r>
          </a:p>
          <a:p>
            <a:r>
              <a:rPr lang="en-US" i="1" dirty="0" smtClean="0"/>
              <a:t>Filtering</a:t>
            </a:r>
          </a:p>
          <a:p>
            <a:r>
              <a:rPr lang="en-US" i="1" dirty="0" smtClean="0"/>
              <a:t>Tagging - </a:t>
            </a:r>
            <a:r>
              <a:rPr lang="en-US" dirty="0"/>
              <a:t>The key mechanism is the </a:t>
            </a:r>
            <a:r>
              <a:rPr lang="en-US" i="1" dirty="0" smtClean="0"/>
              <a:t>community attribute</a:t>
            </a:r>
            <a:r>
              <a:rPr lang="en-US" dirty="0" smtClean="0"/>
              <a:t>, </a:t>
            </a:r>
            <a:r>
              <a:rPr lang="en-US" dirty="0"/>
              <a:t>a variable-length string used to </a:t>
            </a:r>
            <a:r>
              <a:rPr lang="en-US" dirty="0" smtClean="0"/>
              <a:t>tag routes</a:t>
            </a:r>
          </a:p>
          <a:p>
            <a:r>
              <a:rPr lang="en-US" dirty="0"/>
              <a:t>ISP implements its policies by applying </a:t>
            </a:r>
            <a:r>
              <a:rPr lang="en-US" dirty="0" smtClean="0"/>
              <a:t>configuration commands </a:t>
            </a:r>
            <a:r>
              <a:rPr lang="en-US" dirty="0"/>
              <a:t>at </a:t>
            </a:r>
            <a:r>
              <a:rPr lang="en-US" dirty="0" smtClean="0"/>
              <a:t>routers</a:t>
            </a:r>
          </a:p>
          <a:p>
            <a:r>
              <a:rPr lang="en-US" dirty="0"/>
              <a:t>C</a:t>
            </a:r>
            <a:r>
              <a:rPr lang="en-US" dirty="0" smtClean="0"/>
              <a:t>onfigurations </a:t>
            </a:r>
            <a:r>
              <a:rPr lang="en-US" dirty="0"/>
              <a:t>typically consist </a:t>
            </a:r>
            <a:r>
              <a:rPr lang="en-US" dirty="0" smtClean="0"/>
              <a:t>of a </a:t>
            </a:r>
            <a:r>
              <a:rPr lang="en-US" dirty="0"/>
              <a:t>set of lists of preference, filtering, and tagging rules, one </a:t>
            </a:r>
            <a:r>
              <a:rPr lang="en-US" dirty="0" smtClean="0"/>
              <a:t>list for </a:t>
            </a:r>
            <a:r>
              <a:rPr lang="en-US" dirty="0"/>
              <a:t>each </a:t>
            </a:r>
            <a:r>
              <a:rPr lang="en-US" i="1" dirty="0"/>
              <a:t>session </a:t>
            </a:r>
            <a:r>
              <a:rPr lang="en-US" dirty="0"/>
              <a:t>the router has with a neighboring </a:t>
            </a:r>
            <a:r>
              <a:rPr lang="en-US" dirty="0" smtClean="0"/>
              <a:t>BGP-speaking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8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language construct</a:t>
            </a:r>
          </a:p>
          <a:p>
            <a:r>
              <a:rPr lang="en-US" dirty="0" smtClean="0"/>
              <a:t>Route Map – key primitive</a:t>
            </a:r>
          </a:p>
          <a:p>
            <a:pPr lvl="1"/>
            <a:r>
              <a:rPr lang="en-US" dirty="0" smtClean="0"/>
              <a:t>Consists of two parts:</a:t>
            </a:r>
          </a:p>
          <a:p>
            <a:pPr lvl="2"/>
            <a:r>
              <a:rPr lang="en-US" dirty="0"/>
              <a:t>a set of conditions </a:t>
            </a:r>
            <a:r>
              <a:rPr lang="en-US" dirty="0" smtClean="0"/>
              <a:t>indicating when </a:t>
            </a:r>
            <a:r>
              <a:rPr lang="en-US" dirty="0"/>
              <a:t>the map is to be </a:t>
            </a:r>
            <a:r>
              <a:rPr lang="en-US" dirty="0" smtClean="0"/>
              <a:t>invoked</a:t>
            </a:r>
          </a:p>
          <a:p>
            <a:pPr lvl="3"/>
            <a:r>
              <a:rPr lang="en-US" dirty="0"/>
              <a:t>the prefix is a </a:t>
            </a:r>
            <a:r>
              <a:rPr lang="en-US" dirty="0" smtClean="0"/>
              <a:t>specified value, or</a:t>
            </a:r>
          </a:p>
          <a:p>
            <a:pPr lvl="3"/>
            <a:r>
              <a:rPr lang="en-US" dirty="0"/>
              <a:t>the AS path matches a specified regular </a:t>
            </a:r>
            <a:r>
              <a:rPr lang="en-US" dirty="0" smtClean="0"/>
              <a:t>expression</a:t>
            </a:r>
          </a:p>
          <a:p>
            <a:pPr lvl="2"/>
            <a:r>
              <a:rPr lang="en-US" dirty="0"/>
              <a:t>the action to be taken if the advertisement matches </a:t>
            </a:r>
            <a:r>
              <a:rPr lang="en-US" dirty="0" smtClean="0"/>
              <a:t>the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5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early exit routing </a:t>
            </a:r>
            <a:r>
              <a:rPr lang="en-US" i="1" dirty="0" smtClean="0"/>
              <a:t>- </a:t>
            </a:r>
            <a:r>
              <a:rPr lang="en-US" dirty="0" smtClean="0"/>
              <a:t>ISP </a:t>
            </a:r>
            <a:r>
              <a:rPr lang="en-US" dirty="0"/>
              <a:t>forwards traffic to its </a:t>
            </a:r>
            <a:r>
              <a:rPr lang="en-US" dirty="0" smtClean="0"/>
              <a:t>closest possible </a:t>
            </a:r>
            <a:r>
              <a:rPr lang="en-US" dirty="0"/>
              <a:t>exit point to reduce the number of links packets </a:t>
            </a:r>
            <a:r>
              <a:rPr lang="en-US" dirty="0" smtClean="0"/>
              <a:t>traverse</a:t>
            </a:r>
          </a:p>
          <a:p>
            <a:r>
              <a:rPr lang="en-US" i="1" dirty="0"/>
              <a:t>load balancing </a:t>
            </a:r>
            <a:r>
              <a:rPr lang="en-US" dirty="0" smtClean="0"/>
              <a:t>traffic over </a:t>
            </a:r>
            <a:r>
              <a:rPr lang="en-US" dirty="0"/>
              <a:t>several links when </a:t>
            </a:r>
            <a:r>
              <a:rPr lang="en-US" dirty="0" smtClean="0"/>
              <a:t>possible</a:t>
            </a:r>
          </a:p>
          <a:p>
            <a:r>
              <a:rPr lang="en-US" i="1" dirty="0"/>
              <a:t>Inbound Traffic </a:t>
            </a:r>
            <a:r>
              <a:rPr lang="en-US" i="1" dirty="0" smtClean="0"/>
              <a:t>Control – </a:t>
            </a:r>
            <a:r>
              <a:rPr lang="en-US" dirty="0"/>
              <a:t>how much traffic </a:t>
            </a:r>
            <a:r>
              <a:rPr lang="en-US" dirty="0" smtClean="0"/>
              <a:t>ISP receives </a:t>
            </a:r>
            <a:r>
              <a:rPr lang="en-US" dirty="0"/>
              <a:t>from each of </a:t>
            </a:r>
            <a:r>
              <a:rPr lang="en-US" dirty="0" smtClean="0"/>
              <a:t>its peering links</a:t>
            </a:r>
          </a:p>
          <a:p>
            <a:pPr lvl="1"/>
            <a:r>
              <a:rPr lang="en-US" dirty="0"/>
              <a:t>can be done by </a:t>
            </a:r>
            <a:r>
              <a:rPr lang="en-US" dirty="0" smtClean="0"/>
              <a:t>modifying the </a:t>
            </a:r>
            <a:r>
              <a:rPr lang="en-US" dirty="0"/>
              <a:t>MED attribute</a:t>
            </a:r>
            <a:endParaRPr lang="en-US" dirty="0" smtClean="0"/>
          </a:p>
          <a:p>
            <a:pPr lvl="1"/>
            <a:endParaRPr lang="en-US" i="1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01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Assigning </a:t>
            </a:r>
            <a:r>
              <a:rPr lang="en-US" dirty="0" err="1" smtClean="0"/>
              <a:t>nonoverlapping</a:t>
            </a:r>
            <a:r>
              <a:rPr lang="en-US" dirty="0" smtClean="0"/>
              <a:t> </a:t>
            </a:r>
            <a:r>
              <a:rPr lang="en-US" dirty="0"/>
              <a:t>range </a:t>
            </a:r>
            <a:r>
              <a:rPr lang="en-US" dirty="0" smtClean="0"/>
              <a:t>of </a:t>
            </a:r>
            <a:r>
              <a:rPr lang="en-US" i="1" dirty="0" err="1" smtClean="0"/>
              <a:t>LocalPref</a:t>
            </a:r>
            <a:r>
              <a:rPr lang="en-US" dirty="0" smtClean="0"/>
              <a:t> </a:t>
            </a:r>
            <a:r>
              <a:rPr lang="en-US" dirty="0"/>
              <a:t>values to each type of peering </a:t>
            </a:r>
            <a:r>
              <a:rPr lang="en-US" dirty="0" smtClean="0"/>
              <a:t>relationship</a:t>
            </a:r>
          </a:p>
          <a:p>
            <a:pPr lvl="1"/>
            <a:r>
              <a:rPr lang="en-US" dirty="0"/>
              <a:t>90–99 might be </a:t>
            </a:r>
            <a:r>
              <a:rPr lang="en-US" dirty="0" smtClean="0"/>
              <a:t>used for customers</a:t>
            </a:r>
          </a:p>
          <a:p>
            <a:pPr lvl="1"/>
            <a:r>
              <a:rPr lang="en-US" dirty="0"/>
              <a:t>80–89 for </a:t>
            </a:r>
            <a:r>
              <a:rPr lang="en-US" dirty="0" smtClean="0"/>
              <a:t>peers</a:t>
            </a:r>
          </a:p>
          <a:p>
            <a:pPr lvl="1"/>
            <a:r>
              <a:rPr lang="en-US" dirty="0"/>
              <a:t>70–79 for </a:t>
            </a:r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60–69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backup </a:t>
            </a:r>
            <a:r>
              <a:rPr lang="en-US" dirty="0" smtClean="0"/>
              <a:t>links</a:t>
            </a:r>
          </a:p>
          <a:p>
            <a:r>
              <a:rPr lang="en-US" i="1" dirty="0"/>
              <a:t>Controlling Route </a:t>
            </a:r>
            <a:r>
              <a:rPr lang="en-US" i="1" dirty="0" smtClean="0"/>
              <a:t>Export</a:t>
            </a:r>
          </a:p>
          <a:p>
            <a:pPr lvl="1"/>
            <a:r>
              <a:rPr lang="en-US" dirty="0"/>
              <a:t>configures an import policy that appends the </a:t>
            </a:r>
            <a:r>
              <a:rPr lang="en-US" dirty="0" smtClean="0"/>
              <a:t>community attribute </a:t>
            </a:r>
            <a:r>
              <a:rPr lang="en-US" i="1" dirty="0" err="1" smtClean="0"/>
              <a:t>X</a:t>
            </a:r>
            <a:r>
              <a:rPr lang="en-US" sz="800" i="1" dirty="0" err="1" smtClean="0"/>
              <a:t>peer</a:t>
            </a:r>
            <a:r>
              <a:rPr lang="en-US" sz="800" i="1" dirty="0" smtClean="0"/>
              <a:t>- </a:t>
            </a:r>
            <a:r>
              <a:rPr lang="en-US" dirty="0"/>
              <a:t> </a:t>
            </a:r>
            <a:r>
              <a:rPr lang="en-US" dirty="0" smtClean="0"/>
              <a:t>- to indicate that </a:t>
            </a:r>
            <a:r>
              <a:rPr lang="en-US" dirty="0"/>
              <a:t>the route was received from a </a:t>
            </a:r>
            <a:r>
              <a:rPr lang="en-US" dirty="0" smtClean="0"/>
              <a:t>peer</a:t>
            </a:r>
          </a:p>
          <a:p>
            <a:r>
              <a:rPr lang="en-US" dirty="0" smtClean="0"/>
              <a:t>Remote Control</a:t>
            </a:r>
          </a:p>
          <a:p>
            <a:r>
              <a:rPr lang="en-US" dirty="0"/>
              <a:t>by configuring </a:t>
            </a:r>
            <a:r>
              <a:rPr lang="en-US" dirty="0" smtClean="0"/>
              <a:t>routers </a:t>
            </a:r>
            <a:r>
              <a:rPr lang="en-US" dirty="0"/>
              <a:t>to map certain community attributes to certain </a:t>
            </a:r>
            <a:r>
              <a:rPr lang="en-US" i="1" dirty="0" err="1" smtClean="0"/>
              <a:t>LocalPref</a:t>
            </a:r>
            <a:r>
              <a:rPr lang="en-US" dirty="0" smtClean="0"/>
              <a:t> </a:t>
            </a:r>
            <a:r>
              <a:rPr lang="en-US" dirty="0"/>
              <a:t>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921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(widescreen)(2)</Template>
  <TotalTime>9539</TotalTime>
  <Words>338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Traffic Engineering and BGP</vt:lpstr>
      <vt:lpstr>Traffic Engineering</vt:lpstr>
      <vt:lpstr>ISP Relationships</vt:lpstr>
      <vt:lpstr>BGP Decision Process</vt:lpstr>
      <vt:lpstr>Configuring Local Policies</vt:lpstr>
      <vt:lpstr>Route Map</vt:lpstr>
      <vt:lpstr>Traffic Engineering Goals</vt:lpstr>
      <vt:lpstr>Traffic Engineering Techniques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Netconf, Yang and Rest</dc:title>
  <dc:creator>Akiva Kirill Sadovski</dc:creator>
  <cp:lastModifiedBy>Akiva Kirill Sadovski</cp:lastModifiedBy>
  <cp:revision>44</cp:revision>
  <dcterms:created xsi:type="dcterms:W3CDTF">2018-07-27T17:19:17Z</dcterms:created>
  <dcterms:modified xsi:type="dcterms:W3CDTF">2018-11-23T23:09:07Z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