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80" r:id="rId24"/>
    <p:sldId id="281" r:id="rId25"/>
    <p:sldId id="282" r:id="rId26"/>
    <p:sldId id="283" r:id="rId27"/>
    <p:sldId id="284" r:id="rId28"/>
    <p:sldId id="279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414"/>
    <a:srgbClr val="000000"/>
    <a:srgbClr val="3F3F3F"/>
    <a:srgbClr val="28384D"/>
    <a:srgbClr val="D76E4E"/>
    <a:srgbClr val="894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5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8C7BA-04B3-4940-8B97-C89C8D4DA5CB}" type="datetimeFigureOut">
              <a:rPr lang="pt-BR" smtClean="0"/>
              <a:t>21/09/2014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56AC5-C42E-454B-8FAA-AC6CED884E2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0060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0701B-493A-4301-887B-702D47DB3F9E}" type="datetimeFigureOut">
              <a:rPr lang="pt-BR" smtClean="0"/>
              <a:t>21/09/2014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00152-0105-4E31-9640-C3F0F70AC36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898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D603B7A-AE08-49E9-BFC8-E3CC8EFA0C3E}" type="slidenum">
              <a:t>22</a:t>
            </a:fld>
            <a:endParaRPr lang="de-DE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47831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543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388"/>
            <a:ext cx="9113078" cy="612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21/9/2014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21/9/2014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5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21/9/2014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4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21/9/2014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63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21/9/2014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280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21/9/2014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5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21/9/2014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0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21/9/2014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89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21/9/2014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0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21/9/2014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0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21/9/2014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2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21/9/2014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06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Trabalho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de CG1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Carolina, </a:t>
            </a:r>
            <a:r>
              <a:rPr lang="pt-BR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Daniel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pt-BR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Heitor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Leonardo e Mariana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882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</a:t>
            </a:r>
            <a:endParaRPr lang="pt-BR" dirty="0"/>
          </a:p>
        </p:txBody>
      </p:sp>
      <p:pic>
        <p:nvPicPr>
          <p:cNvPr id="5" name="Espaço Reservado para Conteúdo 4" descr="D:\Github\final-cg1\src\model.h - Sublime Text 2 (UNREGISTERED)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6" t="26180" r="38221" b="7843"/>
          <a:stretch/>
        </p:blipFill>
        <p:spPr>
          <a:xfrm>
            <a:off x="463550" y="1349829"/>
            <a:ext cx="8317593" cy="5141251"/>
          </a:xfrm>
        </p:spPr>
      </p:pic>
    </p:spTree>
    <p:extLst>
      <p:ext uri="{BB962C8B-B14F-4D97-AF65-F5344CB8AC3E}">
        <p14:creationId xmlns:p14="http://schemas.microsoft.com/office/powerpoint/2010/main" val="416195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Vértices, Faces e Grupos</a:t>
            </a:r>
            <a:endParaRPr lang="pt-BR" dirty="0"/>
          </a:p>
        </p:txBody>
      </p:sp>
      <p:grpSp>
        <p:nvGrpSpPr>
          <p:cNvPr id="10" name="Grupo 9"/>
          <p:cNvGrpSpPr/>
          <p:nvPr/>
        </p:nvGrpSpPr>
        <p:grpSpPr>
          <a:xfrm>
            <a:off x="3504286" y="2540001"/>
            <a:ext cx="2135428" cy="2451100"/>
            <a:chOff x="628650" y="1574800"/>
            <a:chExt cx="2190750" cy="2514600"/>
          </a:xfrm>
        </p:grpSpPr>
        <p:sp>
          <p:nvSpPr>
            <p:cNvPr id="5" name="Retângulo de cantos arredondados 4"/>
            <p:cNvSpPr/>
            <p:nvPr/>
          </p:nvSpPr>
          <p:spPr>
            <a:xfrm>
              <a:off x="628650" y="1574800"/>
              <a:ext cx="2190750" cy="2514600"/>
            </a:xfrm>
            <a:prstGeom prst="roundRect">
              <a:avLst>
                <a:gd name="adj" fmla="val 10870"/>
              </a:avLst>
            </a:prstGeom>
            <a:solidFill>
              <a:schemeClr val="bg1">
                <a:lumMod val="75000"/>
                <a:lumOff val="2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23900" y="1690690"/>
              <a:ext cx="1981200" cy="663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Lucida Console" panose="020B0609040504020204" pitchFamily="49" charset="0"/>
                </a:rPr>
                <a:t>Vértice (QVector3D)</a:t>
              </a:r>
              <a:endParaRPr lang="pt-BR" dirty="0">
                <a:latin typeface="Lucida Console" panose="020B0609040504020204" pitchFamily="49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723900" y="2476500"/>
              <a:ext cx="1981200" cy="1231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Lucida Console" panose="020B0609040504020204" pitchFamily="49" charset="0"/>
                </a:rPr>
                <a:t>X: float</a:t>
              </a:r>
            </a:p>
            <a:p>
              <a:pPr algn="ctr"/>
              <a:r>
                <a:rPr lang="pt-BR" dirty="0" smtClean="0">
                  <a:latin typeface="Lucida Console" panose="020B0609040504020204" pitchFamily="49" charset="0"/>
                </a:rPr>
                <a:t>Y: float</a:t>
              </a:r>
            </a:p>
            <a:p>
              <a:pPr algn="ctr"/>
              <a:r>
                <a:rPr lang="pt-BR" dirty="0" smtClean="0">
                  <a:latin typeface="Lucida Console" panose="020B0609040504020204" pitchFamily="49" charset="0"/>
                </a:rPr>
                <a:t>Z: float</a:t>
              </a:r>
            </a:p>
            <a:p>
              <a:pPr algn="ctr"/>
              <a:r>
                <a:rPr lang="pt-BR" dirty="0" smtClean="0">
                  <a:latin typeface="Lucida Console" panose="020B0609040504020204" pitchFamily="49" charset="0"/>
                </a:rPr>
                <a:t>...</a:t>
              </a:r>
              <a:endParaRPr lang="pt-BR" dirty="0">
                <a:latin typeface="Lucida Console" panose="020B06090405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038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de cantos arredondados 30"/>
          <p:cNvSpPr/>
          <p:nvPr/>
        </p:nvSpPr>
        <p:spPr>
          <a:xfrm>
            <a:off x="2463800" y="1511301"/>
            <a:ext cx="1752600" cy="5150542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Vértices, Faces e Grupos</a:t>
            </a:r>
            <a:endParaRPr lang="pt-BR" dirty="0"/>
          </a:p>
        </p:txBody>
      </p:sp>
      <p:grpSp>
        <p:nvGrpSpPr>
          <p:cNvPr id="10" name="Grupo 9"/>
          <p:cNvGrpSpPr/>
          <p:nvPr/>
        </p:nvGrpSpPr>
        <p:grpSpPr>
          <a:xfrm>
            <a:off x="5421986" y="1917701"/>
            <a:ext cx="1296314" cy="1487943"/>
            <a:chOff x="628650" y="1574800"/>
            <a:chExt cx="2190750" cy="2514600"/>
          </a:xfrm>
        </p:grpSpPr>
        <p:sp>
          <p:nvSpPr>
            <p:cNvPr id="5" name="Retângulo de cantos arredondados 4"/>
            <p:cNvSpPr/>
            <p:nvPr/>
          </p:nvSpPr>
          <p:spPr>
            <a:xfrm>
              <a:off x="628650" y="1574800"/>
              <a:ext cx="2190750" cy="2514600"/>
            </a:xfrm>
            <a:prstGeom prst="roundRect">
              <a:avLst>
                <a:gd name="adj" fmla="val 10870"/>
              </a:avLst>
            </a:prstGeom>
            <a:solidFill>
              <a:schemeClr val="bg1">
                <a:lumMod val="75000"/>
                <a:lumOff val="2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23901" y="1690691"/>
              <a:ext cx="1981200" cy="728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Vértice (QVector3D)</a:t>
              </a:r>
              <a:endParaRPr lang="pt-BR" sz="1100" dirty="0">
                <a:latin typeface="Lucida Console" panose="020B0609040504020204" pitchFamily="49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723901" y="2476499"/>
              <a:ext cx="1981200" cy="1300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X: float</a:t>
              </a:r>
            </a:p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Y: float</a:t>
              </a:r>
            </a:p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Z: float</a:t>
              </a:r>
            </a:p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...</a:t>
              </a:r>
              <a:endParaRPr lang="pt-BR" sz="1100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5421986" y="3545800"/>
            <a:ext cx="1296314" cy="1487943"/>
            <a:chOff x="628650" y="1574800"/>
            <a:chExt cx="2190750" cy="2514600"/>
          </a:xfrm>
        </p:grpSpPr>
        <p:sp>
          <p:nvSpPr>
            <p:cNvPr id="20" name="Retângulo de cantos arredondados 19"/>
            <p:cNvSpPr/>
            <p:nvPr/>
          </p:nvSpPr>
          <p:spPr>
            <a:xfrm>
              <a:off x="628650" y="1574800"/>
              <a:ext cx="2190750" cy="2514600"/>
            </a:xfrm>
            <a:prstGeom prst="roundRect">
              <a:avLst>
                <a:gd name="adj" fmla="val 10870"/>
              </a:avLst>
            </a:prstGeom>
            <a:solidFill>
              <a:schemeClr val="bg1">
                <a:lumMod val="75000"/>
                <a:lumOff val="2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723901" y="1690691"/>
              <a:ext cx="1981200" cy="728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Vértice (QVector3D)</a:t>
              </a:r>
              <a:endParaRPr lang="pt-BR" sz="1100" dirty="0">
                <a:latin typeface="Lucida Console" panose="020B0609040504020204" pitchFamily="49" charset="0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723901" y="2476499"/>
              <a:ext cx="1981200" cy="1300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X: float</a:t>
              </a:r>
            </a:p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Y: float</a:t>
              </a:r>
            </a:p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Z: float</a:t>
              </a:r>
            </a:p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...</a:t>
              </a:r>
              <a:endParaRPr lang="pt-BR" sz="1100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5416350" y="5173899"/>
            <a:ext cx="1296314" cy="1487943"/>
            <a:chOff x="628650" y="1574800"/>
            <a:chExt cx="2190750" cy="2514600"/>
          </a:xfrm>
        </p:grpSpPr>
        <p:sp>
          <p:nvSpPr>
            <p:cNvPr id="24" name="Retângulo de cantos arredondados 23"/>
            <p:cNvSpPr/>
            <p:nvPr/>
          </p:nvSpPr>
          <p:spPr>
            <a:xfrm>
              <a:off x="628650" y="1574800"/>
              <a:ext cx="2190750" cy="2514600"/>
            </a:xfrm>
            <a:prstGeom prst="roundRect">
              <a:avLst>
                <a:gd name="adj" fmla="val 10870"/>
              </a:avLst>
            </a:prstGeom>
            <a:solidFill>
              <a:schemeClr val="bg1">
                <a:lumMod val="75000"/>
                <a:lumOff val="2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723901" y="1690691"/>
              <a:ext cx="1981200" cy="728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Vértice (QVector3D)</a:t>
              </a:r>
              <a:endParaRPr lang="pt-BR" sz="1100" dirty="0">
                <a:latin typeface="Lucida Console" panose="020B0609040504020204" pitchFamily="49" charset="0"/>
              </a:endParaRP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723901" y="2476499"/>
              <a:ext cx="1981200" cy="1300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X: float</a:t>
              </a:r>
            </a:p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Y: float</a:t>
              </a:r>
            </a:p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Z: float</a:t>
              </a:r>
            </a:p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...</a:t>
              </a:r>
              <a:endParaRPr lang="pt-BR" sz="1100" dirty="0">
                <a:latin typeface="Lucida Console" panose="020B0609040504020204" pitchFamily="49" charset="0"/>
              </a:endParaRPr>
            </a:p>
          </p:txBody>
        </p:sp>
      </p:grpSp>
      <p:sp>
        <p:nvSpPr>
          <p:cNvPr id="3" name="Texto explicativo em seta para a direita 2"/>
          <p:cNvSpPr/>
          <p:nvPr/>
        </p:nvSpPr>
        <p:spPr>
          <a:xfrm>
            <a:off x="2755899" y="2208544"/>
            <a:ext cx="2331753" cy="849700"/>
          </a:xfrm>
          <a:prstGeom prst="rightArrowCallout">
            <a:avLst>
              <a:gd name="adj1" fmla="val 22011"/>
              <a:gd name="adj2" fmla="val 26495"/>
              <a:gd name="adj3" fmla="val 25000"/>
              <a:gd name="adj4" fmla="val 44816"/>
            </a:avLst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Texto explicativo em seta para a direita 26"/>
          <p:cNvSpPr/>
          <p:nvPr/>
        </p:nvSpPr>
        <p:spPr>
          <a:xfrm>
            <a:off x="2755899" y="3864921"/>
            <a:ext cx="2331753" cy="849700"/>
          </a:xfrm>
          <a:prstGeom prst="rightArrowCallout">
            <a:avLst>
              <a:gd name="adj1" fmla="val 22011"/>
              <a:gd name="adj2" fmla="val 26495"/>
              <a:gd name="adj3" fmla="val 25000"/>
              <a:gd name="adj4" fmla="val 44816"/>
            </a:avLst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Texto explicativo em seta para a direita 27"/>
          <p:cNvSpPr/>
          <p:nvPr/>
        </p:nvSpPr>
        <p:spPr>
          <a:xfrm>
            <a:off x="2755899" y="5521298"/>
            <a:ext cx="2331753" cy="849700"/>
          </a:xfrm>
          <a:prstGeom prst="rightArrowCallout">
            <a:avLst>
              <a:gd name="adj1" fmla="val 22011"/>
              <a:gd name="adj2" fmla="val 26495"/>
              <a:gd name="adj3" fmla="val 25000"/>
              <a:gd name="adj4" fmla="val 44816"/>
            </a:avLst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806699" y="2451256"/>
            <a:ext cx="927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Lucida Console" panose="020B0609040504020204" pitchFamily="49" charset="0"/>
              </a:rPr>
              <a:t>Ponteiro</a:t>
            </a:r>
            <a:endParaRPr lang="pt-BR" sz="1200" dirty="0">
              <a:latin typeface="Lucida Console" panose="020B060904050402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806698" y="4151271"/>
            <a:ext cx="927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Lucida Console" panose="020B0609040504020204" pitchFamily="49" charset="0"/>
              </a:rPr>
              <a:t>Ponteiro</a:t>
            </a:r>
            <a:endParaRPr lang="pt-BR" sz="1200" dirty="0">
              <a:latin typeface="Lucida Console" panose="020B0609040504020204" pitchFamily="49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806698" y="5807648"/>
            <a:ext cx="927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Lucida Console" panose="020B0609040504020204" pitchFamily="49" charset="0"/>
              </a:rPr>
              <a:t>Ponteiro</a:t>
            </a:r>
            <a:endParaRPr lang="pt-BR" sz="1200" dirty="0">
              <a:latin typeface="Lucida Console" panose="020B0609040504020204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2651776" y="1678586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Face</a:t>
            </a:r>
            <a:endParaRPr lang="pt-BR" dirty="0"/>
          </a:p>
        </p:txBody>
      </p:sp>
      <p:sp>
        <p:nvSpPr>
          <p:cNvPr id="33" name="Texto explicativo retangular com cantos arredondados 32"/>
          <p:cNvSpPr/>
          <p:nvPr/>
        </p:nvSpPr>
        <p:spPr>
          <a:xfrm>
            <a:off x="439064" y="1602526"/>
            <a:ext cx="1638300" cy="533555"/>
          </a:xfrm>
          <a:prstGeom prst="wedgeRoundRectCallout">
            <a:avLst>
              <a:gd name="adj1" fmla="val 69865"/>
              <a:gd name="adj2" fmla="val 21531"/>
              <a:gd name="adj3" fmla="val 16667"/>
            </a:avLst>
          </a:prstGeom>
          <a:solidFill>
            <a:schemeClr val="tx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Ordenado</a:t>
            </a:r>
          </a:p>
        </p:txBody>
      </p:sp>
    </p:spTree>
    <p:extLst>
      <p:ext uri="{BB962C8B-B14F-4D97-AF65-F5344CB8AC3E}">
        <p14:creationId xmlns:p14="http://schemas.microsoft.com/office/powerpoint/2010/main" val="4537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Vértices, Faces e Grupos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2463800" y="1511300"/>
            <a:ext cx="1752600" cy="5626099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0" name="Grupo 29"/>
          <p:cNvGrpSpPr/>
          <p:nvPr/>
        </p:nvGrpSpPr>
        <p:grpSpPr>
          <a:xfrm>
            <a:off x="2755899" y="2044334"/>
            <a:ext cx="2925812" cy="1056144"/>
            <a:chOff x="2755899" y="2044334"/>
            <a:chExt cx="2925812" cy="1056144"/>
          </a:xfrm>
        </p:grpSpPr>
        <p:grpSp>
          <p:nvGrpSpPr>
            <p:cNvPr id="11" name="Grupo 10"/>
            <p:cNvGrpSpPr/>
            <p:nvPr/>
          </p:nvGrpSpPr>
          <p:grpSpPr>
            <a:xfrm>
              <a:off x="4761586" y="2044334"/>
              <a:ext cx="920125" cy="1056144"/>
              <a:chOff x="628650" y="1574800"/>
              <a:chExt cx="2190750" cy="2514600"/>
            </a:xfrm>
          </p:grpSpPr>
          <p:sp>
            <p:nvSpPr>
              <p:cNvPr id="12" name="Retângulo de cantos arredondados 11"/>
              <p:cNvSpPr/>
              <p:nvPr/>
            </p:nvSpPr>
            <p:spPr>
              <a:xfrm>
                <a:off x="628650" y="1574800"/>
                <a:ext cx="2190750" cy="2514600"/>
              </a:xfrm>
              <a:prstGeom prst="roundRect">
                <a:avLst>
                  <a:gd name="adj" fmla="val 10870"/>
                </a:avLst>
              </a:prstGeom>
              <a:solidFill>
                <a:schemeClr val="bg1">
                  <a:lumMod val="75000"/>
                  <a:lumOff val="2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700" dirty="0"/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723901" y="1690692"/>
                <a:ext cx="1981200" cy="732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Vértice (QVector3D)</a:t>
                </a:r>
                <a:endParaRPr lang="pt-BR" sz="700" dirty="0">
                  <a:latin typeface="Lucida Console" panose="020B0609040504020204" pitchFamily="49" charset="0"/>
                </a:endParaRPr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723901" y="2476499"/>
                <a:ext cx="1981200" cy="1245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X: float</a:t>
                </a:r>
              </a:p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Y: float</a:t>
                </a:r>
              </a:p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Z: float</a:t>
                </a:r>
              </a:p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...</a:t>
                </a:r>
                <a:endParaRPr lang="pt-BR" sz="700" dirty="0">
                  <a:latin typeface="Lucida Console" panose="020B0609040504020204" pitchFamily="49" charset="0"/>
                </a:endParaRPr>
              </a:p>
            </p:txBody>
          </p:sp>
        </p:grpSp>
        <p:sp>
          <p:nvSpPr>
            <p:cNvPr id="23" name="Texto explicativo em seta para a direita 22"/>
            <p:cNvSpPr/>
            <p:nvPr/>
          </p:nvSpPr>
          <p:spPr>
            <a:xfrm>
              <a:off x="2755899" y="2208545"/>
              <a:ext cx="1841501" cy="671050"/>
            </a:xfrm>
            <a:prstGeom prst="rightArrowCallout">
              <a:avLst>
                <a:gd name="adj1" fmla="val 22011"/>
                <a:gd name="adj2" fmla="val 26495"/>
                <a:gd name="adj3" fmla="val 25000"/>
                <a:gd name="adj4" fmla="val 44816"/>
              </a:avLst>
            </a:prstGeom>
            <a:solidFill>
              <a:schemeClr val="bg1">
                <a:lumMod val="65000"/>
                <a:lumOff val="3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2806700" y="2451257"/>
              <a:ext cx="7321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 smtClean="0">
                  <a:latin typeface="Lucida Console" panose="020B0609040504020204" pitchFamily="49" charset="0"/>
                </a:rPr>
                <a:t>Ponteiro</a:t>
              </a:r>
              <a:endParaRPr lang="pt-BR" sz="900" dirty="0">
                <a:latin typeface="Lucida Console" panose="020B0609040504020204" pitchFamily="49" charset="0"/>
              </a:endParaRPr>
            </a:p>
          </p:txBody>
        </p:sp>
      </p:grpSp>
      <p:sp>
        <p:nvSpPr>
          <p:cNvPr id="29" name="CaixaDeTexto 28"/>
          <p:cNvSpPr txBox="1"/>
          <p:nvPr/>
        </p:nvSpPr>
        <p:spPr>
          <a:xfrm>
            <a:off x="2651776" y="1678586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Grupo</a:t>
            </a:r>
            <a:endParaRPr lang="pt-BR" dirty="0"/>
          </a:p>
        </p:txBody>
      </p:sp>
      <p:grpSp>
        <p:nvGrpSpPr>
          <p:cNvPr id="31" name="Grupo 30"/>
          <p:cNvGrpSpPr/>
          <p:nvPr/>
        </p:nvGrpSpPr>
        <p:grpSpPr>
          <a:xfrm>
            <a:off x="2753494" y="3119412"/>
            <a:ext cx="2925812" cy="1056144"/>
            <a:chOff x="2755899" y="2044334"/>
            <a:chExt cx="2925812" cy="1056144"/>
          </a:xfrm>
        </p:grpSpPr>
        <p:grpSp>
          <p:nvGrpSpPr>
            <p:cNvPr id="32" name="Grupo 31"/>
            <p:cNvGrpSpPr/>
            <p:nvPr/>
          </p:nvGrpSpPr>
          <p:grpSpPr>
            <a:xfrm>
              <a:off x="4761586" y="2044334"/>
              <a:ext cx="920125" cy="1056144"/>
              <a:chOff x="628650" y="1574800"/>
              <a:chExt cx="2190750" cy="2514600"/>
            </a:xfrm>
          </p:grpSpPr>
          <p:sp>
            <p:nvSpPr>
              <p:cNvPr id="35" name="Retângulo de cantos arredondados 34"/>
              <p:cNvSpPr/>
              <p:nvPr/>
            </p:nvSpPr>
            <p:spPr>
              <a:xfrm>
                <a:off x="628650" y="1574800"/>
                <a:ext cx="2190750" cy="2514600"/>
              </a:xfrm>
              <a:prstGeom prst="roundRect">
                <a:avLst>
                  <a:gd name="adj" fmla="val 10870"/>
                </a:avLst>
              </a:prstGeom>
              <a:solidFill>
                <a:schemeClr val="bg1">
                  <a:lumMod val="75000"/>
                  <a:lumOff val="2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700" dirty="0"/>
              </a:p>
            </p:txBody>
          </p:sp>
          <p:sp>
            <p:nvSpPr>
              <p:cNvPr id="36" name="CaixaDeTexto 35"/>
              <p:cNvSpPr txBox="1"/>
              <p:nvPr/>
            </p:nvSpPr>
            <p:spPr>
              <a:xfrm>
                <a:off x="723901" y="1690692"/>
                <a:ext cx="1981200" cy="732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Vértice (QVector3D)</a:t>
                </a:r>
                <a:endParaRPr lang="pt-BR" sz="700" dirty="0">
                  <a:latin typeface="Lucida Console" panose="020B0609040504020204" pitchFamily="49" charset="0"/>
                </a:endParaRPr>
              </a:p>
            </p:txBody>
          </p:sp>
          <p:sp>
            <p:nvSpPr>
              <p:cNvPr id="37" name="CaixaDeTexto 36"/>
              <p:cNvSpPr txBox="1"/>
              <p:nvPr/>
            </p:nvSpPr>
            <p:spPr>
              <a:xfrm>
                <a:off x="723901" y="2476499"/>
                <a:ext cx="1981200" cy="1245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X: float</a:t>
                </a:r>
              </a:p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Y: float</a:t>
                </a:r>
              </a:p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Z: float</a:t>
                </a:r>
              </a:p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...</a:t>
                </a:r>
                <a:endParaRPr lang="pt-BR" sz="700" dirty="0">
                  <a:latin typeface="Lucida Console" panose="020B0609040504020204" pitchFamily="49" charset="0"/>
                </a:endParaRPr>
              </a:p>
            </p:txBody>
          </p:sp>
        </p:grpSp>
        <p:sp>
          <p:nvSpPr>
            <p:cNvPr id="33" name="Texto explicativo em seta para a direita 32"/>
            <p:cNvSpPr/>
            <p:nvPr/>
          </p:nvSpPr>
          <p:spPr>
            <a:xfrm>
              <a:off x="2755899" y="2208545"/>
              <a:ext cx="1841501" cy="671050"/>
            </a:xfrm>
            <a:prstGeom prst="rightArrowCallout">
              <a:avLst>
                <a:gd name="adj1" fmla="val 22011"/>
                <a:gd name="adj2" fmla="val 26495"/>
                <a:gd name="adj3" fmla="val 25000"/>
                <a:gd name="adj4" fmla="val 44816"/>
              </a:avLst>
            </a:prstGeom>
            <a:solidFill>
              <a:schemeClr val="bg1">
                <a:lumMod val="65000"/>
                <a:lumOff val="3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2806700" y="2451257"/>
              <a:ext cx="7321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 smtClean="0">
                  <a:latin typeface="Lucida Console" panose="020B0609040504020204" pitchFamily="49" charset="0"/>
                </a:rPr>
                <a:t>Ponteiro</a:t>
              </a:r>
              <a:endParaRPr lang="pt-BR" sz="900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2753494" y="4181977"/>
            <a:ext cx="2925812" cy="1056144"/>
            <a:chOff x="2755899" y="2044334"/>
            <a:chExt cx="2925812" cy="1056144"/>
          </a:xfrm>
        </p:grpSpPr>
        <p:grpSp>
          <p:nvGrpSpPr>
            <p:cNvPr id="39" name="Grupo 38"/>
            <p:cNvGrpSpPr/>
            <p:nvPr/>
          </p:nvGrpSpPr>
          <p:grpSpPr>
            <a:xfrm>
              <a:off x="4761586" y="2044334"/>
              <a:ext cx="920125" cy="1056144"/>
              <a:chOff x="628650" y="1574800"/>
              <a:chExt cx="2190750" cy="2514600"/>
            </a:xfrm>
          </p:grpSpPr>
          <p:sp>
            <p:nvSpPr>
              <p:cNvPr id="42" name="Retângulo de cantos arredondados 41"/>
              <p:cNvSpPr/>
              <p:nvPr/>
            </p:nvSpPr>
            <p:spPr>
              <a:xfrm>
                <a:off x="628650" y="1574800"/>
                <a:ext cx="2190750" cy="2514600"/>
              </a:xfrm>
              <a:prstGeom prst="roundRect">
                <a:avLst>
                  <a:gd name="adj" fmla="val 10870"/>
                </a:avLst>
              </a:prstGeom>
              <a:solidFill>
                <a:schemeClr val="bg1">
                  <a:lumMod val="75000"/>
                  <a:lumOff val="2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700" dirty="0"/>
              </a:p>
            </p:txBody>
          </p:sp>
          <p:sp>
            <p:nvSpPr>
              <p:cNvPr id="43" name="CaixaDeTexto 42"/>
              <p:cNvSpPr txBox="1"/>
              <p:nvPr/>
            </p:nvSpPr>
            <p:spPr>
              <a:xfrm>
                <a:off x="723901" y="1690692"/>
                <a:ext cx="1981200" cy="732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Vértice (QVector3D)</a:t>
                </a:r>
                <a:endParaRPr lang="pt-BR" sz="700" dirty="0">
                  <a:latin typeface="Lucida Console" panose="020B0609040504020204" pitchFamily="49" charset="0"/>
                </a:endParaRPr>
              </a:p>
            </p:txBody>
          </p:sp>
          <p:sp>
            <p:nvSpPr>
              <p:cNvPr id="44" name="CaixaDeTexto 43"/>
              <p:cNvSpPr txBox="1"/>
              <p:nvPr/>
            </p:nvSpPr>
            <p:spPr>
              <a:xfrm>
                <a:off x="723901" y="2476499"/>
                <a:ext cx="1981200" cy="1245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X: float</a:t>
                </a:r>
              </a:p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Y: float</a:t>
                </a:r>
              </a:p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Z: float</a:t>
                </a:r>
              </a:p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...</a:t>
                </a:r>
                <a:endParaRPr lang="pt-BR" sz="700" dirty="0">
                  <a:latin typeface="Lucida Console" panose="020B0609040504020204" pitchFamily="49" charset="0"/>
                </a:endParaRPr>
              </a:p>
            </p:txBody>
          </p:sp>
        </p:grpSp>
        <p:sp>
          <p:nvSpPr>
            <p:cNvPr id="40" name="Texto explicativo em seta para a direita 39"/>
            <p:cNvSpPr/>
            <p:nvPr/>
          </p:nvSpPr>
          <p:spPr>
            <a:xfrm>
              <a:off x="2755899" y="2208545"/>
              <a:ext cx="1841501" cy="671050"/>
            </a:xfrm>
            <a:prstGeom prst="rightArrowCallout">
              <a:avLst>
                <a:gd name="adj1" fmla="val 22011"/>
                <a:gd name="adj2" fmla="val 26495"/>
                <a:gd name="adj3" fmla="val 25000"/>
                <a:gd name="adj4" fmla="val 44816"/>
              </a:avLst>
            </a:prstGeom>
            <a:solidFill>
              <a:schemeClr val="bg1">
                <a:lumMod val="65000"/>
                <a:lumOff val="3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2806700" y="2451257"/>
              <a:ext cx="7321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 smtClean="0">
                  <a:latin typeface="Lucida Console" panose="020B0609040504020204" pitchFamily="49" charset="0"/>
                </a:rPr>
                <a:t>Ponteiro</a:t>
              </a:r>
              <a:endParaRPr lang="pt-BR" sz="900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2748788" y="5279641"/>
            <a:ext cx="2925812" cy="1056144"/>
            <a:chOff x="2755899" y="2044334"/>
            <a:chExt cx="2925812" cy="1056144"/>
          </a:xfrm>
        </p:grpSpPr>
        <p:grpSp>
          <p:nvGrpSpPr>
            <p:cNvPr id="46" name="Grupo 45"/>
            <p:cNvGrpSpPr/>
            <p:nvPr/>
          </p:nvGrpSpPr>
          <p:grpSpPr>
            <a:xfrm>
              <a:off x="4761586" y="2044334"/>
              <a:ext cx="920125" cy="1056144"/>
              <a:chOff x="628650" y="1574800"/>
              <a:chExt cx="2190750" cy="2514600"/>
            </a:xfrm>
          </p:grpSpPr>
          <p:sp>
            <p:nvSpPr>
              <p:cNvPr id="49" name="Retângulo de cantos arredondados 48"/>
              <p:cNvSpPr/>
              <p:nvPr/>
            </p:nvSpPr>
            <p:spPr>
              <a:xfrm>
                <a:off x="628650" y="1574800"/>
                <a:ext cx="2190750" cy="2514600"/>
              </a:xfrm>
              <a:prstGeom prst="roundRect">
                <a:avLst>
                  <a:gd name="adj" fmla="val 10870"/>
                </a:avLst>
              </a:prstGeom>
              <a:solidFill>
                <a:schemeClr val="bg1">
                  <a:lumMod val="75000"/>
                  <a:lumOff val="2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700" dirty="0"/>
              </a:p>
            </p:txBody>
          </p:sp>
          <p:sp>
            <p:nvSpPr>
              <p:cNvPr id="50" name="CaixaDeTexto 49"/>
              <p:cNvSpPr txBox="1"/>
              <p:nvPr/>
            </p:nvSpPr>
            <p:spPr>
              <a:xfrm>
                <a:off x="723901" y="1690692"/>
                <a:ext cx="1981200" cy="732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Vértice (QVector3D)</a:t>
                </a:r>
                <a:endParaRPr lang="pt-BR" sz="700" dirty="0">
                  <a:latin typeface="Lucida Console" panose="020B0609040504020204" pitchFamily="49" charset="0"/>
                </a:endParaRPr>
              </a:p>
            </p:txBody>
          </p:sp>
          <p:sp>
            <p:nvSpPr>
              <p:cNvPr id="51" name="CaixaDeTexto 50"/>
              <p:cNvSpPr txBox="1"/>
              <p:nvPr/>
            </p:nvSpPr>
            <p:spPr>
              <a:xfrm>
                <a:off x="723901" y="2476499"/>
                <a:ext cx="1981200" cy="1245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X: float</a:t>
                </a:r>
              </a:p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Y: float</a:t>
                </a:r>
              </a:p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Z: float</a:t>
                </a:r>
              </a:p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...</a:t>
                </a:r>
                <a:endParaRPr lang="pt-BR" sz="700" dirty="0">
                  <a:latin typeface="Lucida Console" panose="020B0609040504020204" pitchFamily="49" charset="0"/>
                </a:endParaRPr>
              </a:p>
            </p:txBody>
          </p:sp>
        </p:grpSp>
        <p:sp>
          <p:nvSpPr>
            <p:cNvPr id="47" name="Texto explicativo em seta para a direita 46"/>
            <p:cNvSpPr/>
            <p:nvPr/>
          </p:nvSpPr>
          <p:spPr>
            <a:xfrm>
              <a:off x="2755899" y="2208545"/>
              <a:ext cx="1841501" cy="671050"/>
            </a:xfrm>
            <a:prstGeom prst="rightArrowCallout">
              <a:avLst>
                <a:gd name="adj1" fmla="val 22011"/>
                <a:gd name="adj2" fmla="val 26495"/>
                <a:gd name="adj3" fmla="val 25000"/>
                <a:gd name="adj4" fmla="val 44816"/>
              </a:avLst>
            </a:prstGeom>
            <a:solidFill>
              <a:schemeClr val="bg1">
                <a:lumMod val="65000"/>
                <a:lumOff val="3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2806700" y="2451257"/>
              <a:ext cx="7321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 smtClean="0">
                  <a:latin typeface="Lucida Console" panose="020B0609040504020204" pitchFamily="49" charset="0"/>
                </a:rPr>
                <a:t>Ponteiro</a:t>
              </a:r>
              <a:endParaRPr lang="pt-BR" sz="900" dirty="0">
                <a:latin typeface="Lucida Console" panose="020B0609040504020204" pitchFamily="49" charset="0"/>
              </a:endParaRPr>
            </a:p>
          </p:txBody>
        </p:sp>
      </p:grpSp>
      <p:sp>
        <p:nvSpPr>
          <p:cNvPr id="52" name="CaixaDeTexto 51"/>
          <p:cNvSpPr txBox="1"/>
          <p:nvPr/>
        </p:nvSpPr>
        <p:spPr>
          <a:xfrm>
            <a:off x="2748788" y="6137208"/>
            <a:ext cx="1236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...</a:t>
            </a:r>
            <a:endParaRPr lang="pt-BR" sz="3600" dirty="0"/>
          </a:p>
        </p:txBody>
      </p:sp>
      <p:sp>
        <p:nvSpPr>
          <p:cNvPr id="53" name="Texto explicativo retangular com cantos arredondados 52"/>
          <p:cNvSpPr/>
          <p:nvPr/>
        </p:nvSpPr>
        <p:spPr>
          <a:xfrm>
            <a:off x="439064" y="1602526"/>
            <a:ext cx="1638300" cy="1079563"/>
          </a:xfrm>
          <a:prstGeom prst="wedgeRoundRectCallout">
            <a:avLst>
              <a:gd name="adj1" fmla="val 69865"/>
              <a:gd name="adj2" fmla="val 21531"/>
              <a:gd name="adj3" fmla="val 16667"/>
            </a:avLst>
          </a:prstGeom>
          <a:solidFill>
            <a:schemeClr val="tx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Ordenado porém irrelevante</a:t>
            </a:r>
          </a:p>
        </p:txBody>
      </p:sp>
    </p:spTree>
    <p:extLst>
      <p:ext uri="{BB962C8B-B14F-4D97-AF65-F5344CB8AC3E}">
        <p14:creationId xmlns:p14="http://schemas.microsoft.com/office/powerpoint/2010/main" val="207648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 agora?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No .obj, as linhas com ‘v’ e ‘f’ seguem uma </a:t>
            </a:r>
            <a:r>
              <a:rPr lang="pt-BR" i="1" dirty="0" smtClean="0"/>
              <a:t>expressão regular</a:t>
            </a:r>
            <a:r>
              <a:rPr lang="pt-BR" dirty="0" smtClean="0"/>
              <a:t>.</a:t>
            </a:r>
          </a:p>
          <a:p>
            <a:r>
              <a:rPr lang="pt-BR" dirty="0" smtClean="0"/>
              <a:t>"</a:t>
            </a:r>
            <a:r>
              <a:rPr lang="pt-B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([\S]*)</a:t>
            </a:r>
            <a:r>
              <a:rPr lang="pt-BR" dirty="0" smtClean="0"/>
              <a:t>([\s]*)</a:t>
            </a: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([\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]*[\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]*)</a:t>
            </a:r>
            <a:r>
              <a:rPr lang="pt-B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([\S]*[\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r>
              <a:rPr lang="pt-B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]*)</a:t>
            </a:r>
            <a:r>
              <a:rPr lang="pt-B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([\S]*[\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</a:t>
            </a:r>
            <a:r>
              <a:rPr lang="pt-B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]*)</a:t>
            </a:r>
            <a:r>
              <a:rPr lang="pt-BR" dirty="0" smtClean="0"/>
              <a:t>“</a:t>
            </a:r>
          </a:p>
          <a:p>
            <a:pPr lvl="1"/>
            <a:r>
              <a:rPr lang="pt-B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Identificador</a:t>
            </a:r>
            <a:r>
              <a:rPr lang="pt-BR" dirty="0"/>
              <a:t> (‘f’ ou ‘v’)</a:t>
            </a:r>
          </a:p>
          <a:p>
            <a:pPr lvl="1"/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Primeiro </a:t>
            </a:r>
            <a:r>
              <a:rPr lang="pt-BR" dirty="0" smtClean="0"/>
              <a:t>vértice/coordenada</a:t>
            </a:r>
            <a:endParaRPr lang="pt-BR" dirty="0"/>
          </a:p>
          <a:p>
            <a:pPr lvl="1"/>
            <a:r>
              <a:rPr lang="pt-B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Segundo </a:t>
            </a:r>
            <a:r>
              <a:rPr lang="pt-BR" dirty="0" smtClean="0"/>
              <a:t>vértice/coordenada</a:t>
            </a:r>
            <a:endParaRPr lang="pt-BR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pt-B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Terceiro </a:t>
            </a:r>
            <a:r>
              <a:rPr lang="pt-BR" dirty="0" smtClean="0"/>
              <a:t>vértice/coordenada</a:t>
            </a:r>
          </a:p>
          <a:p>
            <a:r>
              <a:rPr lang="pt-BR" dirty="0" smtClean="0"/>
              <a:t>No caso de faces temos que analisar os ‘/’ para só ler o índice do vértice do modelo, não de coordenadas de textura ou de normais.</a:t>
            </a:r>
          </a:p>
          <a:p>
            <a:r>
              <a:rPr lang="pt-BR" dirty="0" smtClean="0"/>
              <a:t>No fim, esses valores serão normalizados e também iremos calcular o ponto médio do modelo.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255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.obj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628650" y="1841499"/>
            <a:ext cx="7886700" cy="4131129"/>
          </a:xfr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# </a:t>
            </a: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Comentário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g Nome Do Grupo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pt-BR" sz="1600" dirty="0" smtClean="0">
              <a:solidFill>
                <a:schemeClr val="tx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v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1193.55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106.86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1.59046e-014</a:t>
            </a: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vt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-2.53675e-013 </a:t>
            </a:r>
            <a:r>
              <a:rPr lang="pt-BR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-44.6388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vn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0.249008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0.968501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-9.9527e-016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v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1129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120.18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-792.172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vt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31.1879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-42.044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vn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0.160157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0.987092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-1.22081e-015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v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1129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120.18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1.59046e-014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vt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-2.39435e-013 </a:t>
            </a:r>
            <a:r>
              <a:rPr lang="pt-BR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-42.044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f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1/1/1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2/2/2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3/3/2</a:t>
            </a:r>
          </a:p>
        </p:txBody>
      </p:sp>
    </p:spTree>
    <p:extLst>
      <p:ext uri="{BB962C8B-B14F-4D97-AF65-F5344CB8AC3E}">
        <p14:creationId xmlns:p14="http://schemas.microsoft.com/office/powerpoint/2010/main" val="18289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agora?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Quanto um ‘g’ é lido, empilhamos um novo grupo  e todos os próximos vértices iram fazer parte do topo da pilha.</a:t>
            </a:r>
          </a:p>
          <a:p>
            <a:r>
              <a:rPr lang="pt-BR" dirty="0" smtClean="0"/>
              <a:t>Os grupos são úteis quando queremos transformar só alguns objetos.</a:t>
            </a:r>
          </a:p>
          <a:p>
            <a:pPr lvl="1"/>
            <a:r>
              <a:rPr lang="pt-BR" dirty="0" smtClean="0"/>
              <a:t>Motivo principal para os grupos não saberem as faces que seus vértices pertencem.</a:t>
            </a:r>
          </a:p>
          <a:p>
            <a:pPr lvl="1"/>
            <a:r>
              <a:rPr lang="pt-BR" dirty="0" smtClean="0"/>
              <a:t>É isso que faz o moinho girar.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7415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com Grupos Explicitados</a:t>
            </a:r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642" y="1825625"/>
            <a:ext cx="6036715" cy="4351338"/>
          </a:xfrm>
        </p:spPr>
      </p:pic>
    </p:spTree>
    <p:extLst>
      <p:ext uri="{BB962C8B-B14F-4D97-AF65-F5344CB8AC3E}">
        <p14:creationId xmlns:p14="http://schemas.microsoft.com/office/powerpoint/2010/main" val="271762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Processamentos	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recebemos um modelo .obj procuramos a maior de suas coordenadas para normalizar o modelo.</a:t>
            </a:r>
          </a:p>
          <a:p>
            <a:r>
              <a:rPr lang="pt-BR" dirty="0" smtClean="0"/>
              <a:t>Cálculo do ponto médio também é feito nessa hora, contudo não temos acesso direto a esse valor já que com as transformações o modelo vai mudando seu ponto médio.</a:t>
            </a:r>
          </a:p>
        </p:txBody>
      </p:sp>
    </p:spTree>
    <p:extLst>
      <p:ext uri="{BB962C8B-B14F-4D97-AF65-F5344CB8AC3E}">
        <p14:creationId xmlns:p14="http://schemas.microsoft.com/office/powerpoint/2010/main" val="345927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 de </a:t>
            </a:r>
            <a:r>
              <a:rPr lang="pt-BR" dirty="0" smtClean="0"/>
              <a:t>Transformação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652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as coisas funcionam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Criação do modelo</a:t>
            </a:r>
          </a:p>
          <a:p>
            <a:r>
              <a:rPr lang="pt-BR" dirty="0" smtClean="0"/>
              <a:t>Leitura</a:t>
            </a:r>
          </a:p>
          <a:p>
            <a:pPr lvl="1"/>
            <a:r>
              <a:rPr lang="pt-BR" dirty="0" smtClean="0"/>
              <a:t>Processamentos antes da </a:t>
            </a:r>
            <a:r>
              <a:rPr lang="pt-BR" dirty="0" err="1" smtClean="0"/>
              <a:t>renderização</a:t>
            </a:r>
            <a:endParaRPr lang="pt-BR" dirty="0" smtClean="0"/>
          </a:p>
          <a:p>
            <a:r>
              <a:rPr lang="pt-BR" dirty="0" smtClean="0"/>
              <a:t>Matrizes de Transformação</a:t>
            </a:r>
          </a:p>
          <a:p>
            <a:r>
              <a:rPr lang="pt-BR" dirty="0" smtClean="0"/>
              <a:t>Funções do OpenGL</a:t>
            </a:r>
          </a:p>
        </p:txBody>
      </p:sp>
    </p:spTree>
    <p:extLst>
      <p:ext uri="{BB962C8B-B14F-4D97-AF65-F5344CB8AC3E}">
        <p14:creationId xmlns:p14="http://schemas.microsoft.com/office/powerpoint/2010/main" val="42199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628650" y="1970468"/>
            <a:ext cx="7886700" cy="4545173"/>
          </a:xfrm>
          <a:prstGeom prst="rect">
            <a:avLst/>
          </a:prstGeom>
          <a:solidFill>
            <a:srgbClr val="141414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Matrix de Transformação</a:t>
            </a:r>
            <a:endParaRPr lang="pt-BR" dirty="0"/>
          </a:p>
        </p:txBody>
      </p:sp>
      <p:pic>
        <p:nvPicPr>
          <p:cNvPr id="6" name="Espaço Reservado para Conteúdo 5" descr="D:\Github\final-cg1\src\transformmatrix.h - Sublime Text 2 (UNREGISTERED)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" t="24159" r="54736" b="12899"/>
          <a:stretch/>
        </p:blipFill>
        <p:spPr>
          <a:xfrm>
            <a:off x="1956381" y="2019300"/>
            <a:ext cx="5231237" cy="4448716"/>
          </a:xfrm>
        </p:spPr>
      </p:pic>
    </p:spTree>
    <p:extLst>
      <p:ext uri="{BB962C8B-B14F-4D97-AF65-F5344CB8AC3E}">
        <p14:creationId xmlns:p14="http://schemas.microsoft.com/office/powerpoint/2010/main" val="88511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Sobrecarga de Operador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TransformMatrix </a:t>
                </a:r>
                <a:r>
                  <a:rPr lang="pt-BR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operator*(const TransformMatrix&amp; direita) const</a:t>
                </a:r>
              </a:p>
              <a:p>
                <a:pPr lvl="1"/>
                <a:r>
                  <a:rPr lang="pt-BR" dirty="0" smtClean="0"/>
                  <a:t>Multiplicação de Matriz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sem modificar a matriz</a:t>
                </a:r>
              </a:p>
              <a:p>
                <a:r>
                  <a:rPr lang="pt-BR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QVector4D operator</a:t>
                </a:r>
                <a:r>
                  <a:rPr lang="pt-BR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*(const </a:t>
                </a:r>
                <a:r>
                  <a:rPr lang="pt-BR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TransformMatrix&amp; esquerda,</a:t>
                </a:r>
                <a:r>
                  <a:rPr lang="pt-BR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const </a:t>
                </a:r>
                <a:r>
                  <a:rPr lang="pt-BR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QVector4D&amp; direita)</a:t>
                </a:r>
              </a:p>
              <a:p>
                <a:pPr lvl="1"/>
                <a:r>
                  <a:rPr lang="pt-BR" dirty="0" smtClean="0"/>
                  <a:t>Multiplicação Matrix e Vetor,  praticamente a mesma função de cima</a:t>
                </a:r>
              </a:p>
              <a:p>
                <a:r>
                  <a:rPr lang="pt-BR" sz="2000" dirty="0" smtClean="0">
                    <a:solidFill>
                      <a:prstClr val="white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double operator()(unsigned i, unsigned j)</a:t>
                </a:r>
              </a:p>
              <a:p>
                <a:pPr lvl="1"/>
                <a:r>
                  <a:rPr lang="pt-BR" dirty="0" smtClean="0"/>
                  <a:t>Operadores de acesso da matriz. Vem em pares: de acesso e de modificação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36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559023" y="1825624"/>
            <a:ext cx="3886200" cy="4351338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smtClean="0"/>
              <a:t>Funções de Transformação</a:t>
            </a:r>
            <a:endParaRPr lang="de-DE" dirty="0"/>
          </a:p>
        </p:txBody>
      </p:sp>
      <p:pic>
        <p:nvPicPr>
          <p:cNvPr id="7" name="Espaço Reservado para Conteúdo 6" descr="D:\Github\final-cg1\src\transformmatrix.h - Sublime Text 2 (UNREGISTERED)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8" t="58040" r="65764" b="27497"/>
          <a:stretch/>
        </p:blipFill>
        <p:spPr>
          <a:xfrm>
            <a:off x="559022" y="3451192"/>
            <a:ext cx="3886201" cy="1082172"/>
          </a:xfrm>
        </p:spPr>
      </p:pic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Definidos no mesmo arquivo da matriz de transformação.</a:t>
            </a:r>
            <a:endParaRPr lang="pt-BR" dirty="0"/>
          </a:p>
          <a:p>
            <a:pPr lvl="1"/>
            <a:r>
              <a:rPr lang="pt-BR" dirty="0"/>
              <a:t>Porém, </a:t>
            </a:r>
            <a:r>
              <a:rPr lang="pt-BR" dirty="0" smtClean="0"/>
              <a:t>não pertencem a classe.</a:t>
            </a:r>
            <a:endParaRPr lang="pt-BR" dirty="0"/>
          </a:p>
          <a:p>
            <a:r>
              <a:rPr lang="pt-BR" dirty="0" smtClean="0"/>
              <a:t>Recebem </a:t>
            </a:r>
            <a:r>
              <a:rPr lang="pt-BR" dirty="0"/>
              <a:t>parâmetros específicos a cada </a:t>
            </a:r>
            <a:r>
              <a:rPr lang="pt-BR" dirty="0" smtClean="0"/>
              <a:t>transformação, </a:t>
            </a:r>
            <a:r>
              <a:rPr lang="pt-BR" dirty="0"/>
              <a:t>constroem e retornam um objeto da classe TransformMatrix que descreve a transformação desejada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CEE87B-28A2-4B77-AB6D-024EE2D3234A}" type="slidenum"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093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Translação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669991"/>
            <a:ext cx="3886200" cy="2662606"/>
          </a:xfrm>
        </p:spPr>
      </p:pic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Faz adição Ponto-Vetor</a:t>
            </a:r>
          </a:p>
          <a:p>
            <a:r>
              <a:rPr lang="pt-BR" dirty="0" smtClean="0"/>
              <a:t>Parâmetros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Três valores double, representando o deslocamento em X,Y e Z</a:t>
            </a:r>
          </a:p>
          <a:p>
            <a:pPr lvl="1"/>
            <a:r>
              <a:rPr lang="pt-BR" dirty="0"/>
              <a:t>Ou um QVector3D com o mesmo significado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871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Escala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669991"/>
            <a:ext cx="3886200" cy="2662606"/>
          </a:xfrm>
        </p:spPr>
      </p:pic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Uma escala potencialmente não uniforme</a:t>
            </a:r>
          </a:p>
          <a:p>
            <a:r>
              <a:rPr lang="pt-BR" dirty="0" smtClean="0"/>
              <a:t>Parâmetros</a:t>
            </a:r>
            <a:endParaRPr lang="pt-BR" dirty="0"/>
          </a:p>
          <a:p>
            <a:pPr lvl="1"/>
            <a:r>
              <a:rPr lang="pt-BR" dirty="0"/>
              <a:t>Três valores double representando a escala em X,Y,Z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746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Escala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2669991"/>
            <a:ext cx="3886198" cy="2662606"/>
          </a:xfrm>
        </p:spPr>
      </p:pic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Uma escala potencialmente não uniforme</a:t>
            </a:r>
          </a:p>
          <a:p>
            <a:r>
              <a:rPr lang="pt-BR" dirty="0" smtClean="0"/>
              <a:t>Parâmetros</a:t>
            </a:r>
            <a:endParaRPr lang="pt-BR" dirty="0"/>
          </a:p>
          <a:p>
            <a:pPr lvl="1"/>
            <a:r>
              <a:rPr lang="pt-BR" dirty="0"/>
              <a:t>Três valores double representando a escala em X,Y,Z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565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Rotação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86" y="2617167"/>
            <a:ext cx="3784127" cy="2768254"/>
          </a:xfrm>
        </p:spPr>
      </p:pic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Em algum dos planos ou em um vetor específico</a:t>
            </a:r>
            <a:endParaRPr lang="pt-BR" dirty="0"/>
          </a:p>
          <a:p>
            <a:r>
              <a:rPr lang="pt-BR" dirty="0" smtClean="0"/>
              <a:t>Parâmetros</a:t>
            </a:r>
            <a:endParaRPr lang="pt-BR" dirty="0"/>
          </a:p>
          <a:p>
            <a:pPr lvl="1"/>
            <a:r>
              <a:rPr lang="pt-BR" dirty="0" smtClean="0"/>
              <a:t>Ângulo em graus</a:t>
            </a:r>
          </a:p>
          <a:p>
            <a:pPr lvl="1"/>
            <a:r>
              <a:rPr lang="pt-BR" dirty="0" smtClean="0"/>
              <a:t>Ângulo e um QVector3D representando o eixo de rotação</a:t>
            </a:r>
          </a:p>
        </p:txBody>
      </p:sp>
    </p:spTree>
    <p:extLst>
      <p:ext uri="{BB962C8B-B14F-4D97-AF65-F5344CB8AC3E}">
        <p14:creationId xmlns:p14="http://schemas.microsoft.com/office/powerpoint/2010/main" val="31148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Rotação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57" y="2617167"/>
            <a:ext cx="3409985" cy="2768254"/>
          </a:xfrm>
        </p:spPr>
      </p:pic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Em algum dos planos ou em um vetor específico</a:t>
            </a:r>
            <a:endParaRPr lang="pt-BR" dirty="0"/>
          </a:p>
          <a:p>
            <a:r>
              <a:rPr lang="pt-BR" dirty="0" smtClean="0"/>
              <a:t>Parâmetros</a:t>
            </a:r>
            <a:endParaRPr lang="pt-BR" dirty="0"/>
          </a:p>
          <a:p>
            <a:pPr lvl="1"/>
            <a:r>
              <a:rPr lang="pt-BR" dirty="0" smtClean="0"/>
              <a:t>Ângulo em graus</a:t>
            </a:r>
          </a:p>
          <a:p>
            <a:pPr lvl="1"/>
            <a:r>
              <a:rPr lang="pt-BR" dirty="0" smtClean="0"/>
              <a:t>Ângulo e um QVector3D representando o eixo de rotação</a:t>
            </a:r>
          </a:p>
        </p:txBody>
      </p:sp>
    </p:spTree>
    <p:extLst>
      <p:ext uri="{BB962C8B-B14F-4D97-AF65-F5344CB8AC3E}">
        <p14:creationId xmlns:p14="http://schemas.microsoft.com/office/powerpoint/2010/main" val="222563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Como aplicar a transformação?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Função do modelo que recebe uma matriz de transformação e itera por seus vértices, multiplicando a matriz por cada um deles</a:t>
            </a:r>
          </a:p>
          <a:p>
            <a:r>
              <a:rPr lang="pt-BR" dirty="0"/>
              <a:t>Parâmetros</a:t>
            </a:r>
          </a:p>
          <a:p>
            <a:pPr lvl="1"/>
            <a:r>
              <a:rPr lang="pt-BR" dirty="0"/>
              <a:t>A matriz </a:t>
            </a:r>
            <a:r>
              <a:rPr lang="pt-BR" dirty="0" smtClean="0"/>
              <a:t>de transformação retornada pelas funções</a:t>
            </a:r>
            <a:endParaRPr lang="pt-BR" dirty="0"/>
          </a:p>
          <a:p>
            <a:pPr lvl="1"/>
            <a:r>
              <a:rPr lang="pt-BR" dirty="0"/>
              <a:t>Pode-se também especificar apenas um </a:t>
            </a:r>
            <a:r>
              <a:rPr lang="pt-BR" dirty="0" smtClean="0"/>
              <a:t>grupo </a:t>
            </a:r>
            <a:r>
              <a:rPr lang="pt-BR" dirty="0"/>
              <a:t>no qual a transformação será aplicada, no caso a função só itera nos vértices daquele </a:t>
            </a:r>
            <a:r>
              <a:rPr lang="pt-BR" dirty="0" smtClean="0"/>
              <a:t>grupo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49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858564" y="1210614"/>
            <a:ext cx="4658374" cy="4658374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 e Renderização</a:t>
            </a:r>
            <a:endParaRPr lang="pt-BR" dirty="0"/>
          </a:p>
        </p:txBody>
      </p:sp>
      <p:pic>
        <p:nvPicPr>
          <p:cNvPr id="8" name="Espaço Reservado para Conteúdo 7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88" y="2390159"/>
            <a:ext cx="4629150" cy="2068156"/>
          </a:xfrm>
        </p:spPr>
      </p:pic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Cada face do modelo é enviado pro pipeline usando o glVertex3d.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Os modelos tem que </a:t>
            </a:r>
            <a:r>
              <a:rPr lang="pt-BR" dirty="0"/>
              <a:t>ser </a:t>
            </a:r>
            <a:r>
              <a:rPr lang="pt-BR" dirty="0" smtClean="0"/>
              <a:t>triangularizados previamente.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Para aplicar uma transformação usamos um iterador mutável e multiplicamos cada vetor por uma matriz de transformação</a:t>
            </a:r>
          </a:p>
        </p:txBody>
      </p:sp>
    </p:spTree>
    <p:extLst>
      <p:ext uri="{BB962C8B-B14F-4D97-AF65-F5344CB8AC3E}">
        <p14:creationId xmlns:p14="http://schemas.microsoft.com/office/powerpoint/2010/main" val="392945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Criação do Modelo</a:t>
            </a: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315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Produto Final</a:t>
            </a:r>
            <a:endParaRPr lang="pt-BR" dirty="0"/>
          </a:p>
        </p:txBody>
      </p:sp>
      <p:pic>
        <p:nvPicPr>
          <p:cNvPr id="7" name="Final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8650" y="1941513"/>
            <a:ext cx="7886700" cy="4117975"/>
          </a:xfrm>
        </p:spPr>
      </p:pic>
    </p:spTree>
    <p:extLst>
      <p:ext uri="{BB962C8B-B14F-4D97-AF65-F5344CB8AC3E}">
        <p14:creationId xmlns:p14="http://schemas.microsoft.com/office/powerpoint/2010/main" val="405103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Design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Tema de fantasia</a:t>
            </a:r>
          </a:p>
          <a:p>
            <a:r>
              <a:rPr lang="pt-BR" dirty="0" smtClean="0"/>
              <a:t>Inspiração em livros de pop-up</a:t>
            </a:r>
          </a:p>
          <a:p>
            <a:r>
              <a:rPr lang="pt-BR" dirty="0" smtClean="0"/>
              <a:t>Mais artificial do que orgânico.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49"/>
          <a:stretch/>
        </p:blipFill>
        <p:spPr>
          <a:xfrm>
            <a:off x="5257800" y="1825625"/>
            <a:ext cx="3448050" cy="4372857"/>
          </a:xfr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20187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SketchUp</a:t>
            </a:r>
            <a:r>
              <a:rPr lang="pt-BR" dirty="0" smtClean="0"/>
              <a:t> </a:t>
            </a:r>
            <a:r>
              <a:rPr lang="pt-BR" dirty="0" smtClean="0"/>
              <a:t>Make</a:t>
            </a:r>
            <a:endParaRPr lang="pt-BR" dirty="0"/>
          </a:p>
        </p:txBody>
      </p:sp>
      <p:pic>
        <p:nvPicPr>
          <p:cNvPr id="10" name="Espaço Reservado para Imagem 9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0" r="32756"/>
          <a:stretch/>
        </p:blipFill>
        <p:spPr>
          <a:ln w="38100">
            <a:solidFill>
              <a:schemeClr val="bg1"/>
            </a:solidFill>
          </a:ln>
        </p:spPr>
      </p:pic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Sketchup</a:t>
            </a:r>
            <a:r>
              <a:rPr lang="pt-BR" dirty="0" smtClean="0"/>
              <a:t> era uma ferramenta </a:t>
            </a:r>
            <a:r>
              <a:rPr lang="pt-BR" dirty="0"/>
              <a:t>do @</a:t>
            </a:r>
            <a:r>
              <a:rPr lang="pt-BR" dirty="0"/>
              <a:t>Last</a:t>
            </a:r>
            <a:r>
              <a:rPr lang="pt-BR" dirty="0"/>
              <a:t> </a:t>
            </a:r>
            <a:r>
              <a:rPr lang="pt-BR" dirty="0" smtClean="0"/>
              <a:t>Software (Depois comprada pela Google e atualmente pela Trimble).</a:t>
            </a:r>
          </a:p>
          <a:p>
            <a:r>
              <a:rPr lang="pt-BR" dirty="0" smtClean="0"/>
              <a:t>Usado por arquitetos, engenharia mecânica e civil.</a:t>
            </a:r>
          </a:p>
        </p:txBody>
      </p:sp>
    </p:spTree>
    <p:extLst>
      <p:ext uri="{BB962C8B-B14F-4D97-AF65-F5344CB8AC3E}">
        <p14:creationId xmlns:p14="http://schemas.microsoft.com/office/powerpoint/2010/main" val="111069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8" t="-1" r="17339" b="179"/>
          <a:stretch/>
        </p:blipFill>
        <p:spPr>
          <a:xfrm>
            <a:off x="19051" y="0"/>
            <a:ext cx="9105900" cy="6838950"/>
          </a:xfrm>
        </p:spPr>
      </p:pic>
      <p:sp>
        <p:nvSpPr>
          <p:cNvPr id="8" name="CaixaDeTexto 7"/>
          <p:cNvSpPr txBox="1"/>
          <p:nvPr/>
        </p:nvSpPr>
        <p:spPr>
          <a:xfrm>
            <a:off x="266700" y="209550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Modelo Atual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47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Leitura e Processamento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866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.obj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628650" y="1465943"/>
            <a:ext cx="7886700" cy="5268686"/>
          </a:xfr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# </a:t>
            </a: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Comentário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g </a:t>
            </a:r>
            <a:r>
              <a:rPr lang="pt-BR" sz="1600" dirty="0" smtClean="0">
                <a:solidFill>
                  <a:srgbClr val="92D050"/>
                </a:solidFill>
                <a:latin typeface="Lucida Console" panose="020B0609040504020204" pitchFamily="49" charset="0"/>
              </a:rPr>
              <a:t>Nome Do Grupo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pt-BR" sz="1600" dirty="0" smtClean="0">
              <a:solidFill>
                <a:schemeClr val="tx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v 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1193.55 106.86 1.59046e-014</a:t>
            </a: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# Representa um vértice (x, y, z) o w é opcional.</a:t>
            </a:r>
            <a:endParaRPr lang="pt-BR" sz="1600" dirty="0" smtClean="0">
              <a:solidFill>
                <a:srgbClr val="D76E4E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vt 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-2.53675e-013 -44.6388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#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Representa </a:t>
            </a: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coordenadas da textura (u, v) – Não usado</a:t>
            </a:r>
            <a:endParaRPr lang="pt-BR" sz="1600" dirty="0" smtClean="0">
              <a:solidFill>
                <a:srgbClr val="D76E4E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vn 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0.249008 0.968501 -9.9527e-016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#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Representa </a:t>
            </a: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as coordenadas de uma normal – Não usado</a:t>
            </a:r>
            <a:endParaRPr lang="pt-BR" sz="1600" dirty="0" smtClean="0">
              <a:solidFill>
                <a:srgbClr val="D76E4E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v 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1129 120.18 -792.172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vt 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31.1879 -42.044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vn 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0.160157 0.987092 -1.22081e-015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v 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1129 120.18 1.59046e-014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vt 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-2.39435e-013 -42.044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f 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1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1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1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2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2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2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3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3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2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#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Representa um </a:t>
            </a: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face com índices para v/vt/vn</a:t>
            </a:r>
            <a:endParaRPr lang="pt-BR" sz="1600" dirty="0">
              <a:solidFill>
                <a:srgbClr val="D76E4E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30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Lendo um .obj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máquina de estados para cada “identificador”</a:t>
            </a:r>
          </a:p>
          <a:p>
            <a:r>
              <a:rPr lang="pt-BR" dirty="0" smtClean="0"/>
              <a:t>Enquanto não estamos no final do arquivo vamos ver o que fazer baseado na primeira letra do arquivo</a:t>
            </a:r>
          </a:p>
          <a:p>
            <a:r>
              <a:rPr lang="pt-BR" dirty="0" smtClean="0"/>
              <a:t>Mas primeiro temos que descrever como é um modelo no nossos sistema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022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Letreiro Digita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</TotalTime>
  <Words>895</Words>
  <Application>Microsoft Office PowerPoint</Application>
  <PresentationFormat>Apresentação na tela (4:3)</PresentationFormat>
  <Paragraphs>174</Paragraphs>
  <Slides>30</Slides>
  <Notes>1</Notes>
  <HiddenSlides>0</HiddenSlides>
  <MMClips>1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9" baseType="lpstr">
      <vt:lpstr>Microsoft YaHei</vt:lpstr>
      <vt:lpstr>Arial</vt:lpstr>
      <vt:lpstr>Calibri</vt:lpstr>
      <vt:lpstr>Calibri Light</vt:lpstr>
      <vt:lpstr>Cambria Math</vt:lpstr>
      <vt:lpstr>Consolas</vt:lpstr>
      <vt:lpstr>Lucida Console</vt:lpstr>
      <vt:lpstr>Mangal</vt:lpstr>
      <vt:lpstr>Office Theme</vt:lpstr>
      <vt:lpstr>Trabalho de CG1</vt:lpstr>
      <vt:lpstr>Como as coisas funcionam</vt:lpstr>
      <vt:lpstr>Criação do Modelo</vt:lpstr>
      <vt:lpstr>Design</vt:lpstr>
      <vt:lpstr>SketchUp Make</vt:lpstr>
      <vt:lpstr>Apresentação do PowerPoint</vt:lpstr>
      <vt:lpstr>Leitura e Processamento</vt:lpstr>
      <vt:lpstr>Arquivo .obj</vt:lpstr>
      <vt:lpstr>Lendo um .obj</vt:lpstr>
      <vt:lpstr>Modelo</vt:lpstr>
      <vt:lpstr>Vértices, Faces e Grupos</vt:lpstr>
      <vt:lpstr>Vértices, Faces e Grupos</vt:lpstr>
      <vt:lpstr>Vértices, Faces e Grupos</vt:lpstr>
      <vt:lpstr>E agora?</vt:lpstr>
      <vt:lpstr>Arquivo .obj</vt:lpstr>
      <vt:lpstr>E agora?</vt:lpstr>
      <vt:lpstr>Modelo com Grupos Explicitados</vt:lpstr>
      <vt:lpstr>Processamentos </vt:lpstr>
      <vt:lpstr>Matrizes de Transformação</vt:lpstr>
      <vt:lpstr>Matrix de Transformação</vt:lpstr>
      <vt:lpstr>Sobrecarga de Operador</vt:lpstr>
      <vt:lpstr>Funções de Transformação</vt:lpstr>
      <vt:lpstr>Translação</vt:lpstr>
      <vt:lpstr>Escala</vt:lpstr>
      <vt:lpstr>Escala</vt:lpstr>
      <vt:lpstr>Rotação</vt:lpstr>
      <vt:lpstr>Rotação</vt:lpstr>
      <vt:lpstr>Como aplicar a transformação?</vt:lpstr>
      <vt:lpstr>Aplicação e Renderização</vt:lpstr>
      <vt:lpstr>Produto Final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CG1</dc:title>
  <dc:creator>Daniel Augusto</dc:creator>
  <cp:lastModifiedBy>Daniel Augusto</cp:lastModifiedBy>
  <cp:revision>21</cp:revision>
  <dcterms:created xsi:type="dcterms:W3CDTF">2014-09-12T18:41:49Z</dcterms:created>
  <dcterms:modified xsi:type="dcterms:W3CDTF">2014-09-21T19:44:44Z</dcterms:modified>
</cp:coreProperties>
</file>