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65748"/>
            <a:ext cx="12192000" cy="49225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771376" y="6786372"/>
            <a:ext cx="421005" cy="71755"/>
          </a:xfrm>
          <a:custGeom>
            <a:avLst/>
            <a:gdLst/>
            <a:ahLst/>
            <a:cxnLst/>
            <a:rect l="l" t="t" r="r" b="b"/>
            <a:pathLst>
              <a:path w="421004" h="71754">
                <a:moveTo>
                  <a:pt x="420624" y="0"/>
                </a:moveTo>
                <a:lnTo>
                  <a:pt x="0" y="0"/>
                </a:lnTo>
                <a:lnTo>
                  <a:pt x="0" y="71627"/>
                </a:lnTo>
                <a:lnTo>
                  <a:pt x="420624" y="71627"/>
                </a:lnTo>
                <a:lnTo>
                  <a:pt x="420624" y="0"/>
                </a:lnTo>
                <a:close/>
              </a:path>
            </a:pathLst>
          </a:custGeom>
          <a:solidFill>
            <a:srgbClr val="A7E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771376" y="6365748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5511546" y="3496818"/>
            <a:ext cx="4034154" cy="416559"/>
          </a:xfrm>
          <a:custGeom>
            <a:avLst/>
            <a:gdLst/>
            <a:ahLst/>
            <a:cxnLst/>
            <a:rect l="l" t="t" r="r" b="b"/>
            <a:pathLst>
              <a:path w="4034154" h="416560">
                <a:moveTo>
                  <a:pt x="4034028" y="0"/>
                </a:moveTo>
                <a:lnTo>
                  <a:pt x="4031307" y="80992"/>
                </a:lnTo>
                <a:lnTo>
                  <a:pt x="4023883" y="147113"/>
                </a:lnTo>
                <a:lnTo>
                  <a:pt x="4012864" y="191684"/>
                </a:lnTo>
                <a:lnTo>
                  <a:pt x="3999356" y="208026"/>
                </a:lnTo>
                <a:lnTo>
                  <a:pt x="2051684" y="208026"/>
                </a:lnTo>
                <a:lnTo>
                  <a:pt x="2038177" y="224367"/>
                </a:lnTo>
                <a:lnTo>
                  <a:pt x="2027158" y="268938"/>
                </a:lnTo>
                <a:lnTo>
                  <a:pt x="2019734" y="335059"/>
                </a:lnTo>
                <a:lnTo>
                  <a:pt x="2017013" y="416052"/>
                </a:lnTo>
                <a:lnTo>
                  <a:pt x="2014293" y="335059"/>
                </a:lnTo>
                <a:lnTo>
                  <a:pt x="2006869" y="268938"/>
                </a:lnTo>
                <a:lnTo>
                  <a:pt x="1995850" y="224367"/>
                </a:lnTo>
                <a:lnTo>
                  <a:pt x="1982343" y="208026"/>
                </a:lnTo>
                <a:lnTo>
                  <a:pt x="34670" y="208026"/>
                </a:lnTo>
                <a:lnTo>
                  <a:pt x="21163" y="191684"/>
                </a:lnTo>
                <a:lnTo>
                  <a:pt x="10144" y="147113"/>
                </a:lnTo>
                <a:lnTo>
                  <a:pt x="2720" y="80992"/>
                </a:lnTo>
                <a:lnTo>
                  <a:pt x="0" y="0"/>
                </a:lnTo>
              </a:path>
            </a:pathLst>
          </a:custGeom>
          <a:ln w="28956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9235" y="3912106"/>
            <a:ext cx="2859023" cy="28605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6303" y="416128"/>
            <a:ext cx="3824604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Tahoma"/>
                <a:cs typeface="Tahoma"/>
              </a:defRPr>
            </a:lvl1pPr>
          </a:lstStyle>
          <a:p>
            <a:pPr marL="8064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Tahoma"/>
                <a:cs typeface="Tahoma"/>
              </a:defRPr>
            </a:lvl1pPr>
          </a:lstStyle>
          <a:p>
            <a:pPr marL="8064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84" y="2311907"/>
            <a:ext cx="2720340" cy="39335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3131" y="2330195"/>
            <a:ext cx="4274820" cy="3909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Tahoma"/>
                <a:cs typeface="Tahoma"/>
              </a:defRPr>
            </a:lvl1pPr>
          </a:lstStyle>
          <a:p>
            <a:pPr marL="8064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65747"/>
            <a:ext cx="12192000" cy="49225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771376" y="6786371"/>
            <a:ext cx="421005" cy="71755"/>
          </a:xfrm>
          <a:custGeom>
            <a:avLst/>
            <a:gdLst/>
            <a:ahLst/>
            <a:cxnLst/>
            <a:rect l="l" t="t" r="r" b="b"/>
            <a:pathLst>
              <a:path w="421004" h="71754">
                <a:moveTo>
                  <a:pt x="420624" y="0"/>
                </a:moveTo>
                <a:lnTo>
                  <a:pt x="0" y="0"/>
                </a:lnTo>
                <a:lnTo>
                  <a:pt x="0" y="71627"/>
                </a:lnTo>
                <a:lnTo>
                  <a:pt x="420624" y="71627"/>
                </a:lnTo>
                <a:lnTo>
                  <a:pt x="420624" y="0"/>
                </a:lnTo>
                <a:close/>
              </a:path>
            </a:pathLst>
          </a:custGeom>
          <a:solidFill>
            <a:srgbClr val="A7E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Tahoma"/>
                <a:cs typeface="Tahoma"/>
              </a:defRPr>
            </a:lvl1pPr>
          </a:lstStyle>
          <a:p>
            <a:pPr marL="8064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Tahoma"/>
                <a:cs typeface="Tahoma"/>
              </a:defRPr>
            </a:lvl1pPr>
          </a:lstStyle>
          <a:p>
            <a:pPr marL="8064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365747"/>
            <a:ext cx="12192000" cy="49225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771376" y="6786371"/>
            <a:ext cx="421005" cy="71755"/>
          </a:xfrm>
          <a:custGeom>
            <a:avLst/>
            <a:gdLst/>
            <a:ahLst/>
            <a:cxnLst/>
            <a:rect l="l" t="t" r="r" b="b"/>
            <a:pathLst>
              <a:path w="421004" h="71754">
                <a:moveTo>
                  <a:pt x="420624" y="0"/>
                </a:moveTo>
                <a:lnTo>
                  <a:pt x="0" y="0"/>
                </a:lnTo>
                <a:lnTo>
                  <a:pt x="0" y="71627"/>
                </a:lnTo>
                <a:lnTo>
                  <a:pt x="420624" y="71627"/>
                </a:lnTo>
                <a:lnTo>
                  <a:pt x="420624" y="0"/>
                </a:lnTo>
                <a:close/>
              </a:path>
            </a:pathLst>
          </a:custGeom>
          <a:solidFill>
            <a:srgbClr val="A7EA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6303" y="416128"/>
            <a:ext cx="7032625" cy="721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06516" y="2342007"/>
            <a:ext cx="6201409" cy="2963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861038" y="6471845"/>
            <a:ext cx="256540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85858"/>
                </a:solidFill>
                <a:latin typeface="Tahoma"/>
                <a:cs typeface="Tahoma"/>
              </a:defRPr>
            </a:lvl1pPr>
          </a:lstStyle>
          <a:p>
            <a:pPr marL="8064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1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1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2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24.jpg"/><Relationship Id="rId4" Type="http://schemas.openxmlformats.org/officeDocument/2006/relationships/image" Target="../media/image25.jpg"/><Relationship Id="rId5" Type="http://schemas.openxmlformats.org/officeDocument/2006/relationships/image" Target="../media/image26.jpg"/><Relationship Id="rId6" Type="http://schemas.openxmlformats.org/officeDocument/2006/relationships/image" Target="../media/image27.jpg"/><Relationship Id="rId7" Type="http://schemas.openxmlformats.org/officeDocument/2006/relationships/image" Target="../media/image28.jpg"/><Relationship Id="rId8" Type="http://schemas.openxmlformats.org/officeDocument/2006/relationships/image" Target="../media/image29.jpg"/><Relationship Id="rId9" Type="http://schemas.openxmlformats.org/officeDocument/2006/relationships/image" Target="../media/image30.jpg"/><Relationship Id="rId10" Type="http://schemas.openxmlformats.org/officeDocument/2006/relationships/image" Target="../media/image31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32.jpg"/><Relationship Id="rId4" Type="http://schemas.openxmlformats.org/officeDocument/2006/relationships/image" Target="../media/image33.jpg"/><Relationship Id="rId5" Type="http://schemas.openxmlformats.org/officeDocument/2006/relationships/image" Target="../media/image34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35.jpg"/><Relationship Id="rId4" Type="http://schemas.openxmlformats.org/officeDocument/2006/relationships/image" Target="../media/image36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3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35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35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35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51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52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hyperlink" Target="mailto:cristian.leon.me@usach.cl" TargetMode="External"/><Relationship Id="rId10" Type="http://schemas.openxmlformats.org/officeDocument/2006/relationships/hyperlink" Target="http://www.linkedin.com/in/cristian-le&#243;n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Relationship Id="rId3" Type="http://schemas.openxmlformats.org/officeDocument/2006/relationships/image" Target="../media/image1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1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 descr="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8284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6333744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88952" y="64007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ACACA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207008" y="24383"/>
            <a:ext cx="10985500" cy="4733925"/>
            <a:chOff x="1207008" y="24383"/>
            <a:chExt cx="10985500" cy="4733925"/>
          </a:xfrm>
        </p:grpSpPr>
        <p:sp>
          <p:nvSpPr>
            <p:cNvPr id="6" name="object 6" descr=""/>
            <p:cNvSpPr/>
            <p:nvPr/>
          </p:nvSpPr>
          <p:spPr>
            <a:xfrm>
              <a:off x="1207008" y="4343399"/>
              <a:ext cx="9875520" cy="0"/>
            </a:xfrm>
            <a:custGeom>
              <a:avLst/>
              <a:gdLst/>
              <a:ahLst/>
              <a:cxnLst/>
              <a:rect l="l" t="t" r="r" b="b"/>
              <a:pathLst>
                <a:path w="9875520" h="0">
                  <a:moveTo>
                    <a:pt x="0" y="0"/>
                  </a:moveTo>
                  <a:lnTo>
                    <a:pt x="9875520" y="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1191" y="24383"/>
              <a:ext cx="8750807" cy="4733544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658164" y="4392357"/>
            <a:ext cx="2458085" cy="1480820"/>
          </a:xfrm>
          <a:prstGeom prst="rect">
            <a:avLst/>
          </a:prstGeom>
        </p:spPr>
        <p:txBody>
          <a:bodyPr wrap="square" lIns="0" tIns="161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dirty="0" sz="2000" spc="155">
                <a:solidFill>
                  <a:srgbClr val="252525"/>
                </a:solidFill>
                <a:latin typeface="Calibri Light"/>
                <a:cs typeface="Calibri Light"/>
              </a:rPr>
              <a:t>MÓDULO</a:t>
            </a:r>
            <a:r>
              <a:rPr dirty="0" sz="2000" spc="39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000" spc="100">
                <a:solidFill>
                  <a:srgbClr val="252525"/>
                </a:solidFill>
                <a:latin typeface="Calibri Light"/>
                <a:cs typeface="Calibri Light"/>
              </a:rPr>
              <a:t>II</a:t>
            </a:r>
            <a:r>
              <a:rPr dirty="0" sz="2000" spc="-245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000" spc="-50">
                <a:solidFill>
                  <a:srgbClr val="252525"/>
                </a:solidFill>
                <a:latin typeface="Calibri Light"/>
                <a:cs typeface="Calibri Light"/>
              </a:rPr>
              <a:t>:</a:t>
            </a:r>
            <a:endParaRPr sz="2000">
              <a:latin typeface="Calibri Light"/>
              <a:cs typeface="Calibri Light"/>
            </a:endParaRPr>
          </a:p>
          <a:p>
            <a:pPr marL="12700" marR="5080">
              <a:lnSpc>
                <a:spcPts val="2160"/>
              </a:lnSpc>
              <a:spcBef>
                <a:spcPts val="1435"/>
              </a:spcBef>
            </a:pPr>
            <a:r>
              <a:rPr dirty="0" sz="2000" spc="65">
                <a:solidFill>
                  <a:srgbClr val="252525"/>
                </a:solidFill>
                <a:latin typeface="Calibri Light"/>
                <a:cs typeface="Calibri Light"/>
              </a:rPr>
              <a:t>DATA</a:t>
            </a:r>
            <a:r>
              <a:rPr dirty="0" sz="2000" spc="38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000" spc="165">
                <a:solidFill>
                  <a:srgbClr val="252525"/>
                </a:solidFill>
                <a:latin typeface="Calibri Light"/>
                <a:cs typeface="Calibri Light"/>
              </a:rPr>
              <a:t>SCIENCE</a:t>
            </a:r>
            <a:r>
              <a:rPr dirty="0" sz="2000" spc="37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000" spc="90">
                <a:solidFill>
                  <a:srgbClr val="252525"/>
                </a:solidFill>
                <a:latin typeface="Calibri Light"/>
                <a:cs typeface="Calibri Light"/>
              </a:rPr>
              <a:t>PARA </a:t>
            </a:r>
            <a:r>
              <a:rPr dirty="0" sz="2000" spc="100">
                <a:solidFill>
                  <a:srgbClr val="252525"/>
                </a:solidFill>
                <a:latin typeface="Calibri Light"/>
                <a:cs typeface="Calibri Light"/>
              </a:rPr>
              <a:t>EL</a:t>
            </a:r>
            <a:r>
              <a:rPr dirty="0" sz="2000" spc="39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000" spc="150">
                <a:solidFill>
                  <a:srgbClr val="252525"/>
                </a:solidFill>
                <a:latin typeface="Calibri Light"/>
                <a:cs typeface="Calibri Light"/>
              </a:rPr>
              <a:t>PRODUCT</a:t>
            </a:r>
            <a:endParaRPr sz="2000">
              <a:latin typeface="Calibri Light"/>
              <a:cs typeface="Calibri Light"/>
            </a:endParaRPr>
          </a:p>
          <a:p>
            <a:pPr marL="12700">
              <a:lnSpc>
                <a:spcPts val="2130"/>
              </a:lnSpc>
            </a:pPr>
            <a:r>
              <a:rPr dirty="0" sz="2000" spc="155">
                <a:solidFill>
                  <a:srgbClr val="252525"/>
                </a:solidFill>
                <a:latin typeface="Calibri Light"/>
                <a:cs typeface="Calibri Light"/>
              </a:rPr>
              <a:t>MANAGER</a:t>
            </a:r>
            <a:endParaRPr sz="2000">
              <a:latin typeface="Calibri Light"/>
              <a:cs typeface="Calibri Light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1191" y="4864577"/>
            <a:ext cx="8665354" cy="12725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¿Qué</a:t>
            </a:r>
            <a:r>
              <a:rPr dirty="0" spc="-280"/>
              <a:t> </a:t>
            </a:r>
            <a:r>
              <a:rPr dirty="0" spc="-90"/>
              <a:t>es</a:t>
            </a:r>
            <a:r>
              <a:rPr dirty="0" spc="-265"/>
              <a:t> </a:t>
            </a:r>
            <a:r>
              <a:rPr dirty="0" spc="-90"/>
              <a:t>el</a:t>
            </a:r>
            <a:r>
              <a:rPr dirty="0" spc="-270"/>
              <a:t> </a:t>
            </a:r>
            <a:r>
              <a:rPr dirty="0" spc="-135"/>
              <a:t>Data</a:t>
            </a:r>
            <a:r>
              <a:rPr dirty="0" spc="-280"/>
              <a:t> </a:t>
            </a:r>
            <a:r>
              <a:rPr dirty="0" spc="-130"/>
              <a:t>Science?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91279" y="975743"/>
            <a:ext cx="5409440" cy="490651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988433" y="3162045"/>
            <a:ext cx="2214880" cy="153543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 marR="5080" indent="414020">
              <a:lnSpc>
                <a:spcPts val="5650"/>
              </a:lnSpc>
              <a:spcBef>
                <a:spcPts val="775"/>
              </a:spcBef>
            </a:pPr>
            <a:r>
              <a:rPr dirty="0" sz="5200" spc="-20">
                <a:latin typeface="Tahoma"/>
                <a:cs typeface="Tahoma"/>
              </a:rPr>
              <a:t>Data </a:t>
            </a:r>
            <a:r>
              <a:rPr dirty="0" sz="5200" spc="-10">
                <a:latin typeface="Tahoma"/>
                <a:cs typeface="Tahoma"/>
              </a:rPr>
              <a:t>Science</a:t>
            </a:r>
            <a:endParaRPr sz="52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74623" y="6450210"/>
            <a:ext cx="1004569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ahoma"/>
                <a:cs typeface="Tahoma"/>
              </a:rPr>
              <a:t>Fuente: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Gartner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5529198" y="1516760"/>
            <a:ext cx="1134110" cy="548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60"/>
              </a:lnSpc>
              <a:spcBef>
                <a:spcPts val="100"/>
              </a:spcBef>
            </a:pPr>
            <a:r>
              <a:rPr dirty="0" sz="1800" spc="-10">
                <a:latin typeface="Tahoma"/>
                <a:cs typeface="Tahoma"/>
              </a:rPr>
              <a:t>Perspicacia</a:t>
            </a:r>
            <a:endParaRPr sz="1800">
              <a:latin typeface="Tahoma"/>
              <a:cs typeface="Tahoma"/>
            </a:endParaRPr>
          </a:p>
          <a:p>
            <a:pPr marL="74930">
              <a:lnSpc>
                <a:spcPts val="2060"/>
              </a:lnSpc>
            </a:pPr>
            <a:r>
              <a:rPr dirty="0" sz="1800" spc="-10">
                <a:latin typeface="Tahoma"/>
                <a:cs typeface="Tahoma"/>
              </a:rPr>
              <a:t>Comercial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493254" y="4765929"/>
            <a:ext cx="956310" cy="54864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66040" marR="5080" indent="-53340">
              <a:lnSpc>
                <a:spcPts val="1960"/>
              </a:lnSpc>
              <a:spcBef>
                <a:spcPts val="330"/>
              </a:spcBef>
            </a:pPr>
            <a:r>
              <a:rPr dirty="0" sz="1800">
                <a:latin typeface="Tahoma"/>
                <a:cs typeface="Tahoma"/>
              </a:rPr>
              <a:t>Análisis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 spc="-50">
                <a:latin typeface="Tahoma"/>
                <a:cs typeface="Tahoma"/>
              </a:rPr>
              <a:t>y </a:t>
            </a:r>
            <a:r>
              <a:rPr dirty="0" sz="1800" spc="-10">
                <a:latin typeface="Tahoma"/>
                <a:cs typeface="Tahoma"/>
              </a:rPr>
              <a:t>Modelos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672078" y="4765929"/>
            <a:ext cx="1097915" cy="54864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259079" marR="5080" indent="-247015">
              <a:lnSpc>
                <a:spcPts val="1960"/>
              </a:lnSpc>
              <a:spcBef>
                <a:spcPts val="330"/>
              </a:spcBef>
            </a:pPr>
            <a:r>
              <a:rPr dirty="0" sz="1800">
                <a:latin typeface="Tahoma"/>
                <a:cs typeface="Tahoma"/>
              </a:rPr>
              <a:t>Gestión</a:t>
            </a:r>
            <a:r>
              <a:rPr dirty="0" sz="1800" spc="-10">
                <a:latin typeface="Tahoma"/>
                <a:cs typeface="Tahoma"/>
              </a:rPr>
              <a:t> </a:t>
            </a:r>
            <a:r>
              <a:rPr dirty="0" sz="1800" spc="-25">
                <a:latin typeface="Tahoma"/>
                <a:cs typeface="Tahoma"/>
              </a:rPr>
              <a:t>de </a:t>
            </a:r>
            <a:r>
              <a:rPr dirty="0" sz="1800" spc="-10">
                <a:latin typeface="Tahoma"/>
                <a:cs typeface="Tahoma"/>
              </a:rPr>
              <a:t>Datos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16128"/>
            <a:ext cx="333057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Proceso</a:t>
            </a:r>
            <a:r>
              <a:rPr dirty="0" spc="-215"/>
              <a:t> </a:t>
            </a:r>
            <a:r>
              <a:rPr dirty="0" spc="-135"/>
              <a:t>Data</a:t>
            </a:r>
            <a:r>
              <a:rPr dirty="0" spc="-245"/>
              <a:t> </a:t>
            </a:r>
            <a:r>
              <a:rPr dirty="0" spc="-125"/>
              <a:t>Science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5091684" y="1098803"/>
            <a:ext cx="2091055" cy="1045844"/>
          </a:xfrm>
          <a:custGeom>
            <a:avLst/>
            <a:gdLst/>
            <a:ahLst/>
            <a:cxnLst/>
            <a:rect l="l" t="t" r="r" b="b"/>
            <a:pathLst>
              <a:path w="2091054" h="1045844">
                <a:moveTo>
                  <a:pt x="1986407" y="0"/>
                </a:moveTo>
                <a:lnTo>
                  <a:pt x="104520" y="0"/>
                </a:lnTo>
                <a:lnTo>
                  <a:pt x="63865" y="8223"/>
                </a:lnTo>
                <a:lnTo>
                  <a:pt x="30638" y="30638"/>
                </a:lnTo>
                <a:lnTo>
                  <a:pt x="8223" y="63865"/>
                </a:lnTo>
                <a:lnTo>
                  <a:pt x="0" y="104521"/>
                </a:lnTo>
                <a:lnTo>
                  <a:pt x="0" y="940943"/>
                </a:lnTo>
                <a:lnTo>
                  <a:pt x="8223" y="981598"/>
                </a:lnTo>
                <a:lnTo>
                  <a:pt x="30638" y="1014825"/>
                </a:lnTo>
                <a:lnTo>
                  <a:pt x="63865" y="1037240"/>
                </a:lnTo>
                <a:lnTo>
                  <a:pt x="104520" y="1045463"/>
                </a:lnTo>
                <a:lnTo>
                  <a:pt x="1986407" y="1045463"/>
                </a:lnTo>
                <a:lnTo>
                  <a:pt x="2027062" y="1037240"/>
                </a:lnTo>
                <a:lnTo>
                  <a:pt x="2060289" y="1014825"/>
                </a:lnTo>
                <a:lnTo>
                  <a:pt x="2082704" y="981598"/>
                </a:lnTo>
                <a:lnTo>
                  <a:pt x="2090927" y="940943"/>
                </a:lnTo>
                <a:lnTo>
                  <a:pt x="2090927" y="104521"/>
                </a:lnTo>
                <a:lnTo>
                  <a:pt x="2082704" y="63865"/>
                </a:lnTo>
                <a:lnTo>
                  <a:pt x="2060289" y="30638"/>
                </a:lnTo>
                <a:lnTo>
                  <a:pt x="2027062" y="8223"/>
                </a:lnTo>
                <a:lnTo>
                  <a:pt x="1986407" y="0"/>
                </a:lnTo>
                <a:close/>
              </a:path>
            </a:pathLst>
          </a:custGeom>
          <a:solidFill>
            <a:srgbClr val="F041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240528" y="1272031"/>
            <a:ext cx="1796414" cy="66357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95580" marR="5080" indent="-182880">
              <a:lnSpc>
                <a:spcPts val="2390"/>
              </a:lnSpc>
              <a:spcBef>
                <a:spcPts val="380"/>
              </a:spcBef>
            </a:pP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Entendimiento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dirty="0" sz="22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negocio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756527" y="2240279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258699" y="0"/>
                </a:moveTo>
                <a:lnTo>
                  <a:pt x="0" y="0"/>
                </a:lnTo>
                <a:lnTo>
                  <a:pt x="0" y="258699"/>
                </a:lnTo>
                <a:lnTo>
                  <a:pt x="51689" y="206883"/>
                </a:lnTo>
                <a:lnTo>
                  <a:pt x="564261" y="719455"/>
                </a:lnTo>
                <a:lnTo>
                  <a:pt x="512572" y="771271"/>
                </a:lnTo>
                <a:lnTo>
                  <a:pt x="771271" y="771271"/>
                </a:lnTo>
                <a:lnTo>
                  <a:pt x="771271" y="512572"/>
                </a:lnTo>
                <a:lnTo>
                  <a:pt x="719454" y="564261"/>
                </a:lnTo>
                <a:lnTo>
                  <a:pt x="206882" y="51689"/>
                </a:lnTo>
                <a:lnTo>
                  <a:pt x="258699" y="0"/>
                </a:lnTo>
                <a:close/>
              </a:path>
            </a:pathLst>
          </a:custGeom>
          <a:solidFill>
            <a:srgbClr val="AAD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7101840" y="3107435"/>
            <a:ext cx="2089785" cy="1045844"/>
          </a:xfrm>
          <a:custGeom>
            <a:avLst/>
            <a:gdLst/>
            <a:ahLst/>
            <a:cxnLst/>
            <a:rect l="l" t="t" r="r" b="b"/>
            <a:pathLst>
              <a:path w="2089784" h="1045845">
                <a:moveTo>
                  <a:pt x="1984882" y="0"/>
                </a:moveTo>
                <a:lnTo>
                  <a:pt x="104520" y="0"/>
                </a:lnTo>
                <a:lnTo>
                  <a:pt x="63865" y="8223"/>
                </a:lnTo>
                <a:lnTo>
                  <a:pt x="30638" y="30638"/>
                </a:lnTo>
                <a:lnTo>
                  <a:pt x="8223" y="63865"/>
                </a:lnTo>
                <a:lnTo>
                  <a:pt x="0" y="104521"/>
                </a:lnTo>
                <a:lnTo>
                  <a:pt x="0" y="940943"/>
                </a:lnTo>
                <a:lnTo>
                  <a:pt x="8223" y="981598"/>
                </a:lnTo>
                <a:lnTo>
                  <a:pt x="30638" y="1014825"/>
                </a:lnTo>
                <a:lnTo>
                  <a:pt x="63865" y="1037240"/>
                </a:lnTo>
                <a:lnTo>
                  <a:pt x="104520" y="1045463"/>
                </a:lnTo>
                <a:lnTo>
                  <a:pt x="1984882" y="1045463"/>
                </a:lnTo>
                <a:lnTo>
                  <a:pt x="2025538" y="1037240"/>
                </a:lnTo>
                <a:lnTo>
                  <a:pt x="2058765" y="1014825"/>
                </a:lnTo>
                <a:lnTo>
                  <a:pt x="2081180" y="981598"/>
                </a:lnTo>
                <a:lnTo>
                  <a:pt x="2089403" y="940943"/>
                </a:lnTo>
                <a:lnTo>
                  <a:pt x="2089403" y="104521"/>
                </a:lnTo>
                <a:lnTo>
                  <a:pt x="2081180" y="63865"/>
                </a:lnTo>
                <a:lnTo>
                  <a:pt x="2058765" y="30638"/>
                </a:lnTo>
                <a:lnTo>
                  <a:pt x="2025538" y="8223"/>
                </a:lnTo>
                <a:lnTo>
                  <a:pt x="1984882" y="0"/>
                </a:lnTo>
                <a:close/>
              </a:path>
            </a:pathLst>
          </a:custGeom>
          <a:solidFill>
            <a:srgbClr val="C8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7478648" y="3281248"/>
            <a:ext cx="1337310" cy="66421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34010" marR="5080" indent="-321945">
              <a:lnSpc>
                <a:spcPts val="2390"/>
              </a:lnSpc>
              <a:spcBef>
                <a:spcPts val="385"/>
              </a:spcBef>
            </a:pPr>
            <a:r>
              <a:rPr dirty="0" sz="2200">
                <a:solidFill>
                  <a:srgbClr val="001E5A"/>
                </a:solidFill>
                <a:latin typeface="Tahoma"/>
                <a:cs typeface="Tahoma"/>
              </a:rPr>
              <a:t>Gestión</a:t>
            </a:r>
            <a:r>
              <a:rPr dirty="0" sz="2200" spc="-80">
                <a:solidFill>
                  <a:srgbClr val="001E5A"/>
                </a:solidFill>
                <a:latin typeface="Tahoma"/>
                <a:cs typeface="Tahoma"/>
              </a:rPr>
              <a:t> </a:t>
            </a:r>
            <a:r>
              <a:rPr dirty="0" sz="2200" spc="-25">
                <a:solidFill>
                  <a:srgbClr val="001E5A"/>
                </a:solidFill>
                <a:latin typeface="Tahoma"/>
                <a:cs typeface="Tahoma"/>
              </a:rPr>
              <a:t>de </a:t>
            </a:r>
            <a:r>
              <a:rPr dirty="0" sz="2200" spc="-20">
                <a:solidFill>
                  <a:srgbClr val="001E5A"/>
                </a:solidFill>
                <a:latin typeface="Tahoma"/>
                <a:cs typeface="Tahoma"/>
              </a:rPr>
              <a:t>datos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756527" y="4249546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771271" y="0"/>
                </a:moveTo>
                <a:lnTo>
                  <a:pt x="512572" y="0"/>
                </a:lnTo>
                <a:lnTo>
                  <a:pt x="564261" y="51688"/>
                </a:lnTo>
                <a:lnTo>
                  <a:pt x="51689" y="564260"/>
                </a:lnTo>
                <a:lnTo>
                  <a:pt x="0" y="512571"/>
                </a:lnTo>
                <a:lnTo>
                  <a:pt x="0" y="771270"/>
                </a:lnTo>
                <a:lnTo>
                  <a:pt x="258699" y="771270"/>
                </a:lnTo>
                <a:lnTo>
                  <a:pt x="206882" y="719454"/>
                </a:lnTo>
                <a:lnTo>
                  <a:pt x="719454" y="206882"/>
                </a:lnTo>
                <a:lnTo>
                  <a:pt x="771271" y="258698"/>
                </a:lnTo>
                <a:lnTo>
                  <a:pt x="771271" y="0"/>
                </a:lnTo>
                <a:close/>
              </a:path>
            </a:pathLst>
          </a:custGeom>
          <a:solidFill>
            <a:srgbClr val="AAD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5091684" y="5117591"/>
            <a:ext cx="2091055" cy="1045844"/>
          </a:xfrm>
          <a:custGeom>
            <a:avLst/>
            <a:gdLst/>
            <a:ahLst/>
            <a:cxnLst/>
            <a:rect l="l" t="t" r="r" b="b"/>
            <a:pathLst>
              <a:path w="2091054" h="1045845">
                <a:moveTo>
                  <a:pt x="1986407" y="0"/>
                </a:moveTo>
                <a:lnTo>
                  <a:pt x="104520" y="0"/>
                </a:lnTo>
                <a:lnTo>
                  <a:pt x="63865" y="8223"/>
                </a:lnTo>
                <a:lnTo>
                  <a:pt x="30638" y="30638"/>
                </a:lnTo>
                <a:lnTo>
                  <a:pt x="8223" y="63865"/>
                </a:lnTo>
                <a:lnTo>
                  <a:pt x="0" y="104520"/>
                </a:lnTo>
                <a:lnTo>
                  <a:pt x="0" y="940917"/>
                </a:lnTo>
                <a:lnTo>
                  <a:pt x="8223" y="981609"/>
                </a:lnTo>
                <a:lnTo>
                  <a:pt x="30638" y="1014841"/>
                </a:lnTo>
                <a:lnTo>
                  <a:pt x="63865" y="1037247"/>
                </a:lnTo>
                <a:lnTo>
                  <a:pt x="104520" y="1045463"/>
                </a:lnTo>
                <a:lnTo>
                  <a:pt x="1986407" y="1045463"/>
                </a:lnTo>
                <a:lnTo>
                  <a:pt x="2027062" y="1037247"/>
                </a:lnTo>
                <a:lnTo>
                  <a:pt x="2060289" y="1014841"/>
                </a:lnTo>
                <a:lnTo>
                  <a:pt x="2082704" y="981609"/>
                </a:lnTo>
                <a:lnTo>
                  <a:pt x="2090927" y="940917"/>
                </a:lnTo>
                <a:lnTo>
                  <a:pt x="2090927" y="104520"/>
                </a:lnTo>
                <a:lnTo>
                  <a:pt x="2082704" y="63865"/>
                </a:lnTo>
                <a:lnTo>
                  <a:pt x="2060289" y="30638"/>
                </a:lnTo>
                <a:lnTo>
                  <a:pt x="2027062" y="8223"/>
                </a:lnTo>
                <a:lnTo>
                  <a:pt x="1986407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5443220" y="5443220"/>
            <a:ext cx="138938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Publicación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747259" y="4249546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258699" y="0"/>
                </a:moveTo>
                <a:lnTo>
                  <a:pt x="0" y="0"/>
                </a:lnTo>
                <a:lnTo>
                  <a:pt x="0" y="258698"/>
                </a:lnTo>
                <a:lnTo>
                  <a:pt x="51688" y="206882"/>
                </a:lnTo>
                <a:lnTo>
                  <a:pt x="564388" y="719454"/>
                </a:lnTo>
                <a:lnTo>
                  <a:pt x="512572" y="771270"/>
                </a:lnTo>
                <a:lnTo>
                  <a:pt x="771270" y="771270"/>
                </a:lnTo>
                <a:lnTo>
                  <a:pt x="771270" y="512571"/>
                </a:lnTo>
                <a:lnTo>
                  <a:pt x="719581" y="564260"/>
                </a:lnTo>
                <a:lnTo>
                  <a:pt x="207010" y="51688"/>
                </a:lnTo>
                <a:lnTo>
                  <a:pt x="258699" y="0"/>
                </a:lnTo>
                <a:close/>
              </a:path>
            </a:pathLst>
          </a:custGeom>
          <a:solidFill>
            <a:srgbClr val="AAD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3083051" y="3107435"/>
            <a:ext cx="2091055" cy="1045844"/>
          </a:xfrm>
          <a:custGeom>
            <a:avLst/>
            <a:gdLst/>
            <a:ahLst/>
            <a:cxnLst/>
            <a:rect l="l" t="t" r="r" b="b"/>
            <a:pathLst>
              <a:path w="2091054" h="1045845">
                <a:moveTo>
                  <a:pt x="1986407" y="0"/>
                </a:moveTo>
                <a:lnTo>
                  <a:pt x="104521" y="0"/>
                </a:lnTo>
                <a:lnTo>
                  <a:pt x="63865" y="8223"/>
                </a:lnTo>
                <a:lnTo>
                  <a:pt x="30638" y="30638"/>
                </a:lnTo>
                <a:lnTo>
                  <a:pt x="8223" y="63865"/>
                </a:lnTo>
                <a:lnTo>
                  <a:pt x="0" y="104521"/>
                </a:lnTo>
                <a:lnTo>
                  <a:pt x="0" y="940943"/>
                </a:lnTo>
                <a:lnTo>
                  <a:pt x="8223" y="981598"/>
                </a:lnTo>
                <a:lnTo>
                  <a:pt x="30638" y="1014825"/>
                </a:lnTo>
                <a:lnTo>
                  <a:pt x="63865" y="1037240"/>
                </a:lnTo>
                <a:lnTo>
                  <a:pt x="104521" y="1045463"/>
                </a:lnTo>
                <a:lnTo>
                  <a:pt x="1986407" y="1045463"/>
                </a:lnTo>
                <a:lnTo>
                  <a:pt x="2027062" y="1037240"/>
                </a:lnTo>
                <a:lnTo>
                  <a:pt x="2060289" y="1014825"/>
                </a:lnTo>
                <a:lnTo>
                  <a:pt x="2082704" y="981598"/>
                </a:lnTo>
                <a:lnTo>
                  <a:pt x="2090927" y="940943"/>
                </a:lnTo>
                <a:lnTo>
                  <a:pt x="2090927" y="104521"/>
                </a:lnTo>
                <a:lnTo>
                  <a:pt x="2082704" y="63865"/>
                </a:lnTo>
                <a:lnTo>
                  <a:pt x="2060289" y="30638"/>
                </a:lnTo>
                <a:lnTo>
                  <a:pt x="2027062" y="8223"/>
                </a:lnTo>
                <a:lnTo>
                  <a:pt x="1986407" y="0"/>
                </a:lnTo>
                <a:close/>
              </a:path>
            </a:pathLst>
          </a:custGeom>
          <a:solidFill>
            <a:srgbClr val="005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3255390" y="3433013"/>
            <a:ext cx="17475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Modelamiento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4747259" y="2240279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771270" y="0"/>
                </a:moveTo>
                <a:lnTo>
                  <a:pt x="512572" y="0"/>
                </a:lnTo>
                <a:lnTo>
                  <a:pt x="564388" y="51689"/>
                </a:lnTo>
                <a:lnTo>
                  <a:pt x="51688" y="564261"/>
                </a:lnTo>
                <a:lnTo>
                  <a:pt x="0" y="512572"/>
                </a:lnTo>
                <a:lnTo>
                  <a:pt x="0" y="771271"/>
                </a:lnTo>
                <a:lnTo>
                  <a:pt x="258699" y="771271"/>
                </a:lnTo>
                <a:lnTo>
                  <a:pt x="207010" y="719455"/>
                </a:lnTo>
                <a:lnTo>
                  <a:pt x="719581" y="206883"/>
                </a:lnTo>
                <a:lnTo>
                  <a:pt x="771270" y="258699"/>
                </a:lnTo>
                <a:lnTo>
                  <a:pt x="771270" y="0"/>
                </a:lnTo>
                <a:close/>
              </a:path>
            </a:pathLst>
          </a:custGeom>
          <a:solidFill>
            <a:srgbClr val="AAD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5592317" y="3439414"/>
            <a:ext cx="1090930" cy="382270"/>
          </a:xfrm>
          <a:custGeom>
            <a:avLst/>
            <a:gdLst/>
            <a:ahLst/>
            <a:cxnLst/>
            <a:rect l="l" t="t" r="r" b="b"/>
            <a:pathLst>
              <a:path w="1090929" h="382270">
                <a:moveTo>
                  <a:pt x="187071" y="0"/>
                </a:moveTo>
                <a:lnTo>
                  <a:pt x="0" y="178688"/>
                </a:lnTo>
                <a:lnTo>
                  <a:pt x="178689" y="365760"/>
                </a:lnTo>
                <a:lnTo>
                  <a:pt x="180340" y="292608"/>
                </a:lnTo>
                <a:lnTo>
                  <a:pt x="905002" y="309118"/>
                </a:lnTo>
                <a:lnTo>
                  <a:pt x="903351" y="382269"/>
                </a:lnTo>
                <a:lnTo>
                  <a:pt x="1090422" y="203581"/>
                </a:lnTo>
                <a:lnTo>
                  <a:pt x="911733" y="16510"/>
                </a:lnTo>
                <a:lnTo>
                  <a:pt x="910082" y="89662"/>
                </a:lnTo>
                <a:lnTo>
                  <a:pt x="185293" y="73151"/>
                </a:lnTo>
                <a:lnTo>
                  <a:pt x="187071" y="0"/>
                </a:lnTo>
                <a:close/>
              </a:path>
            </a:pathLst>
          </a:custGeom>
          <a:solidFill>
            <a:srgbClr val="AAD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2461260" y="1203960"/>
            <a:ext cx="1481455" cy="794385"/>
          </a:xfrm>
          <a:custGeom>
            <a:avLst/>
            <a:gdLst/>
            <a:ahLst/>
            <a:cxnLst/>
            <a:rect l="l" t="t" r="r" b="b"/>
            <a:pathLst>
              <a:path w="1481454" h="794385">
                <a:moveTo>
                  <a:pt x="740663" y="0"/>
                </a:moveTo>
                <a:lnTo>
                  <a:pt x="679916" y="1316"/>
                </a:lnTo>
                <a:lnTo>
                  <a:pt x="620522" y="5197"/>
                </a:lnTo>
                <a:lnTo>
                  <a:pt x="562670" y="11541"/>
                </a:lnTo>
                <a:lnTo>
                  <a:pt x="506553" y="20244"/>
                </a:lnTo>
                <a:lnTo>
                  <a:pt x="452360" y="31206"/>
                </a:lnTo>
                <a:lnTo>
                  <a:pt x="400282" y="44323"/>
                </a:lnTo>
                <a:lnTo>
                  <a:pt x="350509" y="59493"/>
                </a:lnTo>
                <a:lnTo>
                  <a:pt x="303233" y="76614"/>
                </a:lnTo>
                <a:lnTo>
                  <a:pt x="258643" y="95584"/>
                </a:lnTo>
                <a:lnTo>
                  <a:pt x="216931" y="116300"/>
                </a:lnTo>
                <a:lnTo>
                  <a:pt x="178287" y="138660"/>
                </a:lnTo>
                <a:lnTo>
                  <a:pt x="142902" y="162562"/>
                </a:lnTo>
                <a:lnTo>
                  <a:pt x="110966" y="187903"/>
                </a:lnTo>
                <a:lnTo>
                  <a:pt x="82669" y="214581"/>
                </a:lnTo>
                <a:lnTo>
                  <a:pt x="37758" y="271540"/>
                </a:lnTo>
                <a:lnTo>
                  <a:pt x="9693" y="332619"/>
                </a:lnTo>
                <a:lnTo>
                  <a:pt x="0" y="397001"/>
                </a:lnTo>
                <a:lnTo>
                  <a:pt x="2455" y="429554"/>
                </a:lnTo>
                <a:lnTo>
                  <a:pt x="21525" y="492387"/>
                </a:lnTo>
                <a:lnTo>
                  <a:pt x="58203" y="551509"/>
                </a:lnTo>
                <a:lnTo>
                  <a:pt x="110966" y="606100"/>
                </a:lnTo>
                <a:lnTo>
                  <a:pt x="142902" y="631441"/>
                </a:lnTo>
                <a:lnTo>
                  <a:pt x="178287" y="655343"/>
                </a:lnTo>
                <a:lnTo>
                  <a:pt x="216931" y="677703"/>
                </a:lnTo>
                <a:lnTo>
                  <a:pt x="258643" y="698419"/>
                </a:lnTo>
                <a:lnTo>
                  <a:pt x="303233" y="717389"/>
                </a:lnTo>
                <a:lnTo>
                  <a:pt x="350509" y="734510"/>
                </a:lnTo>
                <a:lnTo>
                  <a:pt x="400282" y="749680"/>
                </a:lnTo>
                <a:lnTo>
                  <a:pt x="452360" y="762797"/>
                </a:lnTo>
                <a:lnTo>
                  <a:pt x="506553" y="773759"/>
                </a:lnTo>
                <a:lnTo>
                  <a:pt x="562670" y="782462"/>
                </a:lnTo>
                <a:lnTo>
                  <a:pt x="620522" y="788806"/>
                </a:lnTo>
                <a:lnTo>
                  <a:pt x="679916" y="792687"/>
                </a:lnTo>
                <a:lnTo>
                  <a:pt x="740663" y="794003"/>
                </a:lnTo>
                <a:lnTo>
                  <a:pt x="801411" y="792687"/>
                </a:lnTo>
                <a:lnTo>
                  <a:pt x="860805" y="788806"/>
                </a:lnTo>
                <a:lnTo>
                  <a:pt x="918657" y="782462"/>
                </a:lnTo>
                <a:lnTo>
                  <a:pt x="974774" y="773759"/>
                </a:lnTo>
                <a:lnTo>
                  <a:pt x="1028967" y="762797"/>
                </a:lnTo>
                <a:lnTo>
                  <a:pt x="1081045" y="749680"/>
                </a:lnTo>
                <a:lnTo>
                  <a:pt x="1130818" y="734510"/>
                </a:lnTo>
                <a:lnTo>
                  <a:pt x="1178094" y="717389"/>
                </a:lnTo>
                <a:lnTo>
                  <a:pt x="1222684" y="698419"/>
                </a:lnTo>
                <a:lnTo>
                  <a:pt x="1264396" y="677703"/>
                </a:lnTo>
                <a:lnTo>
                  <a:pt x="1303040" y="655343"/>
                </a:lnTo>
                <a:lnTo>
                  <a:pt x="1338425" y="631441"/>
                </a:lnTo>
                <a:lnTo>
                  <a:pt x="1370361" y="606100"/>
                </a:lnTo>
                <a:lnTo>
                  <a:pt x="1398658" y="579422"/>
                </a:lnTo>
                <a:lnTo>
                  <a:pt x="1443569" y="522463"/>
                </a:lnTo>
                <a:lnTo>
                  <a:pt x="1471634" y="461384"/>
                </a:lnTo>
                <a:lnTo>
                  <a:pt x="1481327" y="397001"/>
                </a:lnTo>
                <a:lnTo>
                  <a:pt x="1478872" y="364449"/>
                </a:lnTo>
                <a:lnTo>
                  <a:pt x="1459802" y="301616"/>
                </a:lnTo>
                <a:lnTo>
                  <a:pt x="1423124" y="242494"/>
                </a:lnTo>
                <a:lnTo>
                  <a:pt x="1370361" y="187903"/>
                </a:lnTo>
                <a:lnTo>
                  <a:pt x="1338425" y="162562"/>
                </a:lnTo>
                <a:lnTo>
                  <a:pt x="1303040" y="138660"/>
                </a:lnTo>
                <a:lnTo>
                  <a:pt x="1264396" y="116300"/>
                </a:lnTo>
                <a:lnTo>
                  <a:pt x="1222684" y="95584"/>
                </a:lnTo>
                <a:lnTo>
                  <a:pt x="1178094" y="76614"/>
                </a:lnTo>
                <a:lnTo>
                  <a:pt x="1130818" y="59493"/>
                </a:lnTo>
                <a:lnTo>
                  <a:pt x="1081045" y="44323"/>
                </a:lnTo>
                <a:lnTo>
                  <a:pt x="1028967" y="31206"/>
                </a:lnTo>
                <a:lnTo>
                  <a:pt x="974774" y="20244"/>
                </a:lnTo>
                <a:lnTo>
                  <a:pt x="918657" y="11541"/>
                </a:lnTo>
                <a:lnTo>
                  <a:pt x="860805" y="5197"/>
                </a:lnTo>
                <a:lnTo>
                  <a:pt x="801411" y="1316"/>
                </a:lnTo>
                <a:lnTo>
                  <a:pt x="740663" y="0"/>
                </a:lnTo>
                <a:close/>
              </a:path>
            </a:pathLst>
          </a:custGeom>
          <a:solidFill>
            <a:srgbClr val="001E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2760091" y="1373886"/>
            <a:ext cx="88201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6223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Problema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negocio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4140708" y="1400555"/>
            <a:ext cx="749935" cy="401320"/>
          </a:xfrm>
          <a:custGeom>
            <a:avLst/>
            <a:gdLst/>
            <a:ahLst/>
            <a:cxnLst/>
            <a:rect l="l" t="t" r="r" b="b"/>
            <a:pathLst>
              <a:path w="749935" h="401319">
                <a:moveTo>
                  <a:pt x="549401" y="0"/>
                </a:moveTo>
                <a:lnTo>
                  <a:pt x="549401" y="100203"/>
                </a:lnTo>
                <a:lnTo>
                  <a:pt x="0" y="100203"/>
                </a:lnTo>
                <a:lnTo>
                  <a:pt x="0" y="300609"/>
                </a:lnTo>
                <a:lnTo>
                  <a:pt x="549401" y="300609"/>
                </a:lnTo>
                <a:lnTo>
                  <a:pt x="549401" y="400812"/>
                </a:lnTo>
                <a:lnTo>
                  <a:pt x="749807" y="200406"/>
                </a:lnTo>
                <a:lnTo>
                  <a:pt x="549401" y="0"/>
                </a:lnTo>
                <a:close/>
              </a:path>
            </a:pathLst>
          </a:custGeom>
          <a:solidFill>
            <a:srgbClr val="AAD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7368540" y="5431535"/>
            <a:ext cx="749935" cy="402590"/>
          </a:xfrm>
          <a:custGeom>
            <a:avLst/>
            <a:gdLst/>
            <a:ahLst/>
            <a:cxnLst/>
            <a:rect l="l" t="t" r="r" b="b"/>
            <a:pathLst>
              <a:path w="749934" h="402589">
                <a:moveTo>
                  <a:pt x="548639" y="0"/>
                </a:moveTo>
                <a:lnTo>
                  <a:pt x="548639" y="100583"/>
                </a:lnTo>
                <a:lnTo>
                  <a:pt x="0" y="100583"/>
                </a:lnTo>
                <a:lnTo>
                  <a:pt x="0" y="301751"/>
                </a:lnTo>
                <a:lnTo>
                  <a:pt x="548639" y="301751"/>
                </a:lnTo>
                <a:lnTo>
                  <a:pt x="548639" y="402335"/>
                </a:lnTo>
                <a:lnTo>
                  <a:pt x="749807" y="201167"/>
                </a:lnTo>
                <a:lnTo>
                  <a:pt x="548639" y="0"/>
                </a:lnTo>
                <a:close/>
              </a:path>
            </a:pathLst>
          </a:custGeom>
          <a:solidFill>
            <a:srgbClr val="AAD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8273795" y="5236464"/>
            <a:ext cx="1483360" cy="792480"/>
          </a:xfrm>
          <a:custGeom>
            <a:avLst/>
            <a:gdLst/>
            <a:ahLst/>
            <a:cxnLst/>
            <a:rect l="l" t="t" r="r" b="b"/>
            <a:pathLst>
              <a:path w="1483359" h="792479">
                <a:moveTo>
                  <a:pt x="741426" y="0"/>
                </a:moveTo>
                <a:lnTo>
                  <a:pt x="680621" y="1313"/>
                </a:lnTo>
                <a:lnTo>
                  <a:pt x="621170" y="5186"/>
                </a:lnTo>
                <a:lnTo>
                  <a:pt x="563262" y="11516"/>
                </a:lnTo>
                <a:lnTo>
                  <a:pt x="507089" y="20202"/>
                </a:lnTo>
                <a:lnTo>
                  <a:pt x="452842" y="31140"/>
                </a:lnTo>
                <a:lnTo>
                  <a:pt x="400711" y="44230"/>
                </a:lnTo>
                <a:lnTo>
                  <a:pt x="350887" y="59369"/>
                </a:lnTo>
                <a:lnTo>
                  <a:pt x="303562" y="76456"/>
                </a:lnTo>
                <a:lnTo>
                  <a:pt x="258926" y="95387"/>
                </a:lnTo>
                <a:lnTo>
                  <a:pt x="217169" y="116062"/>
                </a:lnTo>
                <a:lnTo>
                  <a:pt x="178484" y="138377"/>
                </a:lnTo>
                <a:lnTo>
                  <a:pt x="143060" y="162232"/>
                </a:lnTo>
                <a:lnTo>
                  <a:pt x="111089" y="187524"/>
                </a:lnTo>
                <a:lnTo>
                  <a:pt x="82762" y="214152"/>
                </a:lnTo>
                <a:lnTo>
                  <a:pt x="37801" y="271003"/>
                </a:lnTo>
                <a:lnTo>
                  <a:pt x="9704" y="331971"/>
                </a:lnTo>
                <a:lnTo>
                  <a:pt x="0" y="396240"/>
                </a:lnTo>
                <a:lnTo>
                  <a:pt x="2458" y="428737"/>
                </a:lnTo>
                <a:lnTo>
                  <a:pt x="21549" y="491459"/>
                </a:lnTo>
                <a:lnTo>
                  <a:pt x="58269" y="550472"/>
                </a:lnTo>
                <a:lnTo>
                  <a:pt x="111089" y="604960"/>
                </a:lnTo>
                <a:lnTo>
                  <a:pt x="143060" y="630252"/>
                </a:lnTo>
                <a:lnTo>
                  <a:pt x="178484" y="654107"/>
                </a:lnTo>
                <a:lnTo>
                  <a:pt x="217170" y="676422"/>
                </a:lnTo>
                <a:lnTo>
                  <a:pt x="258926" y="697096"/>
                </a:lnTo>
                <a:lnTo>
                  <a:pt x="303562" y="716027"/>
                </a:lnTo>
                <a:lnTo>
                  <a:pt x="350887" y="733113"/>
                </a:lnTo>
                <a:lnTo>
                  <a:pt x="400711" y="748251"/>
                </a:lnTo>
                <a:lnTo>
                  <a:pt x="452842" y="761340"/>
                </a:lnTo>
                <a:lnTo>
                  <a:pt x="507089" y="772279"/>
                </a:lnTo>
                <a:lnTo>
                  <a:pt x="563262" y="780964"/>
                </a:lnTo>
                <a:lnTo>
                  <a:pt x="621170" y="787293"/>
                </a:lnTo>
                <a:lnTo>
                  <a:pt x="680621" y="791166"/>
                </a:lnTo>
                <a:lnTo>
                  <a:pt x="741426" y="792480"/>
                </a:lnTo>
                <a:lnTo>
                  <a:pt x="802230" y="791166"/>
                </a:lnTo>
                <a:lnTo>
                  <a:pt x="861681" y="787293"/>
                </a:lnTo>
                <a:lnTo>
                  <a:pt x="919589" y="780964"/>
                </a:lnTo>
                <a:lnTo>
                  <a:pt x="975762" y="772279"/>
                </a:lnTo>
                <a:lnTo>
                  <a:pt x="1030009" y="761340"/>
                </a:lnTo>
                <a:lnTo>
                  <a:pt x="1082140" y="748251"/>
                </a:lnTo>
                <a:lnTo>
                  <a:pt x="1131964" y="733113"/>
                </a:lnTo>
                <a:lnTo>
                  <a:pt x="1179289" y="716027"/>
                </a:lnTo>
                <a:lnTo>
                  <a:pt x="1223925" y="697096"/>
                </a:lnTo>
                <a:lnTo>
                  <a:pt x="1265682" y="676422"/>
                </a:lnTo>
                <a:lnTo>
                  <a:pt x="1304367" y="654107"/>
                </a:lnTo>
                <a:lnTo>
                  <a:pt x="1339791" y="630252"/>
                </a:lnTo>
                <a:lnTo>
                  <a:pt x="1371762" y="604960"/>
                </a:lnTo>
                <a:lnTo>
                  <a:pt x="1400089" y="578333"/>
                </a:lnTo>
                <a:lnTo>
                  <a:pt x="1445050" y="521481"/>
                </a:lnTo>
                <a:lnTo>
                  <a:pt x="1473147" y="460511"/>
                </a:lnTo>
                <a:lnTo>
                  <a:pt x="1482852" y="396240"/>
                </a:lnTo>
                <a:lnTo>
                  <a:pt x="1480393" y="363744"/>
                </a:lnTo>
                <a:lnTo>
                  <a:pt x="1461302" y="301024"/>
                </a:lnTo>
                <a:lnTo>
                  <a:pt x="1424582" y="242012"/>
                </a:lnTo>
                <a:lnTo>
                  <a:pt x="1371762" y="187524"/>
                </a:lnTo>
                <a:lnTo>
                  <a:pt x="1339791" y="162232"/>
                </a:lnTo>
                <a:lnTo>
                  <a:pt x="1304367" y="138377"/>
                </a:lnTo>
                <a:lnTo>
                  <a:pt x="1265681" y="116062"/>
                </a:lnTo>
                <a:lnTo>
                  <a:pt x="1223925" y="95387"/>
                </a:lnTo>
                <a:lnTo>
                  <a:pt x="1179289" y="76456"/>
                </a:lnTo>
                <a:lnTo>
                  <a:pt x="1131964" y="59369"/>
                </a:lnTo>
                <a:lnTo>
                  <a:pt x="1082140" y="44230"/>
                </a:lnTo>
                <a:lnTo>
                  <a:pt x="1030009" y="31140"/>
                </a:lnTo>
                <a:lnTo>
                  <a:pt x="975762" y="20202"/>
                </a:lnTo>
                <a:lnTo>
                  <a:pt x="919589" y="11516"/>
                </a:lnTo>
                <a:lnTo>
                  <a:pt x="861681" y="5186"/>
                </a:lnTo>
                <a:lnTo>
                  <a:pt x="802230" y="1313"/>
                </a:lnTo>
                <a:lnTo>
                  <a:pt x="741426" y="0"/>
                </a:lnTo>
                <a:close/>
              </a:path>
            </a:pathLst>
          </a:custGeom>
          <a:solidFill>
            <a:srgbClr val="E392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8573261" y="5406644"/>
            <a:ext cx="887094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Aceptación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usuario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74623" y="6450210"/>
            <a:ext cx="3157220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ahoma"/>
                <a:cs typeface="Tahoma"/>
              </a:rPr>
              <a:t>Fuente: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Microsoft,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Data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Science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Process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-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Lifecycle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11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16128"/>
            <a:ext cx="3330575" cy="721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pc="-145"/>
              <a:t>Proceso</a:t>
            </a:r>
            <a:r>
              <a:rPr dirty="0" spc="-215"/>
              <a:t> </a:t>
            </a:r>
            <a:r>
              <a:rPr dirty="0" spc="-135"/>
              <a:t>Data</a:t>
            </a:r>
            <a:r>
              <a:rPr dirty="0" spc="-245"/>
              <a:t> </a:t>
            </a:r>
            <a:r>
              <a:rPr dirty="0" spc="-125"/>
              <a:t>Science</a:t>
            </a:r>
          </a:p>
          <a:p>
            <a:pPr marL="12700">
              <a:lnSpc>
                <a:spcPts val="2735"/>
              </a:lnSpc>
            </a:pPr>
            <a:r>
              <a:rPr dirty="0" spc="-45">
                <a:solidFill>
                  <a:srgbClr val="797979"/>
                </a:solidFill>
              </a:rPr>
              <a:t>Detallado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5091684" y="1098803"/>
            <a:ext cx="2091055" cy="1045844"/>
          </a:xfrm>
          <a:custGeom>
            <a:avLst/>
            <a:gdLst/>
            <a:ahLst/>
            <a:cxnLst/>
            <a:rect l="l" t="t" r="r" b="b"/>
            <a:pathLst>
              <a:path w="2091054" h="1045844">
                <a:moveTo>
                  <a:pt x="1986407" y="0"/>
                </a:moveTo>
                <a:lnTo>
                  <a:pt x="104520" y="0"/>
                </a:lnTo>
                <a:lnTo>
                  <a:pt x="63865" y="8223"/>
                </a:lnTo>
                <a:lnTo>
                  <a:pt x="30638" y="30638"/>
                </a:lnTo>
                <a:lnTo>
                  <a:pt x="8223" y="63865"/>
                </a:lnTo>
                <a:lnTo>
                  <a:pt x="0" y="104521"/>
                </a:lnTo>
                <a:lnTo>
                  <a:pt x="0" y="940943"/>
                </a:lnTo>
                <a:lnTo>
                  <a:pt x="8223" y="981598"/>
                </a:lnTo>
                <a:lnTo>
                  <a:pt x="30638" y="1014825"/>
                </a:lnTo>
                <a:lnTo>
                  <a:pt x="63865" y="1037240"/>
                </a:lnTo>
                <a:lnTo>
                  <a:pt x="104520" y="1045463"/>
                </a:lnTo>
                <a:lnTo>
                  <a:pt x="1986407" y="1045463"/>
                </a:lnTo>
                <a:lnTo>
                  <a:pt x="2027062" y="1037240"/>
                </a:lnTo>
                <a:lnTo>
                  <a:pt x="2060289" y="1014825"/>
                </a:lnTo>
                <a:lnTo>
                  <a:pt x="2082704" y="981598"/>
                </a:lnTo>
                <a:lnTo>
                  <a:pt x="2090927" y="940943"/>
                </a:lnTo>
                <a:lnTo>
                  <a:pt x="2090927" y="104521"/>
                </a:lnTo>
                <a:lnTo>
                  <a:pt x="2082704" y="63865"/>
                </a:lnTo>
                <a:lnTo>
                  <a:pt x="2060289" y="30638"/>
                </a:lnTo>
                <a:lnTo>
                  <a:pt x="2027062" y="8223"/>
                </a:lnTo>
                <a:lnTo>
                  <a:pt x="1986407" y="0"/>
                </a:lnTo>
                <a:close/>
              </a:path>
            </a:pathLst>
          </a:custGeom>
          <a:solidFill>
            <a:srgbClr val="F041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240528" y="1272031"/>
            <a:ext cx="1796414" cy="66357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95580" marR="5080" indent="-182880">
              <a:lnSpc>
                <a:spcPts val="2390"/>
              </a:lnSpc>
              <a:spcBef>
                <a:spcPts val="380"/>
              </a:spcBef>
            </a:pP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Entendimiento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dirty="0" sz="22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negocio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756527" y="2240279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258699" y="0"/>
                </a:moveTo>
                <a:lnTo>
                  <a:pt x="0" y="0"/>
                </a:lnTo>
                <a:lnTo>
                  <a:pt x="0" y="258699"/>
                </a:lnTo>
                <a:lnTo>
                  <a:pt x="51689" y="206883"/>
                </a:lnTo>
                <a:lnTo>
                  <a:pt x="564261" y="719455"/>
                </a:lnTo>
                <a:lnTo>
                  <a:pt x="512572" y="771271"/>
                </a:lnTo>
                <a:lnTo>
                  <a:pt x="771271" y="771271"/>
                </a:lnTo>
                <a:lnTo>
                  <a:pt x="771271" y="512572"/>
                </a:lnTo>
                <a:lnTo>
                  <a:pt x="719454" y="564261"/>
                </a:lnTo>
                <a:lnTo>
                  <a:pt x="206882" y="51689"/>
                </a:lnTo>
                <a:lnTo>
                  <a:pt x="258699" y="0"/>
                </a:lnTo>
                <a:close/>
              </a:path>
            </a:pathLst>
          </a:custGeom>
          <a:solidFill>
            <a:srgbClr val="AAD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7101840" y="3107435"/>
            <a:ext cx="2089785" cy="1045844"/>
          </a:xfrm>
          <a:custGeom>
            <a:avLst/>
            <a:gdLst/>
            <a:ahLst/>
            <a:cxnLst/>
            <a:rect l="l" t="t" r="r" b="b"/>
            <a:pathLst>
              <a:path w="2089784" h="1045845">
                <a:moveTo>
                  <a:pt x="1984882" y="0"/>
                </a:moveTo>
                <a:lnTo>
                  <a:pt x="104520" y="0"/>
                </a:lnTo>
                <a:lnTo>
                  <a:pt x="63865" y="8223"/>
                </a:lnTo>
                <a:lnTo>
                  <a:pt x="30638" y="30638"/>
                </a:lnTo>
                <a:lnTo>
                  <a:pt x="8223" y="63865"/>
                </a:lnTo>
                <a:lnTo>
                  <a:pt x="0" y="104521"/>
                </a:lnTo>
                <a:lnTo>
                  <a:pt x="0" y="940943"/>
                </a:lnTo>
                <a:lnTo>
                  <a:pt x="8223" y="981598"/>
                </a:lnTo>
                <a:lnTo>
                  <a:pt x="30638" y="1014825"/>
                </a:lnTo>
                <a:lnTo>
                  <a:pt x="63865" y="1037240"/>
                </a:lnTo>
                <a:lnTo>
                  <a:pt x="104520" y="1045463"/>
                </a:lnTo>
                <a:lnTo>
                  <a:pt x="1984882" y="1045463"/>
                </a:lnTo>
                <a:lnTo>
                  <a:pt x="2025538" y="1037240"/>
                </a:lnTo>
                <a:lnTo>
                  <a:pt x="2058765" y="1014825"/>
                </a:lnTo>
                <a:lnTo>
                  <a:pt x="2081180" y="981598"/>
                </a:lnTo>
                <a:lnTo>
                  <a:pt x="2089403" y="940943"/>
                </a:lnTo>
                <a:lnTo>
                  <a:pt x="2089403" y="104521"/>
                </a:lnTo>
                <a:lnTo>
                  <a:pt x="2081180" y="63865"/>
                </a:lnTo>
                <a:lnTo>
                  <a:pt x="2058765" y="30638"/>
                </a:lnTo>
                <a:lnTo>
                  <a:pt x="2025538" y="8223"/>
                </a:lnTo>
                <a:lnTo>
                  <a:pt x="1984882" y="0"/>
                </a:lnTo>
                <a:close/>
              </a:path>
            </a:pathLst>
          </a:custGeom>
          <a:solidFill>
            <a:srgbClr val="C8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7478648" y="3281248"/>
            <a:ext cx="1337310" cy="66421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34010" marR="5080" indent="-321945">
              <a:lnSpc>
                <a:spcPts val="2390"/>
              </a:lnSpc>
              <a:spcBef>
                <a:spcPts val="385"/>
              </a:spcBef>
            </a:pPr>
            <a:r>
              <a:rPr dirty="0" sz="2200">
                <a:solidFill>
                  <a:srgbClr val="22223A"/>
                </a:solidFill>
                <a:latin typeface="Tahoma"/>
                <a:cs typeface="Tahoma"/>
              </a:rPr>
              <a:t>Gestión</a:t>
            </a:r>
            <a:r>
              <a:rPr dirty="0" sz="2200" spc="-80">
                <a:solidFill>
                  <a:srgbClr val="22223A"/>
                </a:solidFill>
                <a:latin typeface="Tahoma"/>
                <a:cs typeface="Tahoma"/>
              </a:rPr>
              <a:t> </a:t>
            </a:r>
            <a:r>
              <a:rPr dirty="0" sz="2200" spc="-25">
                <a:solidFill>
                  <a:srgbClr val="22223A"/>
                </a:solidFill>
                <a:latin typeface="Tahoma"/>
                <a:cs typeface="Tahoma"/>
              </a:rPr>
              <a:t>de </a:t>
            </a:r>
            <a:r>
              <a:rPr dirty="0" sz="2200" spc="-20">
                <a:solidFill>
                  <a:srgbClr val="22223A"/>
                </a:solidFill>
                <a:latin typeface="Tahoma"/>
                <a:cs typeface="Tahoma"/>
              </a:rPr>
              <a:t>datos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756527" y="4249546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771271" y="0"/>
                </a:moveTo>
                <a:lnTo>
                  <a:pt x="512572" y="0"/>
                </a:lnTo>
                <a:lnTo>
                  <a:pt x="564261" y="51688"/>
                </a:lnTo>
                <a:lnTo>
                  <a:pt x="51689" y="564260"/>
                </a:lnTo>
                <a:lnTo>
                  <a:pt x="0" y="512571"/>
                </a:lnTo>
                <a:lnTo>
                  <a:pt x="0" y="771270"/>
                </a:lnTo>
                <a:lnTo>
                  <a:pt x="258699" y="771270"/>
                </a:lnTo>
                <a:lnTo>
                  <a:pt x="206882" y="719454"/>
                </a:lnTo>
                <a:lnTo>
                  <a:pt x="719454" y="206882"/>
                </a:lnTo>
                <a:lnTo>
                  <a:pt x="771271" y="258698"/>
                </a:lnTo>
                <a:lnTo>
                  <a:pt x="771271" y="0"/>
                </a:lnTo>
                <a:close/>
              </a:path>
            </a:pathLst>
          </a:custGeom>
          <a:solidFill>
            <a:srgbClr val="AAD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5091684" y="5117591"/>
            <a:ext cx="2091055" cy="1045844"/>
          </a:xfrm>
          <a:custGeom>
            <a:avLst/>
            <a:gdLst/>
            <a:ahLst/>
            <a:cxnLst/>
            <a:rect l="l" t="t" r="r" b="b"/>
            <a:pathLst>
              <a:path w="2091054" h="1045845">
                <a:moveTo>
                  <a:pt x="1986407" y="0"/>
                </a:moveTo>
                <a:lnTo>
                  <a:pt x="104520" y="0"/>
                </a:lnTo>
                <a:lnTo>
                  <a:pt x="63865" y="8223"/>
                </a:lnTo>
                <a:lnTo>
                  <a:pt x="30638" y="30638"/>
                </a:lnTo>
                <a:lnTo>
                  <a:pt x="8223" y="63865"/>
                </a:lnTo>
                <a:lnTo>
                  <a:pt x="0" y="104520"/>
                </a:lnTo>
                <a:lnTo>
                  <a:pt x="0" y="940917"/>
                </a:lnTo>
                <a:lnTo>
                  <a:pt x="8223" y="981609"/>
                </a:lnTo>
                <a:lnTo>
                  <a:pt x="30638" y="1014841"/>
                </a:lnTo>
                <a:lnTo>
                  <a:pt x="63865" y="1037247"/>
                </a:lnTo>
                <a:lnTo>
                  <a:pt x="104520" y="1045463"/>
                </a:lnTo>
                <a:lnTo>
                  <a:pt x="1986407" y="1045463"/>
                </a:lnTo>
                <a:lnTo>
                  <a:pt x="2027062" y="1037247"/>
                </a:lnTo>
                <a:lnTo>
                  <a:pt x="2060289" y="1014841"/>
                </a:lnTo>
                <a:lnTo>
                  <a:pt x="2082704" y="981609"/>
                </a:lnTo>
                <a:lnTo>
                  <a:pt x="2090927" y="940917"/>
                </a:lnTo>
                <a:lnTo>
                  <a:pt x="2090927" y="104520"/>
                </a:lnTo>
                <a:lnTo>
                  <a:pt x="2082704" y="63865"/>
                </a:lnTo>
                <a:lnTo>
                  <a:pt x="2060289" y="30638"/>
                </a:lnTo>
                <a:lnTo>
                  <a:pt x="2027062" y="8223"/>
                </a:lnTo>
                <a:lnTo>
                  <a:pt x="1986407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5443220" y="5443220"/>
            <a:ext cx="138938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Publicación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747259" y="4249546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258699" y="0"/>
                </a:moveTo>
                <a:lnTo>
                  <a:pt x="0" y="0"/>
                </a:lnTo>
                <a:lnTo>
                  <a:pt x="0" y="258698"/>
                </a:lnTo>
                <a:lnTo>
                  <a:pt x="51688" y="206882"/>
                </a:lnTo>
                <a:lnTo>
                  <a:pt x="564388" y="719454"/>
                </a:lnTo>
                <a:lnTo>
                  <a:pt x="512572" y="771270"/>
                </a:lnTo>
                <a:lnTo>
                  <a:pt x="771270" y="771270"/>
                </a:lnTo>
                <a:lnTo>
                  <a:pt x="771270" y="512571"/>
                </a:lnTo>
                <a:lnTo>
                  <a:pt x="719581" y="564260"/>
                </a:lnTo>
                <a:lnTo>
                  <a:pt x="207010" y="51688"/>
                </a:lnTo>
                <a:lnTo>
                  <a:pt x="258699" y="0"/>
                </a:lnTo>
                <a:close/>
              </a:path>
            </a:pathLst>
          </a:custGeom>
          <a:solidFill>
            <a:srgbClr val="AAD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3083051" y="3107435"/>
            <a:ext cx="2091055" cy="1045844"/>
          </a:xfrm>
          <a:custGeom>
            <a:avLst/>
            <a:gdLst/>
            <a:ahLst/>
            <a:cxnLst/>
            <a:rect l="l" t="t" r="r" b="b"/>
            <a:pathLst>
              <a:path w="2091054" h="1045845">
                <a:moveTo>
                  <a:pt x="1986407" y="0"/>
                </a:moveTo>
                <a:lnTo>
                  <a:pt x="104521" y="0"/>
                </a:lnTo>
                <a:lnTo>
                  <a:pt x="63865" y="8223"/>
                </a:lnTo>
                <a:lnTo>
                  <a:pt x="30638" y="30638"/>
                </a:lnTo>
                <a:lnTo>
                  <a:pt x="8223" y="63865"/>
                </a:lnTo>
                <a:lnTo>
                  <a:pt x="0" y="104521"/>
                </a:lnTo>
                <a:lnTo>
                  <a:pt x="0" y="940943"/>
                </a:lnTo>
                <a:lnTo>
                  <a:pt x="8223" y="981598"/>
                </a:lnTo>
                <a:lnTo>
                  <a:pt x="30638" y="1014825"/>
                </a:lnTo>
                <a:lnTo>
                  <a:pt x="63865" y="1037240"/>
                </a:lnTo>
                <a:lnTo>
                  <a:pt x="104521" y="1045463"/>
                </a:lnTo>
                <a:lnTo>
                  <a:pt x="1986407" y="1045463"/>
                </a:lnTo>
                <a:lnTo>
                  <a:pt x="2027062" y="1037240"/>
                </a:lnTo>
                <a:lnTo>
                  <a:pt x="2060289" y="1014825"/>
                </a:lnTo>
                <a:lnTo>
                  <a:pt x="2082704" y="981598"/>
                </a:lnTo>
                <a:lnTo>
                  <a:pt x="2090927" y="940943"/>
                </a:lnTo>
                <a:lnTo>
                  <a:pt x="2090927" y="104521"/>
                </a:lnTo>
                <a:lnTo>
                  <a:pt x="2082704" y="63865"/>
                </a:lnTo>
                <a:lnTo>
                  <a:pt x="2060289" y="30638"/>
                </a:lnTo>
                <a:lnTo>
                  <a:pt x="2027062" y="8223"/>
                </a:lnTo>
                <a:lnTo>
                  <a:pt x="1986407" y="0"/>
                </a:lnTo>
                <a:close/>
              </a:path>
            </a:pathLst>
          </a:custGeom>
          <a:solidFill>
            <a:srgbClr val="005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3255390" y="3433013"/>
            <a:ext cx="17475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Modelamiento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4747259" y="2240279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771270" y="0"/>
                </a:moveTo>
                <a:lnTo>
                  <a:pt x="512572" y="0"/>
                </a:lnTo>
                <a:lnTo>
                  <a:pt x="564388" y="51689"/>
                </a:lnTo>
                <a:lnTo>
                  <a:pt x="51688" y="564261"/>
                </a:lnTo>
                <a:lnTo>
                  <a:pt x="0" y="512572"/>
                </a:lnTo>
                <a:lnTo>
                  <a:pt x="0" y="771271"/>
                </a:lnTo>
                <a:lnTo>
                  <a:pt x="258699" y="771271"/>
                </a:lnTo>
                <a:lnTo>
                  <a:pt x="207010" y="719455"/>
                </a:lnTo>
                <a:lnTo>
                  <a:pt x="719581" y="206883"/>
                </a:lnTo>
                <a:lnTo>
                  <a:pt x="771270" y="258699"/>
                </a:lnTo>
                <a:lnTo>
                  <a:pt x="771270" y="0"/>
                </a:lnTo>
                <a:close/>
              </a:path>
            </a:pathLst>
          </a:custGeom>
          <a:solidFill>
            <a:srgbClr val="AAD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5592317" y="3439414"/>
            <a:ext cx="1090930" cy="382270"/>
          </a:xfrm>
          <a:custGeom>
            <a:avLst/>
            <a:gdLst/>
            <a:ahLst/>
            <a:cxnLst/>
            <a:rect l="l" t="t" r="r" b="b"/>
            <a:pathLst>
              <a:path w="1090929" h="382270">
                <a:moveTo>
                  <a:pt x="187071" y="0"/>
                </a:moveTo>
                <a:lnTo>
                  <a:pt x="0" y="178688"/>
                </a:lnTo>
                <a:lnTo>
                  <a:pt x="178689" y="365760"/>
                </a:lnTo>
                <a:lnTo>
                  <a:pt x="180340" y="292608"/>
                </a:lnTo>
                <a:lnTo>
                  <a:pt x="905002" y="309118"/>
                </a:lnTo>
                <a:lnTo>
                  <a:pt x="903351" y="382269"/>
                </a:lnTo>
                <a:lnTo>
                  <a:pt x="1090422" y="203581"/>
                </a:lnTo>
                <a:lnTo>
                  <a:pt x="911733" y="16510"/>
                </a:lnTo>
                <a:lnTo>
                  <a:pt x="910082" y="89662"/>
                </a:lnTo>
                <a:lnTo>
                  <a:pt x="185293" y="73151"/>
                </a:lnTo>
                <a:lnTo>
                  <a:pt x="187071" y="0"/>
                </a:lnTo>
                <a:close/>
              </a:path>
            </a:pathLst>
          </a:custGeom>
          <a:solidFill>
            <a:srgbClr val="AAD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2461260" y="1203960"/>
            <a:ext cx="1481455" cy="794385"/>
          </a:xfrm>
          <a:custGeom>
            <a:avLst/>
            <a:gdLst/>
            <a:ahLst/>
            <a:cxnLst/>
            <a:rect l="l" t="t" r="r" b="b"/>
            <a:pathLst>
              <a:path w="1481454" h="794385">
                <a:moveTo>
                  <a:pt x="740663" y="0"/>
                </a:moveTo>
                <a:lnTo>
                  <a:pt x="679916" y="1316"/>
                </a:lnTo>
                <a:lnTo>
                  <a:pt x="620522" y="5197"/>
                </a:lnTo>
                <a:lnTo>
                  <a:pt x="562670" y="11541"/>
                </a:lnTo>
                <a:lnTo>
                  <a:pt x="506553" y="20244"/>
                </a:lnTo>
                <a:lnTo>
                  <a:pt x="452360" y="31206"/>
                </a:lnTo>
                <a:lnTo>
                  <a:pt x="400282" y="44323"/>
                </a:lnTo>
                <a:lnTo>
                  <a:pt x="350509" y="59493"/>
                </a:lnTo>
                <a:lnTo>
                  <a:pt x="303233" y="76614"/>
                </a:lnTo>
                <a:lnTo>
                  <a:pt x="258643" y="95584"/>
                </a:lnTo>
                <a:lnTo>
                  <a:pt x="216931" y="116300"/>
                </a:lnTo>
                <a:lnTo>
                  <a:pt x="178287" y="138660"/>
                </a:lnTo>
                <a:lnTo>
                  <a:pt x="142902" y="162562"/>
                </a:lnTo>
                <a:lnTo>
                  <a:pt x="110966" y="187903"/>
                </a:lnTo>
                <a:lnTo>
                  <a:pt x="82669" y="214581"/>
                </a:lnTo>
                <a:lnTo>
                  <a:pt x="37758" y="271540"/>
                </a:lnTo>
                <a:lnTo>
                  <a:pt x="9693" y="332619"/>
                </a:lnTo>
                <a:lnTo>
                  <a:pt x="0" y="397001"/>
                </a:lnTo>
                <a:lnTo>
                  <a:pt x="2455" y="429554"/>
                </a:lnTo>
                <a:lnTo>
                  <a:pt x="21525" y="492387"/>
                </a:lnTo>
                <a:lnTo>
                  <a:pt x="58203" y="551509"/>
                </a:lnTo>
                <a:lnTo>
                  <a:pt x="110966" y="606100"/>
                </a:lnTo>
                <a:lnTo>
                  <a:pt x="142902" y="631441"/>
                </a:lnTo>
                <a:lnTo>
                  <a:pt x="178287" y="655343"/>
                </a:lnTo>
                <a:lnTo>
                  <a:pt x="216931" y="677703"/>
                </a:lnTo>
                <a:lnTo>
                  <a:pt x="258643" y="698419"/>
                </a:lnTo>
                <a:lnTo>
                  <a:pt x="303233" y="717389"/>
                </a:lnTo>
                <a:lnTo>
                  <a:pt x="350509" y="734510"/>
                </a:lnTo>
                <a:lnTo>
                  <a:pt x="400282" y="749680"/>
                </a:lnTo>
                <a:lnTo>
                  <a:pt x="452360" y="762797"/>
                </a:lnTo>
                <a:lnTo>
                  <a:pt x="506553" y="773759"/>
                </a:lnTo>
                <a:lnTo>
                  <a:pt x="562670" y="782462"/>
                </a:lnTo>
                <a:lnTo>
                  <a:pt x="620522" y="788806"/>
                </a:lnTo>
                <a:lnTo>
                  <a:pt x="679916" y="792687"/>
                </a:lnTo>
                <a:lnTo>
                  <a:pt x="740663" y="794003"/>
                </a:lnTo>
                <a:lnTo>
                  <a:pt x="801411" y="792687"/>
                </a:lnTo>
                <a:lnTo>
                  <a:pt x="860805" y="788806"/>
                </a:lnTo>
                <a:lnTo>
                  <a:pt x="918657" y="782462"/>
                </a:lnTo>
                <a:lnTo>
                  <a:pt x="974774" y="773759"/>
                </a:lnTo>
                <a:lnTo>
                  <a:pt x="1028967" y="762797"/>
                </a:lnTo>
                <a:lnTo>
                  <a:pt x="1081045" y="749680"/>
                </a:lnTo>
                <a:lnTo>
                  <a:pt x="1130818" y="734510"/>
                </a:lnTo>
                <a:lnTo>
                  <a:pt x="1178094" y="717389"/>
                </a:lnTo>
                <a:lnTo>
                  <a:pt x="1222684" y="698419"/>
                </a:lnTo>
                <a:lnTo>
                  <a:pt x="1264396" y="677703"/>
                </a:lnTo>
                <a:lnTo>
                  <a:pt x="1303040" y="655343"/>
                </a:lnTo>
                <a:lnTo>
                  <a:pt x="1338425" y="631441"/>
                </a:lnTo>
                <a:lnTo>
                  <a:pt x="1370361" y="606100"/>
                </a:lnTo>
                <a:lnTo>
                  <a:pt x="1398658" y="579422"/>
                </a:lnTo>
                <a:lnTo>
                  <a:pt x="1443569" y="522463"/>
                </a:lnTo>
                <a:lnTo>
                  <a:pt x="1471634" y="461384"/>
                </a:lnTo>
                <a:lnTo>
                  <a:pt x="1481327" y="397001"/>
                </a:lnTo>
                <a:lnTo>
                  <a:pt x="1478872" y="364449"/>
                </a:lnTo>
                <a:lnTo>
                  <a:pt x="1459802" y="301616"/>
                </a:lnTo>
                <a:lnTo>
                  <a:pt x="1423124" y="242494"/>
                </a:lnTo>
                <a:lnTo>
                  <a:pt x="1370361" y="187903"/>
                </a:lnTo>
                <a:lnTo>
                  <a:pt x="1338425" y="162562"/>
                </a:lnTo>
                <a:lnTo>
                  <a:pt x="1303040" y="138660"/>
                </a:lnTo>
                <a:lnTo>
                  <a:pt x="1264396" y="116300"/>
                </a:lnTo>
                <a:lnTo>
                  <a:pt x="1222684" y="95584"/>
                </a:lnTo>
                <a:lnTo>
                  <a:pt x="1178094" y="76614"/>
                </a:lnTo>
                <a:lnTo>
                  <a:pt x="1130818" y="59493"/>
                </a:lnTo>
                <a:lnTo>
                  <a:pt x="1081045" y="44323"/>
                </a:lnTo>
                <a:lnTo>
                  <a:pt x="1028967" y="31206"/>
                </a:lnTo>
                <a:lnTo>
                  <a:pt x="974774" y="20244"/>
                </a:lnTo>
                <a:lnTo>
                  <a:pt x="918657" y="11541"/>
                </a:lnTo>
                <a:lnTo>
                  <a:pt x="860805" y="5197"/>
                </a:lnTo>
                <a:lnTo>
                  <a:pt x="801411" y="1316"/>
                </a:lnTo>
                <a:lnTo>
                  <a:pt x="740663" y="0"/>
                </a:lnTo>
                <a:close/>
              </a:path>
            </a:pathLst>
          </a:custGeom>
          <a:solidFill>
            <a:srgbClr val="001E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2760091" y="1373886"/>
            <a:ext cx="88201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6223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Problema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negocio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4140708" y="1400555"/>
            <a:ext cx="749935" cy="401320"/>
          </a:xfrm>
          <a:custGeom>
            <a:avLst/>
            <a:gdLst/>
            <a:ahLst/>
            <a:cxnLst/>
            <a:rect l="l" t="t" r="r" b="b"/>
            <a:pathLst>
              <a:path w="749935" h="401319">
                <a:moveTo>
                  <a:pt x="549401" y="0"/>
                </a:moveTo>
                <a:lnTo>
                  <a:pt x="549401" y="100203"/>
                </a:lnTo>
                <a:lnTo>
                  <a:pt x="0" y="100203"/>
                </a:lnTo>
                <a:lnTo>
                  <a:pt x="0" y="300609"/>
                </a:lnTo>
                <a:lnTo>
                  <a:pt x="549401" y="300609"/>
                </a:lnTo>
                <a:lnTo>
                  <a:pt x="549401" y="400812"/>
                </a:lnTo>
                <a:lnTo>
                  <a:pt x="749807" y="200406"/>
                </a:lnTo>
                <a:lnTo>
                  <a:pt x="549401" y="0"/>
                </a:lnTo>
                <a:close/>
              </a:path>
            </a:pathLst>
          </a:custGeom>
          <a:solidFill>
            <a:srgbClr val="AAD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7368540" y="5431535"/>
            <a:ext cx="749935" cy="402590"/>
          </a:xfrm>
          <a:custGeom>
            <a:avLst/>
            <a:gdLst/>
            <a:ahLst/>
            <a:cxnLst/>
            <a:rect l="l" t="t" r="r" b="b"/>
            <a:pathLst>
              <a:path w="749934" h="402589">
                <a:moveTo>
                  <a:pt x="548639" y="0"/>
                </a:moveTo>
                <a:lnTo>
                  <a:pt x="548639" y="100583"/>
                </a:lnTo>
                <a:lnTo>
                  <a:pt x="0" y="100583"/>
                </a:lnTo>
                <a:lnTo>
                  <a:pt x="0" y="301751"/>
                </a:lnTo>
                <a:lnTo>
                  <a:pt x="548639" y="301751"/>
                </a:lnTo>
                <a:lnTo>
                  <a:pt x="548639" y="402335"/>
                </a:lnTo>
                <a:lnTo>
                  <a:pt x="749807" y="201167"/>
                </a:lnTo>
                <a:lnTo>
                  <a:pt x="548639" y="0"/>
                </a:lnTo>
                <a:close/>
              </a:path>
            </a:pathLst>
          </a:custGeom>
          <a:solidFill>
            <a:srgbClr val="AAD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8273795" y="5236464"/>
            <a:ext cx="1483360" cy="792480"/>
          </a:xfrm>
          <a:custGeom>
            <a:avLst/>
            <a:gdLst/>
            <a:ahLst/>
            <a:cxnLst/>
            <a:rect l="l" t="t" r="r" b="b"/>
            <a:pathLst>
              <a:path w="1483359" h="792479">
                <a:moveTo>
                  <a:pt x="741426" y="0"/>
                </a:moveTo>
                <a:lnTo>
                  <a:pt x="680621" y="1313"/>
                </a:lnTo>
                <a:lnTo>
                  <a:pt x="621170" y="5186"/>
                </a:lnTo>
                <a:lnTo>
                  <a:pt x="563262" y="11516"/>
                </a:lnTo>
                <a:lnTo>
                  <a:pt x="507089" y="20202"/>
                </a:lnTo>
                <a:lnTo>
                  <a:pt x="452842" y="31140"/>
                </a:lnTo>
                <a:lnTo>
                  <a:pt x="400711" y="44230"/>
                </a:lnTo>
                <a:lnTo>
                  <a:pt x="350887" y="59369"/>
                </a:lnTo>
                <a:lnTo>
                  <a:pt x="303562" y="76456"/>
                </a:lnTo>
                <a:lnTo>
                  <a:pt x="258926" y="95387"/>
                </a:lnTo>
                <a:lnTo>
                  <a:pt x="217169" y="116062"/>
                </a:lnTo>
                <a:lnTo>
                  <a:pt x="178484" y="138377"/>
                </a:lnTo>
                <a:lnTo>
                  <a:pt x="143060" y="162232"/>
                </a:lnTo>
                <a:lnTo>
                  <a:pt x="111089" y="187524"/>
                </a:lnTo>
                <a:lnTo>
                  <a:pt x="82762" y="214152"/>
                </a:lnTo>
                <a:lnTo>
                  <a:pt x="37801" y="271003"/>
                </a:lnTo>
                <a:lnTo>
                  <a:pt x="9704" y="331971"/>
                </a:lnTo>
                <a:lnTo>
                  <a:pt x="0" y="396240"/>
                </a:lnTo>
                <a:lnTo>
                  <a:pt x="2458" y="428737"/>
                </a:lnTo>
                <a:lnTo>
                  <a:pt x="21549" y="491459"/>
                </a:lnTo>
                <a:lnTo>
                  <a:pt x="58269" y="550472"/>
                </a:lnTo>
                <a:lnTo>
                  <a:pt x="111089" y="604960"/>
                </a:lnTo>
                <a:lnTo>
                  <a:pt x="143060" y="630252"/>
                </a:lnTo>
                <a:lnTo>
                  <a:pt x="178484" y="654107"/>
                </a:lnTo>
                <a:lnTo>
                  <a:pt x="217170" y="676422"/>
                </a:lnTo>
                <a:lnTo>
                  <a:pt x="258926" y="697096"/>
                </a:lnTo>
                <a:lnTo>
                  <a:pt x="303562" y="716027"/>
                </a:lnTo>
                <a:lnTo>
                  <a:pt x="350887" y="733113"/>
                </a:lnTo>
                <a:lnTo>
                  <a:pt x="400711" y="748251"/>
                </a:lnTo>
                <a:lnTo>
                  <a:pt x="452842" y="761340"/>
                </a:lnTo>
                <a:lnTo>
                  <a:pt x="507089" y="772279"/>
                </a:lnTo>
                <a:lnTo>
                  <a:pt x="563262" y="780964"/>
                </a:lnTo>
                <a:lnTo>
                  <a:pt x="621170" y="787293"/>
                </a:lnTo>
                <a:lnTo>
                  <a:pt x="680621" y="791166"/>
                </a:lnTo>
                <a:lnTo>
                  <a:pt x="741426" y="792480"/>
                </a:lnTo>
                <a:lnTo>
                  <a:pt x="802230" y="791166"/>
                </a:lnTo>
                <a:lnTo>
                  <a:pt x="861681" y="787293"/>
                </a:lnTo>
                <a:lnTo>
                  <a:pt x="919589" y="780964"/>
                </a:lnTo>
                <a:lnTo>
                  <a:pt x="975762" y="772279"/>
                </a:lnTo>
                <a:lnTo>
                  <a:pt x="1030009" y="761340"/>
                </a:lnTo>
                <a:lnTo>
                  <a:pt x="1082140" y="748251"/>
                </a:lnTo>
                <a:lnTo>
                  <a:pt x="1131964" y="733113"/>
                </a:lnTo>
                <a:lnTo>
                  <a:pt x="1179289" y="716027"/>
                </a:lnTo>
                <a:lnTo>
                  <a:pt x="1223925" y="697096"/>
                </a:lnTo>
                <a:lnTo>
                  <a:pt x="1265682" y="676422"/>
                </a:lnTo>
                <a:lnTo>
                  <a:pt x="1304367" y="654107"/>
                </a:lnTo>
                <a:lnTo>
                  <a:pt x="1339791" y="630252"/>
                </a:lnTo>
                <a:lnTo>
                  <a:pt x="1371762" y="604960"/>
                </a:lnTo>
                <a:lnTo>
                  <a:pt x="1400089" y="578333"/>
                </a:lnTo>
                <a:lnTo>
                  <a:pt x="1445050" y="521481"/>
                </a:lnTo>
                <a:lnTo>
                  <a:pt x="1473147" y="460511"/>
                </a:lnTo>
                <a:lnTo>
                  <a:pt x="1482852" y="396240"/>
                </a:lnTo>
                <a:lnTo>
                  <a:pt x="1480393" y="363744"/>
                </a:lnTo>
                <a:lnTo>
                  <a:pt x="1461302" y="301024"/>
                </a:lnTo>
                <a:lnTo>
                  <a:pt x="1424582" y="242012"/>
                </a:lnTo>
                <a:lnTo>
                  <a:pt x="1371762" y="187524"/>
                </a:lnTo>
                <a:lnTo>
                  <a:pt x="1339791" y="162232"/>
                </a:lnTo>
                <a:lnTo>
                  <a:pt x="1304367" y="138377"/>
                </a:lnTo>
                <a:lnTo>
                  <a:pt x="1265681" y="116062"/>
                </a:lnTo>
                <a:lnTo>
                  <a:pt x="1223925" y="95387"/>
                </a:lnTo>
                <a:lnTo>
                  <a:pt x="1179289" y="76456"/>
                </a:lnTo>
                <a:lnTo>
                  <a:pt x="1131964" y="59369"/>
                </a:lnTo>
                <a:lnTo>
                  <a:pt x="1082140" y="44230"/>
                </a:lnTo>
                <a:lnTo>
                  <a:pt x="1030009" y="31140"/>
                </a:lnTo>
                <a:lnTo>
                  <a:pt x="975762" y="20202"/>
                </a:lnTo>
                <a:lnTo>
                  <a:pt x="919589" y="11516"/>
                </a:lnTo>
                <a:lnTo>
                  <a:pt x="861681" y="5186"/>
                </a:lnTo>
                <a:lnTo>
                  <a:pt x="802230" y="1313"/>
                </a:lnTo>
                <a:lnTo>
                  <a:pt x="741426" y="0"/>
                </a:lnTo>
                <a:close/>
              </a:path>
            </a:pathLst>
          </a:custGeom>
          <a:solidFill>
            <a:srgbClr val="E392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8573261" y="5406644"/>
            <a:ext cx="887094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Aceptación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usuario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9325356" y="2894075"/>
            <a:ext cx="1979930" cy="355600"/>
          </a:xfrm>
          <a:custGeom>
            <a:avLst/>
            <a:gdLst/>
            <a:ahLst/>
            <a:cxnLst/>
            <a:rect l="l" t="t" r="r" b="b"/>
            <a:pathLst>
              <a:path w="1979929" h="355600">
                <a:moveTo>
                  <a:pt x="1979676" y="35560"/>
                </a:moveTo>
                <a:lnTo>
                  <a:pt x="1976882" y="21704"/>
                </a:lnTo>
                <a:lnTo>
                  <a:pt x="1969274" y="10401"/>
                </a:lnTo>
                <a:lnTo>
                  <a:pt x="1957971" y="2794"/>
                </a:lnTo>
                <a:lnTo>
                  <a:pt x="1944116" y="0"/>
                </a:lnTo>
                <a:lnTo>
                  <a:pt x="35560" y="0"/>
                </a:lnTo>
                <a:lnTo>
                  <a:pt x="21691" y="2794"/>
                </a:lnTo>
                <a:lnTo>
                  <a:pt x="10388" y="10401"/>
                </a:lnTo>
                <a:lnTo>
                  <a:pt x="2781" y="21704"/>
                </a:lnTo>
                <a:lnTo>
                  <a:pt x="0" y="35560"/>
                </a:lnTo>
                <a:lnTo>
                  <a:pt x="0" y="319532"/>
                </a:lnTo>
                <a:lnTo>
                  <a:pt x="2781" y="333400"/>
                </a:lnTo>
                <a:lnTo>
                  <a:pt x="10388" y="344703"/>
                </a:lnTo>
                <a:lnTo>
                  <a:pt x="21691" y="352310"/>
                </a:lnTo>
                <a:lnTo>
                  <a:pt x="35560" y="355092"/>
                </a:lnTo>
                <a:lnTo>
                  <a:pt x="1944116" y="355092"/>
                </a:lnTo>
                <a:lnTo>
                  <a:pt x="1957971" y="352310"/>
                </a:lnTo>
                <a:lnTo>
                  <a:pt x="1969274" y="344703"/>
                </a:lnTo>
                <a:lnTo>
                  <a:pt x="1976882" y="333400"/>
                </a:lnTo>
                <a:lnTo>
                  <a:pt x="1979676" y="319532"/>
                </a:lnTo>
                <a:lnTo>
                  <a:pt x="1979676" y="35560"/>
                </a:lnTo>
                <a:close/>
              </a:path>
            </a:pathLst>
          </a:custGeom>
          <a:solidFill>
            <a:srgbClr val="C8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9669906" y="2940812"/>
            <a:ext cx="12941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001E5A"/>
                </a:solidFill>
                <a:latin typeface="Tahoma"/>
                <a:cs typeface="Tahoma"/>
              </a:rPr>
              <a:t>Fuente</a:t>
            </a:r>
            <a:r>
              <a:rPr dirty="0" sz="1400" spc="-50">
                <a:solidFill>
                  <a:srgbClr val="001E5A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1E5A"/>
                </a:solidFill>
                <a:latin typeface="Tahoma"/>
                <a:cs typeface="Tahoma"/>
              </a:rPr>
              <a:t>de</a:t>
            </a:r>
            <a:r>
              <a:rPr dirty="0" sz="1400" spc="-5">
                <a:solidFill>
                  <a:srgbClr val="001E5A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001E5A"/>
                </a:solidFill>
                <a:latin typeface="Tahoma"/>
                <a:cs typeface="Tahoma"/>
              </a:rPr>
              <a:t>datos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9325356" y="3267455"/>
            <a:ext cx="1979930" cy="353695"/>
          </a:xfrm>
          <a:custGeom>
            <a:avLst/>
            <a:gdLst/>
            <a:ahLst/>
            <a:cxnLst/>
            <a:rect l="l" t="t" r="r" b="b"/>
            <a:pathLst>
              <a:path w="1979929" h="353695">
                <a:moveTo>
                  <a:pt x="1979676" y="35306"/>
                </a:moveTo>
                <a:lnTo>
                  <a:pt x="1976882" y="21602"/>
                </a:lnTo>
                <a:lnTo>
                  <a:pt x="1969300" y="10375"/>
                </a:lnTo>
                <a:lnTo>
                  <a:pt x="1958073" y="2794"/>
                </a:lnTo>
                <a:lnTo>
                  <a:pt x="1944370" y="0"/>
                </a:lnTo>
                <a:lnTo>
                  <a:pt x="35306" y="0"/>
                </a:lnTo>
                <a:lnTo>
                  <a:pt x="21590" y="2794"/>
                </a:lnTo>
                <a:lnTo>
                  <a:pt x="10363" y="10375"/>
                </a:lnTo>
                <a:lnTo>
                  <a:pt x="2781" y="21602"/>
                </a:lnTo>
                <a:lnTo>
                  <a:pt x="0" y="35306"/>
                </a:lnTo>
                <a:lnTo>
                  <a:pt x="0" y="318262"/>
                </a:lnTo>
                <a:lnTo>
                  <a:pt x="2781" y="331978"/>
                </a:lnTo>
                <a:lnTo>
                  <a:pt x="10363" y="343204"/>
                </a:lnTo>
                <a:lnTo>
                  <a:pt x="21590" y="350786"/>
                </a:lnTo>
                <a:lnTo>
                  <a:pt x="35306" y="353568"/>
                </a:lnTo>
                <a:lnTo>
                  <a:pt x="1944370" y="353568"/>
                </a:lnTo>
                <a:lnTo>
                  <a:pt x="1958073" y="350786"/>
                </a:lnTo>
                <a:lnTo>
                  <a:pt x="1969300" y="343204"/>
                </a:lnTo>
                <a:lnTo>
                  <a:pt x="1976882" y="331978"/>
                </a:lnTo>
                <a:lnTo>
                  <a:pt x="1979676" y="318262"/>
                </a:lnTo>
                <a:lnTo>
                  <a:pt x="1979676" y="35306"/>
                </a:lnTo>
                <a:close/>
              </a:path>
            </a:pathLst>
          </a:custGeom>
          <a:solidFill>
            <a:srgbClr val="C8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9999344" y="3313557"/>
            <a:ext cx="633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001E5A"/>
                </a:solidFill>
                <a:latin typeface="Tahoma"/>
                <a:cs typeface="Tahoma"/>
              </a:rPr>
              <a:t>Pipeline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9325356" y="3639311"/>
            <a:ext cx="1979930" cy="355600"/>
          </a:xfrm>
          <a:custGeom>
            <a:avLst/>
            <a:gdLst/>
            <a:ahLst/>
            <a:cxnLst/>
            <a:rect l="l" t="t" r="r" b="b"/>
            <a:pathLst>
              <a:path w="1979929" h="355600">
                <a:moveTo>
                  <a:pt x="1979676" y="35560"/>
                </a:moveTo>
                <a:lnTo>
                  <a:pt x="1976882" y="21704"/>
                </a:lnTo>
                <a:lnTo>
                  <a:pt x="1969274" y="10401"/>
                </a:lnTo>
                <a:lnTo>
                  <a:pt x="1957971" y="2794"/>
                </a:lnTo>
                <a:lnTo>
                  <a:pt x="1944116" y="0"/>
                </a:lnTo>
                <a:lnTo>
                  <a:pt x="35560" y="0"/>
                </a:lnTo>
                <a:lnTo>
                  <a:pt x="21691" y="2794"/>
                </a:lnTo>
                <a:lnTo>
                  <a:pt x="10388" y="10401"/>
                </a:lnTo>
                <a:lnTo>
                  <a:pt x="2781" y="21704"/>
                </a:lnTo>
                <a:lnTo>
                  <a:pt x="0" y="35560"/>
                </a:lnTo>
                <a:lnTo>
                  <a:pt x="0" y="319532"/>
                </a:lnTo>
                <a:lnTo>
                  <a:pt x="2781" y="333400"/>
                </a:lnTo>
                <a:lnTo>
                  <a:pt x="10388" y="344703"/>
                </a:lnTo>
                <a:lnTo>
                  <a:pt x="21691" y="352310"/>
                </a:lnTo>
                <a:lnTo>
                  <a:pt x="35560" y="355092"/>
                </a:lnTo>
                <a:lnTo>
                  <a:pt x="1944116" y="355092"/>
                </a:lnTo>
                <a:lnTo>
                  <a:pt x="1957971" y="352310"/>
                </a:lnTo>
                <a:lnTo>
                  <a:pt x="1969274" y="344703"/>
                </a:lnTo>
                <a:lnTo>
                  <a:pt x="1976882" y="333400"/>
                </a:lnTo>
                <a:lnTo>
                  <a:pt x="1979676" y="319532"/>
                </a:lnTo>
                <a:lnTo>
                  <a:pt x="1979676" y="35560"/>
                </a:lnTo>
                <a:close/>
              </a:path>
            </a:pathLst>
          </a:custGeom>
          <a:solidFill>
            <a:srgbClr val="C8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9930765" y="3686302"/>
            <a:ext cx="7683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001E5A"/>
                </a:solidFill>
                <a:latin typeface="Tahoma"/>
                <a:cs typeface="Tahoma"/>
              </a:rPr>
              <a:t>Ambiente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9325356" y="4012691"/>
            <a:ext cx="1979930" cy="353695"/>
          </a:xfrm>
          <a:custGeom>
            <a:avLst/>
            <a:gdLst/>
            <a:ahLst/>
            <a:cxnLst/>
            <a:rect l="l" t="t" r="r" b="b"/>
            <a:pathLst>
              <a:path w="1979929" h="353695">
                <a:moveTo>
                  <a:pt x="1979676" y="35306"/>
                </a:moveTo>
                <a:lnTo>
                  <a:pt x="1976882" y="21602"/>
                </a:lnTo>
                <a:lnTo>
                  <a:pt x="1969300" y="10375"/>
                </a:lnTo>
                <a:lnTo>
                  <a:pt x="1958073" y="2794"/>
                </a:lnTo>
                <a:lnTo>
                  <a:pt x="1944370" y="0"/>
                </a:lnTo>
                <a:lnTo>
                  <a:pt x="35306" y="0"/>
                </a:lnTo>
                <a:lnTo>
                  <a:pt x="21590" y="2794"/>
                </a:lnTo>
                <a:lnTo>
                  <a:pt x="10363" y="10375"/>
                </a:lnTo>
                <a:lnTo>
                  <a:pt x="2781" y="21602"/>
                </a:lnTo>
                <a:lnTo>
                  <a:pt x="0" y="35306"/>
                </a:lnTo>
                <a:lnTo>
                  <a:pt x="0" y="318262"/>
                </a:lnTo>
                <a:lnTo>
                  <a:pt x="2781" y="331978"/>
                </a:lnTo>
                <a:lnTo>
                  <a:pt x="10363" y="343204"/>
                </a:lnTo>
                <a:lnTo>
                  <a:pt x="21590" y="350786"/>
                </a:lnTo>
                <a:lnTo>
                  <a:pt x="35306" y="353568"/>
                </a:lnTo>
                <a:lnTo>
                  <a:pt x="1944370" y="353568"/>
                </a:lnTo>
                <a:lnTo>
                  <a:pt x="1958073" y="350786"/>
                </a:lnTo>
                <a:lnTo>
                  <a:pt x="1969300" y="343204"/>
                </a:lnTo>
                <a:lnTo>
                  <a:pt x="1976882" y="331978"/>
                </a:lnTo>
                <a:lnTo>
                  <a:pt x="1979676" y="318262"/>
                </a:lnTo>
                <a:lnTo>
                  <a:pt x="1979676" y="35306"/>
                </a:lnTo>
                <a:close/>
              </a:path>
            </a:pathLst>
          </a:custGeom>
          <a:solidFill>
            <a:srgbClr val="C8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9435210" y="4059173"/>
            <a:ext cx="17640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01E5A"/>
                </a:solidFill>
                <a:latin typeface="Tahoma"/>
                <a:cs typeface="Tahoma"/>
              </a:rPr>
              <a:t>Exploración</a:t>
            </a:r>
            <a:r>
              <a:rPr dirty="0" sz="1400" spc="-50">
                <a:solidFill>
                  <a:srgbClr val="001E5A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1E5A"/>
                </a:solidFill>
                <a:latin typeface="Tahoma"/>
                <a:cs typeface="Tahoma"/>
              </a:rPr>
              <a:t>y</a:t>
            </a:r>
            <a:r>
              <a:rPr dirty="0" sz="1400" spc="-20">
                <a:solidFill>
                  <a:srgbClr val="001E5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001E5A"/>
                </a:solidFill>
                <a:latin typeface="Tahoma"/>
                <a:cs typeface="Tahoma"/>
              </a:rPr>
              <a:t>limpieza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970788" y="3080003"/>
            <a:ext cx="1979930" cy="355600"/>
          </a:xfrm>
          <a:custGeom>
            <a:avLst/>
            <a:gdLst/>
            <a:ahLst/>
            <a:cxnLst/>
            <a:rect l="l" t="t" r="r" b="b"/>
            <a:pathLst>
              <a:path w="1979930" h="355600">
                <a:moveTo>
                  <a:pt x="1979676" y="35560"/>
                </a:moveTo>
                <a:lnTo>
                  <a:pt x="1976882" y="21704"/>
                </a:lnTo>
                <a:lnTo>
                  <a:pt x="1969274" y="10401"/>
                </a:lnTo>
                <a:lnTo>
                  <a:pt x="1957971" y="2794"/>
                </a:lnTo>
                <a:lnTo>
                  <a:pt x="1944116" y="0"/>
                </a:lnTo>
                <a:lnTo>
                  <a:pt x="35509" y="0"/>
                </a:lnTo>
                <a:lnTo>
                  <a:pt x="21678" y="2794"/>
                </a:lnTo>
                <a:lnTo>
                  <a:pt x="10401" y="10401"/>
                </a:lnTo>
                <a:lnTo>
                  <a:pt x="2781" y="21704"/>
                </a:lnTo>
                <a:lnTo>
                  <a:pt x="0" y="35560"/>
                </a:lnTo>
                <a:lnTo>
                  <a:pt x="0" y="319532"/>
                </a:lnTo>
                <a:lnTo>
                  <a:pt x="2781" y="333400"/>
                </a:lnTo>
                <a:lnTo>
                  <a:pt x="10401" y="344703"/>
                </a:lnTo>
                <a:lnTo>
                  <a:pt x="21678" y="352310"/>
                </a:lnTo>
                <a:lnTo>
                  <a:pt x="35509" y="355092"/>
                </a:lnTo>
                <a:lnTo>
                  <a:pt x="1944116" y="355092"/>
                </a:lnTo>
                <a:lnTo>
                  <a:pt x="1957971" y="352310"/>
                </a:lnTo>
                <a:lnTo>
                  <a:pt x="1969274" y="344703"/>
                </a:lnTo>
                <a:lnTo>
                  <a:pt x="1976882" y="333400"/>
                </a:lnTo>
                <a:lnTo>
                  <a:pt x="1979676" y="319532"/>
                </a:lnTo>
                <a:lnTo>
                  <a:pt x="1979676" y="35560"/>
                </a:lnTo>
                <a:close/>
              </a:path>
            </a:pathLst>
          </a:custGeom>
          <a:solidFill>
            <a:srgbClr val="005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1160780" y="3117350"/>
            <a:ext cx="1598295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-30">
                <a:solidFill>
                  <a:srgbClr val="FFFFFF"/>
                </a:solidFill>
                <a:latin typeface="Tahoma"/>
                <a:cs typeface="Tahoma"/>
              </a:rPr>
              <a:t>Feature</a:t>
            </a:r>
            <a:r>
              <a:rPr dirty="0" sz="145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-25">
                <a:solidFill>
                  <a:srgbClr val="FFFFFF"/>
                </a:solidFill>
                <a:latin typeface="Tahoma"/>
                <a:cs typeface="Tahoma"/>
              </a:rPr>
              <a:t>Engineering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970788" y="3453383"/>
            <a:ext cx="1979930" cy="355600"/>
          </a:xfrm>
          <a:custGeom>
            <a:avLst/>
            <a:gdLst/>
            <a:ahLst/>
            <a:cxnLst/>
            <a:rect l="l" t="t" r="r" b="b"/>
            <a:pathLst>
              <a:path w="1979930" h="355600">
                <a:moveTo>
                  <a:pt x="1979676" y="35560"/>
                </a:moveTo>
                <a:lnTo>
                  <a:pt x="1976882" y="21704"/>
                </a:lnTo>
                <a:lnTo>
                  <a:pt x="1969274" y="10401"/>
                </a:lnTo>
                <a:lnTo>
                  <a:pt x="1957971" y="2794"/>
                </a:lnTo>
                <a:lnTo>
                  <a:pt x="1944116" y="0"/>
                </a:lnTo>
                <a:lnTo>
                  <a:pt x="35509" y="0"/>
                </a:lnTo>
                <a:lnTo>
                  <a:pt x="21678" y="2794"/>
                </a:lnTo>
                <a:lnTo>
                  <a:pt x="10401" y="10401"/>
                </a:lnTo>
                <a:lnTo>
                  <a:pt x="2781" y="21704"/>
                </a:lnTo>
                <a:lnTo>
                  <a:pt x="0" y="35560"/>
                </a:lnTo>
                <a:lnTo>
                  <a:pt x="0" y="319532"/>
                </a:lnTo>
                <a:lnTo>
                  <a:pt x="2781" y="333400"/>
                </a:lnTo>
                <a:lnTo>
                  <a:pt x="10401" y="344703"/>
                </a:lnTo>
                <a:lnTo>
                  <a:pt x="21678" y="352310"/>
                </a:lnTo>
                <a:lnTo>
                  <a:pt x="35509" y="355092"/>
                </a:lnTo>
                <a:lnTo>
                  <a:pt x="1944116" y="355092"/>
                </a:lnTo>
                <a:lnTo>
                  <a:pt x="1957971" y="352310"/>
                </a:lnTo>
                <a:lnTo>
                  <a:pt x="1969274" y="344703"/>
                </a:lnTo>
                <a:lnTo>
                  <a:pt x="1976882" y="333400"/>
                </a:lnTo>
                <a:lnTo>
                  <a:pt x="1979676" y="319532"/>
                </a:lnTo>
                <a:lnTo>
                  <a:pt x="1979676" y="35560"/>
                </a:lnTo>
                <a:close/>
              </a:path>
            </a:pathLst>
          </a:custGeom>
          <a:solidFill>
            <a:srgbClr val="005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1374139" y="3499865"/>
            <a:ext cx="117284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Entrenamiento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970788" y="3825239"/>
            <a:ext cx="1979930" cy="355600"/>
          </a:xfrm>
          <a:custGeom>
            <a:avLst/>
            <a:gdLst/>
            <a:ahLst/>
            <a:cxnLst/>
            <a:rect l="l" t="t" r="r" b="b"/>
            <a:pathLst>
              <a:path w="1979930" h="355600">
                <a:moveTo>
                  <a:pt x="1979676" y="35560"/>
                </a:moveTo>
                <a:lnTo>
                  <a:pt x="1976882" y="21704"/>
                </a:lnTo>
                <a:lnTo>
                  <a:pt x="1969274" y="10401"/>
                </a:lnTo>
                <a:lnTo>
                  <a:pt x="1957971" y="2794"/>
                </a:lnTo>
                <a:lnTo>
                  <a:pt x="1944116" y="0"/>
                </a:lnTo>
                <a:lnTo>
                  <a:pt x="35509" y="0"/>
                </a:lnTo>
                <a:lnTo>
                  <a:pt x="21678" y="2794"/>
                </a:lnTo>
                <a:lnTo>
                  <a:pt x="10401" y="10401"/>
                </a:lnTo>
                <a:lnTo>
                  <a:pt x="2781" y="21704"/>
                </a:lnTo>
                <a:lnTo>
                  <a:pt x="0" y="35560"/>
                </a:lnTo>
                <a:lnTo>
                  <a:pt x="0" y="319532"/>
                </a:lnTo>
                <a:lnTo>
                  <a:pt x="2781" y="333400"/>
                </a:lnTo>
                <a:lnTo>
                  <a:pt x="10401" y="344703"/>
                </a:lnTo>
                <a:lnTo>
                  <a:pt x="21678" y="352310"/>
                </a:lnTo>
                <a:lnTo>
                  <a:pt x="35509" y="355092"/>
                </a:lnTo>
                <a:lnTo>
                  <a:pt x="1944116" y="355092"/>
                </a:lnTo>
                <a:lnTo>
                  <a:pt x="1957971" y="352310"/>
                </a:lnTo>
                <a:lnTo>
                  <a:pt x="1969274" y="344703"/>
                </a:lnTo>
                <a:lnTo>
                  <a:pt x="1976882" y="333400"/>
                </a:lnTo>
                <a:lnTo>
                  <a:pt x="1979676" y="319532"/>
                </a:lnTo>
                <a:lnTo>
                  <a:pt x="1979676" y="35560"/>
                </a:lnTo>
                <a:close/>
              </a:path>
            </a:pathLst>
          </a:custGeom>
          <a:solidFill>
            <a:srgbClr val="005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1531111" y="3872610"/>
            <a:ext cx="8578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Evaluación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2993136" y="5271515"/>
            <a:ext cx="1979930" cy="727075"/>
          </a:xfrm>
          <a:custGeom>
            <a:avLst/>
            <a:gdLst/>
            <a:ahLst/>
            <a:cxnLst/>
            <a:rect l="l" t="t" r="r" b="b"/>
            <a:pathLst>
              <a:path w="1979929" h="727075">
                <a:moveTo>
                  <a:pt x="1979676" y="408736"/>
                </a:moveTo>
                <a:lnTo>
                  <a:pt x="1976882" y="394982"/>
                </a:lnTo>
                <a:lnTo>
                  <a:pt x="1969300" y="383743"/>
                </a:lnTo>
                <a:lnTo>
                  <a:pt x="1958073" y="376161"/>
                </a:lnTo>
                <a:lnTo>
                  <a:pt x="1944370" y="373380"/>
                </a:lnTo>
                <a:lnTo>
                  <a:pt x="35306" y="373380"/>
                </a:lnTo>
                <a:lnTo>
                  <a:pt x="21590" y="376161"/>
                </a:lnTo>
                <a:lnTo>
                  <a:pt x="10363" y="383743"/>
                </a:lnTo>
                <a:lnTo>
                  <a:pt x="2781" y="394982"/>
                </a:lnTo>
                <a:lnTo>
                  <a:pt x="0" y="408736"/>
                </a:lnTo>
                <a:lnTo>
                  <a:pt x="0" y="691591"/>
                </a:lnTo>
                <a:lnTo>
                  <a:pt x="2781" y="705358"/>
                </a:lnTo>
                <a:lnTo>
                  <a:pt x="10363" y="716597"/>
                </a:lnTo>
                <a:lnTo>
                  <a:pt x="21590" y="724179"/>
                </a:lnTo>
                <a:lnTo>
                  <a:pt x="35306" y="726948"/>
                </a:lnTo>
                <a:lnTo>
                  <a:pt x="1944370" y="726948"/>
                </a:lnTo>
                <a:lnTo>
                  <a:pt x="1958073" y="724179"/>
                </a:lnTo>
                <a:lnTo>
                  <a:pt x="1969300" y="716597"/>
                </a:lnTo>
                <a:lnTo>
                  <a:pt x="1976882" y="705358"/>
                </a:lnTo>
                <a:lnTo>
                  <a:pt x="1979676" y="691591"/>
                </a:lnTo>
                <a:lnTo>
                  <a:pt x="1979676" y="408736"/>
                </a:lnTo>
                <a:close/>
              </a:path>
              <a:path w="1979929" h="727075">
                <a:moveTo>
                  <a:pt x="1979676" y="35560"/>
                </a:moveTo>
                <a:lnTo>
                  <a:pt x="1976882" y="21704"/>
                </a:lnTo>
                <a:lnTo>
                  <a:pt x="1969274" y="10401"/>
                </a:lnTo>
                <a:lnTo>
                  <a:pt x="1957971" y="2794"/>
                </a:lnTo>
                <a:lnTo>
                  <a:pt x="1944116" y="0"/>
                </a:lnTo>
                <a:lnTo>
                  <a:pt x="35560" y="0"/>
                </a:lnTo>
                <a:lnTo>
                  <a:pt x="21691" y="2794"/>
                </a:lnTo>
                <a:lnTo>
                  <a:pt x="10388" y="10401"/>
                </a:lnTo>
                <a:lnTo>
                  <a:pt x="2781" y="21704"/>
                </a:lnTo>
                <a:lnTo>
                  <a:pt x="0" y="35560"/>
                </a:lnTo>
                <a:lnTo>
                  <a:pt x="0" y="319582"/>
                </a:lnTo>
                <a:lnTo>
                  <a:pt x="2781" y="333413"/>
                </a:lnTo>
                <a:lnTo>
                  <a:pt x="10388" y="344690"/>
                </a:lnTo>
                <a:lnTo>
                  <a:pt x="21691" y="352310"/>
                </a:lnTo>
                <a:lnTo>
                  <a:pt x="35560" y="355092"/>
                </a:lnTo>
                <a:lnTo>
                  <a:pt x="1944116" y="355092"/>
                </a:lnTo>
                <a:lnTo>
                  <a:pt x="1957971" y="352310"/>
                </a:lnTo>
                <a:lnTo>
                  <a:pt x="1969274" y="344690"/>
                </a:lnTo>
                <a:lnTo>
                  <a:pt x="1976882" y="333413"/>
                </a:lnTo>
                <a:lnTo>
                  <a:pt x="1979676" y="319582"/>
                </a:lnTo>
                <a:lnTo>
                  <a:pt x="1979676" y="3556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3098038" y="5318886"/>
            <a:ext cx="1769110" cy="614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Monitoreo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desempeño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dirty="0" sz="1450" spc="-10">
                <a:solidFill>
                  <a:srgbClr val="FFFFFF"/>
                </a:solidFill>
                <a:latin typeface="Tahoma"/>
                <a:cs typeface="Tahoma"/>
              </a:rPr>
              <a:t>Scoring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674623" y="6450210"/>
            <a:ext cx="3157220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ahoma"/>
                <a:cs typeface="Tahoma"/>
              </a:rPr>
              <a:t>Fuente: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Microsoft,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Data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Science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Process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-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Lifecycle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1" name="object 4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11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16128"/>
            <a:ext cx="3330575" cy="721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pc="-145"/>
              <a:t>Proceso</a:t>
            </a:r>
            <a:r>
              <a:rPr dirty="0" spc="-215"/>
              <a:t> </a:t>
            </a:r>
            <a:r>
              <a:rPr dirty="0" spc="-135"/>
              <a:t>Data</a:t>
            </a:r>
            <a:r>
              <a:rPr dirty="0" spc="-245"/>
              <a:t> </a:t>
            </a:r>
            <a:r>
              <a:rPr dirty="0" spc="-125"/>
              <a:t>Science</a:t>
            </a:r>
          </a:p>
          <a:p>
            <a:pPr marL="12700">
              <a:lnSpc>
                <a:spcPts val="2735"/>
              </a:lnSpc>
            </a:pPr>
            <a:r>
              <a:rPr dirty="0" spc="-10">
                <a:solidFill>
                  <a:srgbClr val="797979"/>
                </a:solidFill>
              </a:rPr>
              <a:t>Roles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6127" y="3352800"/>
            <a:ext cx="414527" cy="43586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2233676" y="3334892"/>
            <a:ext cx="68072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005778"/>
                </a:solidFill>
                <a:latin typeface="Tahoma"/>
                <a:cs typeface="Tahoma"/>
              </a:rPr>
              <a:t>Data </a:t>
            </a:r>
            <a:r>
              <a:rPr dirty="0" sz="1400" spc="-10">
                <a:solidFill>
                  <a:srgbClr val="005778"/>
                </a:solidFill>
                <a:latin typeface="Tahoma"/>
                <a:cs typeface="Tahoma"/>
              </a:rPr>
              <a:t>Scientist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40595" y="3101339"/>
            <a:ext cx="416051" cy="4358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40595" y="3685032"/>
            <a:ext cx="414527" cy="437388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9743313" y="3011805"/>
            <a:ext cx="887730" cy="1038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001E5A"/>
                </a:solidFill>
                <a:latin typeface="Tahoma"/>
                <a:cs typeface="Tahoma"/>
              </a:rPr>
              <a:t>Analista</a:t>
            </a:r>
            <a:r>
              <a:rPr dirty="0" sz="1400" spc="-50">
                <a:solidFill>
                  <a:srgbClr val="001E5A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001E5A"/>
                </a:solidFill>
                <a:latin typeface="Tahoma"/>
                <a:cs typeface="Tahoma"/>
              </a:rPr>
              <a:t>de </a:t>
            </a:r>
            <a:r>
              <a:rPr dirty="0" sz="1400" spc="-10">
                <a:solidFill>
                  <a:srgbClr val="001E5A"/>
                </a:solidFill>
                <a:latin typeface="Tahoma"/>
                <a:cs typeface="Tahoma"/>
              </a:rPr>
              <a:t>Datos</a:t>
            </a:r>
            <a:endParaRPr sz="1400">
              <a:latin typeface="Tahoma"/>
              <a:cs typeface="Tahoma"/>
            </a:endParaRPr>
          </a:p>
          <a:p>
            <a:pPr marL="12700" marR="115570">
              <a:lnSpc>
                <a:spcPct val="100000"/>
              </a:lnSpc>
              <a:spcBef>
                <a:spcPts val="1245"/>
              </a:spcBef>
            </a:pPr>
            <a:r>
              <a:rPr dirty="0" sz="1400" spc="-10">
                <a:solidFill>
                  <a:srgbClr val="001E5A"/>
                </a:solidFill>
                <a:latin typeface="Tahoma"/>
                <a:cs typeface="Tahoma"/>
              </a:rPr>
              <a:t>Ingeniero </a:t>
            </a:r>
            <a:r>
              <a:rPr dirty="0" sz="1400">
                <a:solidFill>
                  <a:srgbClr val="001E5A"/>
                </a:solidFill>
                <a:latin typeface="Tahoma"/>
                <a:cs typeface="Tahoma"/>
              </a:rPr>
              <a:t>de</a:t>
            </a:r>
            <a:r>
              <a:rPr dirty="0" sz="1400" spc="-15">
                <a:solidFill>
                  <a:srgbClr val="001E5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001E5A"/>
                </a:solidFill>
                <a:latin typeface="Tahoma"/>
                <a:cs typeface="Tahoma"/>
              </a:rPr>
              <a:t>datos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6576" y="5180076"/>
            <a:ext cx="416051" cy="4358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94603" y="577595"/>
            <a:ext cx="416051" cy="437388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5997321" y="488137"/>
            <a:ext cx="88773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C3250C"/>
                </a:solidFill>
                <a:latin typeface="Tahoma"/>
                <a:cs typeface="Tahoma"/>
              </a:rPr>
              <a:t>Analista</a:t>
            </a:r>
            <a:r>
              <a:rPr dirty="0" sz="1400" spc="-25">
                <a:solidFill>
                  <a:srgbClr val="C3250C"/>
                </a:solidFill>
                <a:latin typeface="Tahoma"/>
                <a:cs typeface="Tahoma"/>
              </a:rPr>
              <a:t> de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solidFill>
                  <a:srgbClr val="C3250C"/>
                </a:solidFill>
                <a:latin typeface="Tahoma"/>
                <a:cs typeface="Tahoma"/>
              </a:rPr>
              <a:t>Negocios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6576" y="5753100"/>
            <a:ext cx="416051" cy="435864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4248658" y="5091429"/>
            <a:ext cx="776605" cy="812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001E5A"/>
                </a:solidFill>
                <a:latin typeface="Tahoma"/>
                <a:cs typeface="Tahoma"/>
              </a:rPr>
              <a:t>Ingeniero MLOps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400" spc="-10">
                <a:solidFill>
                  <a:srgbClr val="001E5A"/>
                </a:solidFill>
                <a:latin typeface="Tahoma"/>
                <a:cs typeface="Tahoma"/>
              </a:rPr>
              <a:t>DevOp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5091684" y="1098803"/>
            <a:ext cx="2091055" cy="1045844"/>
          </a:xfrm>
          <a:custGeom>
            <a:avLst/>
            <a:gdLst/>
            <a:ahLst/>
            <a:cxnLst/>
            <a:rect l="l" t="t" r="r" b="b"/>
            <a:pathLst>
              <a:path w="2091054" h="1045844">
                <a:moveTo>
                  <a:pt x="1986407" y="0"/>
                </a:moveTo>
                <a:lnTo>
                  <a:pt x="104520" y="0"/>
                </a:lnTo>
                <a:lnTo>
                  <a:pt x="63865" y="8223"/>
                </a:lnTo>
                <a:lnTo>
                  <a:pt x="30638" y="30638"/>
                </a:lnTo>
                <a:lnTo>
                  <a:pt x="8223" y="63865"/>
                </a:lnTo>
                <a:lnTo>
                  <a:pt x="0" y="104521"/>
                </a:lnTo>
                <a:lnTo>
                  <a:pt x="0" y="940943"/>
                </a:lnTo>
                <a:lnTo>
                  <a:pt x="8223" y="981598"/>
                </a:lnTo>
                <a:lnTo>
                  <a:pt x="30638" y="1014825"/>
                </a:lnTo>
                <a:lnTo>
                  <a:pt x="63865" y="1037240"/>
                </a:lnTo>
                <a:lnTo>
                  <a:pt x="104520" y="1045463"/>
                </a:lnTo>
                <a:lnTo>
                  <a:pt x="1986407" y="1045463"/>
                </a:lnTo>
                <a:lnTo>
                  <a:pt x="2027062" y="1037240"/>
                </a:lnTo>
                <a:lnTo>
                  <a:pt x="2060289" y="1014825"/>
                </a:lnTo>
                <a:lnTo>
                  <a:pt x="2082704" y="981598"/>
                </a:lnTo>
                <a:lnTo>
                  <a:pt x="2090927" y="940943"/>
                </a:lnTo>
                <a:lnTo>
                  <a:pt x="2090927" y="104521"/>
                </a:lnTo>
                <a:lnTo>
                  <a:pt x="2082704" y="63865"/>
                </a:lnTo>
                <a:lnTo>
                  <a:pt x="2060289" y="30638"/>
                </a:lnTo>
                <a:lnTo>
                  <a:pt x="2027062" y="8223"/>
                </a:lnTo>
                <a:lnTo>
                  <a:pt x="1986407" y="0"/>
                </a:lnTo>
                <a:close/>
              </a:path>
            </a:pathLst>
          </a:custGeom>
          <a:solidFill>
            <a:srgbClr val="F041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5240528" y="1272031"/>
            <a:ext cx="1796414" cy="66357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95580" marR="5080" indent="-182880">
              <a:lnSpc>
                <a:spcPts val="2390"/>
              </a:lnSpc>
              <a:spcBef>
                <a:spcPts val="380"/>
              </a:spcBef>
            </a:pP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Entendimiento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dirty="0" sz="22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negocio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6756527" y="2240279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258699" y="0"/>
                </a:moveTo>
                <a:lnTo>
                  <a:pt x="0" y="0"/>
                </a:lnTo>
                <a:lnTo>
                  <a:pt x="0" y="258699"/>
                </a:lnTo>
                <a:lnTo>
                  <a:pt x="51689" y="206883"/>
                </a:lnTo>
                <a:lnTo>
                  <a:pt x="564261" y="719455"/>
                </a:lnTo>
                <a:lnTo>
                  <a:pt x="512572" y="771271"/>
                </a:lnTo>
                <a:lnTo>
                  <a:pt x="771271" y="771271"/>
                </a:lnTo>
                <a:lnTo>
                  <a:pt x="771271" y="512572"/>
                </a:lnTo>
                <a:lnTo>
                  <a:pt x="719454" y="564261"/>
                </a:lnTo>
                <a:lnTo>
                  <a:pt x="206882" y="51689"/>
                </a:lnTo>
                <a:lnTo>
                  <a:pt x="258699" y="0"/>
                </a:lnTo>
                <a:close/>
              </a:path>
            </a:pathLst>
          </a:custGeom>
          <a:solidFill>
            <a:srgbClr val="AAD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7101840" y="3107435"/>
            <a:ext cx="2089785" cy="1045844"/>
          </a:xfrm>
          <a:custGeom>
            <a:avLst/>
            <a:gdLst/>
            <a:ahLst/>
            <a:cxnLst/>
            <a:rect l="l" t="t" r="r" b="b"/>
            <a:pathLst>
              <a:path w="2089784" h="1045845">
                <a:moveTo>
                  <a:pt x="1984882" y="0"/>
                </a:moveTo>
                <a:lnTo>
                  <a:pt x="104520" y="0"/>
                </a:lnTo>
                <a:lnTo>
                  <a:pt x="63865" y="8223"/>
                </a:lnTo>
                <a:lnTo>
                  <a:pt x="30638" y="30638"/>
                </a:lnTo>
                <a:lnTo>
                  <a:pt x="8223" y="63865"/>
                </a:lnTo>
                <a:lnTo>
                  <a:pt x="0" y="104521"/>
                </a:lnTo>
                <a:lnTo>
                  <a:pt x="0" y="940943"/>
                </a:lnTo>
                <a:lnTo>
                  <a:pt x="8223" y="981598"/>
                </a:lnTo>
                <a:lnTo>
                  <a:pt x="30638" y="1014825"/>
                </a:lnTo>
                <a:lnTo>
                  <a:pt x="63865" y="1037240"/>
                </a:lnTo>
                <a:lnTo>
                  <a:pt x="104520" y="1045463"/>
                </a:lnTo>
                <a:lnTo>
                  <a:pt x="1984882" y="1045463"/>
                </a:lnTo>
                <a:lnTo>
                  <a:pt x="2025538" y="1037240"/>
                </a:lnTo>
                <a:lnTo>
                  <a:pt x="2058765" y="1014825"/>
                </a:lnTo>
                <a:lnTo>
                  <a:pt x="2081180" y="981598"/>
                </a:lnTo>
                <a:lnTo>
                  <a:pt x="2089403" y="940943"/>
                </a:lnTo>
                <a:lnTo>
                  <a:pt x="2089403" y="104521"/>
                </a:lnTo>
                <a:lnTo>
                  <a:pt x="2081180" y="63865"/>
                </a:lnTo>
                <a:lnTo>
                  <a:pt x="2058765" y="30638"/>
                </a:lnTo>
                <a:lnTo>
                  <a:pt x="2025538" y="8223"/>
                </a:lnTo>
                <a:lnTo>
                  <a:pt x="1984882" y="0"/>
                </a:lnTo>
                <a:close/>
              </a:path>
            </a:pathLst>
          </a:custGeom>
          <a:solidFill>
            <a:srgbClr val="C8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7478648" y="3281248"/>
            <a:ext cx="1337310" cy="66421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34010" marR="5080" indent="-321945">
              <a:lnSpc>
                <a:spcPts val="2390"/>
              </a:lnSpc>
              <a:spcBef>
                <a:spcPts val="385"/>
              </a:spcBef>
            </a:pPr>
            <a:r>
              <a:rPr dirty="0" sz="2200">
                <a:solidFill>
                  <a:srgbClr val="001E5A"/>
                </a:solidFill>
                <a:latin typeface="Tahoma"/>
                <a:cs typeface="Tahoma"/>
              </a:rPr>
              <a:t>Gestión</a:t>
            </a:r>
            <a:r>
              <a:rPr dirty="0" sz="2200" spc="-80">
                <a:solidFill>
                  <a:srgbClr val="001E5A"/>
                </a:solidFill>
                <a:latin typeface="Tahoma"/>
                <a:cs typeface="Tahoma"/>
              </a:rPr>
              <a:t> </a:t>
            </a:r>
            <a:r>
              <a:rPr dirty="0" sz="2200" spc="-25">
                <a:solidFill>
                  <a:srgbClr val="001E5A"/>
                </a:solidFill>
                <a:latin typeface="Tahoma"/>
                <a:cs typeface="Tahoma"/>
              </a:rPr>
              <a:t>de </a:t>
            </a:r>
            <a:r>
              <a:rPr dirty="0" sz="2200" spc="-20">
                <a:solidFill>
                  <a:srgbClr val="001E5A"/>
                </a:solidFill>
                <a:latin typeface="Tahoma"/>
                <a:cs typeface="Tahoma"/>
              </a:rPr>
              <a:t>datos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6756527" y="4249546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771271" y="0"/>
                </a:moveTo>
                <a:lnTo>
                  <a:pt x="512572" y="0"/>
                </a:lnTo>
                <a:lnTo>
                  <a:pt x="564261" y="51688"/>
                </a:lnTo>
                <a:lnTo>
                  <a:pt x="51689" y="564260"/>
                </a:lnTo>
                <a:lnTo>
                  <a:pt x="0" y="512571"/>
                </a:lnTo>
                <a:lnTo>
                  <a:pt x="0" y="771270"/>
                </a:lnTo>
                <a:lnTo>
                  <a:pt x="258699" y="771270"/>
                </a:lnTo>
                <a:lnTo>
                  <a:pt x="206882" y="719454"/>
                </a:lnTo>
                <a:lnTo>
                  <a:pt x="719454" y="206882"/>
                </a:lnTo>
                <a:lnTo>
                  <a:pt x="771271" y="258698"/>
                </a:lnTo>
                <a:lnTo>
                  <a:pt x="771271" y="0"/>
                </a:lnTo>
                <a:close/>
              </a:path>
            </a:pathLst>
          </a:custGeom>
          <a:solidFill>
            <a:srgbClr val="AAD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5091684" y="5117591"/>
            <a:ext cx="2091055" cy="1045844"/>
          </a:xfrm>
          <a:custGeom>
            <a:avLst/>
            <a:gdLst/>
            <a:ahLst/>
            <a:cxnLst/>
            <a:rect l="l" t="t" r="r" b="b"/>
            <a:pathLst>
              <a:path w="2091054" h="1045845">
                <a:moveTo>
                  <a:pt x="1986407" y="0"/>
                </a:moveTo>
                <a:lnTo>
                  <a:pt x="104520" y="0"/>
                </a:lnTo>
                <a:lnTo>
                  <a:pt x="63865" y="8223"/>
                </a:lnTo>
                <a:lnTo>
                  <a:pt x="30638" y="30638"/>
                </a:lnTo>
                <a:lnTo>
                  <a:pt x="8223" y="63865"/>
                </a:lnTo>
                <a:lnTo>
                  <a:pt x="0" y="104520"/>
                </a:lnTo>
                <a:lnTo>
                  <a:pt x="0" y="940917"/>
                </a:lnTo>
                <a:lnTo>
                  <a:pt x="8223" y="981609"/>
                </a:lnTo>
                <a:lnTo>
                  <a:pt x="30638" y="1014841"/>
                </a:lnTo>
                <a:lnTo>
                  <a:pt x="63865" y="1037247"/>
                </a:lnTo>
                <a:lnTo>
                  <a:pt x="104520" y="1045463"/>
                </a:lnTo>
                <a:lnTo>
                  <a:pt x="1986407" y="1045463"/>
                </a:lnTo>
                <a:lnTo>
                  <a:pt x="2027062" y="1037247"/>
                </a:lnTo>
                <a:lnTo>
                  <a:pt x="2060289" y="1014841"/>
                </a:lnTo>
                <a:lnTo>
                  <a:pt x="2082704" y="981609"/>
                </a:lnTo>
                <a:lnTo>
                  <a:pt x="2090927" y="940917"/>
                </a:lnTo>
                <a:lnTo>
                  <a:pt x="2090927" y="104520"/>
                </a:lnTo>
                <a:lnTo>
                  <a:pt x="2082704" y="63865"/>
                </a:lnTo>
                <a:lnTo>
                  <a:pt x="2060289" y="30638"/>
                </a:lnTo>
                <a:lnTo>
                  <a:pt x="2027062" y="8223"/>
                </a:lnTo>
                <a:lnTo>
                  <a:pt x="1986407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5443220" y="5443220"/>
            <a:ext cx="138938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Publicación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4747259" y="4249546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258699" y="0"/>
                </a:moveTo>
                <a:lnTo>
                  <a:pt x="0" y="0"/>
                </a:lnTo>
                <a:lnTo>
                  <a:pt x="0" y="258698"/>
                </a:lnTo>
                <a:lnTo>
                  <a:pt x="51688" y="206882"/>
                </a:lnTo>
                <a:lnTo>
                  <a:pt x="564388" y="719454"/>
                </a:lnTo>
                <a:lnTo>
                  <a:pt x="512572" y="771270"/>
                </a:lnTo>
                <a:lnTo>
                  <a:pt x="771270" y="771270"/>
                </a:lnTo>
                <a:lnTo>
                  <a:pt x="771270" y="512571"/>
                </a:lnTo>
                <a:lnTo>
                  <a:pt x="719581" y="564260"/>
                </a:lnTo>
                <a:lnTo>
                  <a:pt x="207010" y="51688"/>
                </a:lnTo>
                <a:lnTo>
                  <a:pt x="258699" y="0"/>
                </a:lnTo>
                <a:close/>
              </a:path>
            </a:pathLst>
          </a:custGeom>
          <a:solidFill>
            <a:srgbClr val="AAD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3083051" y="3107435"/>
            <a:ext cx="2091055" cy="1045844"/>
          </a:xfrm>
          <a:custGeom>
            <a:avLst/>
            <a:gdLst/>
            <a:ahLst/>
            <a:cxnLst/>
            <a:rect l="l" t="t" r="r" b="b"/>
            <a:pathLst>
              <a:path w="2091054" h="1045845">
                <a:moveTo>
                  <a:pt x="1986407" y="0"/>
                </a:moveTo>
                <a:lnTo>
                  <a:pt x="104521" y="0"/>
                </a:lnTo>
                <a:lnTo>
                  <a:pt x="63865" y="8223"/>
                </a:lnTo>
                <a:lnTo>
                  <a:pt x="30638" y="30638"/>
                </a:lnTo>
                <a:lnTo>
                  <a:pt x="8223" y="63865"/>
                </a:lnTo>
                <a:lnTo>
                  <a:pt x="0" y="104521"/>
                </a:lnTo>
                <a:lnTo>
                  <a:pt x="0" y="940943"/>
                </a:lnTo>
                <a:lnTo>
                  <a:pt x="8223" y="981598"/>
                </a:lnTo>
                <a:lnTo>
                  <a:pt x="30638" y="1014825"/>
                </a:lnTo>
                <a:lnTo>
                  <a:pt x="63865" y="1037240"/>
                </a:lnTo>
                <a:lnTo>
                  <a:pt x="104521" y="1045463"/>
                </a:lnTo>
                <a:lnTo>
                  <a:pt x="1986407" y="1045463"/>
                </a:lnTo>
                <a:lnTo>
                  <a:pt x="2027062" y="1037240"/>
                </a:lnTo>
                <a:lnTo>
                  <a:pt x="2060289" y="1014825"/>
                </a:lnTo>
                <a:lnTo>
                  <a:pt x="2082704" y="981598"/>
                </a:lnTo>
                <a:lnTo>
                  <a:pt x="2090927" y="940943"/>
                </a:lnTo>
                <a:lnTo>
                  <a:pt x="2090927" y="104521"/>
                </a:lnTo>
                <a:lnTo>
                  <a:pt x="2082704" y="63865"/>
                </a:lnTo>
                <a:lnTo>
                  <a:pt x="2060289" y="30638"/>
                </a:lnTo>
                <a:lnTo>
                  <a:pt x="2027062" y="8223"/>
                </a:lnTo>
                <a:lnTo>
                  <a:pt x="1986407" y="0"/>
                </a:lnTo>
                <a:close/>
              </a:path>
            </a:pathLst>
          </a:custGeom>
          <a:solidFill>
            <a:srgbClr val="005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3255390" y="3433013"/>
            <a:ext cx="17475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Modelamiento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4747259" y="2240279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771270" y="0"/>
                </a:moveTo>
                <a:lnTo>
                  <a:pt x="512572" y="0"/>
                </a:lnTo>
                <a:lnTo>
                  <a:pt x="564388" y="51689"/>
                </a:lnTo>
                <a:lnTo>
                  <a:pt x="51688" y="564261"/>
                </a:lnTo>
                <a:lnTo>
                  <a:pt x="0" y="512572"/>
                </a:lnTo>
                <a:lnTo>
                  <a:pt x="0" y="771271"/>
                </a:lnTo>
                <a:lnTo>
                  <a:pt x="258699" y="771271"/>
                </a:lnTo>
                <a:lnTo>
                  <a:pt x="207010" y="719455"/>
                </a:lnTo>
                <a:lnTo>
                  <a:pt x="719581" y="206883"/>
                </a:lnTo>
                <a:lnTo>
                  <a:pt x="771270" y="258699"/>
                </a:lnTo>
                <a:lnTo>
                  <a:pt x="771270" y="0"/>
                </a:lnTo>
                <a:close/>
              </a:path>
            </a:pathLst>
          </a:custGeom>
          <a:solidFill>
            <a:srgbClr val="AAD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5592317" y="3439414"/>
            <a:ext cx="1090930" cy="382270"/>
          </a:xfrm>
          <a:custGeom>
            <a:avLst/>
            <a:gdLst/>
            <a:ahLst/>
            <a:cxnLst/>
            <a:rect l="l" t="t" r="r" b="b"/>
            <a:pathLst>
              <a:path w="1090929" h="382270">
                <a:moveTo>
                  <a:pt x="187071" y="0"/>
                </a:moveTo>
                <a:lnTo>
                  <a:pt x="0" y="178688"/>
                </a:lnTo>
                <a:lnTo>
                  <a:pt x="178689" y="365760"/>
                </a:lnTo>
                <a:lnTo>
                  <a:pt x="180340" y="292608"/>
                </a:lnTo>
                <a:lnTo>
                  <a:pt x="905002" y="309118"/>
                </a:lnTo>
                <a:lnTo>
                  <a:pt x="903351" y="382269"/>
                </a:lnTo>
                <a:lnTo>
                  <a:pt x="1090422" y="203581"/>
                </a:lnTo>
                <a:lnTo>
                  <a:pt x="911733" y="16510"/>
                </a:lnTo>
                <a:lnTo>
                  <a:pt x="910082" y="89662"/>
                </a:lnTo>
                <a:lnTo>
                  <a:pt x="185293" y="73151"/>
                </a:lnTo>
                <a:lnTo>
                  <a:pt x="187071" y="0"/>
                </a:lnTo>
                <a:close/>
              </a:path>
            </a:pathLst>
          </a:custGeom>
          <a:solidFill>
            <a:srgbClr val="AAD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2461260" y="1203960"/>
            <a:ext cx="1481455" cy="794385"/>
          </a:xfrm>
          <a:custGeom>
            <a:avLst/>
            <a:gdLst/>
            <a:ahLst/>
            <a:cxnLst/>
            <a:rect l="l" t="t" r="r" b="b"/>
            <a:pathLst>
              <a:path w="1481454" h="794385">
                <a:moveTo>
                  <a:pt x="740663" y="0"/>
                </a:moveTo>
                <a:lnTo>
                  <a:pt x="679916" y="1316"/>
                </a:lnTo>
                <a:lnTo>
                  <a:pt x="620522" y="5197"/>
                </a:lnTo>
                <a:lnTo>
                  <a:pt x="562670" y="11541"/>
                </a:lnTo>
                <a:lnTo>
                  <a:pt x="506553" y="20244"/>
                </a:lnTo>
                <a:lnTo>
                  <a:pt x="452360" y="31206"/>
                </a:lnTo>
                <a:lnTo>
                  <a:pt x="400282" y="44323"/>
                </a:lnTo>
                <a:lnTo>
                  <a:pt x="350509" y="59493"/>
                </a:lnTo>
                <a:lnTo>
                  <a:pt x="303233" y="76614"/>
                </a:lnTo>
                <a:lnTo>
                  <a:pt x="258643" y="95584"/>
                </a:lnTo>
                <a:lnTo>
                  <a:pt x="216931" y="116300"/>
                </a:lnTo>
                <a:lnTo>
                  <a:pt x="178287" y="138660"/>
                </a:lnTo>
                <a:lnTo>
                  <a:pt x="142902" y="162562"/>
                </a:lnTo>
                <a:lnTo>
                  <a:pt x="110966" y="187903"/>
                </a:lnTo>
                <a:lnTo>
                  <a:pt x="82669" y="214581"/>
                </a:lnTo>
                <a:lnTo>
                  <a:pt x="37758" y="271540"/>
                </a:lnTo>
                <a:lnTo>
                  <a:pt x="9693" y="332619"/>
                </a:lnTo>
                <a:lnTo>
                  <a:pt x="0" y="397001"/>
                </a:lnTo>
                <a:lnTo>
                  <a:pt x="2455" y="429554"/>
                </a:lnTo>
                <a:lnTo>
                  <a:pt x="21525" y="492387"/>
                </a:lnTo>
                <a:lnTo>
                  <a:pt x="58203" y="551509"/>
                </a:lnTo>
                <a:lnTo>
                  <a:pt x="110966" y="606100"/>
                </a:lnTo>
                <a:lnTo>
                  <a:pt x="142902" y="631441"/>
                </a:lnTo>
                <a:lnTo>
                  <a:pt x="178287" y="655343"/>
                </a:lnTo>
                <a:lnTo>
                  <a:pt x="216931" y="677703"/>
                </a:lnTo>
                <a:lnTo>
                  <a:pt x="258643" y="698419"/>
                </a:lnTo>
                <a:lnTo>
                  <a:pt x="303233" y="717389"/>
                </a:lnTo>
                <a:lnTo>
                  <a:pt x="350509" y="734510"/>
                </a:lnTo>
                <a:lnTo>
                  <a:pt x="400282" y="749680"/>
                </a:lnTo>
                <a:lnTo>
                  <a:pt x="452360" y="762797"/>
                </a:lnTo>
                <a:lnTo>
                  <a:pt x="506553" y="773759"/>
                </a:lnTo>
                <a:lnTo>
                  <a:pt x="562670" y="782462"/>
                </a:lnTo>
                <a:lnTo>
                  <a:pt x="620522" y="788806"/>
                </a:lnTo>
                <a:lnTo>
                  <a:pt x="679916" y="792687"/>
                </a:lnTo>
                <a:lnTo>
                  <a:pt x="740663" y="794003"/>
                </a:lnTo>
                <a:lnTo>
                  <a:pt x="801411" y="792687"/>
                </a:lnTo>
                <a:lnTo>
                  <a:pt x="860805" y="788806"/>
                </a:lnTo>
                <a:lnTo>
                  <a:pt x="918657" y="782462"/>
                </a:lnTo>
                <a:lnTo>
                  <a:pt x="974774" y="773759"/>
                </a:lnTo>
                <a:lnTo>
                  <a:pt x="1028967" y="762797"/>
                </a:lnTo>
                <a:lnTo>
                  <a:pt x="1081045" y="749680"/>
                </a:lnTo>
                <a:lnTo>
                  <a:pt x="1130818" y="734510"/>
                </a:lnTo>
                <a:lnTo>
                  <a:pt x="1178094" y="717389"/>
                </a:lnTo>
                <a:lnTo>
                  <a:pt x="1222684" y="698419"/>
                </a:lnTo>
                <a:lnTo>
                  <a:pt x="1264396" y="677703"/>
                </a:lnTo>
                <a:lnTo>
                  <a:pt x="1303040" y="655343"/>
                </a:lnTo>
                <a:lnTo>
                  <a:pt x="1338425" y="631441"/>
                </a:lnTo>
                <a:lnTo>
                  <a:pt x="1370361" y="606100"/>
                </a:lnTo>
                <a:lnTo>
                  <a:pt x="1398658" y="579422"/>
                </a:lnTo>
                <a:lnTo>
                  <a:pt x="1443569" y="522463"/>
                </a:lnTo>
                <a:lnTo>
                  <a:pt x="1471634" y="461384"/>
                </a:lnTo>
                <a:lnTo>
                  <a:pt x="1481327" y="397001"/>
                </a:lnTo>
                <a:lnTo>
                  <a:pt x="1478872" y="364449"/>
                </a:lnTo>
                <a:lnTo>
                  <a:pt x="1459802" y="301616"/>
                </a:lnTo>
                <a:lnTo>
                  <a:pt x="1423124" y="242494"/>
                </a:lnTo>
                <a:lnTo>
                  <a:pt x="1370361" y="187903"/>
                </a:lnTo>
                <a:lnTo>
                  <a:pt x="1338425" y="162562"/>
                </a:lnTo>
                <a:lnTo>
                  <a:pt x="1303040" y="138660"/>
                </a:lnTo>
                <a:lnTo>
                  <a:pt x="1264396" y="116300"/>
                </a:lnTo>
                <a:lnTo>
                  <a:pt x="1222684" y="95584"/>
                </a:lnTo>
                <a:lnTo>
                  <a:pt x="1178094" y="76614"/>
                </a:lnTo>
                <a:lnTo>
                  <a:pt x="1130818" y="59493"/>
                </a:lnTo>
                <a:lnTo>
                  <a:pt x="1081045" y="44323"/>
                </a:lnTo>
                <a:lnTo>
                  <a:pt x="1028967" y="31206"/>
                </a:lnTo>
                <a:lnTo>
                  <a:pt x="974774" y="20244"/>
                </a:lnTo>
                <a:lnTo>
                  <a:pt x="918657" y="11541"/>
                </a:lnTo>
                <a:lnTo>
                  <a:pt x="860805" y="5197"/>
                </a:lnTo>
                <a:lnTo>
                  <a:pt x="801411" y="1316"/>
                </a:lnTo>
                <a:lnTo>
                  <a:pt x="740663" y="0"/>
                </a:lnTo>
                <a:close/>
              </a:path>
            </a:pathLst>
          </a:custGeom>
          <a:solidFill>
            <a:srgbClr val="001E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2760091" y="1373886"/>
            <a:ext cx="88201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6223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Problema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negocio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4140708" y="1400555"/>
            <a:ext cx="749935" cy="401320"/>
          </a:xfrm>
          <a:custGeom>
            <a:avLst/>
            <a:gdLst/>
            <a:ahLst/>
            <a:cxnLst/>
            <a:rect l="l" t="t" r="r" b="b"/>
            <a:pathLst>
              <a:path w="749935" h="401319">
                <a:moveTo>
                  <a:pt x="549401" y="0"/>
                </a:moveTo>
                <a:lnTo>
                  <a:pt x="549401" y="100203"/>
                </a:lnTo>
                <a:lnTo>
                  <a:pt x="0" y="100203"/>
                </a:lnTo>
                <a:lnTo>
                  <a:pt x="0" y="300609"/>
                </a:lnTo>
                <a:lnTo>
                  <a:pt x="549401" y="300609"/>
                </a:lnTo>
                <a:lnTo>
                  <a:pt x="549401" y="400812"/>
                </a:lnTo>
                <a:lnTo>
                  <a:pt x="749807" y="200406"/>
                </a:lnTo>
                <a:lnTo>
                  <a:pt x="549401" y="0"/>
                </a:lnTo>
                <a:close/>
              </a:path>
            </a:pathLst>
          </a:custGeom>
          <a:solidFill>
            <a:srgbClr val="AAD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7368540" y="5431535"/>
            <a:ext cx="749935" cy="402590"/>
          </a:xfrm>
          <a:custGeom>
            <a:avLst/>
            <a:gdLst/>
            <a:ahLst/>
            <a:cxnLst/>
            <a:rect l="l" t="t" r="r" b="b"/>
            <a:pathLst>
              <a:path w="749934" h="402589">
                <a:moveTo>
                  <a:pt x="548639" y="0"/>
                </a:moveTo>
                <a:lnTo>
                  <a:pt x="548639" y="100583"/>
                </a:lnTo>
                <a:lnTo>
                  <a:pt x="0" y="100583"/>
                </a:lnTo>
                <a:lnTo>
                  <a:pt x="0" y="301751"/>
                </a:lnTo>
                <a:lnTo>
                  <a:pt x="548639" y="301751"/>
                </a:lnTo>
                <a:lnTo>
                  <a:pt x="548639" y="402335"/>
                </a:lnTo>
                <a:lnTo>
                  <a:pt x="749807" y="201167"/>
                </a:lnTo>
                <a:lnTo>
                  <a:pt x="548639" y="0"/>
                </a:lnTo>
                <a:close/>
              </a:path>
            </a:pathLst>
          </a:custGeom>
          <a:solidFill>
            <a:srgbClr val="AAD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8273795" y="5236464"/>
            <a:ext cx="1483360" cy="792480"/>
          </a:xfrm>
          <a:custGeom>
            <a:avLst/>
            <a:gdLst/>
            <a:ahLst/>
            <a:cxnLst/>
            <a:rect l="l" t="t" r="r" b="b"/>
            <a:pathLst>
              <a:path w="1483359" h="792479">
                <a:moveTo>
                  <a:pt x="741426" y="0"/>
                </a:moveTo>
                <a:lnTo>
                  <a:pt x="680621" y="1313"/>
                </a:lnTo>
                <a:lnTo>
                  <a:pt x="621170" y="5186"/>
                </a:lnTo>
                <a:lnTo>
                  <a:pt x="563262" y="11516"/>
                </a:lnTo>
                <a:lnTo>
                  <a:pt x="507089" y="20202"/>
                </a:lnTo>
                <a:lnTo>
                  <a:pt x="452842" y="31140"/>
                </a:lnTo>
                <a:lnTo>
                  <a:pt x="400711" y="44230"/>
                </a:lnTo>
                <a:lnTo>
                  <a:pt x="350887" y="59369"/>
                </a:lnTo>
                <a:lnTo>
                  <a:pt x="303562" y="76456"/>
                </a:lnTo>
                <a:lnTo>
                  <a:pt x="258926" y="95387"/>
                </a:lnTo>
                <a:lnTo>
                  <a:pt x="217169" y="116062"/>
                </a:lnTo>
                <a:lnTo>
                  <a:pt x="178484" y="138377"/>
                </a:lnTo>
                <a:lnTo>
                  <a:pt x="143060" y="162232"/>
                </a:lnTo>
                <a:lnTo>
                  <a:pt x="111089" y="187524"/>
                </a:lnTo>
                <a:lnTo>
                  <a:pt x="82762" y="214152"/>
                </a:lnTo>
                <a:lnTo>
                  <a:pt x="37801" y="271003"/>
                </a:lnTo>
                <a:lnTo>
                  <a:pt x="9704" y="331971"/>
                </a:lnTo>
                <a:lnTo>
                  <a:pt x="0" y="396240"/>
                </a:lnTo>
                <a:lnTo>
                  <a:pt x="2458" y="428737"/>
                </a:lnTo>
                <a:lnTo>
                  <a:pt x="21549" y="491459"/>
                </a:lnTo>
                <a:lnTo>
                  <a:pt x="58269" y="550472"/>
                </a:lnTo>
                <a:lnTo>
                  <a:pt x="111089" y="604960"/>
                </a:lnTo>
                <a:lnTo>
                  <a:pt x="143060" y="630252"/>
                </a:lnTo>
                <a:lnTo>
                  <a:pt x="178484" y="654107"/>
                </a:lnTo>
                <a:lnTo>
                  <a:pt x="217170" y="676422"/>
                </a:lnTo>
                <a:lnTo>
                  <a:pt x="258926" y="697096"/>
                </a:lnTo>
                <a:lnTo>
                  <a:pt x="303562" y="716027"/>
                </a:lnTo>
                <a:lnTo>
                  <a:pt x="350887" y="733113"/>
                </a:lnTo>
                <a:lnTo>
                  <a:pt x="400711" y="748251"/>
                </a:lnTo>
                <a:lnTo>
                  <a:pt x="452842" y="761340"/>
                </a:lnTo>
                <a:lnTo>
                  <a:pt x="507089" y="772279"/>
                </a:lnTo>
                <a:lnTo>
                  <a:pt x="563262" y="780964"/>
                </a:lnTo>
                <a:lnTo>
                  <a:pt x="621170" y="787293"/>
                </a:lnTo>
                <a:lnTo>
                  <a:pt x="680621" y="791166"/>
                </a:lnTo>
                <a:lnTo>
                  <a:pt x="741426" y="792480"/>
                </a:lnTo>
                <a:lnTo>
                  <a:pt x="802230" y="791166"/>
                </a:lnTo>
                <a:lnTo>
                  <a:pt x="861681" y="787293"/>
                </a:lnTo>
                <a:lnTo>
                  <a:pt x="919589" y="780964"/>
                </a:lnTo>
                <a:lnTo>
                  <a:pt x="975762" y="772279"/>
                </a:lnTo>
                <a:lnTo>
                  <a:pt x="1030009" y="761340"/>
                </a:lnTo>
                <a:lnTo>
                  <a:pt x="1082140" y="748251"/>
                </a:lnTo>
                <a:lnTo>
                  <a:pt x="1131964" y="733113"/>
                </a:lnTo>
                <a:lnTo>
                  <a:pt x="1179289" y="716027"/>
                </a:lnTo>
                <a:lnTo>
                  <a:pt x="1223925" y="697096"/>
                </a:lnTo>
                <a:lnTo>
                  <a:pt x="1265682" y="676422"/>
                </a:lnTo>
                <a:lnTo>
                  <a:pt x="1304367" y="654107"/>
                </a:lnTo>
                <a:lnTo>
                  <a:pt x="1339791" y="630252"/>
                </a:lnTo>
                <a:lnTo>
                  <a:pt x="1371762" y="604960"/>
                </a:lnTo>
                <a:lnTo>
                  <a:pt x="1400089" y="578333"/>
                </a:lnTo>
                <a:lnTo>
                  <a:pt x="1445050" y="521481"/>
                </a:lnTo>
                <a:lnTo>
                  <a:pt x="1473147" y="460511"/>
                </a:lnTo>
                <a:lnTo>
                  <a:pt x="1482852" y="396240"/>
                </a:lnTo>
                <a:lnTo>
                  <a:pt x="1480393" y="363744"/>
                </a:lnTo>
                <a:lnTo>
                  <a:pt x="1461302" y="301024"/>
                </a:lnTo>
                <a:lnTo>
                  <a:pt x="1424582" y="242012"/>
                </a:lnTo>
                <a:lnTo>
                  <a:pt x="1371762" y="187524"/>
                </a:lnTo>
                <a:lnTo>
                  <a:pt x="1339791" y="162232"/>
                </a:lnTo>
                <a:lnTo>
                  <a:pt x="1304367" y="138377"/>
                </a:lnTo>
                <a:lnTo>
                  <a:pt x="1265681" y="116062"/>
                </a:lnTo>
                <a:lnTo>
                  <a:pt x="1223925" y="95387"/>
                </a:lnTo>
                <a:lnTo>
                  <a:pt x="1179289" y="76456"/>
                </a:lnTo>
                <a:lnTo>
                  <a:pt x="1131964" y="59369"/>
                </a:lnTo>
                <a:lnTo>
                  <a:pt x="1082140" y="44230"/>
                </a:lnTo>
                <a:lnTo>
                  <a:pt x="1030009" y="31140"/>
                </a:lnTo>
                <a:lnTo>
                  <a:pt x="975762" y="20202"/>
                </a:lnTo>
                <a:lnTo>
                  <a:pt x="919589" y="11516"/>
                </a:lnTo>
                <a:lnTo>
                  <a:pt x="861681" y="5186"/>
                </a:lnTo>
                <a:lnTo>
                  <a:pt x="802230" y="1313"/>
                </a:lnTo>
                <a:lnTo>
                  <a:pt x="741426" y="0"/>
                </a:lnTo>
                <a:close/>
              </a:path>
            </a:pathLst>
          </a:custGeom>
          <a:solidFill>
            <a:srgbClr val="E392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8573261" y="5406644"/>
            <a:ext cx="887094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Aceptación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usuario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74623" y="6450210"/>
            <a:ext cx="3157220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ahoma"/>
                <a:cs typeface="Tahoma"/>
              </a:rPr>
              <a:t>Fuente: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Microsoft,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Data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Science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Process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-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Lifecycle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5" name="object 3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11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1886438" y="6471920"/>
            <a:ext cx="1930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585858"/>
                </a:solidFill>
                <a:latin typeface="Tahoma"/>
                <a:cs typeface="Tahoma"/>
              </a:rPr>
              <a:t>14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pc="-100"/>
              <a:t>El</a:t>
            </a:r>
            <a:r>
              <a:rPr dirty="0" spc="-254"/>
              <a:t> </a:t>
            </a:r>
            <a:r>
              <a:rPr dirty="0" spc="-145"/>
              <a:t>equipo</a:t>
            </a:r>
            <a:r>
              <a:rPr dirty="0" spc="-235"/>
              <a:t> </a:t>
            </a:r>
            <a:r>
              <a:rPr dirty="0" spc="-90"/>
              <a:t>de</a:t>
            </a:r>
            <a:r>
              <a:rPr dirty="0" spc="-270"/>
              <a:t> </a:t>
            </a:r>
            <a:r>
              <a:rPr dirty="0" spc="-135"/>
              <a:t>Data</a:t>
            </a:r>
            <a:r>
              <a:rPr dirty="0" spc="-270"/>
              <a:t> </a:t>
            </a:r>
            <a:r>
              <a:rPr dirty="0" spc="-125"/>
              <a:t>Science</a:t>
            </a:r>
          </a:p>
          <a:p>
            <a:pPr marL="12700">
              <a:lnSpc>
                <a:spcPts val="2735"/>
              </a:lnSpc>
            </a:pPr>
            <a:r>
              <a:rPr dirty="0" spc="-65">
                <a:solidFill>
                  <a:srgbClr val="797979"/>
                </a:solidFill>
              </a:rPr>
              <a:t>Habilidades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491" y="3528059"/>
            <a:ext cx="263652" cy="25145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820623" y="3533013"/>
            <a:ext cx="3492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005778"/>
                </a:solidFill>
                <a:latin typeface="Tahoma"/>
                <a:cs typeface="Tahoma"/>
              </a:rPr>
              <a:t>Data </a:t>
            </a:r>
            <a:r>
              <a:rPr dirty="0" sz="700" spc="-10">
                <a:solidFill>
                  <a:srgbClr val="005778"/>
                </a:solidFill>
                <a:latin typeface="Tahoma"/>
                <a:cs typeface="Tahoma"/>
              </a:rPr>
              <a:t>Scientist</a:t>
            </a:r>
            <a:endParaRPr sz="7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2664" y="3383279"/>
            <a:ext cx="265175" cy="25146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5598033" y="3346450"/>
            <a:ext cx="4559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solidFill>
                  <a:srgbClr val="001E5A"/>
                </a:solidFill>
                <a:latin typeface="Tahoma"/>
                <a:cs typeface="Tahoma"/>
              </a:rPr>
              <a:t>Analista</a:t>
            </a:r>
            <a:r>
              <a:rPr dirty="0" sz="700" spc="-30">
                <a:solidFill>
                  <a:srgbClr val="001E5A"/>
                </a:solidFill>
                <a:latin typeface="Tahoma"/>
                <a:cs typeface="Tahoma"/>
              </a:rPr>
              <a:t> </a:t>
            </a:r>
            <a:r>
              <a:rPr dirty="0" sz="700" spc="-25">
                <a:solidFill>
                  <a:srgbClr val="001E5A"/>
                </a:solidFill>
                <a:latin typeface="Tahoma"/>
                <a:cs typeface="Tahoma"/>
              </a:rPr>
              <a:t>de</a:t>
            </a:r>
            <a:r>
              <a:rPr dirty="0" sz="700" spc="-10">
                <a:solidFill>
                  <a:srgbClr val="001E5A"/>
                </a:solidFill>
                <a:latin typeface="Tahoma"/>
                <a:cs typeface="Tahoma"/>
              </a:rPr>
              <a:t> Datos</a:t>
            </a:r>
            <a:endParaRPr sz="7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2664" y="3720084"/>
            <a:ext cx="263651" cy="25146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5597397" y="3684270"/>
            <a:ext cx="399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solidFill>
                  <a:srgbClr val="001E5A"/>
                </a:solidFill>
                <a:latin typeface="Tahoma"/>
                <a:cs typeface="Tahoma"/>
              </a:rPr>
              <a:t>Ingeniero </a:t>
            </a:r>
            <a:r>
              <a:rPr dirty="0" sz="700">
                <a:solidFill>
                  <a:srgbClr val="001E5A"/>
                </a:solidFill>
                <a:latin typeface="Tahoma"/>
                <a:cs typeface="Tahoma"/>
              </a:rPr>
              <a:t>de</a:t>
            </a:r>
            <a:r>
              <a:rPr dirty="0" sz="700" spc="-10">
                <a:solidFill>
                  <a:srgbClr val="001E5A"/>
                </a:solidFill>
                <a:latin typeface="Tahoma"/>
                <a:cs typeface="Tahoma"/>
              </a:rPr>
              <a:t> datos</a:t>
            </a:r>
            <a:endParaRPr sz="7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18132" y="4582667"/>
            <a:ext cx="263651" cy="252984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2102611" y="4547108"/>
            <a:ext cx="399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solidFill>
                  <a:srgbClr val="001E5A"/>
                </a:solidFill>
                <a:latin typeface="Tahoma"/>
                <a:cs typeface="Tahoma"/>
              </a:rPr>
              <a:t>Ingeniero MLOps</a:t>
            </a:r>
            <a:endParaRPr sz="7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30651" y="1926335"/>
            <a:ext cx="263651" cy="251460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3214497" y="1889505"/>
            <a:ext cx="4559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solidFill>
                  <a:srgbClr val="C3250C"/>
                </a:solidFill>
                <a:latin typeface="Tahoma"/>
                <a:cs typeface="Tahoma"/>
              </a:rPr>
              <a:t>Analista</a:t>
            </a:r>
            <a:r>
              <a:rPr dirty="0" sz="700" spc="-30">
                <a:solidFill>
                  <a:srgbClr val="C3250C"/>
                </a:solidFill>
                <a:latin typeface="Tahoma"/>
                <a:cs typeface="Tahoma"/>
              </a:rPr>
              <a:t> </a:t>
            </a:r>
            <a:r>
              <a:rPr dirty="0" sz="700" spc="-25">
                <a:solidFill>
                  <a:srgbClr val="C3250C"/>
                </a:solidFill>
                <a:latin typeface="Tahoma"/>
                <a:cs typeface="Tahoma"/>
              </a:rPr>
              <a:t>de</a:t>
            </a:r>
            <a:r>
              <a:rPr dirty="0" sz="700" spc="-10">
                <a:solidFill>
                  <a:srgbClr val="C3250C"/>
                </a:solidFill>
                <a:latin typeface="Tahoma"/>
                <a:cs typeface="Tahoma"/>
              </a:rPr>
              <a:t> Negocios</a:t>
            </a:r>
            <a:endParaRPr sz="700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18132" y="4913376"/>
            <a:ext cx="263651" cy="252984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2102611" y="4877511"/>
            <a:ext cx="2882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solidFill>
                  <a:srgbClr val="001E5A"/>
                </a:solidFill>
                <a:latin typeface="Tahoma"/>
                <a:cs typeface="Tahoma"/>
              </a:rPr>
              <a:t>DevOp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2671572" y="2226564"/>
            <a:ext cx="1207135" cy="605155"/>
          </a:xfrm>
          <a:custGeom>
            <a:avLst/>
            <a:gdLst/>
            <a:ahLst/>
            <a:cxnLst/>
            <a:rect l="l" t="t" r="r" b="b"/>
            <a:pathLst>
              <a:path w="1207135" h="605155">
                <a:moveTo>
                  <a:pt x="1146555" y="0"/>
                </a:moveTo>
                <a:lnTo>
                  <a:pt x="60451" y="0"/>
                </a:lnTo>
                <a:lnTo>
                  <a:pt x="36915" y="4748"/>
                </a:lnTo>
                <a:lnTo>
                  <a:pt x="17700" y="17700"/>
                </a:lnTo>
                <a:lnTo>
                  <a:pt x="4748" y="36915"/>
                </a:lnTo>
                <a:lnTo>
                  <a:pt x="0" y="60451"/>
                </a:lnTo>
                <a:lnTo>
                  <a:pt x="0" y="544576"/>
                </a:lnTo>
                <a:lnTo>
                  <a:pt x="4748" y="568112"/>
                </a:lnTo>
                <a:lnTo>
                  <a:pt x="17700" y="587327"/>
                </a:lnTo>
                <a:lnTo>
                  <a:pt x="36915" y="600279"/>
                </a:lnTo>
                <a:lnTo>
                  <a:pt x="60451" y="605027"/>
                </a:lnTo>
                <a:lnTo>
                  <a:pt x="1146555" y="605027"/>
                </a:lnTo>
                <a:lnTo>
                  <a:pt x="1170092" y="600279"/>
                </a:lnTo>
                <a:lnTo>
                  <a:pt x="1189307" y="587327"/>
                </a:lnTo>
                <a:lnTo>
                  <a:pt x="1202259" y="568112"/>
                </a:lnTo>
                <a:lnTo>
                  <a:pt x="1207007" y="544576"/>
                </a:lnTo>
                <a:lnTo>
                  <a:pt x="1207007" y="60451"/>
                </a:lnTo>
                <a:lnTo>
                  <a:pt x="1202259" y="36915"/>
                </a:lnTo>
                <a:lnTo>
                  <a:pt x="1189307" y="17700"/>
                </a:lnTo>
                <a:lnTo>
                  <a:pt x="1170092" y="4748"/>
                </a:lnTo>
                <a:lnTo>
                  <a:pt x="1146555" y="0"/>
                </a:lnTo>
                <a:close/>
              </a:path>
            </a:pathLst>
          </a:custGeom>
          <a:solidFill>
            <a:srgbClr val="F041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2738373" y="2318130"/>
            <a:ext cx="1071880" cy="403225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0650" marR="5080" indent="-108585">
              <a:lnSpc>
                <a:spcPts val="1420"/>
              </a:lnSpc>
              <a:spcBef>
                <a:spcPts val="259"/>
              </a:spcBef>
            </a:pPr>
            <a:r>
              <a:rPr dirty="0" sz="1300" spc="-10">
                <a:solidFill>
                  <a:srgbClr val="FFFFFF"/>
                </a:solidFill>
                <a:latin typeface="Tahoma"/>
                <a:cs typeface="Tahoma"/>
              </a:rPr>
              <a:t>Entendimiento </a:t>
            </a:r>
            <a:r>
              <a:rPr dirty="0" sz="130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dirty="0" sz="13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ahoma"/>
                <a:cs typeface="Tahoma"/>
              </a:rPr>
              <a:t>negocio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3632834" y="2886710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149351" y="0"/>
                </a:moveTo>
                <a:lnTo>
                  <a:pt x="0" y="0"/>
                </a:lnTo>
                <a:lnTo>
                  <a:pt x="0" y="149478"/>
                </a:lnTo>
                <a:lnTo>
                  <a:pt x="29844" y="119506"/>
                </a:lnTo>
                <a:lnTo>
                  <a:pt x="324612" y="414400"/>
                </a:lnTo>
                <a:lnTo>
                  <a:pt x="294766" y="444245"/>
                </a:lnTo>
                <a:lnTo>
                  <a:pt x="444245" y="444245"/>
                </a:lnTo>
                <a:lnTo>
                  <a:pt x="444245" y="294766"/>
                </a:lnTo>
                <a:lnTo>
                  <a:pt x="414274" y="324738"/>
                </a:lnTo>
                <a:lnTo>
                  <a:pt x="119506" y="29844"/>
                </a:lnTo>
                <a:lnTo>
                  <a:pt x="149351" y="0"/>
                </a:lnTo>
                <a:close/>
              </a:path>
            </a:pathLst>
          </a:custGeom>
          <a:solidFill>
            <a:srgbClr val="AAD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3831335" y="3386328"/>
            <a:ext cx="1207135" cy="603885"/>
          </a:xfrm>
          <a:custGeom>
            <a:avLst/>
            <a:gdLst/>
            <a:ahLst/>
            <a:cxnLst/>
            <a:rect l="l" t="t" r="r" b="b"/>
            <a:pathLst>
              <a:path w="1207135" h="603885">
                <a:moveTo>
                  <a:pt x="1146683" y="0"/>
                </a:moveTo>
                <a:lnTo>
                  <a:pt x="60325" y="0"/>
                </a:lnTo>
                <a:lnTo>
                  <a:pt x="36861" y="4746"/>
                </a:lnTo>
                <a:lnTo>
                  <a:pt x="17684" y="17684"/>
                </a:lnTo>
                <a:lnTo>
                  <a:pt x="4746" y="36861"/>
                </a:lnTo>
                <a:lnTo>
                  <a:pt x="0" y="60325"/>
                </a:lnTo>
                <a:lnTo>
                  <a:pt x="0" y="543179"/>
                </a:lnTo>
                <a:lnTo>
                  <a:pt x="4746" y="566642"/>
                </a:lnTo>
                <a:lnTo>
                  <a:pt x="17684" y="585819"/>
                </a:lnTo>
                <a:lnTo>
                  <a:pt x="36861" y="598757"/>
                </a:lnTo>
                <a:lnTo>
                  <a:pt x="60325" y="603504"/>
                </a:lnTo>
                <a:lnTo>
                  <a:pt x="1146683" y="603504"/>
                </a:lnTo>
                <a:lnTo>
                  <a:pt x="1170146" y="598757"/>
                </a:lnTo>
                <a:lnTo>
                  <a:pt x="1189323" y="585819"/>
                </a:lnTo>
                <a:lnTo>
                  <a:pt x="1202261" y="566642"/>
                </a:lnTo>
                <a:lnTo>
                  <a:pt x="1207008" y="543179"/>
                </a:lnTo>
                <a:lnTo>
                  <a:pt x="1207008" y="60325"/>
                </a:lnTo>
                <a:lnTo>
                  <a:pt x="1202261" y="36861"/>
                </a:lnTo>
                <a:lnTo>
                  <a:pt x="1189323" y="17684"/>
                </a:lnTo>
                <a:lnTo>
                  <a:pt x="1170146" y="4746"/>
                </a:lnTo>
                <a:lnTo>
                  <a:pt x="1146683" y="0"/>
                </a:lnTo>
                <a:close/>
              </a:path>
            </a:pathLst>
          </a:custGeom>
          <a:solidFill>
            <a:srgbClr val="C8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4033520" y="3477514"/>
            <a:ext cx="800735" cy="403225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203200" marR="5080" indent="-190500">
              <a:lnSpc>
                <a:spcPts val="1420"/>
              </a:lnSpc>
              <a:spcBef>
                <a:spcPts val="259"/>
              </a:spcBef>
            </a:pPr>
            <a:r>
              <a:rPr dirty="0" sz="1300">
                <a:solidFill>
                  <a:srgbClr val="001E5A"/>
                </a:solidFill>
                <a:latin typeface="Tahoma"/>
                <a:cs typeface="Tahoma"/>
              </a:rPr>
              <a:t>Gestión</a:t>
            </a:r>
            <a:r>
              <a:rPr dirty="0" sz="1300" spc="-30">
                <a:solidFill>
                  <a:srgbClr val="001E5A"/>
                </a:solidFill>
                <a:latin typeface="Tahoma"/>
                <a:cs typeface="Tahoma"/>
              </a:rPr>
              <a:t> </a:t>
            </a:r>
            <a:r>
              <a:rPr dirty="0" sz="1300" spc="-25">
                <a:solidFill>
                  <a:srgbClr val="001E5A"/>
                </a:solidFill>
                <a:latin typeface="Tahoma"/>
                <a:cs typeface="Tahoma"/>
              </a:rPr>
              <a:t>de </a:t>
            </a:r>
            <a:r>
              <a:rPr dirty="0" sz="1300" spc="-10">
                <a:solidFill>
                  <a:srgbClr val="001E5A"/>
                </a:solidFill>
                <a:latin typeface="Tahoma"/>
                <a:cs typeface="Tahoma"/>
              </a:rPr>
              <a:t>datos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3632834" y="4045839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444245" y="0"/>
                </a:moveTo>
                <a:lnTo>
                  <a:pt x="294766" y="0"/>
                </a:lnTo>
                <a:lnTo>
                  <a:pt x="324612" y="29972"/>
                </a:lnTo>
                <a:lnTo>
                  <a:pt x="29844" y="324738"/>
                </a:lnTo>
                <a:lnTo>
                  <a:pt x="0" y="294894"/>
                </a:lnTo>
                <a:lnTo>
                  <a:pt x="0" y="444373"/>
                </a:lnTo>
                <a:lnTo>
                  <a:pt x="149351" y="444373"/>
                </a:lnTo>
                <a:lnTo>
                  <a:pt x="119506" y="414400"/>
                </a:lnTo>
                <a:lnTo>
                  <a:pt x="414274" y="119634"/>
                </a:lnTo>
                <a:lnTo>
                  <a:pt x="444245" y="149479"/>
                </a:lnTo>
                <a:lnTo>
                  <a:pt x="444245" y="0"/>
                </a:lnTo>
                <a:close/>
              </a:path>
            </a:pathLst>
          </a:custGeom>
          <a:solidFill>
            <a:srgbClr val="AAD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2671572" y="4546091"/>
            <a:ext cx="1207135" cy="603885"/>
          </a:xfrm>
          <a:custGeom>
            <a:avLst/>
            <a:gdLst/>
            <a:ahLst/>
            <a:cxnLst/>
            <a:rect l="l" t="t" r="r" b="b"/>
            <a:pathLst>
              <a:path w="1207135" h="603885">
                <a:moveTo>
                  <a:pt x="1146682" y="0"/>
                </a:moveTo>
                <a:lnTo>
                  <a:pt x="60325" y="0"/>
                </a:lnTo>
                <a:lnTo>
                  <a:pt x="36861" y="4746"/>
                </a:lnTo>
                <a:lnTo>
                  <a:pt x="17684" y="17684"/>
                </a:lnTo>
                <a:lnTo>
                  <a:pt x="4746" y="36861"/>
                </a:lnTo>
                <a:lnTo>
                  <a:pt x="0" y="60324"/>
                </a:lnTo>
                <a:lnTo>
                  <a:pt x="0" y="543178"/>
                </a:lnTo>
                <a:lnTo>
                  <a:pt x="4746" y="566642"/>
                </a:lnTo>
                <a:lnTo>
                  <a:pt x="17684" y="585819"/>
                </a:lnTo>
                <a:lnTo>
                  <a:pt x="36861" y="598757"/>
                </a:lnTo>
                <a:lnTo>
                  <a:pt x="60325" y="603503"/>
                </a:lnTo>
                <a:lnTo>
                  <a:pt x="1146682" y="603503"/>
                </a:lnTo>
                <a:lnTo>
                  <a:pt x="1170146" y="598757"/>
                </a:lnTo>
                <a:lnTo>
                  <a:pt x="1189323" y="585819"/>
                </a:lnTo>
                <a:lnTo>
                  <a:pt x="1202261" y="566642"/>
                </a:lnTo>
                <a:lnTo>
                  <a:pt x="1207007" y="543178"/>
                </a:lnTo>
                <a:lnTo>
                  <a:pt x="1207007" y="60324"/>
                </a:lnTo>
                <a:lnTo>
                  <a:pt x="1202261" y="36861"/>
                </a:lnTo>
                <a:lnTo>
                  <a:pt x="1189323" y="17684"/>
                </a:lnTo>
                <a:lnTo>
                  <a:pt x="1170146" y="4746"/>
                </a:lnTo>
                <a:lnTo>
                  <a:pt x="1146682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2857245" y="4726685"/>
            <a:ext cx="836294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solidFill>
                  <a:srgbClr val="FFFFFF"/>
                </a:solidFill>
                <a:latin typeface="Tahoma"/>
                <a:cs typeface="Tahoma"/>
              </a:rPr>
              <a:t>Publicación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2473579" y="4045839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149478" y="0"/>
                </a:moveTo>
                <a:lnTo>
                  <a:pt x="0" y="0"/>
                </a:lnTo>
                <a:lnTo>
                  <a:pt x="0" y="149479"/>
                </a:lnTo>
                <a:lnTo>
                  <a:pt x="29844" y="119634"/>
                </a:lnTo>
                <a:lnTo>
                  <a:pt x="324738" y="414400"/>
                </a:lnTo>
                <a:lnTo>
                  <a:pt x="294894" y="444373"/>
                </a:lnTo>
                <a:lnTo>
                  <a:pt x="444245" y="444373"/>
                </a:lnTo>
                <a:lnTo>
                  <a:pt x="444245" y="294894"/>
                </a:lnTo>
                <a:lnTo>
                  <a:pt x="414400" y="324738"/>
                </a:lnTo>
                <a:lnTo>
                  <a:pt x="119506" y="29972"/>
                </a:lnTo>
                <a:lnTo>
                  <a:pt x="149478" y="0"/>
                </a:lnTo>
                <a:close/>
              </a:path>
            </a:pathLst>
          </a:custGeom>
          <a:solidFill>
            <a:srgbClr val="AAD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511808" y="3386328"/>
            <a:ext cx="1209040" cy="603885"/>
          </a:xfrm>
          <a:custGeom>
            <a:avLst/>
            <a:gdLst/>
            <a:ahLst/>
            <a:cxnLst/>
            <a:rect l="l" t="t" r="r" b="b"/>
            <a:pathLst>
              <a:path w="1209039" h="603885">
                <a:moveTo>
                  <a:pt x="1148206" y="0"/>
                </a:moveTo>
                <a:lnTo>
                  <a:pt x="60325" y="0"/>
                </a:lnTo>
                <a:lnTo>
                  <a:pt x="36861" y="4746"/>
                </a:lnTo>
                <a:lnTo>
                  <a:pt x="17684" y="17684"/>
                </a:lnTo>
                <a:lnTo>
                  <a:pt x="4746" y="36861"/>
                </a:lnTo>
                <a:lnTo>
                  <a:pt x="0" y="60325"/>
                </a:lnTo>
                <a:lnTo>
                  <a:pt x="0" y="543179"/>
                </a:lnTo>
                <a:lnTo>
                  <a:pt x="4746" y="566642"/>
                </a:lnTo>
                <a:lnTo>
                  <a:pt x="17684" y="585819"/>
                </a:lnTo>
                <a:lnTo>
                  <a:pt x="36861" y="598757"/>
                </a:lnTo>
                <a:lnTo>
                  <a:pt x="60325" y="603504"/>
                </a:lnTo>
                <a:lnTo>
                  <a:pt x="1148206" y="603504"/>
                </a:lnTo>
                <a:lnTo>
                  <a:pt x="1171670" y="598757"/>
                </a:lnTo>
                <a:lnTo>
                  <a:pt x="1190847" y="585819"/>
                </a:lnTo>
                <a:lnTo>
                  <a:pt x="1203785" y="566642"/>
                </a:lnTo>
                <a:lnTo>
                  <a:pt x="1208531" y="543179"/>
                </a:lnTo>
                <a:lnTo>
                  <a:pt x="1208531" y="60325"/>
                </a:lnTo>
                <a:lnTo>
                  <a:pt x="1203785" y="36861"/>
                </a:lnTo>
                <a:lnTo>
                  <a:pt x="1190847" y="17684"/>
                </a:lnTo>
                <a:lnTo>
                  <a:pt x="1171670" y="4746"/>
                </a:lnTo>
                <a:lnTo>
                  <a:pt x="1148206" y="0"/>
                </a:lnTo>
                <a:close/>
              </a:path>
            </a:pathLst>
          </a:custGeom>
          <a:solidFill>
            <a:srgbClr val="005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1592961" y="3567176"/>
            <a:ext cx="104394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solidFill>
                  <a:srgbClr val="FFFFFF"/>
                </a:solidFill>
                <a:latin typeface="Tahoma"/>
                <a:cs typeface="Tahoma"/>
              </a:rPr>
              <a:t>Modelamiento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2473579" y="2886710"/>
            <a:ext cx="444500" cy="444500"/>
          </a:xfrm>
          <a:custGeom>
            <a:avLst/>
            <a:gdLst/>
            <a:ahLst/>
            <a:cxnLst/>
            <a:rect l="l" t="t" r="r" b="b"/>
            <a:pathLst>
              <a:path w="444500" h="444500">
                <a:moveTo>
                  <a:pt x="444245" y="0"/>
                </a:moveTo>
                <a:lnTo>
                  <a:pt x="294894" y="0"/>
                </a:lnTo>
                <a:lnTo>
                  <a:pt x="324738" y="29844"/>
                </a:lnTo>
                <a:lnTo>
                  <a:pt x="29844" y="324738"/>
                </a:lnTo>
                <a:lnTo>
                  <a:pt x="0" y="294766"/>
                </a:lnTo>
                <a:lnTo>
                  <a:pt x="0" y="444245"/>
                </a:lnTo>
                <a:lnTo>
                  <a:pt x="149478" y="444245"/>
                </a:lnTo>
                <a:lnTo>
                  <a:pt x="119506" y="414400"/>
                </a:lnTo>
                <a:lnTo>
                  <a:pt x="414400" y="119506"/>
                </a:lnTo>
                <a:lnTo>
                  <a:pt x="444245" y="149478"/>
                </a:lnTo>
                <a:lnTo>
                  <a:pt x="444245" y="0"/>
                </a:lnTo>
                <a:close/>
              </a:path>
            </a:pathLst>
          </a:custGeom>
          <a:solidFill>
            <a:srgbClr val="AAD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2960497" y="3567557"/>
            <a:ext cx="629920" cy="241935"/>
          </a:xfrm>
          <a:custGeom>
            <a:avLst/>
            <a:gdLst/>
            <a:ahLst/>
            <a:cxnLst/>
            <a:rect l="l" t="t" r="r" b="b"/>
            <a:pathLst>
              <a:path w="629920" h="241935">
                <a:moveTo>
                  <a:pt x="118998" y="0"/>
                </a:moveTo>
                <a:lnTo>
                  <a:pt x="0" y="113664"/>
                </a:lnTo>
                <a:lnTo>
                  <a:pt x="113664" y="232663"/>
                </a:lnTo>
                <a:lnTo>
                  <a:pt x="114807" y="186181"/>
                </a:lnTo>
                <a:lnTo>
                  <a:pt x="511682" y="195198"/>
                </a:lnTo>
                <a:lnTo>
                  <a:pt x="510666" y="241680"/>
                </a:lnTo>
                <a:lnTo>
                  <a:pt x="629665" y="128015"/>
                </a:lnTo>
                <a:lnTo>
                  <a:pt x="516000" y="9143"/>
                </a:lnTo>
                <a:lnTo>
                  <a:pt x="514857" y="55625"/>
                </a:lnTo>
                <a:lnTo>
                  <a:pt x="117982" y="46608"/>
                </a:lnTo>
                <a:lnTo>
                  <a:pt x="118998" y="0"/>
                </a:lnTo>
                <a:close/>
              </a:path>
            </a:pathLst>
          </a:custGeom>
          <a:solidFill>
            <a:srgbClr val="AAD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937260" y="2287523"/>
            <a:ext cx="942340" cy="459105"/>
          </a:xfrm>
          <a:custGeom>
            <a:avLst/>
            <a:gdLst/>
            <a:ahLst/>
            <a:cxnLst/>
            <a:rect l="l" t="t" r="r" b="b"/>
            <a:pathLst>
              <a:path w="942339" h="459105">
                <a:moveTo>
                  <a:pt x="470916" y="0"/>
                </a:moveTo>
                <a:lnTo>
                  <a:pt x="407014" y="2094"/>
                </a:lnTo>
                <a:lnTo>
                  <a:pt x="345726" y="8196"/>
                </a:lnTo>
                <a:lnTo>
                  <a:pt x="287612" y="18032"/>
                </a:lnTo>
                <a:lnTo>
                  <a:pt x="233234" y="31326"/>
                </a:lnTo>
                <a:lnTo>
                  <a:pt x="183151" y="47806"/>
                </a:lnTo>
                <a:lnTo>
                  <a:pt x="137926" y="67198"/>
                </a:lnTo>
                <a:lnTo>
                  <a:pt x="98120" y="89228"/>
                </a:lnTo>
                <a:lnTo>
                  <a:pt x="64293" y="113622"/>
                </a:lnTo>
                <a:lnTo>
                  <a:pt x="16821" y="168407"/>
                </a:lnTo>
                <a:lnTo>
                  <a:pt x="0" y="229362"/>
                </a:lnTo>
                <a:lnTo>
                  <a:pt x="4298" y="260473"/>
                </a:lnTo>
                <a:lnTo>
                  <a:pt x="37006" y="318617"/>
                </a:lnTo>
                <a:lnTo>
                  <a:pt x="98120" y="369495"/>
                </a:lnTo>
                <a:lnTo>
                  <a:pt x="137926" y="391525"/>
                </a:lnTo>
                <a:lnTo>
                  <a:pt x="183151" y="410917"/>
                </a:lnTo>
                <a:lnTo>
                  <a:pt x="233234" y="427397"/>
                </a:lnTo>
                <a:lnTo>
                  <a:pt x="287612" y="440691"/>
                </a:lnTo>
                <a:lnTo>
                  <a:pt x="345726" y="450527"/>
                </a:lnTo>
                <a:lnTo>
                  <a:pt x="407014" y="456629"/>
                </a:lnTo>
                <a:lnTo>
                  <a:pt x="470916" y="458724"/>
                </a:lnTo>
                <a:lnTo>
                  <a:pt x="534819" y="456629"/>
                </a:lnTo>
                <a:lnTo>
                  <a:pt x="596109" y="450527"/>
                </a:lnTo>
                <a:lnTo>
                  <a:pt x="654224" y="440691"/>
                </a:lnTo>
                <a:lnTo>
                  <a:pt x="708603" y="427397"/>
                </a:lnTo>
                <a:lnTo>
                  <a:pt x="758685" y="410917"/>
                </a:lnTo>
                <a:lnTo>
                  <a:pt x="803910" y="391525"/>
                </a:lnTo>
                <a:lnTo>
                  <a:pt x="843715" y="369495"/>
                </a:lnTo>
                <a:lnTo>
                  <a:pt x="877541" y="345101"/>
                </a:lnTo>
                <a:lnTo>
                  <a:pt x="925011" y="290316"/>
                </a:lnTo>
                <a:lnTo>
                  <a:pt x="941832" y="229362"/>
                </a:lnTo>
                <a:lnTo>
                  <a:pt x="937533" y="198250"/>
                </a:lnTo>
                <a:lnTo>
                  <a:pt x="904827" y="140106"/>
                </a:lnTo>
                <a:lnTo>
                  <a:pt x="843715" y="89228"/>
                </a:lnTo>
                <a:lnTo>
                  <a:pt x="803910" y="67198"/>
                </a:lnTo>
                <a:lnTo>
                  <a:pt x="758685" y="47806"/>
                </a:lnTo>
                <a:lnTo>
                  <a:pt x="708603" y="31326"/>
                </a:lnTo>
                <a:lnTo>
                  <a:pt x="654224" y="18032"/>
                </a:lnTo>
                <a:lnTo>
                  <a:pt x="596109" y="8196"/>
                </a:lnTo>
                <a:lnTo>
                  <a:pt x="534819" y="2094"/>
                </a:lnTo>
                <a:lnTo>
                  <a:pt x="470916" y="0"/>
                </a:lnTo>
                <a:close/>
              </a:path>
            </a:pathLst>
          </a:custGeom>
          <a:solidFill>
            <a:srgbClr val="001E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1181506" y="2398013"/>
            <a:ext cx="4508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048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solidFill>
                  <a:srgbClr val="FFFFFF"/>
                </a:solidFill>
                <a:latin typeface="Tahoma"/>
                <a:cs typeface="Tahoma"/>
              </a:rPr>
              <a:t>Problema </a:t>
            </a:r>
            <a:r>
              <a:rPr dirty="0" sz="70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ahoma"/>
                <a:cs typeface="Tahoma"/>
              </a:rPr>
              <a:t>negocio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2005583" y="2400300"/>
            <a:ext cx="477520" cy="231775"/>
          </a:xfrm>
          <a:custGeom>
            <a:avLst/>
            <a:gdLst/>
            <a:ahLst/>
            <a:cxnLst/>
            <a:rect l="l" t="t" r="r" b="b"/>
            <a:pathLst>
              <a:path w="477519" h="231775">
                <a:moveTo>
                  <a:pt x="361188" y="0"/>
                </a:moveTo>
                <a:lnTo>
                  <a:pt x="361188" y="57912"/>
                </a:lnTo>
                <a:lnTo>
                  <a:pt x="0" y="57912"/>
                </a:lnTo>
                <a:lnTo>
                  <a:pt x="0" y="173736"/>
                </a:lnTo>
                <a:lnTo>
                  <a:pt x="361188" y="173736"/>
                </a:lnTo>
                <a:lnTo>
                  <a:pt x="361188" y="231648"/>
                </a:lnTo>
                <a:lnTo>
                  <a:pt x="477012" y="115824"/>
                </a:lnTo>
                <a:lnTo>
                  <a:pt x="361188" y="0"/>
                </a:lnTo>
                <a:close/>
              </a:path>
            </a:pathLst>
          </a:custGeom>
          <a:solidFill>
            <a:srgbClr val="AAD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4058411" y="4728971"/>
            <a:ext cx="477520" cy="231775"/>
          </a:xfrm>
          <a:custGeom>
            <a:avLst/>
            <a:gdLst/>
            <a:ahLst/>
            <a:cxnLst/>
            <a:rect l="l" t="t" r="r" b="b"/>
            <a:pathLst>
              <a:path w="477520" h="231775">
                <a:moveTo>
                  <a:pt x="361188" y="0"/>
                </a:moveTo>
                <a:lnTo>
                  <a:pt x="361188" y="57911"/>
                </a:lnTo>
                <a:lnTo>
                  <a:pt x="0" y="57911"/>
                </a:lnTo>
                <a:lnTo>
                  <a:pt x="0" y="173735"/>
                </a:lnTo>
                <a:lnTo>
                  <a:pt x="361188" y="173735"/>
                </a:lnTo>
                <a:lnTo>
                  <a:pt x="361188" y="231647"/>
                </a:lnTo>
                <a:lnTo>
                  <a:pt x="477012" y="115823"/>
                </a:lnTo>
                <a:lnTo>
                  <a:pt x="361188" y="0"/>
                </a:lnTo>
                <a:close/>
              </a:path>
            </a:pathLst>
          </a:custGeom>
          <a:solidFill>
            <a:srgbClr val="AAD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4634484" y="4614671"/>
            <a:ext cx="943610" cy="459105"/>
          </a:xfrm>
          <a:custGeom>
            <a:avLst/>
            <a:gdLst/>
            <a:ahLst/>
            <a:cxnLst/>
            <a:rect l="l" t="t" r="r" b="b"/>
            <a:pathLst>
              <a:path w="943610" h="459104">
                <a:moveTo>
                  <a:pt x="471677" y="0"/>
                </a:moveTo>
                <a:lnTo>
                  <a:pt x="407679" y="2094"/>
                </a:lnTo>
                <a:lnTo>
                  <a:pt x="346295" y="8196"/>
                </a:lnTo>
                <a:lnTo>
                  <a:pt x="288089" y="18032"/>
                </a:lnTo>
                <a:lnTo>
                  <a:pt x="233623" y="31326"/>
                </a:lnTo>
                <a:lnTo>
                  <a:pt x="183459" y="47806"/>
                </a:lnTo>
                <a:lnTo>
                  <a:pt x="138160" y="67198"/>
                </a:lnTo>
                <a:lnTo>
                  <a:pt x="98287" y="89228"/>
                </a:lnTo>
                <a:lnTo>
                  <a:pt x="64403" y="113622"/>
                </a:lnTo>
                <a:lnTo>
                  <a:pt x="16850" y="168407"/>
                </a:lnTo>
                <a:lnTo>
                  <a:pt x="0" y="229361"/>
                </a:lnTo>
                <a:lnTo>
                  <a:pt x="4306" y="260473"/>
                </a:lnTo>
                <a:lnTo>
                  <a:pt x="37070" y="318617"/>
                </a:lnTo>
                <a:lnTo>
                  <a:pt x="98287" y="369495"/>
                </a:lnTo>
                <a:lnTo>
                  <a:pt x="138160" y="391525"/>
                </a:lnTo>
                <a:lnTo>
                  <a:pt x="183459" y="410917"/>
                </a:lnTo>
                <a:lnTo>
                  <a:pt x="233623" y="427397"/>
                </a:lnTo>
                <a:lnTo>
                  <a:pt x="288089" y="440691"/>
                </a:lnTo>
                <a:lnTo>
                  <a:pt x="346295" y="450527"/>
                </a:lnTo>
                <a:lnTo>
                  <a:pt x="407679" y="456629"/>
                </a:lnTo>
                <a:lnTo>
                  <a:pt x="471677" y="458723"/>
                </a:lnTo>
                <a:lnTo>
                  <a:pt x="535676" y="456629"/>
                </a:lnTo>
                <a:lnTo>
                  <a:pt x="597060" y="450527"/>
                </a:lnTo>
                <a:lnTo>
                  <a:pt x="655266" y="440691"/>
                </a:lnTo>
                <a:lnTo>
                  <a:pt x="709732" y="427397"/>
                </a:lnTo>
                <a:lnTo>
                  <a:pt x="759896" y="410917"/>
                </a:lnTo>
                <a:lnTo>
                  <a:pt x="805195" y="391525"/>
                </a:lnTo>
                <a:lnTo>
                  <a:pt x="845068" y="369495"/>
                </a:lnTo>
                <a:lnTo>
                  <a:pt x="878952" y="345101"/>
                </a:lnTo>
                <a:lnTo>
                  <a:pt x="926505" y="290316"/>
                </a:lnTo>
                <a:lnTo>
                  <a:pt x="943355" y="229361"/>
                </a:lnTo>
                <a:lnTo>
                  <a:pt x="939049" y="198250"/>
                </a:lnTo>
                <a:lnTo>
                  <a:pt x="906285" y="140106"/>
                </a:lnTo>
                <a:lnTo>
                  <a:pt x="845068" y="89228"/>
                </a:lnTo>
                <a:lnTo>
                  <a:pt x="805195" y="67198"/>
                </a:lnTo>
                <a:lnTo>
                  <a:pt x="759896" y="47806"/>
                </a:lnTo>
                <a:lnTo>
                  <a:pt x="709732" y="31326"/>
                </a:lnTo>
                <a:lnTo>
                  <a:pt x="655266" y="18032"/>
                </a:lnTo>
                <a:lnTo>
                  <a:pt x="597060" y="8196"/>
                </a:lnTo>
                <a:lnTo>
                  <a:pt x="535676" y="2094"/>
                </a:lnTo>
                <a:lnTo>
                  <a:pt x="471677" y="0"/>
                </a:lnTo>
                <a:close/>
              </a:path>
            </a:pathLst>
          </a:custGeom>
          <a:solidFill>
            <a:srgbClr val="E392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4880228" y="4726304"/>
            <a:ext cx="45339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27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solidFill>
                  <a:srgbClr val="FFFFFF"/>
                </a:solidFill>
                <a:latin typeface="Tahoma"/>
                <a:cs typeface="Tahoma"/>
              </a:rPr>
              <a:t>Aceptación </a:t>
            </a:r>
            <a:r>
              <a:rPr dirty="0" sz="70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ahoma"/>
                <a:cs typeface="Tahoma"/>
              </a:rPr>
              <a:t>usuario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490325" y="1901372"/>
            <a:ext cx="4746625" cy="3807460"/>
            <a:chOff x="6490325" y="1901372"/>
            <a:chExt cx="4746625" cy="3807460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90325" y="1901372"/>
              <a:ext cx="4746614" cy="3806876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8281416" y="2400300"/>
              <a:ext cx="2773680" cy="2112645"/>
            </a:xfrm>
            <a:custGeom>
              <a:avLst/>
              <a:gdLst/>
              <a:ahLst/>
              <a:cxnLst/>
              <a:rect l="l" t="t" r="r" b="b"/>
              <a:pathLst>
                <a:path w="2773679" h="2112645">
                  <a:moveTo>
                    <a:pt x="0" y="716279"/>
                  </a:moveTo>
                  <a:lnTo>
                    <a:pt x="451103" y="716279"/>
                  </a:lnTo>
                  <a:lnTo>
                    <a:pt x="451103" y="0"/>
                  </a:lnTo>
                  <a:lnTo>
                    <a:pt x="0" y="0"/>
                  </a:lnTo>
                  <a:lnTo>
                    <a:pt x="0" y="716279"/>
                  </a:lnTo>
                  <a:close/>
                </a:path>
                <a:path w="2773679" h="2112645">
                  <a:moveTo>
                    <a:pt x="2322576" y="2112264"/>
                  </a:moveTo>
                  <a:lnTo>
                    <a:pt x="2773679" y="2112264"/>
                  </a:lnTo>
                  <a:lnTo>
                    <a:pt x="2773679" y="0"/>
                  </a:lnTo>
                  <a:lnTo>
                    <a:pt x="2322576" y="0"/>
                  </a:lnTo>
                  <a:lnTo>
                    <a:pt x="2322576" y="2112264"/>
                  </a:lnTo>
                  <a:close/>
                </a:path>
                <a:path w="2773679" h="2112645">
                  <a:moveTo>
                    <a:pt x="772667" y="345948"/>
                  </a:moveTo>
                  <a:lnTo>
                    <a:pt x="1222247" y="345948"/>
                  </a:lnTo>
                  <a:lnTo>
                    <a:pt x="1222247" y="0"/>
                  </a:lnTo>
                  <a:lnTo>
                    <a:pt x="772667" y="0"/>
                  </a:lnTo>
                  <a:lnTo>
                    <a:pt x="772667" y="345948"/>
                  </a:lnTo>
                  <a:close/>
                </a:path>
                <a:path w="2773679" h="2112645">
                  <a:moveTo>
                    <a:pt x="772667" y="1406652"/>
                  </a:moveTo>
                  <a:lnTo>
                    <a:pt x="1222247" y="1406652"/>
                  </a:lnTo>
                  <a:lnTo>
                    <a:pt x="1222247" y="702563"/>
                  </a:lnTo>
                  <a:lnTo>
                    <a:pt x="772667" y="702563"/>
                  </a:lnTo>
                  <a:lnTo>
                    <a:pt x="772667" y="1406652"/>
                  </a:lnTo>
                  <a:close/>
                </a:path>
                <a:path w="2773679" h="2112645">
                  <a:moveTo>
                    <a:pt x="1545335" y="345948"/>
                  </a:moveTo>
                  <a:lnTo>
                    <a:pt x="1994915" y="345948"/>
                  </a:lnTo>
                  <a:lnTo>
                    <a:pt x="1994915" y="0"/>
                  </a:lnTo>
                  <a:lnTo>
                    <a:pt x="1545335" y="0"/>
                  </a:lnTo>
                  <a:lnTo>
                    <a:pt x="1545335" y="345948"/>
                  </a:lnTo>
                  <a:close/>
                </a:path>
              </a:pathLst>
            </a:custGeom>
            <a:ln w="12192">
              <a:solidFill>
                <a:srgbClr val="C3250C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/>
          <p:nvPr/>
        </p:nvSpPr>
        <p:spPr>
          <a:xfrm>
            <a:off x="6143244" y="2119883"/>
            <a:ext cx="254635" cy="3348354"/>
          </a:xfrm>
          <a:custGeom>
            <a:avLst/>
            <a:gdLst/>
            <a:ahLst/>
            <a:cxnLst/>
            <a:rect l="l" t="t" r="r" b="b"/>
            <a:pathLst>
              <a:path w="254635" h="3348354">
                <a:moveTo>
                  <a:pt x="0" y="0"/>
                </a:moveTo>
                <a:lnTo>
                  <a:pt x="0" y="3348228"/>
                </a:lnTo>
                <a:lnTo>
                  <a:pt x="254507" y="167411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 txBox="1"/>
          <p:nvPr/>
        </p:nvSpPr>
        <p:spPr>
          <a:xfrm>
            <a:off x="674623" y="6450279"/>
            <a:ext cx="9804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ahoma"/>
                <a:cs typeface="Tahoma"/>
              </a:rPr>
              <a:t>Fuente: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udacity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9826752" y="3806952"/>
            <a:ext cx="449580" cy="396240"/>
          </a:xfrm>
          <a:custGeom>
            <a:avLst/>
            <a:gdLst/>
            <a:ahLst/>
            <a:cxnLst/>
            <a:rect l="l" t="t" r="r" b="b"/>
            <a:pathLst>
              <a:path w="449579" h="396239">
                <a:moveTo>
                  <a:pt x="0" y="396240"/>
                </a:moveTo>
                <a:lnTo>
                  <a:pt x="449579" y="396240"/>
                </a:lnTo>
                <a:lnTo>
                  <a:pt x="449579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ln w="12192">
            <a:solidFill>
              <a:srgbClr val="C3250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9822180" y="4511040"/>
            <a:ext cx="451484" cy="396240"/>
          </a:xfrm>
          <a:custGeom>
            <a:avLst/>
            <a:gdLst/>
            <a:ahLst/>
            <a:cxnLst/>
            <a:rect l="l" t="t" r="r" b="b"/>
            <a:pathLst>
              <a:path w="451484" h="396239">
                <a:moveTo>
                  <a:pt x="0" y="396239"/>
                </a:moveTo>
                <a:lnTo>
                  <a:pt x="451103" y="396239"/>
                </a:lnTo>
                <a:lnTo>
                  <a:pt x="451103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12192">
            <a:solidFill>
              <a:srgbClr val="C3250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1886438" y="6471920"/>
            <a:ext cx="1930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585858"/>
                </a:solidFill>
                <a:latin typeface="Tahoma"/>
                <a:cs typeface="Tahoma"/>
              </a:rPr>
              <a:t>15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6303" y="416128"/>
            <a:ext cx="4925695" cy="721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pc="-100"/>
              <a:t>El</a:t>
            </a:r>
            <a:r>
              <a:rPr dirty="0" spc="-254"/>
              <a:t> </a:t>
            </a:r>
            <a:r>
              <a:rPr dirty="0" spc="-145"/>
              <a:t>equipo</a:t>
            </a:r>
            <a:r>
              <a:rPr dirty="0" spc="-235"/>
              <a:t> </a:t>
            </a:r>
            <a:r>
              <a:rPr dirty="0" spc="-90"/>
              <a:t>de</a:t>
            </a:r>
            <a:r>
              <a:rPr dirty="0" spc="-270"/>
              <a:t> </a:t>
            </a:r>
            <a:r>
              <a:rPr dirty="0" spc="-135"/>
              <a:t>Data</a:t>
            </a:r>
            <a:r>
              <a:rPr dirty="0" spc="-270"/>
              <a:t> </a:t>
            </a:r>
            <a:r>
              <a:rPr dirty="0" spc="-10"/>
              <a:t>Science</a:t>
            </a:r>
          </a:p>
          <a:p>
            <a:pPr marL="12700">
              <a:lnSpc>
                <a:spcPts val="2735"/>
              </a:lnSpc>
            </a:pPr>
            <a:r>
              <a:rPr dirty="0" spc="-155">
                <a:solidFill>
                  <a:srgbClr val="797979"/>
                </a:solidFill>
              </a:rPr>
              <a:t>Funcionamiento</a:t>
            </a:r>
            <a:r>
              <a:rPr dirty="0" spc="-220">
                <a:solidFill>
                  <a:srgbClr val="797979"/>
                </a:solidFill>
              </a:rPr>
              <a:t> </a:t>
            </a:r>
            <a:r>
              <a:rPr dirty="0" spc="-90">
                <a:solidFill>
                  <a:srgbClr val="797979"/>
                </a:solidFill>
              </a:rPr>
              <a:t>en</a:t>
            </a:r>
            <a:r>
              <a:rPr dirty="0" spc="-250">
                <a:solidFill>
                  <a:srgbClr val="797979"/>
                </a:solidFill>
              </a:rPr>
              <a:t> </a:t>
            </a:r>
            <a:r>
              <a:rPr dirty="0" spc="-110">
                <a:solidFill>
                  <a:srgbClr val="797979"/>
                </a:solidFill>
              </a:rPr>
              <a:t>una</a:t>
            </a:r>
            <a:r>
              <a:rPr dirty="0" spc="-245">
                <a:solidFill>
                  <a:srgbClr val="797979"/>
                </a:solidFill>
              </a:rPr>
              <a:t> </a:t>
            </a:r>
            <a:r>
              <a:rPr dirty="0" spc="-114">
                <a:solidFill>
                  <a:srgbClr val="797979"/>
                </a:solidFill>
              </a:rPr>
              <a:t>empresa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2731007" y="4004309"/>
            <a:ext cx="6637020" cy="1929130"/>
            <a:chOff x="2731007" y="4004309"/>
            <a:chExt cx="6637020" cy="1929130"/>
          </a:xfrm>
        </p:grpSpPr>
        <p:sp>
          <p:nvSpPr>
            <p:cNvPr id="7" name="object 7" descr=""/>
            <p:cNvSpPr/>
            <p:nvPr/>
          </p:nvSpPr>
          <p:spPr>
            <a:xfrm>
              <a:off x="2773679" y="4596383"/>
              <a:ext cx="6381115" cy="1312545"/>
            </a:xfrm>
            <a:custGeom>
              <a:avLst/>
              <a:gdLst/>
              <a:ahLst/>
              <a:cxnLst/>
              <a:rect l="l" t="t" r="r" b="b"/>
              <a:pathLst>
                <a:path w="6381115" h="1312545">
                  <a:moveTo>
                    <a:pt x="6380988" y="0"/>
                  </a:moveTo>
                  <a:lnTo>
                    <a:pt x="0" y="0"/>
                  </a:lnTo>
                  <a:lnTo>
                    <a:pt x="0" y="1312163"/>
                  </a:lnTo>
                  <a:lnTo>
                    <a:pt x="6380988" y="1312163"/>
                  </a:lnTo>
                  <a:lnTo>
                    <a:pt x="6380988" y="0"/>
                  </a:lnTo>
                  <a:close/>
                </a:path>
              </a:pathLst>
            </a:custGeom>
            <a:solidFill>
              <a:srgbClr val="C3EDF3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730995" y="4004309"/>
              <a:ext cx="6637020" cy="1929130"/>
            </a:xfrm>
            <a:custGeom>
              <a:avLst/>
              <a:gdLst/>
              <a:ahLst/>
              <a:cxnLst/>
              <a:rect l="l" t="t" r="r" b="b"/>
              <a:pathLst>
                <a:path w="6637020" h="1929129">
                  <a:moveTo>
                    <a:pt x="6636906" y="1885188"/>
                  </a:moveTo>
                  <a:lnTo>
                    <a:pt x="6608013" y="1870760"/>
                  </a:lnTo>
                  <a:lnTo>
                    <a:pt x="6550038" y="1841804"/>
                  </a:lnTo>
                  <a:lnTo>
                    <a:pt x="6550076" y="1870773"/>
                  </a:lnTo>
                  <a:lnTo>
                    <a:pt x="57924" y="1874964"/>
                  </a:lnTo>
                  <a:lnTo>
                    <a:pt x="57924" y="86880"/>
                  </a:lnTo>
                  <a:lnTo>
                    <a:pt x="86880" y="86880"/>
                  </a:lnTo>
                  <a:lnTo>
                    <a:pt x="79641" y="72390"/>
                  </a:lnTo>
                  <a:lnTo>
                    <a:pt x="43446" y="0"/>
                  </a:lnTo>
                  <a:lnTo>
                    <a:pt x="0" y="86880"/>
                  </a:lnTo>
                  <a:lnTo>
                    <a:pt x="28968" y="86880"/>
                  </a:lnTo>
                  <a:lnTo>
                    <a:pt x="28968" y="1905584"/>
                  </a:lnTo>
                  <a:lnTo>
                    <a:pt x="57924" y="1905584"/>
                  </a:lnTo>
                  <a:lnTo>
                    <a:pt x="57924" y="1903920"/>
                  </a:lnTo>
                  <a:lnTo>
                    <a:pt x="6550114" y="1899729"/>
                  </a:lnTo>
                  <a:lnTo>
                    <a:pt x="6550165" y="1928672"/>
                  </a:lnTo>
                  <a:lnTo>
                    <a:pt x="6636906" y="1885188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2842260" y="5606796"/>
            <a:ext cx="1323340" cy="215265"/>
          </a:xfrm>
          <a:prstGeom prst="rect">
            <a:avLst/>
          </a:prstGeom>
          <a:solidFill>
            <a:srgbClr val="1C8691"/>
          </a:solidFill>
        </p:spPr>
        <p:txBody>
          <a:bodyPr wrap="square" lIns="0" tIns="22225" rIns="0" bIns="0" rtlCol="0" vert="horz">
            <a:spAutoFit/>
          </a:bodyPr>
          <a:lstStyle/>
          <a:p>
            <a:pPr marL="169545">
              <a:lnSpc>
                <a:spcPct val="100000"/>
              </a:lnSpc>
              <a:spcBef>
                <a:spcPts val="175"/>
              </a:spcBef>
            </a:pPr>
            <a:r>
              <a:rPr dirty="0" sz="1100" spc="-10" b="1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1100" spc="-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Tahoma"/>
                <a:cs typeface="Tahoma"/>
              </a:rPr>
              <a:t>Architect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549396" y="5299964"/>
            <a:ext cx="1323340" cy="259715"/>
          </a:xfrm>
          <a:prstGeom prst="rect">
            <a:avLst/>
          </a:prstGeom>
          <a:solidFill>
            <a:srgbClr val="1C8691"/>
          </a:solidFill>
        </p:spPr>
        <p:txBody>
          <a:bodyPr wrap="square" lIns="0" tIns="50165" rIns="0" bIns="0" rtlCol="0" vert="horz">
            <a:spAutoFit/>
          </a:bodyPr>
          <a:lstStyle/>
          <a:p>
            <a:pPr marL="113030">
              <a:lnSpc>
                <a:spcPct val="100000"/>
              </a:lnSpc>
              <a:spcBef>
                <a:spcPts val="395"/>
              </a:spcBef>
            </a:pPr>
            <a:r>
              <a:rPr dirty="0" sz="1100" spc="-60" b="1">
                <a:solidFill>
                  <a:srgbClr val="FFFFFF"/>
                </a:solidFill>
                <a:latin typeface="Tahoma"/>
                <a:cs typeface="Tahoma"/>
              </a:rPr>
              <a:t>Business</a:t>
            </a:r>
            <a:r>
              <a:rPr dirty="0" sz="1100" spc="-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Tahoma"/>
                <a:cs typeface="Tahoma"/>
              </a:rPr>
              <a:t>Analyst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307835" y="5022850"/>
            <a:ext cx="1310640" cy="255270"/>
          </a:xfrm>
          <a:prstGeom prst="rect">
            <a:avLst/>
          </a:prstGeom>
          <a:solidFill>
            <a:srgbClr val="1C8691"/>
          </a:solidFill>
        </p:spPr>
        <p:txBody>
          <a:bodyPr wrap="square" lIns="0" tIns="52069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409"/>
              </a:spcBef>
            </a:pPr>
            <a:r>
              <a:rPr dirty="0" sz="1100" spc="-10" b="1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110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5" b="1">
                <a:solidFill>
                  <a:srgbClr val="FFFFFF"/>
                </a:solidFill>
                <a:latin typeface="Tahoma"/>
                <a:cs typeface="Tahoma"/>
              </a:rPr>
              <a:t>Scientist</a:t>
            </a:r>
            <a:r>
              <a:rPr dirty="0" sz="110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25" b="1">
                <a:solidFill>
                  <a:srgbClr val="FFFFFF"/>
                </a:solidFill>
                <a:latin typeface="Tahoma"/>
                <a:cs typeface="Tahoma"/>
              </a:rPr>
              <a:t>Sr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931664" y="5299964"/>
            <a:ext cx="1323340" cy="259715"/>
          </a:xfrm>
          <a:prstGeom prst="rect">
            <a:avLst/>
          </a:prstGeom>
          <a:solidFill>
            <a:srgbClr val="1C8691"/>
          </a:solidFill>
        </p:spPr>
        <p:txBody>
          <a:bodyPr wrap="square" lIns="0" tIns="56515" rIns="0" bIns="0" rtlCol="0" vert="horz">
            <a:spAutoFit/>
          </a:bodyPr>
          <a:lstStyle/>
          <a:p>
            <a:pPr marL="255270">
              <a:lnSpc>
                <a:spcPct val="100000"/>
              </a:lnSpc>
              <a:spcBef>
                <a:spcPts val="445"/>
              </a:spcBef>
            </a:pPr>
            <a:r>
              <a:rPr dirty="0" sz="1100" spc="-185" b="1">
                <a:solidFill>
                  <a:srgbClr val="FFFFFF"/>
                </a:solidFill>
                <a:latin typeface="Tahoma"/>
                <a:cs typeface="Tahoma"/>
              </a:rPr>
              <a:t>BI</a:t>
            </a:r>
            <a:r>
              <a:rPr dirty="0" sz="1100" spc="-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5" b="1">
                <a:solidFill>
                  <a:srgbClr val="FFFFFF"/>
                </a:solidFill>
                <a:latin typeface="Tahoma"/>
                <a:cs typeface="Tahoma"/>
              </a:rPr>
              <a:t>Analyst</a:t>
            </a:r>
            <a:r>
              <a:rPr dirty="0" sz="1100" spc="-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25" b="1">
                <a:solidFill>
                  <a:srgbClr val="FFFFFF"/>
                </a:solidFill>
                <a:latin typeface="Tahoma"/>
                <a:cs typeface="Tahoma"/>
              </a:rPr>
              <a:t>Sr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777731" y="5915355"/>
            <a:ext cx="560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797979"/>
                </a:solidFill>
                <a:latin typeface="Tahoma"/>
                <a:cs typeface="Tahoma"/>
              </a:rPr>
              <a:t>tiempo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213859" y="5608320"/>
            <a:ext cx="1323340" cy="215265"/>
          </a:xfrm>
          <a:prstGeom prst="rect">
            <a:avLst/>
          </a:prstGeom>
          <a:solidFill>
            <a:srgbClr val="1C8691"/>
          </a:solidFill>
        </p:spPr>
        <p:txBody>
          <a:bodyPr wrap="square" lIns="0" tIns="22860" rIns="0" bIns="0" rtlCol="0" vert="horz">
            <a:spAutoFit/>
          </a:bodyPr>
          <a:lstStyle/>
          <a:p>
            <a:pPr marL="182880">
              <a:lnSpc>
                <a:spcPct val="100000"/>
              </a:lnSpc>
              <a:spcBef>
                <a:spcPts val="180"/>
              </a:spcBef>
            </a:pPr>
            <a:r>
              <a:rPr dirty="0" sz="1100" spc="-10" b="1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1100" spc="-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Tahoma"/>
                <a:cs typeface="Tahoma"/>
              </a:rPr>
              <a:t>Engineer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307835" y="4771644"/>
            <a:ext cx="1323340" cy="216535"/>
          </a:xfrm>
          <a:prstGeom prst="rect">
            <a:avLst/>
          </a:prstGeom>
          <a:solidFill>
            <a:srgbClr val="1C8691"/>
          </a:solidFill>
        </p:spPr>
        <p:txBody>
          <a:bodyPr wrap="square" lIns="0" tIns="22860" rIns="0" bIns="0" rtlCol="0" vert="horz">
            <a:spAutoFit/>
          </a:bodyPr>
          <a:lstStyle/>
          <a:p>
            <a:pPr marL="252729">
              <a:lnSpc>
                <a:spcPct val="100000"/>
              </a:lnSpc>
              <a:spcBef>
                <a:spcPts val="180"/>
              </a:spcBef>
            </a:pPr>
            <a:r>
              <a:rPr dirty="0" sz="1100" spc="-80" b="1">
                <a:solidFill>
                  <a:srgbClr val="FFFFFF"/>
                </a:solidFill>
                <a:latin typeface="Tahoma"/>
                <a:cs typeface="Tahoma"/>
              </a:rPr>
              <a:t>ML</a:t>
            </a:r>
            <a:r>
              <a:rPr dirty="0" sz="1100" spc="-10" b="1">
                <a:solidFill>
                  <a:srgbClr val="FFFFFF"/>
                </a:solidFill>
                <a:latin typeface="Tahoma"/>
                <a:cs typeface="Tahoma"/>
              </a:rPr>
              <a:t> Engineer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651507" y="3906139"/>
            <a:ext cx="10553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797979"/>
                </a:solidFill>
                <a:latin typeface="Tahoma"/>
                <a:cs typeface="Tahoma"/>
              </a:rPr>
              <a:t>conocimiento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668386" y="4768596"/>
            <a:ext cx="1335405" cy="241300"/>
          </a:xfrm>
          <a:prstGeom prst="rect">
            <a:avLst/>
          </a:prstGeom>
          <a:solidFill>
            <a:srgbClr val="1C8691"/>
          </a:solidFill>
        </p:spPr>
        <p:txBody>
          <a:bodyPr wrap="square" lIns="0" tIns="22860" rIns="0" bIns="0" rtlCol="0" vert="horz">
            <a:spAutoFit/>
          </a:bodyPr>
          <a:lstStyle/>
          <a:p>
            <a:pPr marL="187960">
              <a:lnSpc>
                <a:spcPct val="100000"/>
              </a:lnSpc>
              <a:spcBef>
                <a:spcPts val="180"/>
              </a:spcBef>
            </a:pPr>
            <a:r>
              <a:rPr dirty="0" sz="1100" spc="-80" b="1">
                <a:solidFill>
                  <a:srgbClr val="FFFFFF"/>
                </a:solidFill>
                <a:latin typeface="Tahoma"/>
                <a:cs typeface="Tahoma"/>
              </a:rPr>
              <a:t>ML</a:t>
            </a:r>
            <a:r>
              <a:rPr dirty="0" sz="1100" spc="-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0" b="1">
                <a:solidFill>
                  <a:srgbClr val="FFFFFF"/>
                </a:solidFill>
                <a:latin typeface="Tahoma"/>
                <a:cs typeface="Tahoma"/>
              </a:rPr>
              <a:t>Engineer</a:t>
            </a:r>
            <a:r>
              <a:rPr dirty="0" sz="1100" spc="-25" b="1">
                <a:solidFill>
                  <a:srgbClr val="FFFFFF"/>
                </a:solidFill>
                <a:latin typeface="Tahoma"/>
                <a:cs typeface="Tahoma"/>
              </a:rPr>
              <a:t> Sr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931664" y="5022850"/>
            <a:ext cx="1323340" cy="255270"/>
          </a:xfrm>
          <a:prstGeom prst="rect">
            <a:avLst/>
          </a:prstGeom>
          <a:solidFill>
            <a:srgbClr val="1C8691"/>
          </a:solidFill>
        </p:spPr>
        <p:txBody>
          <a:bodyPr wrap="square" lIns="0" tIns="55879" rIns="0" bIns="0" rtlCol="0" vert="horz">
            <a:spAutoFit/>
          </a:bodyPr>
          <a:lstStyle/>
          <a:p>
            <a:pPr marL="208279">
              <a:lnSpc>
                <a:spcPct val="100000"/>
              </a:lnSpc>
              <a:spcBef>
                <a:spcPts val="439"/>
              </a:spcBef>
            </a:pPr>
            <a:r>
              <a:rPr dirty="0" sz="1100" spc="-10" b="1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1100" spc="-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Tahoma"/>
                <a:cs typeface="Tahoma"/>
              </a:rPr>
              <a:t>Scientist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307835" y="5299964"/>
            <a:ext cx="1310640" cy="259715"/>
          </a:xfrm>
          <a:prstGeom prst="rect">
            <a:avLst/>
          </a:prstGeom>
          <a:solidFill>
            <a:srgbClr val="1C8691"/>
          </a:solidFill>
        </p:spPr>
        <p:txBody>
          <a:bodyPr wrap="square" lIns="0" tIns="58419" rIns="0" bIns="0" rtlCol="0" vert="horz">
            <a:spAutoFit/>
          </a:bodyPr>
          <a:lstStyle/>
          <a:p>
            <a:pPr marL="333375">
              <a:lnSpc>
                <a:spcPct val="100000"/>
              </a:lnSpc>
              <a:spcBef>
                <a:spcPts val="459"/>
              </a:spcBef>
            </a:pPr>
            <a:r>
              <a:rPr dirty="0" sz="1100" spc="-180" b="1">
                <a:solidFill>
                  <a:srgbClr val="FFFFFF"/>
                </a:solidFill>
                <a:latin typeface="Tahoma"/>
                <a:cs typeface="Tahoma"/>
              </a:rPr>
              <a:t>BI</a:t>
            </a:r>
            <a:r>
              <a:rPr dirty="0" sz="1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Tahoma"/>
                <a:cs typeface="Tahoma"/>
              </a:rPr>
              <a:t>Analyst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512824" y="4764151"/>
            <a:ext cx="121539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solidFill>
                  <a:srgbClr val="797979"/>
                </a:solidFill>
                <a:latin typeface="Tahoma"/>
                <a:cs typeface="Tahoma"/>
              </a:rPr>
              <a:t>Infraestructura</a:t>
            </a:r>
            <a:r>
              <a:rPr dirty="0" sz="1150" spc="-90">
                <a:solidFill>
                  <a:srgbClr val="797979"/>
                </a:solidFill>
                <a:latin typeface="Tahoma"/>
                <a:cs typeface="Tahoma"/>
              </a:rPr>
              <a:t> </a:t>
            </a:r>
            <a:r>
              <a:rPr dirty="0" sz="1150" spc="-25">
                <a:solidFill>
                  <a:srgbClr val="797979"/>
                </a:solidFill>
                <a:latin typeface="Tahoma"/>
                <a:cs typeface="Tahoma"/>
              </a:rPr>
              <a:t>ML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499108" y="5025009"/>
            <a:ext cx="122936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solidFill>
                  <a:srgbClr val="797979"/>
                </a:solidFill>
                <a:latin typeface="Tahoma"/>
                <a:cs typeface="Tahoma"/>
              </a:rPr>
              <a:t>Data</a:t>
            </a:r>
            <a:r>
              <a:rPr dirty="0" sz="1150" spc="-10">
                <a:solidFill>
                  <a:srgbClr val="797979"/>
                </a:solidFill>
                <a:latin typeface="Tahoma"/>
                <a:cs typeface="Tahoma"/>
              </a:rPr>
              <a:t> </a:t>
            </a:r>
            <a:r>
              <a:rPr dirty="0" sz="1150">
                <a:solidFill>
                  <a:srgbClr val="797979"/>
                </a:solidFill>
                <a:latin typeface="Tahoma"/>
                <a:cs typeface="Tahoma"/>
              </a:rPr>
              <a:t>Science</a:t>
            </a:r>
            <a:r>
              <a:rPr dirty="0" sz="1150" spc="-40">
                <a:solidFill>
                  <a:srgbClr val="797979"/>
                </a:solidFill>
                <a:latin typeface="Tahoma"/>
                <a:cs typeface="Tahoma"/>
              </a:rPr>
              <a:t> </a:t>
            </a:r>
            <a:r>
              <a:rPr dirty="0" sz="1150">
                <a:solidFill>
                  <a:srgbClr val="797979"/>
                </a:solidFill>
                <a:latin typeface="Tahoma"/>
                <a:cs typeface="Tahoma"/>
              </a:rPr>
              <a:t>&amp; </a:t>
            </a:r>
            <a:r>
              <a:rPr dirty="0" sz="1150" spc="-25">
                <a:solidFill>
                  <a:srgbClr val="797979"/>
                </a:solidFill>
                <a:latin typeface="Tahoma"/>
                <a:cs typeface="Tahoma"/>
              </a:rPr>
              <a:t>ML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349755" y="5322189"/>
            <a:ext cx="137033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solidFill>
                  <a:srgbClr val="797979"/>
                </a:solidFill>
                <a:latin typeface="Tahoma"/>
                <a:cs typeface="Tahoma"/>
              </a:rPr>
              <a:t>Business</a:t>
            </a:r>
            <a:r>
              <a:rPr dirty="0" sz="1150" spc="-10">
                <a:solidFill>
                  <a:srgbClr val="797979"/>
                </a:solidFill>
                <a:latin typeface="Tahoma"/>
                <a:cs typeface="Tahoma"/>
              </a:rPr>
              <a:t> Intelligence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736851" y="5616346"/>
            <a:ext cx="98933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>
                <a:solidFill>
                  <a:srgbClr val="797979"/>
                </a:solidFill>
                <a:latin typeface="Tahoma"/>
                <a:cs typeface="Tahoma"/>
              </a:rPr>
              <a:t>Infraestructura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1499616" y="5012435"/>
            <a:ext cx="7655559" cy="572770"/>
          </a:xfrm>
          <a:custGeom>
            <a:avLst/>
            <a:gdLst/>
            <a:ahLst/>
            <a:cxnLst/>
            <a:rect l="l" t="t" r="r" b="b"/>
            <a:pathLst>
              <a:path w="7655559" h="572770">
                <a:moveTo>
                  <a:pt x="16764" y="0"/>
                </a:moveTo>
                <a:lnTo>
                  <a:pt x="7655306" y="7365"/>
                </a:lnTo>
              </a:path>
              <a:path w="7655559" h="572770">
                <a:moveTo>
                  <a:pt x="0" y="268223"/>
                </a:moveTo>
                <a:lnTo>
                  <a:pt x="7654798" y="284479"/>
                </a:lnTo>
              </a:path>
              <a:path w="7655559" h="572770">
                <a:moveTo>
                  <a:pt x="0" y="550163"/>
                </a:moveTo>
                <a:lnTo>
                  <a:pt x="7654798" y="572642"/>
                </a:lnTo>
              </a:path>
            </a:pathLst>
          </a:custGeom>
          <a:ln w="6096">
            <a:solidFill>
              <a:srgbClr val="B5B5B5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33230" y="1311792"/>
            <a:ext cx="3786821" cy="2225309"/>
          </a:xfrm>
          <a:prstGeom prst="rect">
            <a:avLst/>
          </a:prstGeom>
        </p:spPr>
      </p:pic>
      <p:sp>
        <p:nvSpPr>
          <p:cNvPr id="26" name="object 26" descr=""/>
          <p:cNvSpPr txBox="1"/>
          <p:nvPr/>
        </p:nvSpPr>
        <p:spPr>
          <a:xfrm>
            <a:off x="3945635" y="1895855"/>
            <a:ext cx="1009015" cy="2546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254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dirty="0" sz="1050" i="1">
                <a:solidFill>
                  <a:srgbClr val="6F472F"/>
                </a:solidFill>
                <a:latin typeface="Arial"/>
                <a:cs typeface="Arial"/>
              </a:rPr>
              <a:t>BI</a:t>
            </a:r>
            <a:r>
              <a:rPr dirty="0" sz="1050" spc="-20" i="1">
                <a:solidFill>
                  <a:srgbClr val="6F472F"/>
                </a:solidFill>
                <a:latin typeface="Arial"/>
                <a:cs typeface="Arial"/>
              </a:rPr>
              <a:t> </a:t>
            </a:r>
            <a:r>
              <a:rPr dirty="0" sz="1050" spc="-10" i="1">
                <a:solidFill>
                  <a:srgbClr val="6F472F"/>
                </a:solidFill>
                <a:latin typeface="Arial"/>
                <a:cs typeface="Arial"/>
              </a:rPr>
              <a:t>Tradicional</a:t>
            </a:r>
            <a:endParaRPr sz="105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384291" y="1895855"/>
            <a:ext cx="1324610" cy="26225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254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dirty="0" sz="1050" i="1">
                <a:solidFill>
                  <a:srgbClr val="6F472F"/>
                </a:solidFill>
                <a:latin typeface="Arial"/>
                <a:cs typeface="Arial"/>
              </a:rPr>
              <a:t>Análisis</a:t>
            </a:r>
            <a:r>
              <a:rPr dirty="0" sz="1050" spc="-60" i="1">
                <a:solidFill>
                  <a:srgbClr val="6F472F"/>
                </a:solidFill>
                <a:latin typeface="Arial"/>
                <a:cs typeface="Arial"/>
              </a:rPr>
              <a:t> </a:t>
            </a:r>
            <a:r>
              <a:rPr dirty="0" sz="1050" spc="-10" i="1">
                <a:solidFill>
                  <a:srgbClr val="6F472F"/>
                </a:solidFill>
                <a:latin typeface="Arial"/>
                <a:cs typeface="Arial"/>
              </a:rPr>
              <a:t>avanzado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5251703" y="3389376"/>
            <a:ext cx="1040130" cy="360045"/>
            <a:chOff x="5251703" y="3389376"/>
            <a:chExt cx="1040130" cy="360045"/>
          </a:xfrm>
        </p:grpSpPr>
        <p:sp>
          <p:nvSpPr>
            <p:cNvPr id="29" name="object 29" descr=""/>
            <p:cNvSpPr/>
            <p:nvPr/>
          </p:nvSpPr>
          <p:spPr>
            <a:xfrm>
              <a:off x="5251703" y="3389376"/>
              <a:ext cx="1040130" cy="76200"/>
            </a:xfrm>
            <a:custGeom>
              <a:avLst/>
              <a:gdLst/>
              <a:ahLst/>
              <a:cxnLst/>
              <a:rect l="l" t="t" r="r" b="b"/>
              <a:pathLst>
                <a:path w="1040129" h="76200">
                  <a:moveTo>
                    <a:pt x="963549" y="0"/>
                  </a:moveTo>
                  <a:lnTo>
                    <a:pt x="963549" y="76200"/>
                  </a:lnTo>
                  <a:lnTo>
                    <a:pt x="1027049" y="44450"/>
                  </a:lnTo>
                  <a:lnTo>
                    <a:pt x="976249" y="44450"/>
                  </a:lnTo>
                  <a:lnTo>
                    <a:pt x="976249" y="31750"/>
                  </a:lnTo>
                  <a:lnTo>
                    <a:pt x="1027049" y="31750"/>
                  </a:lnTo>
                  <a:lnTo>
                    <a:pt x="963549" y="0"/>
                  </a:lnTo>
                  <a:close/>
                </a:path>
                <a:path w="1040129" h="76200">
                  <a:moveTo>
                    <a:pt x="96354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963549" y="44450"/>
                  </a:lnTo>
                  <a:lnTo>
                    <a:pt x="963549" y="31750"/>
                  </a:lnTo>
                  <a:close/>
                </a:path>
                <a:path w="1040129" h="76200">
                  <a:moveTo>
                    <a:pt x="1027049" y="31750"/>
                  </a:moveTo>
                  <a:lnTo>
                    <a:pt x="976249" y="31750"/>
                  </a:lnTo>
                  <a:lnTo>
                    <a:pt x="976249" y="44450"/>
                  </a:lnTo>
                  <a:lnTo>
                    <a:pt x="1027049" y="44450"/>
                  </a:lnTo>
                  <a:lnTo>
                    <a:pt x="1039749" y="38100"/>
                  </a:lnTo>
                  <a:lnTo>
                    <a:pt x="1027049" y="31750"/>
                  </a:lnTo>
                  <a:close/>
                </a:path>
              </a:pathLst>
            </a:custGeom>
            <a:solidFill>
              <a:srgbClr val="6F47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251703" y="3486912"/>
              <a:ext cx="1024255" cy="262255"/>
            </a:xfrm>
            <a:custGeom>
              <a:avLst/>
              <a:gdLst/>
              <a:ahLst/>
              <a:cxnLst/>
              <a:rect l="l" t="t" r="r" b="b"/>
              <a:pathLst>
                <a:path w="1024254" h="262254">
                  <a:moveTo>
                    <a:pt x="1024127" y="0"/>
                  </a:moveTo>
                  <a:lnTo>
                    <a:pt x="0" y="0"/>
                  </a:lnTo>
                  <a:lnTo>
                    <a:pt x="0" y="262127"/>
                  </a:lnTo>
                  <a:lnTo>
                    <a:pt x="1024127" y="262127"/>
                  </a:lnTo>
                  <a:lnTo>
                    <a:pt x="10241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5331333" y="3516629"/>
            <a:ext cx="85661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i="1">
                <a:solidFill>
                  <a:srgbClr val="6F472F"/>
                </a:solidFill>
                <a:latin typeface="Arial"/>
                <a:cs typeface="Arial"/>
              </a:rPr>
              <a:t>Data</a:t>
            </a:r>
            <a:r>
              <a:rPr dirty="0" sz="1100" spc="-35" i="1">
                <a:solidFill>
                  <a:srgbClr val="6F472F"/>
                </a:solidFill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6F472F"/>
                </a:solidFill>
                <a:latin typeface="Arial"/>
                <a:cs typeface="Arial"/>
              </a:rPr>
              <a:t>Science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1886438" y="6471920"/>
            <a:ext cx="1930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585858"/>
                </a:solidFill>
                <a:latin typeface="Tahoma"/>
                <a:cs typeface="Tahoma"/>
              </a:rPr>
              <a:t>16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6303" y="416128"/>
            <a:ext cx="4925695" cy="721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pc="-100"/>
              <a:t>El</a:t>
            </a:r>
            <a:r>
              <a:rPr dirty="0" spc="-254"/>
              <a:t> </a:t>
            </a:r>
            <a:r>
              <a:rPr dirty="0" spc="-145"/>
              <a:t>equipo</a:t>
            </a:r>
            <a:r>
              <a:rPr dirty="0" spc="-235"/>
              <a:t> </a:t>
            </a:r>
            <a:r>
              <a:rPr dirty="0" spc="-90"/>
              <a:t>de</a:t>
            </a:r>
            <a:r>
              <a:rPr dirty="0" spc="-270"/>
              <a:t> </a:t>
            </a:r>
            <a:r>
              <a:rPr dirty="0" spc="-135"/>
              <a:t>Data</a:t>
            </a:r>
            <a:r>
              <a:rPr dirty="0" spc="-270"/>
              <a:t> </a:t>
            </a:r>
            <a:r>
              <a:rPr dirty="0" spc="-10"/>
              <a:t>Science</a:t>
            </a:r>
          </a:p>
          <a:p>
            <a:pPr marL="12700">
              <a:lnSpc>
                <a:spcPts val="2735"/>
              </a:lnSpc>
            </a:pPr>
            <a:r>
              <a:rPr dirty="0" spc="-155">
                <a:solidFill>
                  <a:srgbClr val="797979"/>
                </a:solidFill>
              </a:rPr>
              <a:t>Funcionamiento</a:t>
            </a:r>
            <a:r>
              <a:rPr dirty="0" spc="-220">
                <a:solidFill>
                  <a:srgbClr val="797979"/>
                </a:solidFill>
              </a:rPr>
              <a:t> </a:t>
            </a:r>
            <a:r>
              <a:rPr dirty="0" spc="-90">
                <a:solidFill>
                  <a:srgbClr val="797979"/>
                </a:solidFill>
              </a:rPr>
              <a:t>en</a:t>
            </a:r>
            <a:r>
              <a:rPr dirty="0" spc="-250">
                <a:solidFill>
                  <a:srgbClr val="797979"/>
                </a:solidFill>
              </a:rPr>
              <a:t> </a:t>
            </a:r>
            <a:r>
              <a:rPr dirty="0" spc="-110">
                <a:solidFill>
                  <a:srgbClr val="797979"/>
                </a:solidFill>
              </a:rPr>
              <a:t>una</a:t>
            </a:r>
            <a:r>
              <a:rPr dirty="0" spc="-245">
                <a:solidFill>
                  <a:srgbClr val="797979"/>
                </a:solidFill>
              </a:rPr>
              <a:t> </a:t>
            </a:r>
            <a:r>
              <a:rPr dirty="0" spc="-114">
                <a:solidFill>
                  <a:srgbClr val="797979"/>
                </a:solidFill>
              </a:rPr>
              <a:t>empresa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1629155" y="214905"/>
            <a:ext cx="10179050" cy="5577840"/>
            <a:chOff x="1629155" y="214905"/>
            <a:chExt cx="10179050" cy="557784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5355" y="214905"/>
              <a:ext cx="2482559" cy="148587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9155" y="1700784"/>
              <a:ext cx="8746236" cy="409194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602979" y="5292852"/>
              <a:ext cx="2407920" cy="500380"/>
            </a:xfrm>
            <a:custGeom>
              <a:avLst/>
              <a:gdLst/>
              <a:ahLst/>
              <a:cxnLst/>
              <a:rect l="l" t="t" r="r" b="b"/>
              <a:pathLst>
                <a:path w="2407920" h="500379">
                  <a:moveTo>
                    <a:pt x="2407920" y="0"/>
                  </a:moveTo>
                  <a:lnTo>
                    <a:pt x="0" y="0"/>
                  </a:lnTo>
                  <a:lnTo>
                    <a:pt x="0" y="499872"/>
                  </a:lnTo>
                  <a:lnTo>
                    <a:pt x="2407920" y="499872"/>
                  </a:lnTo>
                  <a:lnTo>
                    <a:pt x="2407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599338" y="6405473"/>
            <a:ext cx="177418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ahoma"/>
                <a:cs typeface="Tahoma"/>
              </a:rPr>
              <a:t>Fuente: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Booz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Allen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Hamilton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543555" y="6016752"/>
            <a:ext cx="7108190" cy="238125"/>
          </a:xfrm>
          <a:custGeom>
            <a:avLst/>
            <a:gdLst/>
            <a:ahLst/>
            <a:cxnLst/>
            <a:rect l="l" t="t" r="r" b="b"/>
            <a:pathLst>
              <a:path w="7108190" h="238125">
                <a:moveTo>
                  <a:pt x="6989064" y="0"/>
                </a:moveTo>
                <a:lnTo>
                  <a:pt x="6989064" y="59436"/>
                </a:lnTo>
                <a:lnTo>
                  <a:pt x="0" y="59436"/>
                </a:lnTo>
                <a:lnTo>
                  <a:pt x="0" y="178308"/>
                </a:lnTo>
                <a:lnTo>
                  <a:pt x="6989064" y="178308"/>
                </a:lnTo>
                <a:lnTo>
                  <a:pt x="6989064" y="237744"/>
                </a:lnTo>
                <a:lnTo>
                  <a:pt x="7107936" y="118872"/>
                </a:lnTo>
                <a:lnTo>
                  <a:pt x="6989064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26263" y="6014110"/>
            <a:ext cx="168275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A6A6A6"/>
                </a:solidFill>
                <a:latin typeface="Tahoma"/>
                <a:cs typeface="Tahoma"/>
              </a:rPr>
              <a:t>Datos</a:t>
            </a:r>
            <a:r>
              <a:rPr dirty="0" sz="1400" spc="-20" b="1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A6A6A6"/>
                </a:solidFill>
                <a:latin typeface="Tahoma"/>
                <a:cs typeface="Tahoma"/>
              </a:rPr>
              <a:t>como</a:t>
            </a:r>
            <a:r>
              <a:rPr dirty="0" sz="1400" spc="-25" b="1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dirty="0" sz="1400" spc="-10" b="1">
                <a:solidFill>
                  <a:srgbClr val="A6A6A6"/>
                </a:solidFill>
                <a:latin typeface="Tahoma"/>
                <a:cs typeface="Tahoma"/>
              </a:rPr>
              <a:t>medio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038968" y="6018072"/>
            <a:ext cx="18637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A6A6A6"/>
                </a:solidFill>
                <a:latin typeface="Tahoma"/>
                <a:cs typeface="Tahoma"/>
              </a:rPr>
              <a:t>Datos</a:t>
            </a:r>
            <a:r>
              <a:rPr dirty="0" sz="1400" spc="-5" b="1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A6A6A6"/>
                </a:solidFill>
                <a:latin typeface="Tahoma"/>
                <a:cs typeface="Tahoma"/>
              </a:rPr>
              <a:t>como</a:t>
            </a:r>
            <a:r>
              <a:rPr dirty="0" sz="1400" spc="-15" b="1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dirty="0" sz="1400" spc="-10" b="1">
                <a:solidFill>
                  <a:srgbClr val="A6A6A6"/>
                </a:solidFill>
                <a:latin typeface="Tahoma"/>
                <a:cs typeface="Tahoma"/>
              </a:rPr>
              <a:t>objetivo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16128"/>
            <a:ext cx="4925695" cy="721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pc="-100"/>
              <a:t>El</a:t>
            </a:r>
            <a:r>
              <a:rPr dirty="0" spc="-254"/>
              <a:t> </a:t>
            </a:r>
            <a:r>
              <a:rPr dirty="0" spc="-145"/>
              <a:t>equipo</a:t>
            </a:r>
            <a:r>
              <a:rPr dirty="0" spc="-235"/>
              <a:t> </a:t>
            </a:r>
            <a:r>
              <a:rPr dirty="0" spc="-90"/>
              <a:t>de</a:t>
            </a:r>
            <a:r>
              <a:rPr dirty="0" spc="-270"/>
              <a:t> </a:t>
            </a:r>
            <a:r>
              <a:rPr dirty="0" spc="-135"/>
              <a:t>Data</a:t>
            </a:r>
            <a:r>
              <a:rPr dirty="0" spc="-270"/>
              <a:t> </a:t>
            </a:r>
            <a:r>
              <a:rPr dirty="0" spc="-10"/>
              <a:t>Science</a:t>
            </a:r>
          </a:p>
          <a:p>
            <a:pPr marL="12700">
              <a:lnSpc>
                <a:spcPts val="2735"/>
              </a:lnSpc>
            </a:pPr>
            <a:r>
              <a:rPr dirty="0" spc="-155">
                <a:solidFill>
                  <a:srgbClr val="797979"/>
                </a:solidFill>
              </a:rPr>
              <a:t>Funcionamiento</a:t>
            </a:r>
            <a:r>
              <a:rPr dirty="0" spc="-220">
                <a:solidFill>
                  <a:srgbClr val="797979"/>
                </a:solidFill>
              </a:rPr>
              <a:t> </a:t>
            </a:r>
            <a:r>
              <a:rPr dirty="0" spc="-90">
                <a:solidFill>
                  <a:srgbClr val="797979"/>
                </a:solidFill>
              </a:rPr>
              <a:t>en</a:t>
            </a:r>
            <a:r>
              <a:rPr dirty="0" spc="-250">
                <a:solidFill>
                  <a:srgbClr val="797979"/>
                </a:solidFill>
              </a:rPr>
              <a:t> </a:t>
            </a:r>
            <a:r>
              <a:rPr dirty="0" spc="-110">
                <a:solidFill>
                  <a:srgbClr val="797979"/>
                </a:solidFill>
              </a:rPr>
              <a:t>una</a:t>
            </a:r>
            <a:r>
              <a:rPr dirty="0" spc="-245">
                <a:solidFill>
                  <a:srgbClr val="797979"/>
                </a:solidFill>
              </a:rPr>
              <a:t> </a:t>
            </a:r>
            <a:r>
              <a:rPr dirty="0" spc="-114">
                <a:solidFill>
                  <a:srgbClr val="797979"/>
                </a:solidFill>
              </a:rPr>
              <a:t>empresa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373124" y="1917192"/>
            <a:ext cx="3782695" cy="477520"/>
          </a:xfrm>
          <a:custGeom>
            <a:avLst/>
            <a:gdLst/>
            <a:ahLst/>
            <a:cxnLst/>
            <a:rect l="l" t="t" r="r" b="b"/>
            <a:pathLst>
              <a:path w="3782695" h="477519">
                <a:moveTo>
                  <a:pt x="3544062" y="0"/>
                </a:moveTo>
                <a:lnTo>
                  <a:pt x="0" y="0"/>
                </a:lnTo>
                <a:lnTo>
                  <a:pt x="238506" y="238506"/>
                </a:lnTo>
                <a:lnTo>
                  <a:pt x="0" y="477012"/>
                </a:lnTo>
                <a:lnTo>
                  <a:pt x="3544062" y="477012"/>
                </a:lnTo>
                <a:lnTo>
                  <a:pt x="3782567" y="238506"/>
                </a:lnTo>
                <a:lnTo>
                  <a:pt x="3544062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903347" y="1991359"/>
            <a:ext cx="7219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Explore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5097779" y="1926335"/>
            <a:ext cx="3980815" cy="475615"/>
          </a:xfrm>
          <a:custGeom>
            <a:avLst/>
            <a:gdLst/>
            <a:ahLst/>
            <a:cxnLst/>
            <a:rect l="l" t="t" r="r" b="b"/>
            <a:pathLst>
              <a:path w="3980815" h="475614">
                <a:moveTo>
                  <a:pt x="3742944" y="0"/>
                </a:moveTo>
                <a:lnTo>
                  <a:pt x="0" y="0"/>
                </a:lnTo>
                <a:lnTo>
                  <a:pt x="237744" y="237743"/>
                </a:lnTo>
                <a:lnTo>
                  <a:pt x="0" y="475488"/>
                </a:lnTo>
                <a:lnTo>
                  <a:pt x="3742944" y="475488"/>
                </a:lnTo>
                <a:lnTo>
                  <a:pt x="3980688" y="237743"/>
                </a:lnTo>
                <a:lnTo>
                  <a:pt x="3742944" y="0"/>
                </a:lnTo>
                <a:close/>
              </a:path>
            </a:pathLst>
          </a:custGeom>
          <a:solidFill>
            <a:srgbClr val="22A4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840981" y="1999234"/>
            <a:ext cx="494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Build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9009888" y="1911095"/>
            <a:ext cx="1876425" cy="477520"/>
          </a:xfrm>
          <a:custGeom>
            <a:avLst/>
            <a:gdLst/>
            <a:ahLst/>
            <a:cxnLst/>
            <a:rect l="l" t="t" r="r" b="b"/>
            <a:pathLst>
              <a:path w="1876425" h="477519">
                <a:moveTo>
                  <a:pt x="1637537" y="0"/>
                </a:moveTo>
                <a:lnTo>
                  <a:pt x="0" y="0"/>
                </a:lnTo>
                <a:lnTo>
                  <a:pt x="238505" y="238505"/>
                </a:lnTo>
                <a:lnTo>
                  <a:pt x="0" y="477012"/>
                </a:lnTo>
                <a:lnTo>
                  <a:pt x="1637537" y="477012"/>
                </a:lnTo>
                <a:lnTo>
                  <a:pt x="1876043" y="238505"/>
                </a:lnTo>
                <a:lnTo>
                  <a:pt x="163753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9753727" y="1985264"/>
            <a:ext cx="389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675859" y="3044951"/>
            <a:ext cx="2954655" cy="631190"/>
            <a:chOff x="1675859" y="3044951"/>
            <a:chExt cx="2954655" cy="63119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3825" y="3099132"/>
              <a:ext cx="733794" cy="46562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8475" y="3044951"/>
              <a:ext cx="821436" cy="6309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5859" y="3078521"/>
              <a:ext cx="366432" cy="499212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1661541" y="3673855"/>
            <a:ext cx="37655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069" marR="5080" indent="-40005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solidFill>
                  <a:srgbClr val="7E7E7E"/>
                </a:solidFill>
                <a:latin typeface="Calibri"/>
                <a:cs typeface="Calibri"/>
              </a:rPr>
              <a:t>Squad Lead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577464" y="3644900"/>
            <a:ext cx="607695" cy="361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6195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7E7E7E"/>
                </a:solidFill>
                <a:latin typeface="Calibri"/>
                <a:cs typeface="Calibri"/>
              </a:rPr>
              <a:t>Analytics Translator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685159" y="3663822"/>
            <a:ext cx="1026794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778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7E7E7E"/>
                </a:solidFill>
                <a:latin typeface="Calibri"/>
                <a:cs typeface="Calibri"/>
              </a:rPr>
              <a:t>Developers </a:t>
            </a:r>
            <a:r>
              <a:rPr dirty="0" sz="1100">
                <a:solidFill>
                  <a:srgbClr val="7E7E7E"/>
                </a:solidFill>
                <a:latin typeface="Calibri"/>
                <a:cs typeface="Calibri"/>
              </a:rPr>
              <a:t>(DS,</a:t>
            </a:r>
            <a:r>
              <a:rPr dirty="0" sz="1100" spc="-1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7E7E7E"/>
                </a:solidFill>
                <a:latin typeface="Calibri"/>
                <a:cs typeface="Calibri"/>
              </a:rPr>
              <a:t>DE,</a:t>
            </a:r>
            <a:r>
              <a:rPr dirty="0" sz="1100" spc="-1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7E7E7E"/>
                </a:solidFill>
                <a:latin typeface="Calibri"/>
                <a:cs typeface="Calibri"/>
              </a:rPr>
              <a:t>MLE,</a:t>
            </a:r>
            <a:r>
              <a:rPr dirty="0" sz="1100" spc="-2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7E7E7E"/>
                </a:solidFill>
                <a:latin typeface="Calibri"/>
                <a:cs typeface="Calibri"/>
              </a:rPr>
              <a:t>DV)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5918675" y="3067966"/>
            <a:ext cx="2884805" cy="546100"/>
            <a:chOff x="5918675" y="3067966"/>
            <a:chExt cx="2884805" cy="5461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1693" y="3118944"/>
              <a:ext cx="733794" cy="46562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39861" y="3074268"/>
              <a:ext cx="763354" cy="53961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18675" y="3067966"/>
              <a:ext cx="366431" cy="500448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6904101" y="3626865"/>
            <a:ext cx="60769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6195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7E7E7E"/>
                </a:solidFill>
                <a:latin typeface="Calibri"/>
                <a:cs typeface="Calibri"/>
              </a:rPr>
              <a:t>Analytics Translator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918961" y="3630929"/>
            <a:ext cx="37655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069" marR="5080" indent="-40005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solidFill>
                  <a:srgbClr val="7E7E7E"/>
                </a:solidFill>
                <a:latin typeface="Calibri"/>
                <a:cs typeface="Calibri"/>
              </a:rPr>
              <a:t>Squad Lead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013954" y="3615944"/>
            <a:ext cx="8026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E7E7E"/>
                </a:solidFill>
                <a:latin typeface="Calibri"/>
                <a:cs typeface="Calibri"/>
              </a:rPr>
              <a:t>Data</a:t>
            </a:r>
            <a:r>
              <a:rPr dirty="0" sz="1100" spc="-1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7E7E7E"/>
                </a:solidFill>
                <a:latin typeface="Calibri"/>
                <a:cs typeface="Calibri"/>
              </a:rPr>
              <a:t>Scientist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54311" y="2977895"/>
            <a:ext cx="822959" cy="632459"/>
          </a:xfrm>
          <a:prstGeom prst="rect">
            <a:avLst/>
          </a:prstGeom>
        </p:spPr>
      </p:pic>
      <p:sp>
        <p:nvSpPr>
          <p:cNvPr id="26" name="object 26" descr=""/>
          <p:cNvSpPr txBox="1"/>
          <p:nvPr/>
        </p:nvSpPr>
        <p:spPr>
          <a:xfrm>
            <a:off x="9320910" y="3561334"/>
            <a:ext cx="891540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3975" marR="5080" indent="-4191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7E7E7E"/>
                </a:solidFill>
                <a:latin typeface="Calibri"/>
                <a:cs typeface="Calibri"/>
              </a:rPr>
              <a:t>Roles</a:t>
            </a:r>
            <a:r>
              <a:rPr dirty="0" sz="1100" spc="-35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7E7E7E"/>
                </a:solidFill>
                <a:latin typeface="Calibri"/>
                <a:cs typeface="Calibri"/>
              </a:rPr>
              <a:t>Flotantes </a:t>
            </a:r>
            <a:r>
              <a:rPr dirty="0" sz="1100">
                <a:solidFill>
                  <a:srgbClr val="7E7E7E"/>
                </a:solidFill>
                <a:latin typeface="Calibri"/>
                <a:cs typeface="Calibri"/>
              </a:rPr>
              <a:t>(DE,</a:t>
            </a:r>
            <a:r>
              <a:rPr dirty="0" sz="1100" spc="-1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7E7E7E"/>
                </a:solidFill>
                <a:latin typeface="Calibri"/>
                <a:cs typeface="Calibri"/>
              </a:rPr>
              <a:t>MLE,</a:t>
            </a:r>
            <a:r>
              <a:rPr dirty="0" sz="1100" spc="-2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7E7E7E"/>
                </a:solidFill>
                <a:latin typeface="Calibri"/>
                <a:cs typeface="Calibri"/>
              </a:rPr>
              <a:t>DV)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27" name="object 27" descr=""/>
          <p:cNvGraphicFramePr>
            <a:graphicFrameLocks noGrp="1"/>
          </p:cNvGraphicFramePr>
          <p:nvPr/>
        </p:nvGraphicFramePr>
        <p:xfrm>
          <a:off x="2103120" y="5506516"/>
          <a:ext cx="7763509" cy="326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685"/>
                <a:gridCol w="697229"/>
                <a:gridCol w="1028064"/>
                <a:gridCol w="885189"/>
                <a:gridCol w="1108075"/>
                <a:gridCol w="1461135"/>
                <a:gridCol w="929004"/>
                <a:gridCol w="798195"/>
              </a:tblGrid>
              <a:tr h="163195">
                <a:tc>
                  <a:txBody>
                    <a:bodyPr/>
                    <a:lstStyle/>
                    <a:p>
                      <a:pPr algn="ctr" marR="175260">
                        <a:lnSpc>
                          <a:spcPts val="1155"/>
                        </a:lnSpc>
                      </a:pPr>
                      <a:r>
                        <a:rPr dirty="0" sz="1100" spc="-1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Technical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155"/>
                        </a:lnSpc>
                      </a:pPr>
                      <a:r>
                        <a:rPr dirty="0" sz="1100" spc="-1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Agile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4290">
                        <a:lnSpc>
                          <a:spcPts val="1105"/>
                        </a:lnSpc>
                      </a:pPr>
                      <a:r>
                        <a:rPr dirty="0" sz="1100" spc="-1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Translator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7465">
                        <a:lnSpc>
                          <a:spcPts val="1105"/>
                        </a:lnSpc>
                      </a:pPr>
                      <a:r>
                        <a:rPr dirty="0" sz="1100" spc="-2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Squad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4610">
                        <a:lnSpc>
                          <a:spcPts val="1050"/>
                        </a:lnSpc>
                      </a:pPr>
                      <a:r>
                        <a:rPr dirty="0" sz="1100" spc="-1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Analytics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185"/>
                        </a:lnSpc>
                      </a:pPr>
                      <a:r>
                        <a:rPr dirty="0" sz="1100" spc="-1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Developers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ts val="1050"/>
                        </a:lnSpc>
                      </a:pPr>
                      <a:r>
                        <a:rPr dirty="0" sz="1100" spc="-2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ts val="1185"/>
                        </a:lnSpc>
                      </a:pPr>
                      <a:r>
                        <a:rPr dirty="0" sz="110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Staff</a:t>
                      </a:r>
                      <a:r>
                        <a:rPr dirty="0" sz="1100" spc="-35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63195">
                <a:tc>
                  <a:txBody>
                    <a:bodyPr/>
                    <a:lstStyle/>
                    <a:p>
                      <a:pPr algn="ctr" marR="175260">
                        <a:lnSpc>
                          <a:spcPts val="1185"/>
                        </a:lnSpc>
                      </a:pPr>
                      <a:r>
                        <a:rPr dirty="0" sz="1100" spc="-2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Lead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185"/>
                        </a:lnSpc>
                      </a:pPr>
                      <a:r>
                        <a:rPr dirty="0" sz="1100" spc="-2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Lead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2384">
                        <a:lnSpc>
                          <a:spcPts val="1140"/>
                        </a:lnSpc>
                      </a:pPr>
                      <a:r>
                        <a:rPr dirty="0" sz="1100" spc="-2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Lead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9370">
                        <a:lnSpc>
                          <a:spcPts val="1140"/>
                        </a:lnSpc>
                      </a:pPr>
                      <a:r>
                        <a:rPr dirty="0" sz="1100" spc="-2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Lead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ts val="1080"/>
                        </a:lnSpc>
                      </a:pPr>
                      <a:r>
                        <a:rPr dirty="0" sz="1100" spc="-1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Translator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185"/>
                        </a:lnSpc>
                      </a:pPr>
                      <a:r>
                        <a:rPr dirty="0" sz="110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(DS,</a:t>
                      </a:r>
                      <a:r>
                        <a:rPr dirty="0" sz="1100" spc="-15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DE,</a:t>
                      </a:r>
                      <a:r>
                        <a:rPr dirty="0" sz="1100" spc="-1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MLE,</a:t>
                      </a:r>
                      <a:r>
                        <a:rPr dirty="0" sz="1100" spc="-2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5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DV)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1080"/>
                        </a:lnSpc>
                      </a:pPr>
                      <a:r>
                        <a:rPr dirty="0" sz="1100" spc="-1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Engineer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ts val="1185"/>
                        </a:lnSpc>
                      </a:pPr>
                      <a:r>
                        <a:rPr dirty="0" sz="1100" spc="-1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Scientist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28" name="object 28" descr=""/>
          <p:cNvGrpSpPr/>
          <p:nvPr/>
        </p:nvGrpSpPr>
        <p:grpSpPr>
          <a:xfrm>
            <a:off x="2215595" y="4824984"/>
            <a:ext cx="7524750" cy="664845"/>
            <a:chOff x="2215595" y="4824984"/>
            <a:chExt cx="7524750" cy="664845"/>
          </a:xfrm>
        </p:grpSpPr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5595" y="4876841"/>
              <a:ext cx="367488" cy="49921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65987" y="4876841"/>
              <a:ext cx="367488" cy="49921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9187" y="4870745"/>
              <a:ext cx="366431" cy="49921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99760" y="4875276"/>
              <a:ext cx="804671" cy="56540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47916" y="4858512"/>
              <a:ext cx="822959" cy="63093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71644" y="4824984"/>
              <a:ext cx="528827" cy="61569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59495" y="4875276"/>
              <a:ext cx="804672" cy="56540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09531" y="4835652"/>
              <a:ext cx="530351" cy="617220"/>
            </a:xfrm>
            <a:prstGeom prst="rect">
              <a:avLst/>
            </a:prstGeom>
          </p:spPr>
        </p:pic>
      </p:grpSp>
      <p:grpSp>
        <p:nvGrpSpPr>
          <p:cNvPr id="37" name="object 37" descr=""/>
          <p:cNvGrpSpPr/>
          <p:nvPr/>
        </p:nvGrpSpPr>
        <p:grpSpPr>
          <a:xfrm>
            <a:off x="1248155" y="4416552"/>
            <a:ext cx="9611995" cy="1705610"/>
            <a:chOff x="1248155" y="4416552"/>
            <a:chExt cx="9611995" cy="1705610"/>
          </a:xfrm>
        </p:grpSpPr>
        <p:sp>
          <p:nvSpPr>
            <p:cNvPr id="38" name="object 38" descr=""/>
            <p:cNvSpPr/>
            <p:nvPr/>
          </p:nvSpPr>
          <p:spPr>
            <a:xfrm>
              <a:off x="1258061" y="4549902"/>
              <a:ext cx="9592310" cy="1562100"/>
            </a:xfrm>
            <a:custGeom>
              <a:avLst/>
              <a:gdLst/>
              <a:ahLst/>
              <a:cxnLst/>
              <a:rect l="l" t="t" r="r" b="b"/>
              <a:pathLst>
                <a:path w="9592310" h="1562100">
                  <a:moveTo>
                    <a:pt x="0" y="1562100"/>
                  </a:moveTo>
                  <a:lnTo>
                    <a:pt x="9592056" y="1562100"/>
                  </a:lnTo>
                  <a:lnTo>
                    <a:pt x="9592056" y="0"/>
                  </a:lnTo>
                  <a:lnTo>
                    <a:pt x="0" y="0"/>
                  </a:lnTo>
                  <a:lnTo>
                    <a:pt x="0" y="1562100"/>
                  </a:lnTo>
                  <a:close/>
                </a:path>
              </a:pathLst>
            </a:custGeom>
            <a:ln w="19812">
              <a:solidFill>
                <a:srgbClr val="8FAADC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362455" y="4416552"/>
              <a:ext cx="974090" cy="306705"/>
            </a:xfrm>
            <a:custGeom>
              <a:avLst/>
              <a:gdLst/>
              <a:ahLst/>
              <a:cxnLst/>
              <a:rect l="l" t="t" r="r" b="b"/>
              <a:pathLst>
                <a:path w="974089" h="306704">
                  <a:moveTo>
                    <a:pt x="973836" y="0"/>
                  </a:moveTo>
                  <a:lnTo>
                    <a:pt x="0" y="0"/>
                  </a:lnTo>
                  <a:lnTo>
                    <a:pt x="0" y="306324"/>
                  </a:lnTo>
                  <a:lnTo>
                    <a:pt x="973836" y="306324"/>
                  </a:lnTo>
                  <a:lnTo>
                    <a:pt x="9738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1457071" y="4437329"/>
            <a:ext cx="78549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Calibri"/>
                <a:cs typeface="Calibri"/>
              </a:rPr>
              <a:t>ENABLERS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1286255" y="2520695"/>
            <a:ext cx="3689985" cy="1725295"/>
            <a:chOff x="1286255" y="2520695"/>
            <a:chExt cx="3689985" cy="1725295"/>
          </a:xfrm>
        </p:grpSpPr>
        <p:sp>
          <p:nvSpPr>
            <p:cNvPr id="42" name="object 42" descr=""/>
            <p:cNvSpPr/>
            <p:nvPr/>
          </p:nvSpPr>
          <p:spPr>
            <a:xfrm>
              <a:off x="1296161" y="2673857"/>
              <a:ext cx="3670300" cy="1562100"/>
            </a:xfrm>
            <a:custGeom>
              <a:avLst/>
              <a:gdLst/>
              <a:ahLst/>
              <a:cxnLst/>
              <a:rect l="l" t="t" r="r" b="b"/>
              <a:pathLst>
                <a:path w="3670300" h="1562100">
                  <a:moveTo>
                    <a:pt x="0" y="1562100"/>
                  </a:moveTo>
                  <a:lnTo>
                    <a:pt x="3669791" y="1562100"/>
                  </a:lnTo>
                  <a:lnTo>
                    <a:pt x="3669791" y="0"/>
                  </a:lnTo>
                  <a:lnTo>
                    <a:pt x="0" y="0"/>
                  </a:lnTo>
                  <a:lnTo>
                    <a:pt x="0" y="1562100"/>
                  </a:lnTo>
                  <a:close/>
                </a:path>
              </a:pathLst>
            </a:custGeom>
            <a:ln w="19812">
              <a:solidFill>
                <a:srgbClr val="8FAADC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373123" y="2520695"/>
              <a:ext cx="2124710" cy="307975"/>
            </a:xfrm>
            <a:custGeom>
              <a:avLst/>
              <a:gdLst/>
              <a:ahLst/>
              <a:cxnLst/>
              <a:rect l="l" t="t" r="r" b="b"/>
              <a:pathLst>
                <a:path w="2124710" h="307975">
                  <a:moveTo>
                    <a:pt x="2124455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2124455" y="307848"/>
                  </a:lnTo>
                  <a:lnTo>
                    <a:pt x="2124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 descr=""/>
          <p:cNvGrpSpPr/>
          <p:nvPr/>
        </p:nvGrpSpPr>
        <p:grpSpPr>
          <a:xfrm>
            <a:off x="5181600" y="2519172"/>
            <a:ext cx="5689600" cy="1727200"/>
            <a:chOff x="5181600" y="2519172"/>
            <a:chExt cx="5689600" cy="1727200"/>
          </a:xfrm>
        </p:grpSpPr>
        <p:sp>
          <p:nvSpPr>
            <p:cNvPr id="45" name="object 45" descr=""/>
            <p:cNvSpPr/>
            <p:nvPr/>
          </p:nvSpPr>
          <p:spPr>
            <a:xfrm>
              <a:off x="5191505" y="2673858"/>
              <a:ext cx="5669280" cy="1562100"/>
            </a:xfrm>
            <a:custGeom>
              <a:avLst/>
              <a:gdLst/>
              <a:ahLst/>
              <a:cxnLst/>
              <a:rect l="l" t="t" r="r" b="b"/>
              <a:pathLst>
                <a:path w="5669280" h="1562100">
                  <a:moveTo>
                    <a:pt x="0" y="1562100"/>
                  </a:moveTo>
                  <a:lnTo>
                    <a:pt x="5669280" y="1562100"/>
                  </a:lnTo>
                  <a:lnTo>
                    <a:pt x="5669280" y="0"/>
                  </a:lnTo>
                  <a:lnTo>
                    <a:pt x="0" y="0"/>
                  </a:lnTo>
                  <a:lnTo>
                    <a:pt x="0" y="1562100"/>
                  </a:lnTo>
                  <a:close/>
                </a:path>
              </a:pathLst>
            </a:custGeom>
            <a:ln w="19812">
              <a:solidFill>
                <a:srgbClr val="8FAADC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5291328" y="2519172"/>
              <a:ext cx="1908175" cy="307975"/>
            </a:xfrm>
            <a:custGeom>
              <a:avLst/>
              <a:gdLst/>
              <a:ahLst/>
              <a:cxnLst/>
              <a:rect l="l" t="t" r="r" b="b"/>
              <a:pathLst>
                <a:path w="1908175" h="307975">
                  <a:moveTo>
                    <a:pt x="1908048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1908048" y="307848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1457960" y="2541777"/>
            <a:ext cx="195707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Calibri"/>
                <a:cs typeface="Calibri"/>
              </a:rPr>
              <a:t>EQUIPO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DE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EXPLORACIÓN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11886438" y="6471845"/>
            <a:ext cx="193040" cy="20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585858"/>
                </a:solidFill>
                <a:latin typeface="Tahoma"/>
                <a:cs typeface="Tahoma"/>
              </a:rPr>
              <a:t>17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5375528" y="2540888"/>
            <a:ext cx="17418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Calibri"/>
                <a:cs typeface="Calibri"/>
              </a:rPr>
              <a:t>EQUIPO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DE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PRODUCTO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En</a:t>
            </a:r>
            <a:r>
              <a:rPr dirty="0" spc="-280"/>
              <a:t> </a:t>
            </a:r>
            <a:r>
              <a:rPr dirty="0" spc="-125"/>
              <a:t>Chile…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595883" y="1700783"/>
            <a:ext cx="10659110" cy="4526280"/>
            <a:chOff x="595883" y="1700783"/>
            <a:chExt cx="10659110" cy="452628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883" y="1700783"/>
              <a:ext cx="4530852" cy="355396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4848" y="2865119"/>
              <a:ext cx="6324600" cy="336194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1083" y="1926335"/>
              <a:ext cx="7153656" cy="3009900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3915" y="2453462"/>
            <a:ext cx="388048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10">
                <a:solidFill>
                  <a:srgbClr val="001E5A"/>
                </a:solidFill>
                <a:latin typeface="Tahoma"/>
                <a:cs typeface="Tahoma"/>
              </a:rPr>
              <a:t>¡Break!</a:t>
            </a:r>
            <a:endParaRPr sz="96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1945" y="2490927"/>
            <a:ext cx="7228840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10">
                <a:solidFill>
                  <a:srgbClr val="001E5A"/>
                </a:solidFill>
                <a:latin typeface="Tahoma"/>
                <a:cs typeface="Tahoma"/>
              </a:rPr>
              <a:t>¡Bienvenidos!</a:t>
            </a:r>
            <a:endParaRPr sz="96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16128"/>
            <a:ext cx="196913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0"/>
              <a:t>Recordatorio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6127" y="3352800"/>
            <a:ext cx="414527" cy="43586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2233676" y="3334892"/>
            <a:ext cx="68072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005778"/>
                </a:solidFill>
                <a:latin typeface="Tahoma"/>
                <a:cs typeface="Tahoma"/>
              </a:rPr>
              <a:t>Data </a:t>
            </a:r>
            <a:r>
              <a:rPr dirty="0" sz="1400" spc="-10">
                <a:solidFill>
                  <a:srgbClr val="005778"/>
                </a:solidFill>
                <a:latin typeface="Tahoma"/>
                <a:cs typeface="Tahoma"/>
              </a:rPr>
              <a:t>Scientist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9340595" y="3101339"/>
            <a:ext cx="416559" cy="1021080"/>
            <a:chOff x="9340595" y="3101339"/>
            <a:chExt cx="416559" cy="1021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40595" y="3101339"/>
              <a:ext cx="416051" cy="435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40595" y="3685031"/>
              <a:ext cx="414527" cy="437388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9756013" y="3011805"/>
            <a:ext cx="875030" cy="1038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001E5A"/>
                </a:solidFill>
                <a:latin typeface="Tahoma"/>
                <a:cs typeface="Tahoma"/>
              </a:rPr>
              <a:t>Analista</a:t>
            </a:r>
            <a:r>
              <a:rPr dirty="0" sz="1400" spc="-50">
                <a:solidFill>
                  <a:srgbClr val="001E5A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001E5A"/>
                </a:solidFill>
                <a:latin typeface="Tahoma"/>
                <a:cs typeface="Tahoma"/>
              </a:rPr>
              <a:t>de </a:t>
            </a:r>
            <a:r>
              <a:rPr dirty="0" sz="1400" spc="-10">
                <a:solidFill>
                  <a:srgbClr val="001E5A"/>
                </a:solidFill>
                <a:latin typeface="Tahoma"/>
                <a:cs typeface="Tahoma"/>
              </a:rPr>
              <a:t>Datos</a:t>
            </a:r>
            <a:endParaRPr sz="1400">
              <a:latin typeface="Tahoma"/>
              <a:cs typeface="Tahoma"/>
            </a:endParaRPr>
          </a:p>
          <a:p>
            <a:pPr marR="115570">
              <a:lnSpc>
                <a:spcPct val="100000"/>
              </a:lnSpc>
              <a:spcBef>
                <a:spcPts val="1245"/>
              </a:spcBef>
            </a:pPr>
            <a:r>
              <a:rPr dirty="0" sz="1400" spc="-10">
                <a:solidFill>
                  <a:srgbClr val="001E5A"/>
                </a:solidFill>
                <a:latin typeface="Tahoma"/>
                <a:cs typeface="Tahoma"/>
              </a:rPr>
              <a:t>Ingeniero </a:t>
            </a:r>
            <a:r>
              <a:rPr dirty="0" sz="1400">
                <a:solidFill>
                  <a:srgbClr val="001E5A"/>
                </a:solidFill>
                <a:latin typeface="Tahoma"/>
                <a:cs typeface="Tahoma"/>
              </a:rPr>
              <a:t>de</a:t>
            </a:r>
            <a:r>
              <a:rPr dirty="0" sz="1400" spc="-15">
                <a:solidFill>
                  <a:srgbClr val="001E5A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001E5A"/>
                </a:solidFill>
                <a:latin typeface="Tahoma"/>
                <a:cs typeface="Tahoma"/>
              </a:rPr>
              <a:t>datos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6576" y="5180076"/>
            <a:ext cx="416051" cy="4358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94603" y="577595"/>
            <a:ext cx="416051" cy="437388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5997321" y="488137"/>
            <a:ext cx="88773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C3250C"/>
                </a:solidFill>
                <a:latin typeface="Tahoma"/>
                <a:cs typeface="Tahoma"/>
              </a:rPr>
              <a:t>Analista</a:t>
            </a:r>
            <a:r>
              <a:rPr dirty="0" sz="1400" spc="-25">
                <a:solidFill>
                  <a:srgbClr val="C3250C"/>
                </a:solidFill>
                <a:latin typeface="Tahoma"/>
                <a:cs typeface="Tahoma"/>
              </a:rPr>
              <a:t> de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solidFill>
                  <a:srgbClr val="C3250C"/>
                </a:solidFill>
                <a:latin typeface="Tahoma"/>
                <a:cs typeface="Tahoma"/>
              </a:rPr>
              <a:t>Negocios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6576" y="5753100"/>
            <a:ext cx="416051" cy="435864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4248658" y="5091429"/>
            <a:ext cx="776605" cy="812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001E5A"/>
                </a:solidFill>
                <a:latin typeface="Tahoma"/>
                <a:cs typeface="Tahoma"/>
              </a:rPr>
              <a:t>Ingeniero MLOps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400" spc="-10">
                <a:solidFill>
                  <a:srgbClr val="001E5A"/>
                </a:solidFill>
                <a:latin typeface="Tahoma"/>
                <a:cs typeface="Tahoma"/>
              </a:rPr>
              <a:t>DevOp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5091684" y="1098803"/>
            <a:ext cx="2091055" cy="1045844"/>
          </a:xfrm>
          <a:custGeom>
            <a:avLst/>
            <a:gdLst/>
            <a:ahLst/>
            <a:cxnLst/>
            <a:rect l="l" t="t" r="r" b="b"/>
            <a:pathLst>
              <a:path w="2091054" h="1045844">
                <a:moveTo>
                  <a:pt x="1986407" y="0"/>
                </a:moveTo>
                <a:lnTo>
                  <a:pt x="104520" y="0"/>
                </a:lnTo>
                <a:lnTo>
                  <a:pt x="63865" y="8223"/>
                </a:lnTo>
                <a:lnTo>
                  <a:pt x="30638" y="30638"/>
                </a:lnTo>
                <a:lnTo>
                  <a:pt x="8223" y="63865"/>
                </a:lnTo>
                <a:lnTo>
                  <a:pt x="0" y="104521"/>
                </a:lnTo>
                <a:lnTo>
                  <a:pt x="0" y="940943"/>
                </a:lnTo>
                <a:lnTo>
                  <a:pt x="8223" y="981598"/>
                </a:lnTo>
                <a:lnTo>
                  <a:pt x="30638" y="1014825"/>
                </a:lnTo>
                <a:lnTo>
                  <a:pt x="63865" y="1037240"/>
                </a:lnTo>
                <a:lnTo>
                  <a:pt x="104520" y="1045463"/>
                </a:lnTo>
                <a:lnTo>
                  <a:pt x="1986407" y="1045463"/>
                </a:lnTo>
                <a:lnTo>
                  <a:pt x="2027062" y="1037240"/>
                </a:lnTo>
                <a:lnTo>
                  <a:pt x="2060289" y="1014825"/>
                </a:lnTo>
                <a:lnTo>
                  <a:pt x="2082704" y="981598"/>
                </a:lnTo>
                <a:lnTo>
                  <a:pt x="2090927" y="940943"/>
                </a:lnTo>
                <a:lnTo>
                  <a:pt x="2090927" y="104521"/>
                </a:lnTo>
                <a:lnTo>
                  <a:pt x="2082704" y="63865"/>
                </a:lnTo>
                <a:lnTo>
                  <a:pt x="2060289" y="30638"/>
                </a:lnTo>
                <a:lnTo>
                  <a:pt x="2027062" y="8223"/>
                </a:lnTo>
                <a:lnTo>
                  <a:pt x="1986407" y="0"/>
                </a:lnTo>
                <a:close/>
              </a:path>
            </a:pathLst>
          </a:custGeom>
          <a:solidFill>
            <a:srgbClr val="F041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5240528" y="1272031"/>
            <a:ext cx="1796414" cy="66357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95580" marR="5080" indent="-182880">
              <a:lnSpc>
                <a:spcPts val="2390"/>
              </a:lnSpc>
              <a:spcBef>
                <a:spcPts val="380"/>
              </a:spcBef>
            </a:pP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Entendimiento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dirty="0" sz="22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negocio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756527" y="2240279"/>
            <a:ext cx="2435225" cy="1912620"/>
            <a:chOff x="6756527" y="2240279"/>
            <a:chExt cx="2435225" cy="1912620"/>
          </a:xfrm>
        </p:grpSpPr>
        <p:sp>
          <p:nvSpPr>
            <p:cNvPr id="19" name="object 19" descr=""/>
            <p:cNvSpPr/>
            <p:nvPr/>
          </p:nvSpPr>
          <p:spPr>
            <a:xfrm>
              <a:off x="6756527" y="2240279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258699" y="0"/>
                  </a:moveTo>
                  <a:lnTo>
                    <a:pt x="0" y="0"/>
                  </a:lnTo>
                  <a:lnTo>
                    <a:pt x="0" y="258699"/>
                  </a:lnTo>
                  <a:lnTo>
                    <a:pt x="51689" y="206883"/>
                  </a:lnTo>
                  <a:lnTo>
                    <a:pt x="564261" y="719455"/>
                  </a:lnTo>
                  <a:lnTo>
                    <a:pt x="512572" y="771271"/>
                  </a:lnTo>
                  <a:lnTo>
                    <a:pt x="771271" y="771271"/>
                  </a:lnTo>
                  <a:lnTo>
                    <a:pt x="771271" y="512572"/>
                  </a:lnTo>
                  <a:lnTo>
                    <a:pt x="719454" y="564261"/>
                  </a:lnTo>
                  <a:lnTo>
                    <a:pt x="206882" y="51689"/>
                  </a:lnTo>
                  <a:lnTo>
                    <a:pt x="258699" y="0"/>
                  </a:lnTo>
                  <a:close/>
                </a:path>
              </a:pathLst>
            </a:custGeom>
            <a:solidFill>
              <a:srgbClr val="AAD3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101840" y="3107435"/>
              <a:ext cx="2089785" cy="1045844"/>
            </a:xfrm>
            <a:custGeom>
              <a:avLst/>
              <a:gdLst/>
              <a:ahLst/>
              <a:cxnLst/>
              <a:rect l="l" t="t" r="r" b="b"/>
              <a:pathLst>
                <a:path w="2089784" h="1045845">
                  <a:moveTo>
                    <a:pt x="1984882" y="0"/>
                  </a:moveTo>
                  <a:lnTo>
                    <a:pt x="104520" y="0"/>
                  </a:lnTo>
                  <a:lnTo>
                    <a:pt x="63865" y="8223"/>
                  </a:lnTo>
                  <a:lnTo>
                    <a:pt x="30638" y="30638"/>
                  </a:lnTo>
                  <a:lnTo>
                    <a:pt x="8223" y="63865"/>
                  </a:lnTo>
                  <a:lnTo>
                    <a:pt x="0" y="104521"/>
                  </a:lnTo>
                  <a:lnTo>
                    <a:pt x="0" y="940943"/>
                  </a:lnTo>
                  <a:lnTo>
                    <a:pt x="8223" y="981598"/>
                  </a:lnTo>
                  <a:lnTo>
                    <a:pt x="30638" y="1014825"/>
                  </a:lnTo>
                  <a:lnTo>
                    <a:pt x="63865" y="1037240"/>
                  </a:lnTo>
                  <a:lnTo>
                    <a:pt x="104520" y="1045463"/>
                  </a:lnTo>
                  <a:lnTo>
                    <a:pt x="1984882" y="1045463"/>
                  </a:lnTo>
                  <a:lnTo>
                    <a:pt x="2025538" y="1037240"/>
                  </a:lnTo>
                  <a:lnTo>
                    <a:pt x="2058765" y="1014825"/>
                  </a:lnTo>
                  <a:lnTo>
                    <a:pt x="2081180" y="981598"/>
                  </a:lnTo>
                  <a:lnTo>
                    <a:pt x="2089403" y="940943"/>
                  </a:lnTo>
                  <a:lnTo>
                    <a:pt x="2089403" y="104521"/>
                  </a:lnTo>
                  <a:lnTo>
                    <a:pt x="2081180" y="63865"/>
                  </a:lnTo>
                  <a:lnTo>
                    <a:pt x="2058765" y="30638"/>
                  </a:lnTo>
                  <a:lnTo>
                    <a:pt x="2025538" y="8223"/>
                  </a:lnTo>
                  <a:lnTo>
                    <a:pt x="1984882" y="0"/>
                  </a:lnTo>
                  <a:close/>
                </a:path>
              </a:pathLst>
            </a:custGeom>
            <a:solidFill>
              <a:srgbClr val="C8F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7491348" y="3281248"/>
            <a:ext cx="1324610" cy="66421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21310" marR="5080" indent="-321945">
              <a:lnSpc>
                <a:spcPts val="2390"/>
              </a:lnSpc>
              <a:spcBef>
                <a:spcPts val="385"/>
              </a:spcBef>
            </a:pPr>
            <a:r>
              <a:rPr dirty="0" sz="2200">
                <a:solidFill>
                  <a:srgbClr val="001E5A"/>
                </a:solidFill>
                <a:latin typeface="Tahoma"/>
                <a:cs typeface="Tahoma"/>
              </a:rPr>
              <a:t>Gestión</a:t>
            </a:r>
            <a:r>
              <a:rPr dirty="0" sz="2200" spc="-80">
                <a:solidFill>
                  <a:srgbClr val="001E5A"/>
                </a:solidFill>
                <a:latin typeface="Tahoma"/>
                <a:cs typeface="Tahoma"/>
              </a:rPr>
              <a:t> </a:t>
            </a:r>
            <a:r>
              <a:rPr dirty="0" sz="2200" spc="-25">
                <a:solidFill>
                  <a:srgbClr val="001E5A"/>
                </a:solidFill>
                <a:latin typeface="Tahoma"/>
                <a:cs typeface="Tahoma"/>
              </a:rPr>
              <a:t>de </a:t>
            </a:r>
            <a:r>
              <a:rPr dirty="0" sz="2200" spc="-20">
                <a:solidFill>
                  <a:srgbClr val="001E5A"/>
                </a:solidFill>
                <a:latin typeface="Tahoma"/>
                <a:cs typeface="Tahoma"/>
              </a:rPr>
              <a:t>datos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5592317" y="2456688"/>
            <a:ext cx="5554345" cy="2564130"/>
            <a:chOff x="5592317" y="2456688"/>
            <a:chExt cx="5554345" cy="2564130"/>
          </a:xfrm>
        </p:grpSpPr>
        <p:sp>
          <p:nvSpPr>
            <p:cNvPr id="23" name="object 23" descr=""/>
            <p:cNvSpPr/>
            <p:nvPr/>
          </p:nvSpPr>
          <p:spPr>
            <a:xfrm>
              <a:off x="5592318" y="3439413"/>
              <a:ext cx="1935480" cy="1581785"/>
            </a:xfrm>
            <a:custGeom>
              <a:avLst/>
              <a:gdLst/>
              <a:ahLst/>
              <a:cxnLst/>
              <a:rect l="l" t="t" r="r" b="b"/>
              <a:pathLst>
                <a:path w="1935479" h="1581785">
                  <a:moveTo>
                    <a:pt x="1090422" y="203581"/>
                  </a:moveTo>
                  <a:lnTo>
                    <a:pt x="911733" y="16510"/>
                  </a:lnTo>
                  <a:lnTo>
                    <a:pt x="910082" y="89662"/>
                  </a:lnTo>
                  <a:lnTo>
                    <a:pt x="185293" y="73152"/>
                  </a:lnTo>
                  <a:lnTo>
                    <a:pt x="187071" y="0"/>
                  </a:lnTo>
                  <a:lnTo>
                    <a:pt x="0" y="178689"/>
                  </a:lnTo>
                  <a:lnTo>
                    <a:pt x="178689" y="365760"/>
                  </a:lnTo>
                  <a:lnTo>
                    <a:pt x="180340" y="292608"/>
                  </a:lnTo>
                  <a:lnTo>
                    <a:pt x="905002" y="309118"/>
                  </a:lnTo>
                  <a:lnTo>
                    <a:pt x="903351" y="382270"/>
                  </a:lnTo>
                  <a:lnTo>
                    <a:pt x="1090422" y="203581"/>
                  </a:lnTo>
                  <a:close/>
                </a:path>
                <a:path w="1935479" h="1581785">
                  <a:moveTo>
                    <a:pt x="1935480" y="810133"/>
                  </a:moveTo>
                  <a:lnTo>
                    <a:pt x="1676781" y="810133"/>
                  </a:lnTo>
                  <a:lnTo>
                    <a:pt x="1728470" y="861822"/>
                  </a:lnTo>
                  <a:lnTo>
                    <a:pt x="1215898" y="1374394"/>
                  </a:lnTo>
                  <a:lnTo>
                    <a:pt x="1164209" y="1322705"/>
                  </a:lnTo>
                  <a:lnTo>
                    <a:pt x="1164209" y="1581404"/>
                  </a:lnTo>
                  <a:lnTo>
                    <a:pt x="1422908" y="1581404"/>
                  </a:lnTo>
                  <a:lnTo>
                    <a:pt x="1371092" y="1529588"/>
                  </a:lnTo>
                  <a:lnTo>
                    <a:pt x="1883664" y="1017016"/>
                  </a:lnTo>
                  <a:lnTo>
                    <a:pt x="1935480" y="1068832"/>
                  </a:lnTo>
                  <a:lnTo>
                    <a:pt x="1935480" y="810133"/>
                  </a:lnTo>
                  <a:close/>
                </a:path>
              </a:pathLst>
            </a:custGeom>
            <a:solidFill>
              <a:srgbClr val="AAD3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687311" y="2462784"/>
              <a:ext cx="4453255" cy="2352040"/>
            </a:xfrm>
            <a:custGeom>
              <a:avLst/>
              <a:gdLst/>
              <a:ahLst/>
              <a:cxnLst/>
              <a:rect l="l" t="t" r="r" b="b"/>
              <a:pathLst>
                <a:path w="4453255" h="2352040">
                  <a:moveTo>
                    <a:pt x="0" y="2351532"/>
                  </a:moveTo>
                  <a:lnTo>
                    <a:pt x="4453128" y="2351532"/>
                  </a:lnTo>
                  <a:lnTo>
                    <a:pt x="4453128" y="0"/>
                  </a:lnTo>
                  <a:lnTo>
                    <a:pt x="0" y="0"/>
                  </a:lnTo>
                  <a:lnTo>
                    <a:pt x="0" y="2351532"/>
                  </a:lnTo>
                  <a:close/>
                </a:path>
              </a:pathLst>
            </a:custGeom>
            <a:ln w="12192">
              <a:solidFill>
                <a:srgbClr val="F0412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/>
          <p:nvPr/>
        </p:nvSpPr>
        <p:spPr>
          <a:xfrm>
            <a:off x="5091684" y="5117591"/>
            <a:ext cx="2091055" cy="1045844"/>
          </a:xfrm>
          <a:custGeom>
            <a:avLst/>
            <a:gdLst/>
            <a:ahLst/>
            <a:cxnLst/>
            <a:rect l="l" t="t" r="r" b="b"/>
            <a:pathLst>
              <a:path w="2091054" h="1045845">
                <a:moveTo>
                  <a:pt x="1986407" y="0"/>
                </a:moveTo>
                <a:lnTo>
                  <a:pt x="104520" y="0"/>
                </a:lnTo>
                <a:lnTo>
                  <a:pt x="63865" y="8223"/>
                </a:lnTo>
                <a:lnTo>
                  <a:pt x="30638" y="30638"/>
                </a:lnTo>
                <a:lnTo>
                  <a:pt x="8223" y="63865"/>
                </a:lnTo>
                <a:lnTo>
                  <a:pt x="0" y="104520"/>
                </a:lnTo>
                <a:lnTo>
                  <a:pt x="0" y="940917"/>
                </a:lnTo>
                <a:lnTo>
                  <a:pt x="8223" y="981609"/>
                </a:lnTo>
                <a:lnTo>
                  <a:pt x="30638" y="1014841"/>
                </a:lnTo>
                <a:lnTo>
                  <a:pt x="63865" y="1037247"/>
                </a:lnTo>
                <a:lnTo>
                  <a:pt x="104520" y="1045463"/>
                </a:lnTo>
                <a:lnTo>
                  <a:pt x="1986407" y="1045463"/>
                </a:lnTo>
                <a:lnTo>
                  <a:pt x="2027062" y="1037247"/>
                </a:lnTo>
                <a:lnTo>
                  <a:pt x="2060289" y="1014841"/>
                </a:lnTo>
                <a:lnTo>
                  <a:pt x="2082704" y="981609"/>
                </a:lnTo>
                <a:lnTo>
                  <a:pt x="2090927" y="940917"/>
                </a:lnTo>
                <a:lnTo>
                  <a:pt x="2090927" y="104520"/>
                </a:lnTo>
                <a:lnTo>
                  <a:pt x="2082704" y="63865"/>
                </a:lnTo>
                <a:lnTo>
                  <a:pt x="2060289" y="30638"/>
                </a:lnTo>
                <a:lnTo>
                  <a:pt x="2027062" y="8223"/>
                </a:lnTo>
                <a:lnTo>
                  <a:pt x="1986407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5443220" y="5443220"/>
            <a:ext cx="138938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Publicación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4747259" y="4249546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258699" y="0"/>
                </a:moveTo>
                <a:lnTo>
                  <a:pt x="0" y="0"/>
                </a:lnTo>
                <a:lnTo>
                  <a:pt x="0" y="258698"/>
                </a:lnTo>
                <a:lnTo>
                  <a:pt x="51688" y="206882"/>
                </a:lnTo>
                <a:lnTo>
                  <a:pt x="564388" y="719454"/>
                </a:lnTo>
                <a:lnTo>
                  <a:pt x="512572" y="771270"/>
                </a:lnTo>
                <a:lnTo>
                  <a:pt x="771270" y="771270"/>
                </a:lnTo>
                <a:lnTo>
                  <a:pt x="771270" y="512571"/>
                </a:lnTo>
                <a:lnTo>
                  <a:pt x="719581" y="564260"/>
                </a:lnTo>
                <a:lnTo>
                  <a:pt x="207010" y="51688"/>
                </a:lnTo>
                <a:lnTo>
                  <a:pt x="258699" y="0"/>
                </a:lnTo>
                <a:close/>
              </a:path>
            </a:pathLst>
          </a:custGeom>
          <a:solidFill>
            <a:srgbClr val="AAD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3083051" y="3107435"/>
            <a:ext cx="2091055" cy="1045844"/>
          </a:xfrm>
          <a:custGeom>
            <a:avLst/>
            <a:gdLst/>
            <a:ahLst/>
            <a:cxnLst/>
            <a:rect l="l" t="t" r="r" b="b"/>
            <a:pathLst>
              <a:path w="2091054" h="1045845">
                <a:moveTo>
                  <a:pt x="1986407" y="0"/>
                </a:moveTo>
                <a:lnTo>
                  <a:pt x="104521" y="0"/>
                </a:lnTo>
                <a:lnTo>
                  <a:pt x="63865" y="8223"/>
                </a:lnTo>
                <a:lnTo>
                  <a:pt x="30638" y="30638"/>
                </a:lnTo>
                <a:lnTo>
                  <a:pt x="8223" y="63865"/>
                </a:lnTo>
                <a:lnTo>
                  <a:pt x="0" y="104521"/>
                </a:lnTo>
                <a:lnTo>
                  <a:pt x="0" y="940943"/>
                </a:lnTo>
                <a:lnTo>
                  <a:pt x="8223" y="981598"/>
                </a:lnTo>
                <a:lnTo>
                  <a:pt x="30638" y="1014825"/>
                </a:lnTo>
                <a:lnTo>
                  <a:pt x="63865" y="1037240"/>
                </a:lnTo>
                <a:lnTo>
                  <a:pt x="104521" y="1045463"/>
                </a:lnTo>
                <a:lnTo>
                  <a:pt x="1986407" y="1045463"/>
                </a:lnTo>
                <a:lnTo>
                  <a:pt x="2027062" y="1037240"/>
                </a:lnTo>
                <a:lnTo>
                  <a:pt x="2060289" y="1014825"/>
                </a:lnTo>
                <a:lnTo>
                  <a:pt x="2082704" y="981598"/>
                </a:lnTo>
                <a:lnTo>
                  <a:pt x="2090927" y="940943"/>
                </a:lnTo>
                <a:lnTo>
                  <a:pt x="2090927" y="104521"/>
                </a:lnTo>
                <a:lnTo>
                  <a:pt x="2082704" y="63865"/>
                </a:lnTo>
                <a:lnTo>
                  <a:pt x="2060289" y="30638"/>
                </a:lnTo>
                <a:lnTo>
                  <a:pt x="2027062" y="8223"/>
                </a:lnTo>
                <a:lnTo>
                  <a:pt x="1986407" y="0"/>
                </a:lnTo>
                <a:close/>
              </a:path>
            </a:pathLst>
          </a:custGeom>
          <a:solidFill>
            <a:srgbClr val="005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3255390" y="3433013"/>
            <a:ext cx="17475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Modelamiento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4747259" y="2240279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771270" y="0"/>
                </a:moveTo>
                <a:lnTo>
                  <a:pt x="512572" y="0"/>
                </a:lnTo>
                <a:lnTo>
                  <a:pt x="564388" y="51689"/>
                </a:lnTo>
                <a:lnTo>
                  <a:pt x="51688" y="564261"/>
                </a:lnTo>
                <a:lnTo>
                  <a:pt x="0" y="512572"/>
                </a:lnTo>
                <a:lnTo>
                  <a:pt x="0" y="771271"/>
                </a:lnTo>
                <a:lnTo>
                  <a:pt x="258699" y="771271"/>
                </a:lnTo>
                <a:lnTo>
                  <a:pt x="207010" y="719455"/>
                </a:lnTo>
                <a:lnTo>
                  <a:pt x="719581" y="206883"/>
                </a:lnTo>
                <a:lnTo>
                  <a:pt x="771270" y="258699"/>
                </a:lnTo>
                <a:lnTo>
                  <a:pt x="771270" y="0"/>
                </a:lnTo>
                <a:close/>
              </a:path>
            </a:pathLst>
          </a:custGeom>
          <a:solidFill>
            <a:srgbClr val="AAD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2461260" y="1203960"/>
            <a:ext cx="1481455" cy="794385"/>
          </a:xfrm>
          <a:custGeom>
            <a:avLst/>
            <a:gdLst/>
            <a:ahLst/>
            <a:cxnLst/>
            <a:rect l="l" t="t" r="r" b="b"/>
            <a:pathLst>
              <a:path w="1481454" h="794385">
                <a:moveTo>
                  <a:pt x="740663" y="0"/>
                </a:moveTo>
                <a:lnTo>
                  <a:pt x="679916" y="1316"/>
                </a:lnTo>
                <a:lnTo>
                  <a:pt x="620522" y="5197"/>
                </a:lnTo>
                <a:lnTo>
                  <a:pt x="562670" y="11541"/>
                </a:lnTo>
                <a:lnTo>
                  <a:pt x="506553" y="20244"/>
                </a:lnTo>
                <a:lnTo>
                  <a:pt x="452360" y="31206"/>
                </a:lnTo>
                <a:lnTo>
                  <a:pt x="400282" y="44323"/>
                </a:lnTo>
                <a:lnTo>
                  <a:pt x="350509" y="59493"/>
                </a:lnTo>
                <a:lnTo>
                  <a:pt x="303233" y="76614"/>
                </a:lnTo>
                <a:lnTo>
                  <a:pt x="258643" y="95584"/>
                </a:lnTo>
                <a:lnTo>
                  <a:pt x="216931" y="116300"/>
                </a:lnTo>
                <a:lnTo>
                  <a:pt x="178287" y="138660"/>
                </a:lnTo>
                <a:lnTo>
                  <a:pt x="142902" y="162562"/>
                </a:lnTo>
                <a:lnTo>
                  <a:pt x="110966" y="187903"/>
                </a:lnTo>
                <a:lnTo>
                  <a:pt x="82669" y="214581"/>
                </a:lnTo>
                <a:lnTo>
                  <a:pt x="37758" y="271540"/>
                </a:lnTo>
                <a:lnTo>
                  <a:pt x="9693" y="332619"/>
                </a:lnTo>
                <a:lnTo>
                  <a:pt x="0" y="397001"/>
                </a:lnTo>
                <a:lnTo>
                  <a:pt x="2455" y="429554"/>
                </a:lnTo>
                <a:lnTo>
                  <a:pt x="21525" y="492387"/>
                </a:lnTo>
                <a:lnTo>
                  <a:pt x="58203" y="551509"/>
                </a:lnTo>
                <a:lnTo>
                  <a:pt x="110966" y="606100"/>
                </a:lnTo>
                <a:lnTo>
                  <a:pt x="142902" y="631441"/>
                </a:lnTo>
                <a:lnTo>
                  <a:pt x="178287" y="655343"/>
                </a:lnTo>
                <a:lnTo>
                  <a:pt x="216931" y="677703"/>
                </a:lnTo>
                <a:lnTo>
                  <a:pt x="258643" y="698419"/>
                </a:lnTo>
                <a:lnTo>
                  <a:pt x="303233" y="717389"/>
                </a:lnTo>
                <a:lnTo>
                  <a:pt x="350509" y="734510"/>
                </a:lnTo>
                <a:lnTo>
                  <a:pt x="400282" y="749680"/>
                </a:lnTo>
                <a:lnTo>
                  <a:pt x="452360" y="762797"/>
                </a:lnTo>
                <a:lnTo>
                  <a:pt x="506553" y="773759"/>
                </a:lnTo>
                <a:lnTo>
                  <a:pt x="562670" y="782462"/>
                </a:lnTo>
                <a:lnTo>
                  <a:pt x="620522" y="788806"/>
                </a:lnTo>
                <a:lnTo>
                  <a:pt x="679916" y="792687"/>
                </a:lnTo>
                <a:lnTo>
                  <a:pt x="740663" y="794003"/>
                </a:lnTo>
                <a:lnTo>
                  <a:pt x="801411" y="792687"/>
                </a:lnTo>
                <a:lnTo>
                  <a:pt x="860805" y="788806"/>
                </a:lnTo>
                <a:lnTo>
                  <a:pt x="918657" y="782462"/>
                </a:lnTo>
                <a:lnTo>
                  <a:pt x="974774" y="773759"/>
                </a:lnTo>
                <a:lnTo>
                  <a:pt x="1028967" y="762797"/>
                </a:lnTo>
                <a:lnTo>
                  <a:pt x="1081045" y="749680"/>
                </a:lnTo>
                <a:lnTo>
                  <a:pt x="1130818" y="734510"/>
                </a:lnTo>
                <a:lnTo>
                  <a:pt x="1178094" y="717389"/>
                </a:lnTo>
                <a:lnTo>
                  <a:pt x="1222684" y="698419"/>
                </a:lnTo>
                <a:lnTo>
                  <a:pt x="1264396" y="677703"/>
                </a:lnTo>
                <a:lnTo>
                  <a:pt x="1303040" y="655343"/>
                </a:lnTo>
                <a:lnTo>
                  <a:pt x="1338425" y="631441"/>
                </a:lnTo>
                <a:lnTo>
                  <a:pt x="1370361" y="606100"/>
                </a:lnTo>
                <a:lnTo>
                  <a:pt x="1398658" y="579422"/>
                </a:lnTo>
                <a:lnTo>
                  <a:pt x="1443569" y="522463"/>
                </a:lnTo>
                <a:lnTo>
                  <a:pt x="1471634" y="461384"/>
                </a:lnTo>
                <a:lnTo>
                  <a:pt x="1481327" y="397001"/>
                </a:lnTo>
                <a:lnTo>
                  <a:pt x="1478872" y="364449"/>
                </a:lnTo>
                <a:lnTo>
                  <a:pt x="1459802" y="301616"/>
                </a:lnTo>
                <a:lnTo>
                  <a:pt x="1423124" y="242494"/>
                </a:lnTo>
                <a:lnTo>
                  <a:pt x="1370361" y="187903"/>
                </a:lnTo>
                <a:lnTo>
                  <a:pt x="1338425" y="162562"/>
                </a:lnTo>
                <a:lnTo>
                  <a:pt x="1303040" y="138660"/>
                </a:lnTo>
                <a:lnTo>
                  <a:pt x="1264396" y="116300"/>
                </a:lnTo>
                <a:lnTo>
                  <a:pt x="1222684" y="95584"/>
                </a:lnTo>
                <a:lnTo>
                  <a:pt x="1178094" y="76614"/>
                </a:lnTo>
                <a:lnTo>
                  <a:pt x="1130818" y="59493"/>
                </a:lnTo>
                <a:lnTo>
                  <a:pt x="1081045" y="44323"/>
                </a:lnTo>
                <a:lnTo>
                  <a:pt x="1028967" y="31206"/>
                </a:lnTo>
                <a:lnTo>
                  <a:pt x="974774" y="20244"/>
                </a:lnTo>
                <a:lnTo>
                  <a:pt x="918657" y="11541"/>
                </a:lnTo>
                <a:lnTo>
                  <a:pt x="860805" y="5197"/>
                </a:lnTo>
                <a:lnTo>
                  <a:pt x="801411" y="1316"/>
                </a:lnTo>
                <a:lnTo>
                  <a:pt x="740663" y="0"/>
                </a:lnTo>
                <a:close/>
              </a:path>
            </a:pathLst>
          </a:custGeom>
          <a:solidFill>
            <a:srgbClr val="001E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2760091" y="1373886"/>
            <a:ext cx="88201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6223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Problema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negocio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4140708" y="1400555"/>
            <a:ext cx="749935" cy="401320"/>
          </a:xfrm>
          <a:custGeom>
            <a:avLst/>
            <a:gdLst/>
            <a:ahLst/>
            <a:cxnLst/>
            <a:rect l="l" t="t" r="r" b="b"/>
            <a:pathLst>
              <a:path w="749935" h="401319">
                <a:moveTo>
                  <a:pt x="549401" y="0"/>
                </a:moveTo>
                <a:lnTo>
                  <a:pt x="549401" y="100203"/>
                </a:lnTo>
                <a:lnTo>
                  <a:pt x="0" y="100203"/>
                </a:lnTo>
                <a:lnTo>
                  <a:pt x="0" y="300609"/>
                </a:lnTo>
                <a:lnTo>
                  <a:pt x="549401" y="300609"/>
                </a:lnTo>
                <a:lnTo>
                  <a:pt x="549401" y="400812"/>
                </a:lnTo>
                <a:lnTo>
                  <a:pt x="749807" y="200406"/>
                </a:lnTo>
                <a:lnTo>
                  <a:pt x="549401" y="0"/>
                </a:lnTo>
                <a:close/>
              </a:path>
            </a:pathLst>
          </a:custGeom>
          <a:solidFill>
            <a:srgbClr val="AAD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7368540" y="5431535"/>
            <a:ext cx="749935" cy="402590"/>
          </a:xfrm>
          <a:custGeom>
            <a:avLst/>
            <a:gdLst/>
            <a:ahLst/>
            <a:cxnLst/>
            <a:rect l="l" t="t" r="r" b="b"/>
            <a:pathLst>
              <a:path w="749934" h="402589">
                <a:moveTo>
                  <a:pt x="548639" y="0"/>
                </a:moveTo>
                <a:lnTo>
                  <a:pt x="548639" y="100583"/>
                </a:lnTo>
                <a:lnTo>
                  <a:pt x="0" y="100583"/>
                </a:lnTo>
                <a:lnTo>
                  <a:pt x="0" y="301751"/>
                </a:lnTo>
                <a:lnTo>
                  <a:pt x="548639" y="301751"/>
                </a:lnTo>
                <a:lnTo>
                  <a:pt x="548639" y="402335"/>
                </a:lnTo>
                <a:lnTo>
                  <a:pt x="749807" y="201167"/>
                </a:lnTo>
                <a:lnTo>
                  <a:pt x="548639" y="0"/>
                </a:lnTo>
                <a:close/>
              </a:path>
            </a:pathLst>
          </a:custGeom>
          <a:solidFill>
            <a:srgbClr val="AAD3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8273795" y="5236464"/>
            <a:ext cx="1483360" cy="792480"/>
          </a:xfrm>
          <a:custGeom>
            <a:avLst/>
            <a:gdLst/>
            <a:ahLst/>
            <a:cxnLst/>
            <a:rect l="l" t="t" r="r" b="b"/>
            <a:pathLst>
              <a:path w="1483359" h="792479">
                <a:moveTo>
                  <a:pt x="741426" y="0"/>
                </a:moveTo>
                <a:lnTo>
                  <a:pt x="680621" y="1313"/>
                </a:lnTo>
                <a:lnTo>
                  <a:pt x="621170" y="5186"/>
                </a:lnTo>
                <a:lnTo>
                  <a:pt x="563262" y="11516"/>
                </a:lnTo>
                <a:lnTo>
                  <a:pt x="507089" y="20202"/>
                </a:lnTo>
                <a:lnTo>
                  <a:pt x="452842" y="31140"/>
                </a:lnTo>
                <a:lnTo>
                  <a:pt x="400711" y="44230"/>
                </a:lnTo>
                <a:lnTo>
                  <a:pt x="350887" y="59369"/>
                </a:lnTo>
                <a:lnTo>
                  <a:pt x="303562" y="76456"/>
                </a:lnTo>
                <a:lnTo>
                  <a:pt x="258926" y="95387"/>
                </a:lnTo>
                <a:lnTo>
                  <a:pt x="217169" y="116062"/>
                </a:lnTo>
                <a:lnTo>
                  <a:pt x="178484" y="138377"/>
                </a:lnTo>
                <a:lnTo>
                  <a:pt x="143060" y="162232"/>
                </a:lnTo>
                <a:lnTo>
                  <a:pt x="111089" y="187524"/>
                </a:lnTo>
                <a:lnTo>
                  <a:pt x="82762" y="214152"/>
                </a:lnTo>
                <a:lnTo>
                  <a:pt x="37801" y="271003"/>
                </a:lnTo>
                <a:lnTo>
                  <a:pt x="9704" y="331971"/>
                </a:lnTo>
                <a:lnTo>
                  <a:pt x="0" y="396240"/>
                </a:lnTo>
                <a:lnTo>
                  <a:pt x="2458" y="428737"/>
                </a:lnTo>
                <a:lnTo>
                  <a:pt x="21549" y="491459"/>
                </a:lnTo>
                <a:lnTo>
                  <a:pt x="58269" y="550472"/>
                </a:lnTo>
                <a:lnTo>
                  <a:pt x="111089" y="604960"/>
                </a:lnTo>
                <a:lnTo>
                  <a:pt x="143060" y="630252"/>
                </a:lnTo>
                <a:lnTo>
                  <a:pt x="178484" y="654107"/>
                </a:lnTo>
                <a:lnTo>
                  <a:pt x="217170" y="676422"/>
                </a:lnTo>
                <a:lnTo>
                  <a:pt x="258926" y="697096"/>
                </a:lnTo>
                <a:lnTo>
                  <a:pt x="303562" y="716027"/>
                </a:lnTo>
                <a:lnTo>
                  <a:pt x="350887" y="733113"/>
                </a:lnTo>
                <a:lnTo>
                  <a:pt x="400711" y="748251"/>
                </a:lnTo>
                <a:lnTo>
                  <a:pt x="452842" y="761340"/>
                </a:lnTo>
                <a:lnTo>
                  <a:pt x="507089" y="772279"/>
                </a:lnTo>
                <a:lnTo>
                  <a:pt x="563262" y="780964"/>
                </a:lnTo>
                <a:lnTo>
                  <a:pt x="621170" y="787293"/>
                </a:lnTo>
                <a:lnTo>
                  <a:pt x="680621" y="791166"/>
                </a:lnTo>
                <a:lnTo>
                  <a:pt x="741426" y="792480"/>
                </a:lnTo>
                <a:lnTo>
                  <a:pt x="802230" y="791166"/>
                </a:lnTo>
                <a:lnTo>
                  <a:pt x="861681" y="787293"/>
                </a:lnTo>
                <a:lnTo>
                  <a:pt x="919589" y="780964"/>
                </a:lnTo>
                <a:lnTo>
                  <a:pt x="975762" y="772279"/>
                </a:lnTo>
                <a:lnTo>
                  <a:pt x="1030009" y="761340"/>
                </a:lnTo>
                <a:lnTo>
                  <a:pt x="1082140" y="748251"/>
                </a:lnTo>
                <a:lnTo>
                  <a:pt x="1131964" y="733113"/>
                </a:lnTo>
                <a:lnTo>
                  <a:pt x="1179289" y="716027"/>
                </a:lnTo>
                <a:lnTo>
                  <a:pt x="1223925" y="697096"/>
                </a:lnTo>
                <a:lnTo>
                  <a:pt x="1265682" y="676422"/>
                </a:lnTo>
                <a:lnTo>
                  <a:pt x="1304367" y="654107"/>
                </a:lnTo>
                <a:lnTo>
                  <a:pt x="1339791" y="630252"/>
                </a:lnTo>
                <a:lnTo>
                  <a:pt x="1371762" y="604960"/>
                </a:lnTo>
                <a:lnTo>
                  <a:pt x="1400089" y="578333"/>
                </a:lnTo>
                <a:lnTo>
                  <a:pt x="1445050" y="521481"/>
                </a:lnTo>
                <a:lnTo>
                  <a:pt x="1473147" y="460511"/>
                </a:lnTo>
                <a:lnTo>
                  <a:pt x="1482852" y="396240"/>
                </a:lnTo>
                <a:lnTo>
                  <a:pt x="1480393" y="363744"/>
                </a:lnTo>
                <a:lnTo>
                  <a:pt x="1461302" y="301024"/>
                </a:lnTo>
                <a:lnTo>
                  <a:pt x="1424582" y="242012"/>
                </a:lnTo>
                <a:lnTo>
                  <a:pt x="1371762" y="187524"/>
                </a:lnTo>
                <a:lnTo>
                  <a:pt x="1339791" y="162232"/>
                </a:lnTo>
                <a:lnTo>
                  <a:pt x="1304367" y="138377"/>
                </a:lnTo>
                <a:lnTo>
                  <a:pt x="1265681" y="116062"/>
                </a:lnTo>
                <a:lnTo>
                  <a:pt x="1223925" y="95387"/>
                </a:lnTo>
                <a:lnTo>
                  <a:pt x="1179289" y="76456"/>
                </a:lnTo>
                <a:lnTo>
                  <a:pt x="1131964" y="59369"/>
                </a:lnTo>
                <a:lnTo>
                  <a:pt x="1082140" y="44230"/>
                </a:lnTo>
                <a:lnTo>
                  <a:pt x="1030009" y="31140"/>
                </a:lnTo>
                <a:lnTo>
                  <a:pt x="975762" y="20202"/>
                </a:lnTo>
                <a:lnTo>
                  <a:pt x="919589" y="11516"/>
                </a:lnTo>
                <a:lnTo>
                  <a:pt x="861681" y="5186"/>
                </a:lnTo>
                <a:lnTo>
                  <a:pt x="802230" y="1313"/>
                </a:lnTo>
                <a:lnTo>
                  <a:pt x="741426" y="0"/>
                </a:lnTo>
                <a:close/>
              </a:path>
            </a:pathLst>
          </a:custGeom>
          <a:solidFill>
            <a:srgbClr val="E392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8573261" y="5406644"/>
            <a:ext cx="887094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Aceptación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usuario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22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16128"/>
            <a:ext cx="2905760" cy="721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pc="-140"/>
              <a:t>Origen</a:t>
            </a:r>
            <a:r>
              <a:rPr dirty="0" spc="-254"/>
              <a:t> </a:t>
            </a:r>
            <a:r>
              <a:rPr dirty="0" spc="-90"/>
              <a:t>de</a:t>
            </a:r>
            <a:r>
              <a:rPr dirty="0" spc="-265"/>
              <a:t> </a:t>
            </a:r>
            <a:r>
              <a:rPr dirty="0" spc="-114"/>
              <a:t>los</a:t>
            </a:r>
            <a:r>
              <a:rPr dirty="0" spc="-275"/>
              <a:t> </a:t>
            </a:r>
            <a:r>
              <a:rPr dirty="0" spc="-120"/>
              <a:t>datos</a:t>
            </a:r>
          </a:p>
          <a:p>
            <a:pPr marL="12700">
              <a:lnSpc>
                <a:spcPts val="2735"/>
              </a:lnSpc>
            </a:pPr>
            <a:r>
              <a:rPr dirty="0" spc="-10">
                <a:solidFill>
                  <a:srgbClr val="797979"/>
                </a:solidFill>
              </a:rPr>
              <a:t>Tipos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08204" y="1732788"/>
            <a:ext cx="2720340" cy="617220"/>
          </a:xfrm>
          <a:prstGeom prst="rect">
            <a:avLst/>
          </a:prstGeom>
          <a:solidFill>
            <a:srgbClr val="00AFEF"/>
          </a:solidFill>
        </p:spPr>
        <p:txBody>
          <a:bodyPr wrap="square" lIns="0" tIns="132715" rIns="0" bIns="0" rtlCol="0" vert="horz">
            <a:spAutoFit/>
          </a:bodyPr>
          <a:lstStyle/>
          <a:p>
            <a:pPr marL="473075">
              <a:lnSpc>
                <a:spcPct val="100000"/>
              </a:lnSpc>
              <a:spcBef>
                <a:spcPts val="1045"/>
              </a:spcBef>
            </a:pPr>
            <a:r>
              <a:rPr dirty="0" sz="2100">
                <a:solidFill>
                  <a:srgbClr val="FFFFFF"/>
                </a:solidFill>
                <a:latin typeface="Tahoma"/>
                <a:cs typeface="Tahoma"/>
              </a:rPr>
              <a:t>Bases</a:t>
            </a:r>
            <a:r>
              <a:rPr dirty="0" sz="21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1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Tahoma"/>
                <a:cs typeface="Tahoma"/>
              </a:rPr>
              <a:t>datos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23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08204" y="2350007"/>
            <a:ext cx="2720340" cy="3919854"/>
          </a:xfrm>
          <a:prstGeom prst="rect">
            <a:avLst/>
          </a:prstGeom>
          <a:solidFill>
            <a:srgbClr val="CAE3F8">
              <a:alpha val="90194"/>
            </a:srgbClr>
          </a:solidFill>
        </p:spPr>
        <p:txBody>
          <a:bodyPr wrap="square" lIns="0" tIns="104775" rIns="0" bIns="0" rtlCol="0" vert="horz">
            <a:spAutoFit/>
          </a:bodyPr>
          <a:lstStyle/>
          <a:p>
            <a:pPr marL="346075" marR="600075" indent="-228600">
              <a:lnSpc>
                <a:spcPct val="90500"/>
              </a:lnSpc>
              <a:spcBef>
                <a:spcPts val="825"/>
              </a:spcBef>
              <a:buChar char="•"/>
              <a:tabLst>
                <a:tab pos="346075" algn="l"/>
              </a:tabLst>
            </a:pPr>
            <a:r>
              <a:rPr dirty="0" sz="2100" spc="-10">
                <a:latin typeface="Tahoma"/>
                <a:cs typeface="Tahoma"/>
              </a:rPr>
              <a:t>Suelen </a:t>
            </a:r>
            <a:r>
              <a:rPr dirty="0" sz="2100">
                <a:latin typeface="Tahoma"/>
                <a:cs typeface="Tahoma"/>
              </a:rPr>
              <a:t>corresponder</a:t>
            </a:r>
            <a:r>
              <a:rPr dirty="0" sz="2100" spc="-95">
                <a:latin typeface="Tahoma"/>
                <a:cs typeface="Tahoma"/>
              </a:rPr>
              <a:t> </a:t>
            </a:r>
            <a:r>
              <a:rPr dirty="0" sz="2100" spc="-50">
                <a:latin typeface="Tahoma"/>
                <a:cs typeface="Tahoma"/>
              </a:rPr>
              <a:t>a </a:t>
            </a:r>
            <a:r>
              <a:rPr dirty="0" sz="2100">
                <a:latin typeface="Tahoma"/>
                <a:cs typeface="Tahoma"/>
              </a:rPr>
              <a:t>data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interna</a:t>
            </a:r>
            <a:endParaRPr sz="2100">
              <a:latin typeface="Tahoma"/>
              <a:cs typeface="Tahoma"/>
            </a:endParaRPr>
          </a:p>
          <a:p>
            <a:pPr marL="346075" marR="991869" indent="-228600">
              <a:lnSpc>
                <a:spcPts val="2280"/>
              </a:lnSpc>
              <a:spcBef>
                <a:spcPts val="420"/>
              </a:spcBef>
              <a:buChar char="•"/>
              <a:tabLst>
                <a:tab pos="346075" algn="l"/>
              </a:tabLst>
            </a:pPr>
            <a:r>
              <a:rPr dirty="0" sz="2100">
                <a:latin typeface="Tahoma"/>
                <a:cs typeface="Tahoma"/>
              </a:rPr>
              <a:t>Suelen </a:t>
            </a:r>
            <a:r>
              <a:rPr dirty="0" sz="2100" spc="-25">
                <a:latin typeface="Tahoma"/>
                <a:cs typeface="Tahoma"/>
              </a:rPr>
              <a:t>ser </a:t>
            </a:r>
            <a:r>
              <a:rPr dirty="0" sz="2100" spc="-10">
                <a:latin typeface="Tahoma"/>
                <a:cs typeface="Tahoma"/>
              </a:rPr>
              <a:t>relacionales</a:t>
            </a:r>
            <a:endParaRPr sz="2100">
              <a:latin typeface="Tahoma"/>
              <a:cs typeface="Tahoma"/>
            </a:endParaRPr>
          </a:p>
          <a:p>
            <a:pPr marL="346075" marR="461009" indent="-228600">
              <a:lnSpc>
                <a:spcPct val="90500"/>
              </a:lnSpc>
              <a:spcBef>
                <a:spcPts val="350"/>
              </a:spcBef>
              <a:buChar char="•"/>
              <a:tabLst>
                <a:tab pos="346075" algn="l"/>
              </a:tabLst>
            </a:pPr>
            <a:r>
              <a:rPr dirty="0" sz="2100">
                <a:latin typeface="Tahoma"/>
                <a:cs typeface="Tahoma"/>
              </a:rPr>
              <a:t>Contienen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en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 spc="-25">
                <a:latin typeface="Tahoma"/>
                <a:cs typeface="Tahoma"/>
              </a:rPr>
              <a:t>su </a:t>
            </a:r>
            <a:r>
              <a:rPr dirty="0" sz="2100">
                <a:latin typeface="Tahoma"/>
                <a:cs typeface="Tahoma"/>
              </a:rPr>
              <a:t>mayoría</a:t>
            </a:r>
            <a:r>
              <a:rPr dirty="0" sz="2100" spc="-5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datos transaccionales </a:t>
            </a:r>
            <a:r>
              <a:rPr dirty="0" sz="2100">
                <a:latin typeface="Tahoma"/>
                <a:cs typeface="Tahoma"/>
              </a:rPr>
              <a:t>(CRM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 </a:t>
            </a:r>
            <a:r>
              <a:rPr dirty="0" sz="2100" spc="-20">
                <a:latin typeface="Tahoma"/>
                <a:cs typeface="Tahoma"/>
              </a:rPr>
              <a:t>ERP)</a:t>
            </a:r>
            <a:endParaRPr sz="2100">
              <a:latin typeface="Tahoma"/>
              <a:cs typeface="Tahoma"/>
            </a:endParaRPr>
          </a:p>
          <a:p>
            <a:pPr marL="346075" marR="379730" indent="-228600">
              <a:lnSpc>
                <a:spcPct val="90500"/>
              </a:lnSpc>
              <a:spcBef>
                <a:spcPts val="380"/>
              </a:spcBef>
              <a:buChar char="•"/>
              <a:tabLst>
                <a:tab pos="346075" algn="l"/>
              </a:tabLst>
            </a:pPr>
            <a:r>
              <a:rPr dirty="0" sz="2100">
                <a:latin typeface="Tahoma"/>
                <a:cs typeface="Tahoma"/>
              </a:rPr>
              <a:t>Requieren</a:t>
            </a:r>
            <a:r>
              <a:rPr dirty="0" sz="2100" spc="-70">
                <a:latin typeface="Tahoma"/>
                <a:cs typeface="Tahoma"/>
              </a:rPr>
              <a:t> </a:t>
            </a:r>
            <a:r>
              <a:rPr dirty="0" sz="2100" spc="-25">
                <a:latin typeface="Tahoma"/>
                <a:cs typeface="Tahoma"/>
              </a:rPr>
              <a:t>en </a:t>
            </a:r>
            <a:r>
              <a:rPr dirty="0" sz="2100">
                <a:latin typeface="Tahoma"/>
                <a:cs typeface="Tahoma"/>
              </a:rPr>
              <a:t>general</a:t>
            </a:r>
            <a:r>
              <a:rPr dirty="0" sz="2100" spc="-7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procesos </a:t>
            </a:r>
            <a:r>
              <a:rPr dirty="0" sz="2100" spc="-25">
                <a:latin typeface="Tahoma"/>
                <a:cs typeface="Tahoma"/>
              </a:rPr>
              <a:t>ETL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195827" y="1732788"/>
            <a:ext cx="2722245" cy="617220"/>
          </a:xfrm>
          <a:prstGeom prst="rect">
            <a:avLst/>
          </a:prstGeom>
          <a:solidFill>
            <a:srgbClr val="00AFEF"/>
          </a:solidFill>
        </p:spPr>
        <p:txBody>
          <a:bodyPr wrap="square" lIns="0" tIns="132715" rIns="0" bIns="0" rtlCol="0" vert="horz">
            <a:spAutoFit/>
          </a:bodyPr>
          <a:lstStyle/>
          <a:p>
            <a:pPr marL="447040">
              <a:lnSpc>
                <a:spcPct val="100000"/>
              </a:lnSpc>
              <a:spcBef>
                <a:spcPts val="1045"/>
              </a:spcBef>
            </a:pPr>
            <a:r>
              <a:rPr dirty="0" sz="2100">
                <a:solidFill>
                  <a:srgbClr val="FFFFFF"/>
                </a:solidFill>
                <a:latin typeface="Tahoma"/>
                <a:cs typeface="Tahoma"/>
              </a:rPr>
              <a:t>Archivos</a:t>
            </a:r>
            <a:r>
              <a:rPr dirty="0" sz="21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Tahoma"/>
                <a:cs typeface="Tahoma"/>
              </a:rPr>
              <a:t>planos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195827" y="2350007"/>
            <a:ext cx="2722245" cy="3919854"/>
          </a:xfrm>
          <a:prstGeom prst="rect">
            <a:avLst/>
          </a:prstGeom>
          <a:solidFill>
            <a:srgbClr val="CAE3F8">
              <a:alpha val="90194"/>
            </a:srgbClr>
          </a:solidFill>
        </p:spPr>
        <p:txBody>
          <a:bodyPr wrap="square" lIns="0" tIns="104775" rIns="0" bIns="0" rtlCol="0" vert="horz">
            <a:spAutoFit/>
          </a:bodyPr>
          <a:lstStyle/>
          <a:p>
            <a:pPr marL="346710" marR="600710" indent="-228600">
              <a:lnSpc>
                <a:spcPct val="90500"/>
              </a:lnSpc>
              <a:spcBef>
                <a:spcPts val="825"/>
              </a:spcBef>
              <a:buChar char="•"/>
              <a:tabLst>
                <a:tab pos="346710" algn="l"/>
              </a:tabLst>
            </a:pPr>
            <a:r>
              <a:rPr dirty="0" sz="2100" spc="-10">
                <a:latin typeface="Tahoma"/>
                <a:cs typeface="Tahoma"/>
              </a:rPr>
              <a:t>Suelen </a:t>
            </a:r>
            <a:r>
              <a:rPr dirty="0" sz="2100">
                <a:latin typeface="Tahoma"/>
                <a:cs typeface="Tahoma"/>
              </a:rPr>
              <a:t>corresponder</a:t>
            </a:r>
            <a:r>
              <a:rPr dirty="0" sz="2100" spc="-95">
                <a:latin typeface="Tahoma"/>
                <a:cs typeface="Tahoma"/>
              </a:rPr>
              <a:t> </a:t>
            </a:r>
            <a:r>
              <a:rPr dirty="0" sz="2100" spc="-50">
                <a:latin typeface="Tahoma"/>
                <a:cs typeface="Tahoma"/>
              </a:rPr>
              <a:t>a </a:t>
            </a:r>
            <a:r>
              <a:rPr dirty="0" sz="2100">
                <a:latin typeface="Tahoma"/>
                <a:cs typeface="Tahoma"/>
              </a:rPr>
              <a:t>data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externa</a:t>
            </a:r>
            <a:endParaRPr sz="2100">
              <a:latin typeface="Tahoma"/>
              <a:cs typeface="Tahoma"/>
            </a:endParaRPr>
          </a:p>
          <a:p>
            <a:pPr marL="346710" marR="297815" indent="-228600">
              <a:lnSpc>
                <a:spcPts val="2280"/>
              </a:lnSpc>
              <a:spcBef>
                <a:spcPts val="420"/>
              </a:spcBef>
              <a:buChar char="•"/>
              <a:tabLst>
                <a:tab pos="346710" algn="l"/>
              </a:tabLst>
            </a:pPr>
            <a:r>
              <a:rPr dirty="0" sz="2100">
                <a:latin typeface="Tahoma"/>
                <a:cs typeface="Tahoma"/>
              </a:rPr>
              <a:t>Suelen </a:t>
            </a:r>
            <a:r>
              <a:rPr dirty="0" sz="2100" spc="-10">
                <a:latin typeface="Tahoma"/>
                <a:cs typeface="Tahoma"/>
              </a:rPr>
              <a:t>tener </a:t>
            </a:r>
            <a:r>
              <a:rPr dirty="0" sz="2100">
                <a:latin typeface="Tahoma"/>
                <a:cs typeface="Tahoma"/>
              </a:rPr>
              <a:t>formato</a:t>
            </a:r>
            <a:r>
              <a:rPr dirty="0" sz="2100" spc="-7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XLS,</a:t>
            </a:r>
            <a:r>
              <a:rPr dirty="0" sz="2100" spc="-60">
                <a:latin typeface="Tahoma"/>
                <a:cs typeface="Tahoma"/>
              </a:rPr>
              <a:t> </a:t>
            </a:r>
            <a:r>
              <a:rPr dirty="0" sz="2100" spc="-25">
                <a:latin typeface="Tahoma"/>
                <a:cs typeface="Tahoma"/>
              </a:rPr>
              <a:t>CSV </a:t>
            </a:r>
            <a:r>
              <a:rPr dirty="0" sz="2100">
                <a:latin typeface="Tahoma"/>
                <a:cs typeface="Tahoma"/>
              </a:rPr>
              <a:t>o </a:t>
            </a:r>
            <a:r>
              <a:rPr dirty="0" sz="2100" spc="-20">
                <a:latin typeface="Tahoma"/>
                <a:cs typeface="Tahoma"/>
              </a:rPr>
              <a:t>JSON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283452" y="1732788"/>
            <a:ext cx="2722245" cy="605155"/>
          </a:xfrm>
          <a:prstGeom prst="rect">
            <a:avLst/>
          </a:prstGeom>
          <a:solidFill>
            <a:srgbClr val="00AFEF"/>
          </a:solidFill>
        </p:spPr>
        <p:txBody>
          <a:bodyPr wrap="square" lIns="0" tIns="132715" rIns="0" bIns="0" rtlCol="0" vert="horz">
            <a:spAutoFit/>
          </a:bodyPr>
          <a:lstStyle/>
          <a:p>
            <a:pPr marL="563245">
              <a:lnSpc>
                <a:spcPct val="100000"/>
              </a:lnSpc>
              <a:spcBef>
                <a:spcPts val="1045"/>
              </a:spcBef>
            </a:pPr>
            <a:r>
              <a:rPr dirty="0" sz="2100">
                <a:solidFill>
                  <a:srgbClr val="FFFFFF"/>
                </a:solidFill>
                <a:latin typeface="Tahoma"/>
                <a:cs typeface="Tahoma"/>
              </a:rPr>
              <a:t>Servicios</a:t>
            </a:r>
            <a:r>
              <a:rPr dirty="0" sz="21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25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283452" y="2337816"/>
            <a:ext cx="2722245" cy="3931920"/>
          </a:xfrm>
          <a:prstGeom prst="rect">
            <a:avLst/>
          </a:prstGeom>
          <a:solidFill>
            <a:srgbClr val="CAE3F8">
              <a:alpha val="90194"/>
            </a:srgbClr>
          </a:solidFill>
        </p:spPr>
        <p:txBody>
          <a:bodyPr wrap="square" lIns="0" tIns="116839" rIns="0" bIns="0" rtlCol="0" vert="horz">
            <a:spAutoFit/>
          </a:bodyPr>
          <a:lstStyle/>
          <a:p>
            <a:pPr marL="347980" marR="599440" indent="-229235">
              <a:lnSpc>
                <a:spcPct val="90500"/>
              </a:lnSpc>
              <a:spcBef>
                <a:spcPts val="919"/>
              </a:spcBef>
              <a:buChar char="•"/>
              <a:tabLst>
                <a:tab pos="347980" algn="l"/>
              </a:tabLst>
            </a:pPr>
            <a:r>
              <a:rPr dirty="0" sz="2100" spc="-10">
                <a:latin typeface="Tahoma"/>
                <a:cs typeface="Tahoma"/>
              </a:rPr>
              <a:t>Suelen </a:t>
            </a:r>
            <a:r>
              <a:rPr dirty="0" sz="2100">
                <a:latin typeface="Tahoma"/>
                <a:cs typeface="Tahoma"/>
              </a:rPr>
              <a:t>corresponder</a:t>
            </a:r>
            <a:r>
              <a:rPr dirty="0" sz="2100" spc="-95">
                <a:latin typeface="Tahoma"/>
                <a:cs typeface="Tahoma"/>
              </a:rPr>
              <a:t> </a:t>
            </a:r>
            <a:r>
              <a:rPr dirty="0" sz="2100" spc="-50">
                <a:latin typeface="Tahoma"/>
                <a:cs typeface="Tahoma"/>
              </a:rPr>
              <a:t>a </a:t>
            </a:r>
            <a:r>
              <a:rPr dirty="0" sz="2100">
                <a:latin typeface="Tahoma"/>
                <a:cs typeface="Tahoma"/>
              </a:rPr>
              <a:t>data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externa</a:t>
            </a:r>
            <a:endParaRPr sz="2100">
              <a:latin typeface="Tahoma"/>
              <a:cs typeface="Tahoma"/>
            </a:endParaRPr>
          </a:p>
          <a:p>
            <a:pPr marL="347980" marR="243840" indent="-229235">
              <a:lnSpc>
                <a:spcPct val="90500"/>
              </a:lnSpc>
              <a:spcBef>
                <a:spcPts val="385"/>
              </a:spcBef>
              <a:buChar char="•"/>
              <a:tabLst>
                <a:tab pos="347980" algn="l"/>
              </a:tabLst>
            </a:pPr>
            <a:r>
              <a:rPr dirty="0" sz="2100">
                <a:latin typeface="Tahoma"/>
                <a:cs typeface="Tahoma"/>
              </a:rPr>
              <a:t>Se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recurre</a:t>
            </a:r>
            <a:r>
              <a:rPr dirty="0" sz="2100" spc="-60">
                <a:latin typeface="Tahoma"/>
                <a:cs typeface="Tahoma"/>
              </a:rPr>
              <a:t> </a:t>
            </a:r>
            <a:r>
              <a:rPr dirty="0" sz="2100" spc="-35">
                <a:latin typeface="Tahoma"/>
                <a:cs typeface="Tahoma"/>
              </a:rPr>
              <a:t>en </a:t>
            </a:r>
            <a:r>
              <a:rPr dirty="0" sz="2100">
                <a:latin typeface="Tahoma"/>
                <a:cs typeface="Tahoma"/>
              </a:rPr>
              <a:t>general</a:t>
            </a:r>
            <a:r>
              <a:rPr dirty="0" sz="2100" spc="-6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</a:t>
            </a:r>
            <a:r>
              <a:rPr dirty="0" sz="2100" spc="-5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técnicas </a:t>
            </a:r>
            <a:r>
              <a:rPr dirty="0" sz="2100">
                <a:latin typeface="Tahoma"/>
                <a:cs typeface="Tahoma"/>
              </a:rPr>
              <a:t>de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web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scraping </a:t>
            </a:r>
            <a:r>
              <a:rPr dirty="0" sz="2100">
                <a:latin typeface="Tahoma"/>
                <a:cs typeface="Tahoma"/>
              </a:rPr>
              <a:t>(APIs,</a:t>
            </a:r>
            <a:r>
              <a:rPr dirty="0" sz="2100" spc="-85">
                <a:latin typeface="Tahoma"/>
                <a:cs typeface="Tahoma"/>
              </a:rPr>
              <a:t> </a:t>
            </a:r>
            <a:r>
              <a:rPr dirty="0" sz="2100" spc="-25">
                <a:latin typeface="Tahoma"/>
                <a:cs typeface="Tahoma"/>
              </a:rPr>
              <a:t>web </a:t>
            </a:r>
            <a:r>
              <a:rPr dirty="0" sz="2100" spc="-35">
                <a:latin typeface="Tahoma"/>
                <a:cs typeface="Tahoma"/>
              </a:rPr>
              <a:t>crawler,</a:t>
            </a:r>
            <a:r>
              <a:rPr dirty="0" sz="2100" spc="-60">
                <a:latin typeface="Tahoma"/>
                <a:cs typeface="Tahoma"/>
              </a:rPr>
              <a:t> </a:t>
            </a:r>
            <a:r>
              <a:rPr dirty="0" sz="2100" spc="-20">
                <a:latin typeface="Tahoma"/>
                <a:cs typeface="Tahoma"/>
              </a:rPr>
              <a:t>ready-</a:t>
            </a:r>
            <a:r>
              <a:rPr dirty="0" sz="2100" spc="-25">
                <a:latin typeface="Tahoma"/>
                <a:cs typeface="Tahoma"/>
              </a:rPr>
              <a:t>to- </a:t>
            </a:r>
            <a:r>
              <a:rPr dirty="0" sz="2100">
                <a:latin typeface="Tahoma"/>
                <a:cs typeface="Tahoma"/>
              </a:rPr>
              <a:t>use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crawler)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372600" y="1732788"/>
            <a:ext cx="2720340" cy="617220"/>
          </a:xfrm>
          <a:prstGeom prst="rect">
            <a:avLst/>
          </a:prstGeom>
          <a:solidFill>
            <a:srgbClr val="00AFEF"/>
          </a:solidFill>
        </p:spPr>
        <p:txBody>
          <a:bodyPr wrap="square" lIns="0" tIns="132715" rIns="0" bIns="0" rtlCol="0" vert="horz">
            <a:spAutoFit/>
          </a:bodyPr>
          <a:lstStyle/>
          <a:p>
            <a:pPr marL="570865">
              <a:lnSpc>
                <a:spcPct val="100000"/>
              </a:lnSpc>
              <a:spcBef>
                <a:spcPts val="1045"/>
              </a:spcBef>
            </a:pPr>
            <a:r>
              <a:rPr dirty="0" sz="2100">
                <a:solidFill>
                  <a:srgbClr val="FFFFFF"/>
                </a:solidFill>
                <a:latin typeface="Tahoma"/>
                <a:cs typeface="Tahoma"/>
              </a:rPr>
              <a:t>Otras</a:t>
            </a:r>
            <a:r>
              <a:rPr dirty="0" sz="21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Tahoma"/>
                <a:cs typeface="Tahoma"/>
              </a:rPr>
              <a:t>fuentes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372600" y="2350007"/>
            <a:ext cx="2720340" cy="3919854"/>
          </a:xfrm>
          <a:prstGeom prst="rect">
            <a:avLst/>
          </a:prstGeom>
          <a:solidFill>
            <a:srgbClr val="CAE3F8">
              <a:alpha val="90194"/>
            </a:srgbClr>
          </a:solidFill>
        </p:spPr>
        <p:txBody>
          <a:bodyPr wrap="square" lIns="0" tIns="104775" rIns="0" bIns="0" rtlCol="0" vert="horz">
            <a:spAutoFit/>
          </a:bodyPr>
          <a:lstStyle/>
          <a:p>
            <a:pPr marL="347345" marR="733425" indent="-228600">
              <a:lnSpc>
                <a:spcPct val="90500"/>
              </a:lnSpc>
              <a:spcBef>
                <a:spcPts val="825"/>
              </a:spcBef>
              <a:buChar char="•"/>
              <a:tabLst>
                <a:tab pos="347345" algn="l"/>
              </a:tabLst>
            </a:pPr>
            <a:r>
              <a:rPr dirty="0" sz="2100">
                <a:latin typeface="Tahoma"/>
                <a:cs typeface="Tahoma"/>
              </a:rPr>
              <a:t>Incluyen</a:t>
            </a:r>
            <a:r>
              <a:rPr dirty="0" sz="2100" spc="-100">
                <a:latin typeface="Tahoma"/>
                <a:cs typeface="Tahoma"/>
              </a:rPr>
              <a:t> </a:t>
            </a:r>
            <a:r>
              <a:rPr dirty="0" sz="2100" spc="-25">
                <a:latin typeface="Tahoma"/>
                <a:cs typeface="Tahoma"/>
              </a:rPr>
              <a:t>RSS </a:t>
            </a:r>
            <a:r>
              <a:rPr dirty="0" sz="2100">
                <a:latin typeface="Tahoma"/>
                <a:cs typeface="Tahoma"/>
              </a:rPr>
              <a:t>feeds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(Google Analytics)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090672" y="2330195"/>
            <a:ext cx="4168140" cy="3909060"/>
          </a:xfrm>
          <a:custGeom>
            <a:avLst/>
            <a:gdLst/>
            <a:ahLst/>
            <a:cxnLst/>
            <a:rect l="l" t="t" r="r" b="b"/>
            <a:pathLst>
              <a:path w="4168140" h="3909060">
                <a:moveTo>
                  <a:pt x="4168139" y="0"/>
                </a:moveTo>
                <a:lnTo>
                  <a:pt x="0" y="0"/>
                </a:lnTo>
                <a:lnTo>
                  <a:pt x="0" y="3909059"/>
                </a:lnTo>
                <a:lnTo>
                  <a:pt x="4168139" y="3909059"/>
                </a:lnTo>
                <a:lnTo>
                  <a:pt x="416813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6303" y="416128"/>
            <a:ext cx="2905760" cy="721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pc="-140"/>
              <a:t>Origen</a:t>
            </a:r>
            <a:r>
              <a:rPr dirty="0" spc="-254"/>
              <a:t> </a:t>
            </a:r>
            <a:r>
              <a:rPr dirty="0" spc="-90"/>
              <a:t>de</a:t>
            </a:r>
            <a:r>
              <a:rPr dirty="0" spc="-265"/>
              <a:t> </a:t>
            </a:r>
            <a:r>
              <a:rPr dirty="0" spc="-114"/>
              <a:t>los</a:t>
            </a:r>
            <a:r>
              <a:rPr dirty="0" spc="-275"/>
              <a:t> </a:t>
            </a:r>
            <a:r>
              <a:rPr dirty="0" spc="-120"/>
              <a:t>datos</a:t>
            </a:r>
          </a:p>
          <a:p>
            <a:pPr marL="12700">
              <a:lnSpc>
                <a:spcPts val="2735"/>
              </a:lnSpc>
            </a:pPr>
            <a:r>
              <a:rPr dirty="0" spc="-135">
                <a:solidFill>
                  <a:srgbClr val="797979"/>
                </a:solidFill>
              </a:rPr>
              <a:t>Bases</a:t>
            </a:r>
            <a:r>
              <a:rPr dirty="0" spc="-270">
                <a:solidFill>
                  <a:srgbClr val="797979"/>
                </a:solidFill>
              </a:rPr>
              <a:t> </a:t>
            </a:r>
            <a:r>
              <a:rPr dirty="0" spc="-90">
                <a:solidFill>
                  <a:srgbClr val="797979"/>
                </a:solidFill>
              </a:rPr>
              <a:t>de</a:t>
            </a:r>
            <a:r>
              <a:rPr dirty="0" spc="-265">
                <a:solidFill>
                  <a:srgbClr val="797979"/>
                </a:solidFill>
              </a:rPr>
              <a:t> </a:t>
            </a:r>
            <a:r>
              <a:rPr dirty="0" spc="-20">
                <a:solidFill>
                  <a:srgbClr val="797979"/>
                </a:solidFill>
              </a:rPr>
              <a:t>datos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181857" y="2361691"/>
            <a:ext cx="127444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Tahoma"/>
                <a:cs typeface="Tahoma"/>
              </a:rPr>
              <a:t>ERP</a:t>
            </a:r>
            <a:r>
              <a:rPr dirty="0" sz="1800" spc="-20"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marL="286385" indent="-286385">
              <a:lnSpc>
                <a:spcPct val="100000"/>
              </a:lnSpc>
              <a:buFont typeface="Wingdings"/>
              <a:buChar char=""/>
              <a:tabLst>
                <a:tab pos="286385" algn="l"/>
              </a:tabLst>
            </a:pPr>
            <a:r>
              <a:rPr dirty="0" sz="1800" spc="-10">
                <a:latin typeface="Tahoma"/>
                <a:cs typeface="Tahoma"/>
              </a:rPr>
              <a:t>Ventas</a:t>
            </a:r>
            <a:endParaRPr sz="1800">
              <a:latin typeface="Tahoma"/>
              <a:cs typeface="Tahoma"/>
            </a:endParaRPr>
          </a:p>
          <a:p>
            <a:pPr marL="286385" indent="-286385">
              <a:lnSpc>
                <a:spcPct val="100000"/>
              </a:lnSpc>
              <a:buFont typeface="Wingdings"/>
              <a:buChar char=""/>
              <a:tabLst>
                <a:tab pos="286385" algn="l"/>
              </a:tabLst>
            </a:pPr>
            <a:r>
              <a:rPr dirty="0" sz="1800" spc="-10">
                <a:latin typeface="Tahoma"/>
                <a:cs typeface="Tahoma"/>
              </a:rPr>
              <a:t>Costos</a:t>
            </a:r>
            <a:endParaRPr sz="1800">
              <a:latin typeface="Tahoma"/>
              <a:cs typeface="Tahoma"/>
            </a:endParaRPr>
          </a:p>
          <a:p>
            <a:pPr marL="286385" indent="-286385">
              <a:lnSpc>
                <a:spcPct val="100000"/>
              </a:lnSpc>
              <a:buFont typeface="Wingdings"/>
              <a:buChar char=""/>
              <a:tabLst>
                <a:tab pos="286385" algn="l"/>
              </a:tabLst>
            </a:pPr>
            <a:r>
              <a:rPr dirty="0" sz="1800" spc="-10">
                <a:latin typeface="Tahoma"/>
                <a:cs typeface="Tahoma"/>
              </a:rPr>
              <a:t>Márgenes</a:t>
            </a:r>
            <a:endParaRPr sz="1800">
              <a:latin typeface="Tahoma"/>
              <a:cs typeface="Tahoma"/>
            </a:endParaRPr>
          </a:p>
          <a:p>
            <a:pPr marL="286385" indent="-286385">
              <a:lnSpc>
                <a:spcPct val="100000"/>
              </a:lnSpc>
              <a:buFont typeface="Wingdings"/>
              <a:buChar char=""/>
              <a:tabLst>
                <a:tab pos="286385" algn="l"/>
              </a:tabLst>
            </a:pPr>
            <a:r>
              <a:rPr dirty="0" sz="1800" spc="-10">
                <a:latin typeface="Tahoma"/>
                <a:cs typeface="Tahoma"/>
              </a:rPr>
              <a:t>Gastos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24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181857" y="4008246"/>
            <a:ext cx="395986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Tahoma"/>
                <a:cs typeface="Tahoma"/>
              </a:rPr>
              <a:t>CRM</a:t>
            </a:r>
            <a:r>
              <a:rPr dirty="0" sz="1800" spc="-20"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marL="286385" indent="-286385">
              <a:lnSpc>
                <a:spcPct val="100000"/>
              </a:lnSpc>
              <a:buFont typeface="Wingdings"/>
              <a:buChar char=""/>
              <a:tabLst>
                <a:tab pos="286385" algn="l"/>
              </a:tabLst>
            </a:pPr>
            <a:r>
              <a:rPr dirty="0" sz="1800">
                <a:latin typeface="Tahoma"/>
                <a:cs typeface="Tahoma"/>
              </a:rPr>
              <a:t>Datos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generales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clientes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actuales</a:t>
            </a:r>
            <a:endParaRPr sz="1800">
              <a:latin typeface="Tahoma"/>
              <a:cs typeface="Tahoma"/>
            </a:endParaRPr>
          </a:p>
          <a:p>
            <a:pPr marL="286385" indent="-286385">
              <a:lnSpc>
                <a:spcPct val="100000"/>
              </a:lnSpc>
              <a:buFont typeface="Wingdings"/>
              <a:buChar char=""/>
              <a:tabLst>
                <a:tab pos="286385" algn="l"/>
              </a:tabLst>
            </a:pPr>
            <a:r>
              <a:rPr dirty="0" sz="1800">
                <a:latin typeface="Tahoma"/>
                <a:cs typeface="Tahoma"/>
              </a:rPr>
              <a:t>Necesidades,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preferencias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o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gustos</a:t>
            </a:r>
            <a:endParaRPr sz="1800">
              <a:latin typeface="Tahoma"/>
              <a:cs typeface="Tahoma"/>
            </a:endParaRPr>
          </a:p>
          <a:p>
            <a:pPr marL="286385" indent="-286385">
              <a:lnSpc>
                <a:spcPct val="100000"/>
              </a:lnSpc>
              <a:buFont typeface="Wingdings"/>
              <a:buChar char=""/>
              <a:tabLst>
                <a:tab pos="286385" algn="l"/>
              </a:tabLst>
            </a:pPr>
            <a:r>
              <a:rPr dirty="0" sz="1800">
                <a:latin typeface="Tahoma"/>
                <a:cs typeface="Tahoma"/>
              </a:rPr>
              <a:t>Datos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sobre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clientes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potenciales</a:t>
            </a:r>
            <a:endParaRPr sz="1800">
              <a:latin typeface="Tahoma"/>
              <a:cs typeface="Tahoma"/>
            </a:endParaRPr>
          </a:p>
          <a:p>
            <a:pPr marL="286385" indent="-286385">
              <a:lnSpc>
                <a:spcPct val="100000"/>
              </a:lnSpc>
              <a:buFont typeface="Wingdings"/>
              <a:buChar char=""/>
              <a:tabLst>
                <a:tab pos="286385" algn="l"/>
              </a:tabLst>
            </a:pPr>
            <a:r>
              <a:rPr dirty="0" sz="1800">
                <a:latin typeface="Tahoma"/>
                <a:cs typeface="Tahoma"/>
              </a:rPr>
              <a:t>Opiniones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y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comentarios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clientes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90672" y="1714500"/>
            <a:ext cx="4168140" cy="60515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125095" rIns="0" bIns="0" rtlCol="0" vert="horz">
            <a:spAutoFit/>
          </a:bodyPr>
          <a:lstStyle/>
          <a:p>
            <a:pPr marL="1221740">
              <a:lnSpc>
                <a:spcPct val="100000"/>
              </a:lnSpc>
              <a:spcBef>
                <a:spcPts val="985"/>
              </a:spcBef>
            </a:pPr>
            <a:r>
              <a:rPr dirty="0" sz="2100">
                <a:latin typeface="Tahoma"/>
                <a:cs typeface="Tahoma"/>
              </a:rPr>
              <a:t>Tipos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de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datos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0584" y="1708404"/>
            <a:ext cx="2720340" cy="617220"/>
          </a:xfrm>
          <a:prstGeom prst="rect">
            <a:avLst/>
          </a:prstGeom>
          <a:solidFill>
            <a:srgbClr val="00AFEF"/>
          </a:solidFill>
        </p:spPr>
        <p:txBody>
          <a:bodyPr wrap="square" lIns="0" tIns="130810" rIns="0" bIns="0" rtlCol="0" vert="horz">
            <a:spAutoFit/>
          </a:bodyPr>
          <a:lstStyle/>
          <a:p>
            <a:pPr marL="471805">
              <a:lnSpc>
                <a:spcPct val="100000"/>
              </a:lnSpc>
              <a:spcBef>
                <a:spcPts val="1030"/>
              </a:spcBef>
            </a:pPr>
            <a:r>
              <a:rPr dirty="0" sz="2100">
                <a:solidFill>
                  <a:srgbClr val="FFFFFF"/>
                </a:solidFill>
                <a:latin typeface="Tahoma"/>
                <a:cs typeface="Tahoma"/>
              </a:rPr>
              <a:t>Bases</a:t>
            </a:r>
            <a:r>
              <a:rPr dirty="0" sz="21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1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Tahoma"/>
                <a:cs typeface="Tahoma"/>
              </a:rPr>
              <a:t>datos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0584" y="2325623"/>
            <a:ext cx="2720340" cy="3919854"/>
          </a:xfrm>
          <a:prstGeom prst="rect">
            <a:avLst/>
          </a:prstGeom>
          <a:solidFill>
            <a:srgbClr val="CAE3F8">
              <a:alpha val="90194"/>
            </a:srgbClr>
          </a:solidFill>
        </p:spPr>
        <p:txBody>
          <a:bodyPr wrap="square" lIns="0" tIns="108585" rIns="0" bIns="0" rtlCol="0" vert="horz">
            <a:spAutoFit/>
          </a:bodyPr>
          <a:lstStyle/>
          <a:p>
            <a:pPr marL="346075" marR="596900" indent="-228600">
              <a:lnSpc>
                <a:spcPts val="2270"/>
              </a:lnSpc>
              <a:spcBef>
                <a:spcPts val="855"/>
              </a:spcBef>
              <a:buChar char="•"/>
              <a:tabLst>
                <a:tab pos="346075" algn="l"/>
              </a:tabLst>
            </a:pPr>
            <a:r>
              <a:rPr dirty="0" sz="2100" spc="-10">
                <a:latin typeface="Tahoma"/>
                <a:cs typeface="Tahoma"/>
              </a:rPr>
              <a:t>Suelen </a:t>
            </a:r>
            <a:r>
              <a:rPr dirty="0" sz="2100">
                <a:latin typeface="Tahoma"/>
                <a:cs typeface="Tahoma"/>
              </a:rPr>
              <a:t>corresponder</a:t>
            </a:r>
            <a:r>
              <a:rPr dirty="0" sz="2100" spc="-70">
                <a:latin typeface="Tahoma"/>
                <a:cs typeface="Tahoma"/>
              </a:rPr>
              <a:t> </a:t>
            </a:r>
            <a:r>
              <a:rPr dirty="0" sz="2100" spc="-50">
                <a:latin typeface="Tahoma"/>
                <a:cs typeface="Tahoma"/>
              </a:rPr>
              <a:t>a </a:t>
            </a:r>
            <a:r>
              <a:rPr dirty="0" sz="2100">
                <a:latin typeface="Tahoma"/>
                <a:cs typeface="Tahoma"/>
              </a:rPr>
              <a:t>data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interna</a:t>
            </a:r>
            <a:endParaRPr sz="2100">
              <a:latin typeface="Tahoma"/>
              <a:cs typeface="Tahoma"/>
            </a:endParaRPr>
          </a:p>
          <a:p>
            <a:pPr marL="346075" marR="991235" indent="-228600">
              <a:lnSpc>
                <a:spcPts val="2270"/>
              </a:lnSpc>
              <a:spcBef>
                <a:spcPts val="380"/>
              </a:spcBef>
              <a:buChar char="•"/>
              <a:tabLst>
                <a:tab pos="346075" algn="l"/>
              </a:tabLst>
            </a:pPr>
            <a:r>
              <a:rPr dirty="0" sz="2100">
                <a:latin typeface="Tahoma"/>
                <a:cs typeface="Tahoma"/>
              </a:rPr>
              <a:t>Suelen </a:t>
            </a:r>
            <a:r>
              <a:rPr dirty="0" sz="2100" spc="-25">
                <a:latin typeface="Tahoma"/>
                <a:cs typeface="Tahoma"/>
              </a:rPr>
              <a:t>ser </a:t>
            </a:r>
            <a:r>
              <a:rPr dirty="0" sz="2100" spc="-10">
                <a:latin typeface="Tahoma"/>
                <a:cs typeface="Tahoma"/>
              </a:rPr>
              <a:t>relacionales</a:t>
            </a:r>
            <a:endParaRPr sz="2100">
              <a:latin typeface="Tahoma"/>
              <a:cs typeface="Tahoma"/>
            </a:endParaRPr>
          </a:p>
          <a:p>
            <a:pPr marL="346075" marR="460375" indent="-228600">
              <a:lnSpc>
                <a:spcPct val="90000"/>
              </a:lnSpc>
              <a:spcBef>
                <a:spcPts val="335"/>
              </a:spcBef>
              <a:buChar char="•"/>
              <a:tabLst>
                <a:tab pos="346075" algn="l"/>
              </a:tabLst>
            </a:pPr>
            <a:r>
              <a:rPr dirty="0" sz="2100">
                <a:latin typeface="Tahoma"/>
                <a:cs typeface="Tahoma"/>
              </a:rPr>
              <a:t>Contienen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en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 spc="-25">
                <a:latin typeface="Tahoma"/>
                <a:cs typeface="Tahoma"/>
              </a:rPr>
              <a:t>su </a:t>
            </a:r>
            <a:r>
              <a:rPr dirty="0" sz="2100">
                <a:latin typeface="Tahoma"/>
                <a:cs typeface="Tahoma"/>
              </a:rPr>
              <a:t>mayoría</a:t>
            </a:r>
            <a:r>
              <a:rPr dirty="0" sz="2100" spc="-6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datos transaccionales </a:t>
            </a:r>
            <a:r>
              <a:rPr dirty="0" sz="2100">
                <a:latin typeface="Tahoma"/>
                <a:cs typeface="Tahoma"/>
              </a:rPr>
              <a:t>(CRM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 </a:t>
            </a:r>
            <a:r>
              <a:rPr dirty="0" sz="2100" spc="-20">
                <a:latin typeface="Tahoma"/>
                <a:cs typeface="Tahoma"/>
              </a:rPr>
              <a:t>ERP)</a:t>
            </a:r>
            <a:endParaRPr sz="2100">
              <a:latin typeface="Tahoma"/>
              <a:cs typeface="Tahoma"/>
            </a:endParaRPr>
          </a:p>
          <a:p>
            <a:pPr marL="346075" marR="379730" indent="-228600">
              <a:lnSpc>
                <a:spcPct val="90100"/>
              </a:lnSpc>
              <a:spcBef>
                <a:spcPts val="385"/>
              </a:spcBef>
              <a:buChar char="•"/>
              <a:tabLst>
                <a:tab pos="346075" algn="l"/>
              </a:tabLst>
            </a:pPr>
            <a:r>
              <a:rPr dirty="0" sz="2100">
                <a:latin typeface="Tahoma"/>
                <a:cs typeface="Tahoma"/>
              </a:rPr>
              <a:t>Requieren</a:t>
            </a:r>
            <a:r>
              <a:rPr dirty="0" sz="2100" spc="-95">
                <a:latin typeface="Tahoma"/>
                <a:cs typeface="Tahoma"/>
              </a:rPr>
              <a:t> </a:t>
            </a:r>
            <a:r>
              <a:rPr dirty="0" sz="2100" spc="-35">
                <a:latin typeface="Tahoma"/>
                <a:cs typeface="Tahoma"/>
              </a:rPr>
              <a:t>en </a:t>
            </a:r>
            <a:r>
              <a:rPr dirty="0" sz="2100">
                <a:latin typeface="Tahoma"/>
                <a:cs typeface="Tahoma"/>
              </a:rPr>
              <a:t>general</a:t>
            </a:r>
            <a:r>
              <a:rPr dirty="0" sz="2100" spc="-7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procesos </a:t>
            </a:r>
            <a:r>
              <a:rPr dirty="0" sz="2100" spc="-25">
                <a:latin typeface="Tahoma"/>
                <a:cs typeface="Tahoma"/>
              </a:rPr>
              <a:t>ETL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533131" y="2330195"/>
            <a:ext cx="4274820" cy="3909060"/>
          </a:xfrm>
          <a:prstGeom prst="rect">
            <a:avLst/>
          </a:prstGeom>
          <a:solidFill>
            <a:srgbClr val="DFF5EE"/>
          </a:solidFill>
        </p:spPr>
        <p:txBody>
          <a:bodyPr wrap="square" lIns="0" tIns="43815" rIns="0" bIns="0" rtlCol="0" vert="horz">
            <a:spAutoFit/>
          </a:bodyPr>
          <a:lstStyle/>
          <a:p>
            <a:pPr marL="92710" marR="152400">
              <a:lnSpc>
                <a:spcPct val="100000"/>
              </a:lnSpc>
              <a:spcBef>
                <a:spcPts val="345"/>
              </a:spcBef>
            </a:pPr>
            <a:r>
              <a:rPr dirty="0" sz="1800">
                <a:latin typeface="Tahoma"/>
                <a:cs typeface="Tahoma"/>
              </a:rPr>
              <a:t>Debido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que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suelen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ser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gran </a:t>
            </a:r>
            <a:r>
              <a:rPr dirty="0" sz="1800">
                <a:latin typeface="Tahoma"/>
                <a:cs typeface="Tahoma"/>
              </a:rPr>
              <a:t>volumen,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requieren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una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infraestructura </a:t>
            </a:r>
            <a:r>
              <a:rPr dirty="0" sz="1800">
                <a:latin typeface="Tahoma"/>
                <a:cs typeface="Tahoma"/>
              </a:rPr>
              <a:t>y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procesamiento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avanzados,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además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 spc="-25">
                <a:latin typeface="Tahoma"/>
                <a:cs typeface="Tahoma"/>
              </a:rPr>
              <a:t>de </a:t>
            </a:r>
            <a:r>
              <a:rPr dirty="0" sz="1800">
                <a:latin typeface="Tahoma"/>
                <a:cs typeface="Tahoma"/>
              </a:rPr>
              <a:t>un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tratamiento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que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apunte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 spc="-25">
                <a:latin typeface="Tahoma"/>
                <a:cs typeface="Tahoma"/>
              </a:rPr>
              <a:t>su </a:t>
            </a:r>
            <a:r>
              <a:rPr dirty="0" sz="1800">
                <a:latin typeface="Tahoma"/>
                <a:cs typeface="Tahoma"/>
              </a:rPr>
              <a:t>optimización,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tanto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estructura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como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consulta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533131" y="1714500"/>
            <a:ext cx="4274820" cy="605155"/>
          </a:xfrm>
          <a:prstGeom prst="rect">
            <a:avLst/>
          </a:prstGeom>
          <a:solidFill>
            <a:srgbClr val="BDEBDF"/>
          </a:solidFill>
        </p:spPr>
        <p:txBody>
          <a:bodyPr wrap="square" lIns="0" tIns="125095" rIns="0" bIns="0" rtlCol="0" vert="horz">
            <a:spAutoFit/>
          </a:bodyPr>
          <a:lstStyle/>
          <a:p>
            <a:pPr marL="1192530">
              <a:lnSpc>
                <a:spcPct val="100000"/>
              </a:lnSpc>
              <a:spcBef>
                <a:spcPts val="985"/>
              </a:spcBef>
            </a:pPr>
            <a:r>
              <a:rPr dirty="0" sz="2100" spc="-10">
                <a:latin typeface="Tahoma"/>
                <a:cs typeface="Tahoma"/>
              </a:rPr>
              <a:t>Consideraciones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090672" y="2330195"/>
            <a:ext cx="4168140" cy="3909060"/>
          </a:xfrm>
          <a:custGeom>
            <a:avLst/>
            <a:gdLst/>
            <a:ahLst/>
            <a:cxnLst/>
            <a:rect l="l" t="t" r="r" b="b"/>
            <a:pathLst>
              <a:path w="4168140" h="3909060">
                <a:moveTo>
                  <a:pt x="4168139" y="0"/>
                </a:moveTo>
                <a:lnTo>
                  <a:pt x="0" y="0"/>
                </a:lnTo>
                <a:lnTo>
                  <a:pt x="0" y="3909059"/>
                </a:lnTo>
                <a:lnTo>
                  <a:pt x="4168139" y="3909059"/>
                </a:lnTo>
                <a:lnTo>
                  <a:pt x="416813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6303" y="416128"/>
            <a:ext cx="2905760" cy="721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pc="-140"/>
              <a:t>Origen</a:t>
            </a:r>
            <a:r>
              <a:rPr dirty="0" spc="-254"/>
              <a:t> </a:t>
            </a:r>
            <a:r>
              <a:rPr dirty="0" spc="-90"/>
              <a:t>de</a:t>
            </a:r>
            <a:r>
              <a:rPr dirty="0" spc="-265"/>
              <a:t> </a:t>
            </a:r>
            <a:r>
              <a:rPr dirty="0" spc="-114"/>
              <a:t>los</a:t>
            </a:r>
            <a:r>
              <a:rPr dirty="0" spc="-275"/>
              <a:t> </a:t>
            </a:r>
            <a:r>
              <a:rPr dirty="0" spc="-120"/>
              <a:t>datos</a:t>
            </a:r>
          </a:p>
          <a:p>
            <a:pPr marL="12700">
              <a:lnSpc>
                <a:spcPts val="2735"/>
              </a:lnSpc>
            </a:pPr>
            <a:r>
              <a:rPr dirty="0" spc="-155">
                <a:solidFill>
                  <a:srgbClr val="797979"/>
                </a:solidFill>
              </a:rPr>
              <a:t>Archivos</a:t>
            </a:r>
            <a:r>
              <a:rPr dirty="0" spc="-225">
                <a:solidFill>
                  <a:srgbClr val="797979"/>
                </a:solidFill>
              </a:rPr>
              <a:t> </a:t>
            </a:r>
            <a:r>
              <a:rPr dirty="0" spc="-10">
                <a:solidFill>
                  <a:srgbClr val="797979"/>
                </a:solidFill>
              </a:rPr>
              <a:t>planos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181857" y="2361691"/>
            <a:ext cx="314960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ahoma"/>
                <a:cs typeface="Tahoma"/>
              </a:rPr>
              <a:t>Competidores</a:t>
            </a:r>
            <a:r>
              <a:rPr dirty="0" sz="1800" spc="-6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(Servicios</a:t>
            </a:r>
            <a:r>
              <a:rPr dirty="0" sz="1800" spc="-95" b="1">
                <a:latin typeface="Tahoma"/>
                <a:cs typeface="Tahoma"/>
              </a:rPr>
              <a:t> </a:t>
            </a:r>
            <a:r>
              <a:rPr dirty="0" sz="1800" spc="-25" b="1">
                <a:latin typeface="Tahoma"/>
                <a:cs typeface="Tahoma"/>
              </a:rPr>
              <a:t>de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dirty="0" sz="1800" spc="-10" b="1">
                <a:latin typeface="Tahoma"/>
                <a:cs typeface="Tahoma"/>
              </a:rPr>
              <a:t>información)</a:t>
            </a:r>
            <a:r>
              <a:rPr dirty="0" sz="1800" spc="-10"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marL="286385" indent="-286385">
              <a:lnSpc>
                <a:spcPct val="100000"/>
              </a:lnSpc>
              <a:buFont typeface="Wingdings"/>
              <a:buChar char=""/>
              <a:tabLst>
                <a:tab pos="286385" algn="l"/>
              </a:tabLst>
            </a:pPr>
            <a:r>
              <a:rPr dirty="0" sz="1800">
                <a:latin typeface="Tahoma"/>
                <a:cs typeface="Tahoma"/>
              </a:rPr>
              <a:t>Ventas</a:t>
            </a:r>
            <a:r>
              <a:rPr dirty="0" sz="1800" spc="-14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competencia</a:t>
            </a:r>
            <a:endParaRPr sz="1800">
              <a:latin typeface="Tahoma"/>
              <a:cs typeface="Tahoma"/>
            </a:endParaRPr>
          </a:p>
          <a:p>
            <a:pPr marL="286385" indent="-286385">
              <a:lnSpc>
                <a:spcPct val="100000"/>
              </a:lnSpc>
              <a:buFont typeface="Wingdings"/>
              <a:buChar char=""/>
              <a:tabLst>
                <a:tab pos="286385" algn="l"/>
              </a:tabLst>
            </a:pPr>
            <a:r>
              <a:rPr dirty="0" sz="1800">
                <a:latin typeface="Tahoma"/>
                <a:cs typeface="Tahoma"/>
              </a:rPr>
              <a:t>Precios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competencia</a:t>
            </a:r>
            <a:endParaRPr sz="1800">
              <a:latin typeface="Tahoma"/>
              <a:cs typeface="Tahoma"/>
            </a:endParaRPr>
          </a:p>
          <a:p>
            <a:pPr marL="286385" indent="-286385">
              <a:lnSpc>
                <a:spcPct val="100000"/>
              </a:lnSpc>
              <a:buFont typeface="Wingdings"/>
              <a:buChar char=""/>
              <a:tabLst>
                <a:tab pos="286385" algn="l"/>
              </a:tabLst>
            </a:pPr>
            <a:r>
              <a:rPr dirty="0" sz="1800">
                <a:latin typeface="Tahoma"/>
                <a:cs typeface="Tahoma"/>
              </a:rPr>
              <a:t>Promociones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competencia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181857" y="4008246"/>
            <a:ext cx="239712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ahoma"/>
                <a:cs typeface="Tahoma"/>
              </a:rPr>
              <a:t>Mercado</a:t>
            </a:r>
            <a:r>
              <a:rPr dirty="0" sz="1800" spc="-10"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marL="286385" indent="-286385">
              <a:lnSpc>
                <a:spcPct val="100000"/>
              </a:lnSpc>
              <a:buFont typeface="Wingdings"/>
              <a:buChar char=""/>
              <a:tabLst>
                <a:tab pos="286385" algn="l"/>
              </a:tabLst>
            </a:pPr>
            <a:r>
              <a:rPr dirty="0" sz="1800">
                <a:latin typeface="Tahoma"/>
                <a:cs typeface="Tahoma"/>
              </a:rPr>
              <a:t>Estudios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-1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mercado</a:t>
            </a:r>
            <a:endParaRPr sz="1800">
              <a:latin typeface="Tahoma"/>
              <a:cs typeface="Tahoma"/>
            </a:endParaRPr>
          </a:p>
          <a:p>
            <a:pPr marL="286385" indent="-286385">
              <a:lnSpc>
                <a:spcPct val="100000"/>
              </a:lnSpc>
              <a:buFont typeface="Wingdings"/>
              <a:buChar char=""/>
              <a:tabLst>
                <a:tab pos="286385" algn="l"/>
              </a:tabLst>
            </a:pPr>
            <a:r>
              <a:rPr dirty="0" sz="1800" spc="-10">
                <a:latin typeface="Tahoma"/>
                <a:cs typeface="Tahoma"/>
              </a:rPr>
              <a:t>Encuestas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90672" y="1714500"/>
            <a:ext cx="4168140" cy="60515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125095" rIns="0" bIns="0" rtlCol="0" vert="horz">
            <a:spAutoFit/>
          </a:bodyPr>
          <a:lstStyle/>
          <a:p>
            <a:pPr marL="1221740">
              <a:lnSpc>
                <a:spcPct val="100000"/>
              </a:lnSpc>
              <a:spcBef>
                <a:spcPts val="985"/>
              </a:spcBef>
            </a:pPr>
            <a:r>
              <a:rPr dirty="0" sz="2100">
                <a:latin typeface="Tahoma"/>
                <a:cs typeface="Tahoma"/>
              </a:rPr>
              <a:t>Tipos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de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datos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0584" y="1708404"/>
            <a:ext cx="2720340" cy="617220"/>
          </a:xfrm>
          <a:prstGeom prst="rect">
            <a:avLst/>
          </a:prstGeom>
          <a:solidFill>
            <a:srgbClr val="00AFEF"/>
          </a:solidFill>
        </p:spPr>
        <p:txBody>
          <a:bodyPr wrap="square" lIns="0" tIns="130810" rIns="0" bIns="0" rtlCol="0" vert="horz">
            <a:spAutoFit/>
          </a:bodyPr>
          <a:lstStyle/>
          <a:p>
            <a:pPr marL="444500">
              <a:lnSpc>
                <a:spcPct val="100000"/>
              </a:lnSpc>
              <a:spcBef>
                <a:spcPts val="1030"/>
              </a:spcBef>
            </a:pPr>
            <a:r>
              <a:rPr dirty="0" sz="2100">
                <a:solidFill>
                  <a:srgbClr val="FFFFFF"/>
                </a:solidFill>
                <a:latin typeface="Tahoma"/>
                <a:cs typeface="Tahoma"/>
              </a:rPr>
              <a:t>Archivos</a:t>
            </a:r>
            <a:r>
              <a:rPr dirty="0" sz="21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Tahoma"/>
                <a:cs typeface="Tahoma"/>
              </a:rPr>
              <a:t>planos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0584" y="2325623"/>
            <a:ext cx="2720340" cy="3919854"/>
          </a:xfrm>
          <a:prstGeom prst="rect">
            <a:avLst/>
          </a:prstGeom>
          <a:solidFill>
            <a:srgbClr val="CAE3F8">
              <a:alpha val="90194"/>
            </a:srgbClr>
          </a:solidFill>
        </p:spPr>
        <p:txBody>
          <a:bodyPr wrap="square" lIns="0" tIns="108585" rIns="0" bIns="0" rtlCol="0" vert="horz">
            <a:spAutoFit/>
          </a:bodyPr>
          <a:lstStyle/>
          <a:p>
            <a:pPr marL="346075" marR="596900" indent="-228600">
              <a:lnSpc>
                <a:spcPts val="2270"/>
              </a:lnSpc>
              <a:spcBef>
                <a:spcPts val="855"/>
              </a:spcBef>
              <a:buChar char="•"/>
              <a:tabLst>
                <a:tab pos="346075" algn="l"/>
              </a:tabLst>
            </a:pPr>
            <a:r>
              <a:rPr dirty="0" sz="2100" spc="-10">
                <a:latin typeface="Tahoma"/>
                <a:cs typeface="Tahoma"/>
              </a:rPr>
              <a:t>Suelen </a:t>
            </a:r>
            <a:r>
              <a:rPr dirty="0" sz="2100">
                <a:latin typeface="Tahoma"/>
                <a:cs typeface="Tahoma"/>
              </a:rPr>
              <a:t>corresponder</a:t>
            </a:r>
            <a:r>
              <a:rPr dirty="0" sz="2100" spc="-70">
                <a:latin typeface="Tahoma"/>
                <a:cs typeface="Tahoma"/>
              </a:rPr>
              <a:t> </a:t>
            </a:r>
            <a:r>
              <a:rPr dirty="0" sz="2100" spc="-50">
                <a:latin typeface="Tahoma"/>
                <a:cs typeface="Tahoma"/>
              </a:rPr>
              <a:t>a </a:t>
            </a:r>
            <a:r>
              <a:rPr dirty="0" sz="2100">
                <a:latin typeface="Tahoma"/>
                <a:cs typeface="Tahoma"/>
              </a:rPr>
              <a:t>data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externa</a:t>
            </a:r>
            <a:endParaRPr sz="2100">
              <a:latin typeface="Tahoma"/>
              <a:cs typeface="Tahoma"/>
            </a:endParaRPr>
          </a:p>
          <a:p>
            <a:pPr marL="346075" marR="295275" indent="-228600">
              <a:lnSpc>
                <a:spcPts val="2270"/>
              </a:lnSpc>
              <a:spcBef>
                <a:spcPts val="380"/>
              </a:spcBef>
              <a:buChar char="•"/>
              <a:tabLst>
                <a:tab pos="346075" algn="l"/>
              </a:tabLst>
            </a:pPr>
            <a:r>
              <a:rPr dirty="0" sz="2100">
                <a:latin typeface="Tahoma"/>
                <a:cs typeface="Tahoma"/>
              </a:rPr>
              <a:t>Suelen </a:t>
            </a:r>
            <a:r>
              <a:rPr dirty="0" sz="2100" spc="-10">
                <a:latin typeface="Tahoma"/>
                <a:cs typeface="Tahoma"/>
              </a:rPr>
              <a:t>tener </a:t>
            </a:r>
            <a:r>
              <a:rPr dirty="0" sz="2100">
                <a:latin typeface="Tahoma"/>
                <a:cs typeface="Tahoma"/>
              </a:rPr>
              <a:t>formato</a:t>
            </a:r>
            <a:r>
              <a:rPr dirty="0" sz="2100" spc="-7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XLS,</a:t>
            </a:r>
            <a:r>
              <a:rPr dirty="0" sz="2100" spc="-35">
                <a:latin typeface="Tahoma"/>
                <a:cs typeface="Tahoma"/>
              </a:rPr>
              <a:t> </a:t>
            </a:r>
            <a:r>
              <a:rPr dirty="0" sz="2100" spc="-25">
                <a:latin typeface="Tahoma"/>
                <a:cs typeface="Tahoma"/>
              </a:rPr>
              <a:t>CSV </a:t>
            </a:r>
            <a:r>
              <a:rPr dirty="0" sz="2100">
                <a:latin typeface="Tahoma"/>
                <a:cs typeface="Tahoma"/>
              </a:rPr>
              <a:t>o </a:t>
            </a:r>
            <a:r>
              <a:rPr dirty="0" sz="2100" spc="-20">
                <a:latin typeface="Tahoma"/>
                <a:cs typeface="Tahoma"/>
              </a:rPr>
              <a:t>JSON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7533131" y="2330195"/>
            <a:ext cx="4274820" cy="3909060"/>
          </a:xfrm>
          <a:custGeom>
            <a:avLst/>
            <a:gdLst/>
            <a:ahLst/>
            <a:cxnLst/>
            <a:rect l="l" t="t" r="r" b="b"/>
            <a:pathLst>
              <a:path w="4274820" h="3909060">
                <a:moveTo>
                  <a:pt x="4274820" y="0"/>
                </a:moveTo>
                <a:lnTo>
                  <a:pt x="0" y="0"/>
                </a:lnTo>
                <a:lnTo>
                  <a:pt x="0" y="3909059"/>
                </a:lnTo>
                <a:lnTo>
                  <a:pt x="4274820" y="3909059"/>
                </a:lnTo>
                <a:lnTo>
                  <a:pt x="4274820" y="0"/>
                </a:lnTo>
                <a:close/>
              </a:path>
            </a:pathLst>
          </a:custGeom>
          <a:solidFill>
            <a:srgbClr val="DFF5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7626350" y="2361691"/>
            <a:ext cx="40138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63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86385" algn="l"/>
              </a:tabLst>
            </a:pPr>
            <a:r>
              <a:rPr dirty="0" sz="1800">
                <a:latin typeface="Tahoma"/>
                <a:cs typeface="Tahoma"/>
              </a:rPr>
              <a:t>Dependiendo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del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volumen,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pueden</a:t>
            </a:r>
            <a:endParaRPr sz="1800">
              <a:latin typeface="Tahoma"/>
              <a:cs typeface="Tahoma"/>
            </a:endParaRPr>
          </a:p>
          <a:p>
            <a:pPr marL="286385">
              <a:lnSpc>
                <a:spcPct val="100000"/>
              </a:lnSpc>
            </a:pPr>
            <a:r>
              <a:rPr dirty="0" sz="1800">
                <a:latin typeface="Tahoma"/>
                <a:cs typeface="Tahoma"/>
              </a:rPr>
              <a:t>requerir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conversión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bases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datos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25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7626350" y="3184905"/>
            <a:ext cx="3384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Tahoma"/>
                <a:cs typeface="Tahoma"/>
              </a:rPr>
              <a:t>y/o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626350" y="3733241"/>
            <a:ext cx="4063365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63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86385" algn="l"/>
              </a:tabLst>
            </a:pPr>
            <a:r>
              <a:rPr dirty="0" sz="1800">
                <a:latin typeface="Tahoma"/>
                <a:cs typeface="Tahoma"/>
              </a:rPr>
              <a:t>Dependiendo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del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carácter </a:t>
            </a:r>
            <a:r>
              <a:rPr dirty="0" sz="1800">
                <a:latin typeface="Tahoma"/>
                <a:cs typeface="Tahoma"/>
              </a:rPr>
              <a:t>estratégico,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pueden</a:t>
            </a:r>
            <a:r>
              <a:rPr dirty="0" sz="1800" spc="-9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requerir </a:t>
            </a:r>
            <a:r>
              <a:rPr dirty="0" sz="1800">
                <a:latin typeface="Tahoma"/>
                <a:cs typeface="Tahoma"/>
              </a:rPr>
              <a:t>integración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bases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datos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internas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533131" y="1714500"/>
            <a:ext cx="4274820" cy="605155"/>
          </a:xfrm>
          <a:prstGeom prst="rect">
            <a:avLst/>
          </a:prstGeom>
          <a:solidFill>
            <a:srgbClr val="BDEBDF"/>
          </a:solidFill>
        </p:spPr>
        <p:txBody>
          <a:bodyPr wrap="square" lIns="0" tIns="125095" rIns="0" bIns="0" rtlCol="0" vert="horz">
            <a:spAutoFit/>
          </a:bodyPr>
          <a:lstStyle/>
          <a:p>
            <a:pPr marL="1192530">
              <a:lnSpc>
                <a:spcPct val="100000"/>
              </a:lnSpc>
              <a:spcBef>
                <a:spcPts val="985"/>
              </a:spcBef>
            </a:pPr>
            <a:r>
              <a:rPr dirty="0" sz="2100" spc="-10">
                <a:latin typeface="Tahoma"/>
                <a:cs typeface="Tahoma"/>
              </a:rPr>
              <a:t>Consideraciones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00584" y="1694688"/>
            <a:ext cx="2720340" cy="617220"/>
          </a:xfrm>
          <a:prstGeom prst="rect">
            <a:avLst/>
          </a:prstGeom>
          <a:solidFill>
            <a:srgbClr val="00AFEF"/>
          </a:solidFill>
        </p:spPr>
        <p:txBody>
          <a:bodyPr wrap="square" lIns="0" tIns="130810" rIns="0" bIns="0" rtlCol="0" vert="horz">
            <a:spAutoFit/>
          </a:bodyPr>
          <a:lstStyle/>
          <a:p>
            <a:pPr marL="560705">
              <a:lnSpc>
                <a:spcPct val="100000"/>
              </a:lnSpc>
              <a:spcBef>
                <a:spcPts val="1030"/>
              </a:spcBef>
            </a:pPr>
            <a:r>
              <a:rPr dirty="0" sz="2100">
                <a:solidFill>
                  <a:srgbClr val="FFFFFF"/>
                </a:solidFill>
                <a:latin typeface="Tahoma"/>
                <a:cs typeface="Tahoma"/>
              </a:rPr>
              <a:t>Servicios</a:t>
            </a:r>
            <a:r>
              <a:rPr dirty="0" sz="21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25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0584" y="2311907"/>
            <a:ext cx="2720340" cy="3919854"/>
          </a:xfrm>
          <a:prstGeom prst="rect">
            <a:avLst/>
          </a:prstGeom>
          <a:solidFill>
            <a:srgbClr val="CAE3F8">
              <a:alpha val="90194"/>
            </a:srgbClr>
          </a:solidFill>
        </p:spPr>
        <p:txBody>
          <a:bodyPr wrap="square" lIns="0" tIns="108585" rIns="0" bIns="0" rtlCol="0" vert="horz">
            <a:spAutoFit/>
          </a:bodyPr>
          <a:lstStyle/>
          <a:p>
            <a:pPr marL="346075" marR="596900" indent="-228600">
              <a:lnSpc>
                <a:spcPts val="2270"/>
              </a:lnSpc>
              <a:spcBef>
                <a:spcPts val="855"/>
              </a:spcBef>
              <a:buChar char="•"/>
              <a:tabLst>
                <a:tab pos="346075" algn="l"/>
              </a:tabLst>
            </a:pPr>
            <a:r>
              <a:rPr dirty="0" sz="2100" spc="-10">
                <a:latin typeface="Tahoma"/>
                <a:cs typeface="Tahoma"/>
              </a:rPr>
              <a:t>Suelen </a:t>
            </a:r>
            <a:r>
              <a:rPr dirty="0" sz="2100">
                <a:latin typeface="Tahoma"/>
                <a:cs typeface="Tahoma"/>
              </a:rPr>
              <a:t>corresponder</a:t>
            </a:r>
            <a:r>
              <a:rPr dirty="0" sz="2100" spc="-70">
                <a:latin typeface="Tahoma"/>
                <a:cs typeface="Tahoma"/>
              </a:rPr>
              <a:t> </a:t>
            </a:r>
            <a:r>
              <a:rPr dirty="0" sz="2100" spc="-50">
                <a:latin typeface="Tahoma"/>
                <a:cs typeface="Tahoma"/>
              </a:rPr>
              <a:t>a </a:t>
            </a:r>
            <a:r>
              <a:rPr dirty="0" sz="2100">
                <a:latin typeface="Tahoma"/>
                <a:cs typeface="Tahoma"/>
              </a:rPr>
              <a:t>data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externa</a:t>
            </a:r>
            <a:endParaRPr sz="2100">
              <a:latin typeface="Tahoma"/>
              <a:cs typeface="Tahoma"/>
            </a:endParaRPr>
          </a:p>
          <a:p>
            <a:pPr marL="346075" marR="243840" indent="-228600">
              <a:lnSpc>
                <a:spcPct val="90000"/>
              </a:lnSpc>
              <a:spcBef>
                <a:spcPts val="350"/>
              </a:spcBef>
              <a:buChar char="•"/>
              <a:tabLst>
                <a:tab pos="346075" algn="l"/>
              </a:tabLst>
            </a:pPr>
            <a:r>
              <a:rPr dirty="0" sz="2100">
                <a:latin typeface="Tahoma"/>
                <a:cs typeface="Tahoma"/>
              </a:rPr>
              <a:t>Se</a:t>
            </a:r>
            <a:r>
              <a:rPr dirty="0" sz="2100" spc="-5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recurre</a:t>
            </a:r>
            <a:r>
              <a:rPr dirty="0" sz="2100" spc="-45">
                <a:latin typeface="Tahoma"/>
                <a:cs typeface="Tahoma"/>
              </a:rPr>
              <a:t> </a:t>
            </a:r>
            <a:r>
              <a:rPr dirty="0" sz="2100" spc="-25">
                <a:latin typeface="Tahoma"/>
                <a:cs typeface="Tahoma"/>
              </a:rPr>
              <a:t>en </a:t>
            </a:r>
            <a:r>
              <a:rPr dirty="0" sz="2100">
                <a:latin typeface="Tahoma"/>
                <a:cs typeface="Tahoma"/>
              </a:rPr>
              <a:t>general</a:t>
            </a:r>
            <a:r>
              <a:rPr dirty="0" sz="2100" spc="-6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</a:t>
            </a:r>
            <a:r>
              <a:rPr dirty="0" sz="2100" spc="-5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técnicas </a:t>
            </a:r>
            <a:r>
              <a:rPr dirty="0" sz="2100">
                <a:latin typeface="Tahoma"/>
                <a:cs typeface="Tahoma"/>
              </a:rPr>
              <a:t>de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web</a:t>
            </a:r>
            <a:r>
              <a:rPr dirty="0" sz="2100" spc="-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scraping </a:t>
            </a:r>
            <a:r>
              <a:rPr dirty="0" sz="2100">
                <a:latin typeface="Tahoma"/>
                <a:cs typeface="Tahoma"/>
              </a:rPr>
              <a:t>(APIs,</a:t>
            </a:r>
            <a:r>
              <a:rPr dirty="0" sz="2100" spc="-75">
                <a:latin typeface="Tahoma"/>
                <a:cs typeface="Tahoma"/>
              </a:rPr>
              <a:t> </a:t>
            </a:r>
            <a:r>
              <a:rPr dirty="0" sz="2100" spc="-25">
                <a:latin typeface="Tahoma"/>
                <a:cs typeface="Tahoma"/>
              </a:rPr>
              <a:t>web </a:t>
            </a:r>
            <a:r>
              <a:rPr dirty="0" sz="2100" spc="-35">
                <a:latin typeface="Tahoma"/>
                <a:cs typeface="Tahoma"/>
              </a:rPr>
              <a:t>crawler,</a:t>
            </a:r>
            <a:r>
              <a:rPr dirty="0" sz="2100" spc="-60">
                <a:latin typeface="Tahoma"/>
                <a:cs typeface="Tahoma"/>
              </a:rPr>
              <a:t> </a:t>
            </a:r>
            <a:r>
              <a:rPr dirty="0" sz="2100" spc="-20">
                <a:latin typeface="Tahoma"/>
                <a:cs typeface="Tahoma"/>
              </a:rPr>
              <a:t>ready-</a:t>
            </a:r>
            <a:r>
              <a:rPr dirty="0" sz="2100" spc="-25">
                <a:latin typeface="Tahoma"/>
                <a:cs typeface="Tahoma"/>
              </a:rPr>
              <a:t>to- </a:t>
            </a:r>
            <a:r>
              <a:rPr dirty="0" sz="2100">
                <a:latin typeface="Tahoma"/>
                <a:cs typeface="Tahoma"/>
              </a:rPr>
              <a:t>use</a:t>
            </a:r>
            <a:r>
              <a:rPr dirty="0" sz="2100" spc="-1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crawler)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090672" y="2330195"/>
            <a:ext cx="4168140" cy="3909060"/>
          </a:xfrm>
          <a:custGeom>
            <a:avLst/>
            <a:gdLst/>
            <a:ahLst/>
            <a:cxnLst/>
            <a:rect l="l" t="t" r="r" b="b"/>
            <a:pathLst>
              <a:path w="4168140" h="3909060">
                <a:moveTo>
                  <a:pt x="4168139" y="0"/>
                </a:moveTo>
                <a:lnTo>
                  <a:pt x="0" y="0"/>
                </a:lnTo>
                <a:lnTo>
                  <a:pt x="0" y="3909059"/>
                </a:lnTo>
                <a:lnTo>
                  <a:pt x="4168139" y="3909059"/>
                </a:lnTo>
                <a:lnTo>
                  <a:pt x="416813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6303" y="416128"/>
            <a:ext cx="2905760" cy="721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pc="-140"/>
              <a:t>Origen</a:t>
            </a:r>
            <a:r>
              <a:rPr dirty="0" spc="-254"/>
              <a:t> </a:t>
            </a:r>
            <a:r>
              <a:rPr dirty="0" spc="-90"/>
              <a:t>de</a:t>
            </a:r>
            <a:r>
              <a:rPr dirty="0" spc="-265"/>
              <a:t> </a:t>
            </a:r>
            <a:r>
              <a:rPr dirty="0" spc="-114"/>
              <a:t>los</a:t>
            </a:r>
            <a:r>
              <a:rPr dirty="0" spc="-275"/>
              <a:t> </a:t>
            </a:r>
            <a:r>
              <a:rPr dirty="0" spc="-120"/>
              <a:t>datos</a:t>
            </a:r>
          </a:p>
          <a:p>
            <a:pPr marL="12700">
              <a:lnSpc>
                <a:spcPts val="2735"/>
              </a:lnSpc>
            </a:pPr>
            <a:r>
              <a:rPr dirty="0" spc="-140">
                <a:solidFill>
                  <a:srgbClr val="797979"/>
                </a:solidFill>
              </a:rPr>
              <a:t>Servicios</a:t>
            </a:r>
            <a:r>
              <a:rPr dirty="0" spc="-170">
                <a:solidFill>
                  <a:srgbClr val="797979"/>
                </a:solidFill>
              </a:rPr>
              <a:t> </a:t>
            </a:r>
            <a:r>
              <a:rPr dirty="0" spc="-25">
                <a:solidFill>
                  <a:srgbClr val="797979"/>
                </a:solidFill>
              </a:rPr>
              <a:t>web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181857" y="2361691"/>
            <a:ext cx="388302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ahoma"/>
                <a:cs typeface="Tahoma"/>
              </a:rPr>
              <a:t>Competidores</a:t>
            </a:r>
            <a:r>
              <a:rPr dirty="0" sz="1800" spc="-70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(información</a:t>
            </a:r>
            <a:r>
              <a:rPr dirty="0" sz="1800" spc="-105" b="1">
                <a:latin typeface="Tahoma"/>
                <a:cs typeface="Tahoma"/>
              </a:rPr>
              <a:t> </a:t>
            </a:r>
            <a:r>
              <a:rPr dirty="0" sz="1800" spc="-10" b="1">
                <a:latin typeface="Tahoma"/>
                <a:cs typeface="Tahoma"/>
              </a:rPr>
              <a:t>web)</a:t>
            </a:r>
            <a:r>
              <a:rPr dirty="0" sz="1800" spc="-10"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marL="286385" indent="-286385">
              <a:lnSpc>
                <a:spcPct val="100000"/>
              </a:lnSpc>
              <a:buFont typeface="Wingdings"/>
              <a:buChar char=""/>
              <a:tabLst>
                <a:tab pos="286385" algn="l"/>
              </a:tabLst>
            </a:pPr>
            <a:r>
              <a:rPr dirty="0" sz="1800">
                <a:latin typeface="Tahoma"/>
                <a:cs typeface="Tahoma"/>
              </a:rPr>
              <a:t>Compras</a:t>
            </a:r>
            <a:r>
              <a:rPr dirty="0" sz="1800" spc="-11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competencia</a:t>
            </a:r>
            <a:endParaRPr sz="1800">
              <a:latin typeface="Tahoma"/>
              <a:cs typeface="Tahoma"/>
            </a:endParaRPr>
          </a:p>
          <a:p>
            <a:pPr marL="286385" indent="-286385">
              <a:lnSpc>
                <a:spcPct val="100000"/>
              </a:lnSpc>
              <a:buFont typeface="Wingdings"/>
              <a:buChar char=""/>
              <a:tabLst>
                <a:tab pos="286385" algn="l"/>
              </a:tabLst>
            </a:pPr>
            <a:r>
              <a:rPr dirty="0" sz="1800">
                <a:latin typeface="Tahoma"/>
                <a:cs typeface="Tahoma"/>
              </a:rPr>
              <a:t>Precios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competencia</a:t>
            </a:r>
            <a:endParaRPr sz="1800">
              <a:latin typeface="Tahoma"/>
              <a:cs typeface="Tahoma"/>
            </a:endParaRPr>
          </a:p>
          <a:p>
            <a:pPr marL="286385" indent="-286385">
              <a:lnSpc>
                <a:spcPct val="100000"/>
              </a:lnSpc>
              <a:buFont typeface="Wingdings"/>
              <a:buChar char=""/>
              <a:tabLst>
                <a:tab pos="286385" algn="l"/>
              </a:tabLst>
            </a:pPr>
            <a:r>
              <a:rPr dirty="0" sz="1800">
                <a:latin typeface="Tahoma"/>
                <a:cs typeface="Tahoma"/>
              </a:rPr>
              <a:t>Promociones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competencia</a:t>
            </a:r>
            <a:endParaRPr sz="1800">
              <a:latin typeface="Tahoma"/>
              <a:cs typeface="Tahoma"/>
            </a:endParaRPr>
          </a:p>
          <a:p>
            <a:pPr marL="286385" indent="-286385">
              <a:lnSpc>
                <a:spcPct val="100000"/>
              </a:lnSpc>
              <a:buFont typeface="Wingdings"/>
              <a:buChar char=""/>
              <a:tabLst>
                <a:tab pos="286385" algn="l"/>
              </a:tabLst>
            </a:pPr>
            <a:r>
              <a:rPr dirty="0" sz="1800">
                <a:latin typeface="Tahoma"/>
                <a:cs typeface="Tahoma"/>
              </a:rPr>
              <a:t>Presencia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competencia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26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3181857" y="4008246"/>
            <a:ext cx="333756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ahoma"/>
                <a:cs typeface="Tahoma"/>
              </a:rPr>
              <a:t>Mercado</a:t>
            </a:r>
            <a:r>
              <a:rPr dirty="0" sz="1800" spc="-10"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marL="286385" indent="-286385">
              <a:lnSpc>
                <a:spcPct val="100000"/>
              </a:lnSpc>
              <a:buFont typeface="Wingdings"/>
              <a:buChar char=""/>
              <a:tabLst>
                <a:tab pos="286385" algn="l"/>
              </a:tabLst>
            </a:pPr>
            <a:r>
              <a:rPr dirty="0" sz="1800">
                <a:latin typeface="Tahoma"/>
                <a:cs typeface="Tahoma"/>
              </a:rPr>
              <a:t>Indicadores</a:t>
            </a:r>
            <a:r>
              <a:rPr dirty="0" sz="1800" spc="-14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macroeconómicos</a:t>
            </a:r>
            <a:endParaRPr sz="1800">
              <a:latin typeface="Tahoma"/>
              <a:cs typeface="Tahoma"/>
            </a:endParaRPr>
          </a:p>
          <a:p>
            <a:pPr marL="286385" indent="-286385">
              <a:lnSpc>
                <a:spcPct val="100000"/>
              </a:lnSpc>
              <a:buFont typeface="Wingdings"/>
              <a:buChar char=""/>
              <a:tabLst>
                <a:tab pos="286385" algn="l"/>
              </a:tabLst>
            </a:pPr>
            <a:r>
              <a:rPr dirty="0" sz="1800">
                <a:latin typeface="Tahoma"/>
                <a:cs typeface="Tahoma"/>
              </a:rPr>
              <a:t>Tipos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cambio</a:t>
            </a:r>
            <a:endParaRPr sz="1800">
              <a:latin typeface="Tahoma"/>
              <a:cs typeface="Tahoma"/>
            </a:endParaRPr>
          </a:p>
          <a:p>
            <a:pPr marL="286385" indent="-286385">
              <a:lnSpc>
                <a:spcPct val="100000"/>
              </a:lnSpc>
              <a:buFont typeface="Wingdings"/>
              <a:buChar char=""/>
              <a:tabLst>
                <a:tab pos="286385" algn="l"/>
              </a:tabLst>
            </a:pPr>
            <a:r>
              <a:rPr dirty="0" sz="1800" spc="-25">
                <a:latin typeface="Tahoma"/>
                <a:cs typeface="Tahoma"/>
              </a:rPr>
              <a:t>Tasas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interés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090672" y="1714500"/>
            <a:ext cx="4168140" cy="60515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125095" rIns="0" bIns="0" rtlCol="0" vert="horz">
            <a:spAutoFit/>
          </a:bodyPr>
          <a:lstStyle/>
          <a:p>
            <a:pPr marL="1221740">
              <a:lnSpc>
                <a:spcPct val="100000"/>
              </a:lnSpc>
              <a:spcBef>
                <a:spcPts val="985"/>
              </a:spcBef>
            </a:pPr>
            <a:r>
              <a:rPr dirty="0" sz="2100">
                <a:latin typeface="Tahoma"/>
                <a:cs typeface="Tahoma"/>
              </a:rPr>
              <a:t>Tipos</a:t>
            </a:r>
            <a:r>
              <a:rPr dirty="0" sz="2100" spc="-2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de</a:t>
            </a:r>
            <a:r>
              <a:rPr dirty="0" sz="2100" spc="-2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datos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533131" y="2330195"/>
            <a:ext cx="4274820" cy="3909060"/>
          </a:xfrm>
          <a:prstGeom prst="rect">
            <a:avLst/>
          </a:prstGeom>
          <a:solidFill>
            <a:srgbClr val="DFF5EE"/>
          </a:solidFill>
        </p:spPr>
        <p:txBody>
          <a:bodyPr wrap="square" lIns="0" tIns="43815" rIns="0" bIns="0" rtlCol="0" vert="horz">
            <a:spAutoFit/>
          </a:bodyPr>
          <a:lstStyle/>
          <a:p>
            <a:pPr marL="92710" marR="407034">
              <a:lnSpc>
                <a:spcPct val="100000"/>
              </a:lnSpc>
              <a:spcBef>
                <a:spcPts val="345"/>
              </a:spcBef>
            </a:pPr>
            <a:r>
              <a:rPr dirty="0" sz="1800">
                <a:latin typeface="Tahoma"/>
                <a:cs typeface="Tahoma"/>
              </a:rPr>
              <a:t>Requieren</a:t>
            </a:r>
            <a:r>
              <a:rPr dirty="0" sz="1800" spc="-9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conocimiento</a:t>
            </a:r>
            <a:r>
              <a:rPr dirty="0" sz="1800" spc="-95">
                <a:latin typeface="Tahoma"/>
                <a:cs typeface="Tahoma"/>
              </a:rPr>
              <a:t> </a:t>
            </a:r>
            <a:r>
              <a:rPr dirty="0" sz="1800" spc="-25">
                <a:latin typeface="Tahoma"/>
                <a:cs typeface="Tahoma"/>
              </a:rPr>
              <a:t>de </a:t>
            </a:r>
            <a:r>
              <a:rPr dirty="0" sz="1800" spc="-10">
                <a:latin typeface="Tahoma"/>
                <a:cs typeface="Tahoma"/>
              </a:rPr>
              <a:t>programación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específico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para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 spc="-25">
                <a:latin typeface="Tahoma"/>
                <a:cs typeface="Tahoma"/>
              </a:rPr>
              <a:t>su </a:t>
            </a:r>
            <a:r>
              <a:rPr dirty="0" sz="1800">
                <a:latin typeface="Tahoma"/>
                <a:cs typeface="Tahoma"/>
              </a:rPr>
              <a:t>recolección,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tratamiento,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monitoreo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 spc="-50">
                <a:latin typeface="Tahoma"/>
                <a:cs typeface="Tahoma"/>
              </a:rPr>
              <a:t>y </a:t>
            </a:r>
            <a:r>
              <a:rPr dirty="0" sz="1800" spc="-10">
                <a:latin typeface="Tahoma"/>
                <a:cs typeface="Tahoma"/>
              </a:rPr>
              <a:t>formalización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533131" y="1714500"/>
            <a:ext cx="4274820" cy="605155"/>
          </a:xfrm>
          <a:prstGeom prst="rect">
            <a:avLst/>
          </a:prstGeom>
          <a:solidFill>
            <a:srgbClr val="BDEBDF"/>
          </a:solidFill>
        </p:spPr>
        <p:txBody>
          <a:bodyPr wrap="square" lIns="0" tIns="125095" rIns="0" bIns="0" rtlCol="0" vert="horz">
            <a:spAutoFit/>
          </a:bodyPr>
          <a:lstStyle/>
          <a:p>
            <a:pPr marL="1192530">
              <a:lnSpc>
                <a:spcPct val="100000"/>
              </a:lnSpc>
              <a:spcBef>
                <a:spcPts val="985"/>
              </a:spcBef>
            </a:pPr>
            <a:r>
              <a:rPr dirty="0" sz="2100" spc="-10">
                <a:latin typeface="Tahoma"/>
                <a:cs typeface="Tahoma"/>
              </a:rPr>
              <a:t>Consideraciones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416128"/>
            <a:ext cx="757047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Bases</a:t>
            </a:r>
            <a:r>
              <a:rPr dirty="0" spc="-265"/>
              <a:t> </a:t>
            </a:r>
            <a:r>
              <a:rPr dirty="0" spc="-90"/>
              <a:t>de</a:t>
            </a:r>
            <a:r>
              <a:rPr dirty="0" spc="-265"/>
              <a:t> </a:t>
            </a:r>
            <a:r>
              <a:rPr dirty="0" spc="-145"/>
              <a:t>datos</a:t>
            </a:r>
            <a:r>
              <a:rPr dirty="0" spc="-250"/>
              <a:t> </a:t>
            </a:r>
            <a:r>
              <a:rPr dirty="0" spc="-150"/>
              <a:t>relacionales</a:t>
            </a:r>
            <a:r>
              <a:rPr dirty="0" spc="-225"/>
              <a:t> </a:t>
            </a:r>
            <a:r>
              <a:rPr dirty="0"/>
              <a:t>y</a:t>
            </a:r>
            <a:r>
              <a:rPr dirty="0" spc="-285"/>
              <a:t> </a:t>
            </a:r>
            <a:r>
              <a:rPr dirty="0" spc="-145"/>
              <a:t>datos</a:t>
            </a:r>
            <a:r>
              <a:rPr dirty="0" spc="-250"/>
              <a:t> </a:t>
            </a:r>
            <a:r>
              <a:rPr dirty="0" spc="-125"/>
              <a:t>estructurados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12" y="1979676"/>
            <a:ext cx="4251960" cy="31744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76215" y="1816607"/>
            <a:ext cx="7205472" cy="3500628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27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16128"/>
            <a:ext cx="7570470" cy="721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pc="-130"/>
              <a:t>Bases</a:t>
            </a:r>
            <a:r>
              <a:rPr dirty="0" spc="-265"/>
              <a:t> </a:t>
            </a:r>
            <a:r>
              <a:rPr dirty="0" spc="-90"/>
              <a:t>de</a:t>
            </a:r>
            <a:r>
              <a:rPr dirty="0" spc="-265"/>
              <a:t> </a:t>
            </a:r>
            <a:r>
              <a:rPr dirty="0" spc="-145"/>
              <a:t>datos</a:t>
            </a:r>
            <a:r>
              <a:rPr dirty="0" spc="-250"/>
              <a:t> </a:t>
            </a:r>
            <a:r>
              <a:rPr dirty="0" spc="-150"/>
              <a:t>relacionales</a:t>
            </a:r>
            <a:r>
              <a:rPr dirty="0" spc="-225"/>
              <a:t> </a:t>
            </a:r>
            <a:r>
              <a:rPr dirty="0"/>
              <a:t>y</a:t>
            </a:r>
            <a:r>
              <a:rPr dirty="0" spc="-285"/>
              <a:t> </a:t>
            </a:r>
            <a:r>
              <a:rPr dirty="0" spc="-145"/>
              <a:t>datos</a:t>
            </a:r>
            <a:r>
              <a:rPr dirty="0" spc="-250"/>
              <a:t> </a:t>
            </a:r>
            <a:r>
              <a:rPr dirty="0" spc="-125"/>
              <a:t>estructurados</a:t>
            </a:r>
          </a:p>
          <a:p>
            <a:pPr marL="12700">
              <a:lnSpc>
                <a:spcPts val="2735"/>
              </a:lnSpc>
            </a:pPr>
            <a:r>
              <a:rPr dirty="0" spc="-155">
                <a:solidFill>
                  <a:srgbClr val="797979"/>
                </a:solidFill>
              </a:rPr>
              <a:t>Dimensiones</a:t>
            </a:r>
            <a:r>
              <a:rPr dirty="0" spc="-200">
                <a:solidFill>
                  <a:srgbClr val="797979"/>
                </a:solidFill>
              </a:rPr>
              <a:t> </a:t>
            </a:r>
            <a:r>
              <a:rPr dirty="0">
                <a:solidFill>
                  <a:srgbClr val="797979"/>
                </a:solidFill>
              </a:rPr>
              <a:t>y</a:t>
            </a:r>
            <a:r>
              <a:rPr dirty="0" spc="-280">
                <a:solidFill>
                  <a:srgbClr val="797979"/>
                </a:solidFill>
              </a:rPr>
              <a:t> </a:t>
            </a:r>
            <a:r>
              <a:rPr dirty="0" spc="-25">
                <a:solidFill>
                  <a:srgbClr val="797979"/>
                </a:solidFill>
              </a:rPr>
              <a:t>métricas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3601211" y="1943100"/>
          <a:ext cx="3977640" cy="3330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15"/>
                <a:gridCol w="1400810"/>
                <a:gridCol w="102235"/>
                <a:gridCol w="1068070"/>
                <a:gridCol w="1035684"/>
                <a:gridCol w="133985"/>
              </a:tblGrid>
              <a:tr h="1828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38100">
                      <a:solidFill>
                        <a:srgbClr val="C3250C"/>
                      </a:solidFill>
                      <a:prstDash val="sysDash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38100">
                      <a:solidFill>
                        <a:srgbClr val="C3250C"/>
                      </a:solidFill>
                      <a:prstDash val="sysDash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0205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527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Productos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Número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Ventas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</a:tcPr>
                </a:tc>
              </a:tr>
              <a:tr h="3702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1238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Producto</a:t>
                      </a:r>
                      <a:r>
                        <a:rPr dirty="0" sz="18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10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10">
                          <a:latin typeface="Tahoma"/>
                          <a:cs typeface="Tahoma"/>
                        </a:rPr>
                        <a:t>1.000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</a:tcPr>
                </a:tc>
              </a:tr>
              <a:tr h="3702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1238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Producto</a:t>
                      </a:r>
                      <a:r>
                        <a:rPr dirty="0" sz="18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20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10">
                          <a:latin typeface="Tahoma"/>
                          <a:cs typeface="Tahoma"/>
                        </a:rPr>
                        <a:t>2.000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1238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Producto</a:t>
                      </a:r>
                      <a:r>
                        <a:rPr dirty="0" sz="18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40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10">
                          <a:latin typeface="Tahoma"/>
                          <a:cs typeface="Tahoma"/>
                        </a:rPr>
                        <a:t>3.000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</a:tcPr>
                </a:tc>
              </a:tr>
              <a:tr h="3702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1238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Producto</a:t>
                      </a:r>
                      <a:r>
                        <a:rPr dirty="0" sz="1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50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10">
                          <a:latin typeface="Tahoma"/>
                          <a:cs typeface="Tahoma"/>
                        </a:rPr>
                        <a:t>10.000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1238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Producto</a:t>
                      </a:r>
                      <a:r>
                        <a:rPr dirty="0" sz="1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30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10">
                          <a:latin typeface="Tahoma"/>
                          <a:cs typeface="Tahoma"/>
                        </a:rPr>
                        <a:t>3.500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</a:tcPr>
                </a:tc>
              </a:tr>
              <a:tr h="3702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1238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Producto</a:t>
                      </a:r>
                      <a:r>
                        <a:rPr dirty="0" sz="1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6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20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10">
                          <a:latin typeface="Tahoma"/>
                          <a:cs typeface="Tahoma"/>
                        </a:rPr>
                        <a:t>2.500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</a:tcPr>
                </a:tc>
              </a:tr>
              <a:tr h="3702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1238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Producto</a:t>
                      </a:r>
                      <a:r>
                        <a:rPr dirty="0" sz="1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7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100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10">
                          <a:latin typeface="Tahoma"/>
                          <a:cs typeface="Tahoma"/>
                        </a:rPr>
                        <a:t>11.500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</a:tcPr>
                </a:tc>
              </a:tr>
              <a:tr h="1847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B w="38100">
                      <a:solidFill>
                        <a:srgbClr val="C3250C"/>
                      </a:solidFill>
                      <a:prstDash val="sysDash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B w="38100">
                      <a:solidFill>
                        <a:srgbClr val="C3250C"/>
                      </a:solidFill>
                      <a:prstDash val="sysDash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28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3725417" y="1619503"/>
            <a:ext cx="1300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ahoma"/>
                <a:cs typeface="Tahoma"/>
              </a:rPr>
              <a:t>Dimensiones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925058" y="1619503"/>
            <a:ext cx="860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ahoma"/>
                <a:cs typeface="Tahoma"/>
              </a:rPr>
              <a:t>Métricas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16128"/>
            <a:ext cx="7570470" cy="721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pc="-130"/>
              <a:t>Bases</a:t>
            </a:r>
            <a:r>
              <a:rPr dirty="0" spc="-265"/>
              <a:t> </a:t>
            </a:r>
            <a:r>
              <a:rPr dirty="0" spc="-90"/>
              <a:t>de</a:t>
            </a:r>
            <a:r>
              <a:rPr dirty="0" spc="-265"/>
              <a:t> </a:t>
            </a:r>
            <a:r>
              <a:rPr dirty="0" spc="-145"/>
              <a:t>datos</a:t>
            </a:r>
            <a:r>
              <a:rPr dirty="0" spc="-250"/>
              <a:t> </a:t>
            </a:r>
            <a:r>
              <a:rPr dirty="0" spc="-150"/>
              <a:t>relacionales</a:t>
            </a:r>
            <a:r>
              <a:rPr dirty="0" spc="-225"/>
              <a:t> </a:t>
            </a:r>
            <a:r>
              <a:rPr dirty="0"/>
              <a:t>y</a:t>
            </a:r>
            <a:r>
              <a:rPr dirty="0" spc="-285"/>
              <a:t> </a:t>
            </a:r>
            <a:r>
              <a:rPr dirty="0" spc="-145"/>
              <a:t>datos</a:t>
            </a:r>
            <a:r>
              <a:rPr dirty="0" spc="-250"/>
              <a:t> </a:t>
            </a:r>
            <a:r>
              <a:rPr dirty="0" spc="-125"/>
              <a:t>estructurados</a:t>
            </a:r>
          </a:p>
          <a:p>
            <a:pPr marL="12700">
              <a:lnSpc>
                <a:spcPts val="2735"/>
              </a:lnSpc>
            </a:pPr>
            <a:r>
              <a:rPr dirty="0" spc="-155">
                <a:solidFill>
                  <a:srgbClr val="797979"/>
                </a:solidFill>
              </a:rPr>
              <a:t>Dimensiones</a:t>
            </a:r>
            <a:r>
              <a:rPr dirty="0" spc="-200">
                <a:solidFill>
                  <a:srgbClr val="797979"/>
                </a:solidFill>
              </a:rPr>
              <a:t> </a:t>
            </a:r>
            <a:r>
              <a:rPr dirty="0">
                <a:solidFill>
                  <a:srgbClr val="797979"/>
                </a:solidFill>
              </a:rPr>
              <a:t>y</a:t>
            </a:r>
            <a:r>
              <a:rPr dirty="0" spc="-280">
                <a:solidFill>
                  <a:srgbClr val="797979"/>
                </a:solidFill>
              </a:rPr>
              <a:t> </a:t>
            </a:r>
            <a:r>
              <a:rPr dirty="0" spc="-25">
                <a:solidFill>
                  <a:srgbClr val="797979"/>
                </a:solidFill>
              </a:rPr>
              <a:t>métricas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3601211" y="1943100"/>
          <a:ext cx="5131435" cy="4404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15"/>
                <a:gridCol w="1405255"/>
                <a:gridCol w="1211580"/>
                <a:gridCol w="1157604"/>
                <a:gridCol w="1035050"/>
                <a:gridCol w="83820"/>
              </a:tblGrid>
              <a:tr h="18288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38100">
                      <a:solidFill>
                        <a:srgbClr val="C3250C"/>
                      </a:solidFill>
                      <a:prstDash val="sysDash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38100">
                      <a:solidFill>
                        <a:srgbClr val="C3250C"/>
                      </a:solidFill>
                      <a:prstDash val="sysDash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0205">
                <a:tc row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577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Productos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95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Cadena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Número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Ventas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</a:tcPr>
                </a:tc>
              </a:tr>
              <a:tr h="3702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1282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Producto</a:t>
                      </a:r>
                      <a:r>
                        <a:rPr dirty="0" sz="18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Cadena</a:t>
                      </a:r>
                      <a:r>
                        <a:rPr dirty="0" sz="1800" spc="-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0">
                          <a:latin typeface="Tahoma"/>
                          <a:cs typeface="Tahoma"/>
                        </a:rPr>
                        <a:t>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600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</a:tcPr>
                </a:tc>
              </a:tr>
              <a:tr h="3702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1282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Producto</a:t>
                      </a:r>
                      <a:r>
                        <a:rPr dirty="0" sz="18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Cadena</a:t>
                      </a:r>
                      <a:r>
                        <a:rPr dirty="0" sz="1800" spc="-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0">
                          <a:latin typeface="Tahoma"/>
                          <a:cs typeface="Tahoma"/>
                        </a:rPr>
                        <a:t>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400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1282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Producto</a:t>
                      </a:r>
                      <a:r>
                        <a:rPr dirty="0" sz="18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Cadena</a:t>
                      </a:r>
                      <a:r>
                        <a:rPr dirty="0" sz="1800" spc="-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15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10">
                          <a:latin typeface="Tahoma"/>
                          <a:cs typeface="Tahoma"/>
                        </a:rPr>
                        <a:t>1.400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</a:tcPr>
                </a:tc>
              </a:tr>
              <a:tr h="3702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1289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Producto</a:t>
                      </a:r>
                      <a:r>
                        <a:rPr dirty="0" sz="1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Cadena</a:t>
                      </a:r>
                      <a:r>
                        <a:rPr dirty="0" sz="1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0">
                          <a:latin typeface="Tahoma"/>
                          <a:cs typeface="Tahoma"/>
                        </a:rPr>
                        <a:t>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600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1289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Producto</a:t>
                      </a:r>
                      <a:r>
                        <a:rPr dirty="0" sz="1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Cadena</a:t>
                      </a:r>
                      <a:r>
                        <a:rPr dirty="0" sz="1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40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10">
                          <a:latin typeface="Tahoma"/>
                          <a:cs typeface="Tahoma"/>
                        </a:rPr>
                        <a:t>3.000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</a:tcPr>
                </a:tc>
              </a:tr>
              <a:tr h="3702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1289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Producto</a:t>
                      </a:r>
                      <a:r>
                        <a:rPr dirty="0" sz="1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Cadena</a:t>
                      </a:r>
                      <a:r>
                        <a:rPr dirty="0" sz="1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50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10">
                          <a:latin typeface="Tahoma"/>
                          <a:cs typeface="Tahoma"/>
                        </a:rPr>
                        <a:t>10.000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</a:tcPr>
                </a:tc>
              </a:tr>
              <a:tr h="3702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1289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Producto</a:t>
                      </a:r>
                      <a:r>
                        <a:rPr dirty="0" sz="1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Cadena</a:t>
                      </a:r>
                      <a:r>
                        <a:rPr dirty="0" sz="1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30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10">
                          <a:latin typeface="Tahoma"/>
                          <a:cs typeface="Tahoma"/>
                        </a:rPr>
                        <a:t>3.500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1289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Producto</a:t>
                      </a:r>
                      <a:r>
                        <a:rPr dirty="0" sz="1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6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Cadena</a:t>
                      </a:r>
                      <a:r>
                        <a:rPr dirty="0" sz="1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20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10">
                          <a:latin typeface="Tahoma"/>
                          <a:cs typeface="Tahoma"/>
                        </a:rPr>
                        <a:t>2.500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1282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Producto</a:t>
                      </a:r>
                      <a:r>
                        <a:rPr dirty="0" sz="18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7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Cadena</a:t>
                      </a:r>
                      <a:r>
                        <a:rPr dirty="0" sz="1800" spc="-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75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10">
                          <a:latin typeface="Tahoma"/>
                          <a:cs typeface="Tahoma"/>
                        </a:rPr>
                        <a:t>9.000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12827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Producto</a:t>
                      </a:r>
                      <a:r>
                        <a:rPr dirty="0" sz="18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7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7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Cadena</a:t>
                      </a:r>
                      <a:r>
                        <a:rPr dirty="0" sz="1800" spc="-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719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25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719">
                    <a:lnL w="38100">
                      <a:solidFill>
                        <a:srgbClr val="C3250C"/>
                      </a:solidFill>
                      <a:prstDash val="sysDash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800" spc="-10">
                          <a:latin typeface="Tahoma"/>
                          <a:cs typeface="Tahoma"/>
                        </a:rPr>
                        <a:t>2.500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7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</a:tcPr>
                </a:tc>
              </a:tr>
              <a:tr h="14668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B w="38100">
                      <a:solidFill>
                        <a:srgbClr val="C3250C"/>
                      </a:solidFill>
                      <a:prstDash val="sysDash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3250C"/>
                      </a:solidFill>
                      <a:prstDash val="sysDash"/>
                    </a:lnL>
                    <a:lnR w="38100">
                      <a:solidFill>
                        <a:srgbClr val="C3250C"/>
                      </a:solidFill>
                      <a:prstDash val="sysDash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C3250C"/>
                      </a:solidFill>
                      <a:prstDash val="sysDash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29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3725417" y="1619503"/>
            <a:ext cx="1300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ahoma"/>
                <a:cs typeface="Tahoma"/>
              </a:rPr>
              <a:t>Dimensiones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078726" y="1619503"/>
            <a:ext cx="860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ahoma"/>
                <a:cs typeface="Tahoma"/>
              </a:rPr>
              <a:t>Métricas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1886438" y="6471920"/>
            <a:ext cx="1930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585858"/>
                </a:solidFill>
                <a:latin typeface="Tahoma"/>
                <a:cs typeface="Tahoma"/>
              </a:rPr>
              <a:t>30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6303" y="416128"/>
            <a:ext cx="7570470" cy="721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z="2400" spc="-130">
                <a:solidFill>
                  <a:srgbClr val="404040"/>
                </a:solidFill>
                <a:latin typeface="Arial Black"/>
                <a:cs typeface="Arial Black"/>
              </a:rPr>
              <a:t>Bases</a:t>
            </a:r>
            <a:r>
              <a:rPr dirty="0" sz="2400" spc="-265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2400" spc="-90">
                <a:solidFill>
                  <a:srgbClr val="404040"/>
                </a:solidFill>
                <a:latin typeface="Arial Black"/>
                <a:cs typeface="Arial Black"/>
              </a:rPr>
              <a:t>de</a:t>
            </a:r>
            <a:r>
              <a:rPr dirty="0" sz="2400" spc="-265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2400" spc="-145">
                <a:solidFill>
                  <a:srgbClr val="404040"/>
                </a:solidFill>
                <a:latin typeface="Arial Black"/>
                <a:cs typeface="Arial Black"/>
              </a:rPr>
              <a:t>datos</a:t>
            </a:r>
            <a:r>
              <a:rPr dirty="0" sz="2400" spc="-25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2400" spc="-150">
                <a:solidFill>
                  <a:srgbClr val="404040"/>
                </a:solidFill>
                <a:latin typeface="Arial Black"/>
                <a:cs typeface="Arial Black"/>
              </a:rPr>
              <a:t>relacionales</a:t>
            </a:r>
            <a:r>
              <a:rPr dirty="0" sz="2400" spc="-225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404040"/>
                </a:solidFill>
                <a:latin typeface="Arial Black"/>
                <a:cs typeface="Arial Black"/>
              </a:rPr>
              <a:t>y</a:t>
            </a:r>
            <a:r>
              <a:rPr dirty="0" sz="2400" spc="-285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2400" spc="-145">
                <a:solidFill>
                  <a:srgbClr val="404040"/>
                </a:solidFill>
                <a:latin typeface="Arial Black"/>
                <a:cs typeface="Arial Black"/>
              </a:rPr>
              <a:t>datos</a:t>
            </a:r>
            <a:r>
              <a:rPr dirty="0" sz="2400" spc="-25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2400" spc="-125">
                <a:solidFill>
                  <a:srgbClr val="404040"/>
                </a:solidFill>
                <a:latin typeface="Arial Black"/>
                <a:cs typeface="Arial Black"/>
              </a:rPr>
              <a:t>estructurados</a:t>
            </a:r>
            <a:endParaRPr sz="2400">
              <a:latin typeface="Arial Black"/>
              <a:cs typeface="Arial Black"/>
            </a:endParaRPr>
          </a:p>
          <a:p>
            <a:pPr marL="12700">
              <a:lnSpc>
                <a:spcPts val="2735"/>
              </a:lnSpc>
            </a:pPr>
            <a:r>
              <a:rPr dirty="0" sz="2400" spc="-155">
                <a:solidFill>
                  <a:srgbClr val="797979"/>
                </a:solidFill>
                <a:latin typeface="Arial Black"/>
                <a:cs typeface="Arial Black"/>
              </a:rPr>
              <a:t>Diferencias</a:t>
            </a:r>
            <a:r>
              <a:rPr dirty="0" sz="2400" spc="-215">
                <a:solidFill>
                  <a:srgbClr val="797979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797979"/>
                </a:solidFill>
                <a:latin typeface="Arial Black"/>
                <a:cs typeface="Arial Black"/>
              </a:rPr>
              <a:t>y</a:t>
            </a:r>
            <a:r>
              <a:rPr dirty="0" sz="2400" spc="-265">
                <a:solidFill>
                  <a:srgbClr val="797979"/>
                </a:solidFill>
                <a:latin typeface="Arial Black"/>
                <a:cs typeface="Arial Black"/>
              </a:rPr>
              <a:t> </a:t>
            </a:r>
            <a:r>
              <a:rPr dirty="0" sz="2400" spc="-70">
                <a:solidFill>
                  <a:srgbClr val="797979"/>
                </a:solidFill>
                <a:latin typeface="Arial Black"/>
                <a:cs typeface="Arial Black"/>
              </a:rPr>
              <a:t>tratamientos</a:t>
            </a:r>
            <a:endParaRPr sz="2400">
              <a:latin typeface="Arial Black"/>
              <a:cs typeface="Arial Black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461175" y="2049779"/>
          <a:ext cx="4899025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255"/>
                <a:gridCol w="1203959"/>
                <a:gridCol w="1165860"/>
                <a:gridCol w="1035685"/>
              </a:tblGrid>
              <a:tr h="370840">
                <a:tc>
                  <a:txBody>
                    <a:bodyPr/>
                    <a:lstStyle/>
                    <a:p>
                      <a:pPr algn="ctr" marR="5841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Productos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19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Cadena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Número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Ventas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ctr" marR="1289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Producto</a:t>
                      </a:r>
                      <a:r>
                        <a:rPr dirty="0" sz="18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Cadena</a:t>
                      </a:r>
                      <a:r>
                        <a:rPr dirty="0" sz="1800" spc="-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0">
                          <a:latin typeface="Tahoma"/>
                          <a:cs typeface="Tahoma"/>
                        </a:rPr>
                        <a:t>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600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ctr" marR="1289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Producto</a:t>
                      </a:r>
                      <a:r>
                        <a:rPr dirty="0" sz="18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Cadena</a:t>
                      </a:r>
                      <a:r>
                        <a:rPr dirty="0" sz="1800" spc="-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0">
                          <a:latin typeface="Tahoma"/>
                          <a:cs typeface="Tahoma"/>
                        </a:rPr>
                        <a:t>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400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ctr" marR="1289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Producto</a:t>
                      </a:r>
                      <a:r>
                        <a:rPr dirty="0" sz="18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Cadena</a:t>
                      </a:r>
                      <a:r>
                        <a:rPr dirty="0" sz="1800" spc="-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15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10">
                          <a:latin typeface="Tahoma"/>
                          <a:cs typeface="Tahoma"/>
                        </a:rPr>
                        <a:t>1.400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R="12953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Producto</a:t>
                      </a:r>
                      <a:r>
                        <a:rPr dirty="0" sz="1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Cadena</a:t>
                      </a:r>
                      <a:r>
                        <a:rPr dirty="0" sz="1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0">
                          <a:latin typeface="Tahoma"/>
                          <a:cs typeface="Tahoma"/>
                        </a:rPr>
                        <a:t>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600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ctr" marR="12953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Producto</a:t>
                      </a:r>
                      <a:r>
                        <a:rPr dirty="0" sz="1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Cadena</a:t>
                      </a:r>
                      <a:r>
                        <a:rPr dirty="0" sz="1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40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10">
                          <a:latin typeface="Tahoma"/>
                          <a:cs typeface="Tahoma"/>
                        </a:rPr>
                        <a:t>3.000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6131178" y="2049779"/>
          <a:ext cx="4899025" cy="3704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255"/>
                <a:gridCol w="1203325"/>
                <a:gridCol w="1165224"/>
                <a:gridCol w="1035050"/>
              </a:tblGrid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Productos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12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Cadena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Número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Ventas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Producto</a:t>
                      </a:r>
                      <a:r>
                        <a:rPr dirty="0" sz="18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Cadena</a:t>
                      </a:r>
                      <a:r>
                        <a:rPr dirty="0" sz="1800" spc="-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360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Producto</a:t>
                      </a:r>
                      <a:r>
                        <a:rPr dirty="0" sz="18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Cadena</a:t>
                      </a:r>
                      <a:r>
                        <a:rPr dirty="0" sz="1800" spc="-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240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Producto</a:t>
                      </a:r>
                      <a:r>
                        <a:rPr dirty="0" sz="18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Cadena</a:t>
                      </a:r>
                      <a:r>
                        <a:rPr dirty="0" sz="1800" spc="-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160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Producto</a:t>
                      </a:r>
                      <a:r>
                        <a:rPr dirty="0" sz="1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Cadena</a:t>
                      </a:r>
                      <a:r>
                        <a:rPr dirty="0" sz="1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160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Producto</a:t>
                      </a:r>
                      <a:r>
                        <a:rPr dirty="0" sz="1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Cadena</a:t>
                      </a:r>
                      <a:r>
                        <a:rPr dirty="0" sz="1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80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Producto</a:t>
                      </a:r>
                      <a:r>
                        <a:rPr dirty="0" sz="1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Cadena</a:t>
                      </a:r>
                      <a:r>
                        <a:rPr dirty="0" sz="1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15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10">
                          <a:latin typeface="Tahoma"/>
                          <a:cs typeface="Tahoma"/>
                        </a:rPr>
                        <a:t>1.400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Producto</a:t>
                      </a:r>
                      <a:r>
                        <a:rPr dirty="0" sz="1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Cadena</a:t>
                      </a:r>
                      <a:r>
                        <a:rPr dirty="0" sz="1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0">
                          <a:latin typeface="Tahoma"/>
                          <a:cs typeface="Tahoma"/>
                        </a:rPr>
                        <a:t>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600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Producto</a:t>
                      </a:r>
                      <a:r>
                        <a:rPr dirty="0" sz="1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Cadena</a:t>
                      </a:r>
                      <a:r>
                        <a:rPr dirty="0" sz="1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10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750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Producto</a:t>
                      </a:r>
                      <a:r>
                        <a:rPr dirty="0" sz="1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Tahoma"/>
                          <a:cs typeface="Tahoma"/>
                        </a:rPr>
                        <a:t>Cadena</a:t>
                      </a:r>
                      <a:r>
                        <a:rPr dirty="0" sz="18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5">
                          <a:latin typeface="Tahoma"/>
                          <a:cs typeface="Tahoma"/>
                        </a:rPr>
                        <a:t>30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10">
                          <a:latin typeface="Tahoma"/>
                          <a:cs typeface="Tahoma"/>
                        </a:rPr>
                        <a:t>2.250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2515361" y="5780328"/>
            <a:ext cx="706120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0" spc="685">
                <a:solidFill>
                  <a:srgbClr val="558D11"/>
                </a:solidFill>
                <a:latin typeface="Cambria"/>
                <a:cs typeface="Cambria"/>
              </a:rPr>
              <a:t>🗸</a:t>
            </a:r>
            <a:endParaRPr sz="7000">
              <a:latin typeface="Cambria"/>
              <a:cs typeface="Cambr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419845" y="5778500"/>
            <a:ext cx="817880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0" spc="-819">
                <a:solidFill>
                  <a:srgbClr val="FF0000"/>
                </a:solidFill>
                <a:latin typeface="Cambria"/>
                <a:cs typeface="Cambria"/>
              </a:rPr>
              <a:t>⦸</a:t>
            </a:r>
            <a:endParaRPr sz="7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16128"/>
            <a:ext cx="7570470" cy="721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pc="-130"/>
              <a:t>Bases</a:t>
            </a:r>
            <a:r>
              <a:rPr dirty="0" spc="-265"/>
              <a:t> </a:t>
            </a:r>
            <a:r>
              <a:rPr dirty="0" spc="-90"/>
              <a:t>de</a:t>
            </a:r>
            <a:r>
              <a:rPr dirty="0" spc="-265"/>
              <a:t> </a:t>
            </a:r>
            <a:r>
              <a:rPr dirty="0" spc="-145"/>
              <a:t>datos</a:t>
            </a:r>
            <a:r>
              <a:rPr dirty="0" spc="-250"/>
              <a:t> </a:t>
            </a:r>
            <a:r>
              <a:rPr dirty="0" spc="-150"/>
              <a:t>relacionales</a:t>
            </a:r>
            <a:r>
              <a:rPr dirty="0" spc="-225"/>
              <a:t> </a:t>
            </a:r>
            <a:r>
              <a:rPr dirty="0"/>
              <a:t>y</a:t>
            </a:r>
            <a:r>
              <a:rPr dirty="0" spc="-285"/>
              <a:t> </a:t>
            </a:r>
            <a:r>
              <a:rPr dirty="0" spc="-145"/>
              <a:t>datos</a:t>
            </a:r>
            <a:r>
              <a:rPr dirty="0" spc="-250"/>
              <a:t> </a:t>
            </a:r>
            <a:r>
              <a:rPr dirty="0" spc="-125"/>
              <a:t>estructurados</a:t>
            </a:r>
          </a:p>
          <a:p>
            <a:pPr marL="12700">
              <a:lnSpc>
                <a:spcPts val="2735"/>
              </a:lnSpc>
            </a:pPr>
            <a:r>
              <a:rPr dirty="0" spc="-10">
                <a:solidFill>
                  <a:srgbClr val="797979"/>
                </a:solidFill>
              </a:rPr>
              <a:t>Ejemplo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079" y="2063495"/>
            <a:ext cx="4738116" cy="3537204"/>
          </a:xfrm>
          <a:prstGeom prst="rect">
            <a:avLst/>
          </a:prstGeom>
        </p:spPr>
      </p:pic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5444616" y="2342007"/>
          <a:ext cx="5108575" cy="2963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309370"/>
                <a:gridCol w="744855"/>
                <a:gridCol w="892175"/>
                <a:gridCol w="981075"/>
              </a:tblGrid>
              <a:tr h="370205">
                <a:tc>
                  <a:txBody>
                    <a:bodyPr/>
                    <a:lstStyle/>
                    <a:p>
                      <a:pPr marL="635">
                        <a:lnSpc>
                          <a:spcPts val="168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ID</a:t>
                      </a:r>
                      <a:r>
                        <a:rPr dirty="0" sz="1400" spc="-1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Almacén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8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Dirección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6839">
                        <a:lnSpc>
                          <a:spcPts val="168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Ciudad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8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Provincia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8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Capacidad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234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30">
                          <a:latin typeface="Tahoma"/>
                          <a:cs typeface="Tahoma"/>
                        </a:rPr>
                        <a:t>Av.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El</a:t>
                      </a:r>
                      <a:r>
                        <a:rPr dirty="0" sz="1400" spc="-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10">
                          <a:latin typeface="Tahoma"/>
                          <a:cs typeface="Tahoma"/>
                        </a:rPr>
                        <a:t>Bosque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975" marR="3175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Santiago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Santiago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100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635">
                        <a:lnSpc>
                          <a:spcPts val="168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245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8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Independencia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975" marR="3175">
                        <a:lnSpc>
                          <a:spcPts val="168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Santiago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68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Santiago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8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20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235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30">
                          <a:latin typeface="Tahoma"/>
                          <a:cs typeface="Tahoma"/>
                        </a:rPr>
                        <a:t>Av.</a:t>
                      </a:r>
                      <a:r>
                        <a:rPr dirty="0" sz="14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20">
                          <a:latin typeface="Tahoma"/>
                          <a:cs typeface="Tahoma"/>
                        </a:rPr>
                        <a:t>Ossa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975" marR="3175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Santiago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Santiago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30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453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30">
                          <a:latin typeface="Tahoma"/>
                          <a:cs typeface="Tahoma"/>
                        </a:rPr>
                        <a:t>Av.</a:t>
                      </a:r>
                      <a:r>
                        <a:rPr dirty="0" sz="1400" spc="-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10">
                          <a:latin typeface="Tahoma"/>
                          <a:cs typeface="Tahoma"/>
                        </a:rPr>
                        <a:t>Tobalaba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975" marR="3175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Santiago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Santiago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500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246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Irarrázabal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3975" marR="3175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Santiago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Santiago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20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124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Chile</a:t>
                      </a:r>
                      <a:r>
                        <a:rPr dirty="0" sz="14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10">
                          <a:latin typeface="Tahoma"/>
                          <a:cs typeface="Tahoma"/>
                        </a:rPr>
                        <a:t>España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4610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Santiago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Santiago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10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767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Walker</a:t>
                      </a:r>
                      <a:r>
                        <a:rPr dirty="0" sz="1400" spc="-1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10">
                          <a:latin typeface="Tahoma"/>
                          <a:cs typeface="Tahoma"/>
                        </a:rPr>
                        <a:t>Martinez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4610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Santiago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Santiago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200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31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508497" y="2011171"/>
            <a:ext cx="12484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latin typeface="Tahoma"/>
                <a:cs typeface="Tahoma"/>
              </a:rPr>
              <a:t>TD-</a:t>
            </a:r>
            <a:r>
              <a:rPr dirty="0" sz="1800" spc="-10">
                <a:latin typeface="Tahoma"/>
                <a:cs typeface="Tahoma"/>
              </a:rPr>
              <a:t>Almacén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0"/>
              <a:t>Presentación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7592" y="1818132"/>
            <a:ext cx="2895600" cy="289560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46303" y="1448561"/>
            <a:ext cx="7364730" cy="35928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Tahoma"/>
                <a:cs typeface="Tahoma"/>
              </a:rPr>
              <a:t>Educación: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Ingeniero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Civil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Industrial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 spc="-25">
                <a:latin typeface="Tahoma"/>
                <a:cs typeface="Tahoma"/>
              </a:rPr>
              <a:t>UC</a:t>
            </a:r>
            <a:endParaRPr sz="1800">
              <a:latin typeface="Tahoma"/>
              <a:cs typeface="Tahoma"/>
            </a:endParaRPr>
          </a:p>
          <a:p>
            <a:pPr marL="299085" marR="236220" indent="-287020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Tahoma"/>
                <a:cs typeface="Tahoma"/>
              </a:rPr>
              <a:t>Experiencia: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+7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años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liderando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equipos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Data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Science,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Marketing </a:t>
            </a:r>
            <a:r>
              <a:rPr dirty="0" sz="1800">
                <a:latin typeface="Tahoma"/>
                <a:cs typeface="Tahoma"/>
              </a:rPr>
              <a:t>Analytics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y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Business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Intelligence</a:t>
            </a:r>
            <a:endParaRPr sz="18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Tahoma"/>
                <a:cs typeface="Tahoma"/>
              </a:rPr>
              <a:t>Capacitaciones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adicionales: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Bootcamp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Python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+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Certificado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 spc="-25">
                <a:latin typeface="Tahoma"/>
                <a:cs typeface="Tahoma"/>
              </a:rPr>
              <a:t>en</a:t>
            </a:r>
            <a:endParaRPr sz="18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  <a:tabLst>
                <a:tab pos="6123305" algn="l"/>
              </a:tabLst>
            </a:pPr>
            <a:r>
              <a:rPr dirty="0" sz="1800">
                <a:latin typeface="Tahoma"/>
                <a:cs typeface="Tahoma"/>
              </a:rPr>
              <a:t>Inteligencia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Artificial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y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aplicaciones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en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la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empresa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-25">
                <a:latin typeface="Tahoma"/>
                <a:cs typeface="Tahoma"/>
              </a:rPr>
              <a:t> UC</a:t>
            </a:r>
            <a:r>
              <a:rPr dirty="0" sz="1800">
                <a:latin typeface="Tahoma"/>
                <a:cs typeface="Tahoma"/>
              </a:rPr>
              <a:t>	</a:t>
            </a:r>
            <a:r>
              <a:rPr dirty="0" sz="1800" spc="-10">
                <a:latin typeface="Tahoma"/>
                <a:cs typeface="Tahoma"/>
              </a:rPr>
              <a:t>Berkeley</a:t>
            </a:r>
            <a:endParaRPr sz="18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215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 spc="-10">
                <a:latin typeface="Tahoma"/>
                <a:cs typeface="Tahoma"/>
              </a:rPr>
              <a:t>Herramientas: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Python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(PL),</a:t>
            </a:r>
            <a:r>
              <a:rPr dirty="0" sz="1800" spc="-1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Power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BI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(BIS),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GCP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(CCP)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y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G-</a:t>
            </a:r>
            <a:r>
              <a:rPr dirty="0" sz="1800">
                <a:latin typeface="Tahoma"/>
                <a:cs typeface="Tahoma"/>
              </a:rPr>
              <a:t>Suite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(OS)</a:t>
            </a:r>
            <a:endParaRPr sz="18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216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Tahoma"/>
                <a:cs typeface="Tahoma"/>
              </a:rPr>
              <a:t>Módulos: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Data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Science,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Modelos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Analíticos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y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Business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Intelligence</a:t>
            </a:r>
            <a:endParaRPr sz="18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Tahoma"/>
                <a:cs typeface="Tahoma"/>
              </a:rPr>
              <a:t>Rubros: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Banca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y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Consumo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Masivo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79800" y="5275191"/>
            <a:ext cx="1327505" cy="8474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8264" y="5355335"/>
            <a:ext cx="2032679" cy="672871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16128"/>
            <a:ext cx="7570470" cy="721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pc="-130"/>
              <a:t>Bases</a:t>
            </a:r>
            <a:r>
              <a:rPr dirty="0" spc="-265"/>
              <a:t> </a:t>
            </a:r>
            <a:r>
              <a:rPr dirty="0" spc="-90"/>
              <a:t>de</a:t>
            </a:r>
            <a:r>
              <a:rPr dirty="0" spc="-265"/>
              <a:t> </a:t>
            </a:r>
            <a:r>
              <a:rPr dirty="0" spc="-145"/>
              <a:t>datos</a:t>
            </a:r>
            <a:r>
              <a:rPr dirty="0" spc="-250"/>
              <a:t> </a:t>
            </a:r>
            <a:r>
              <a:rPr dirty="0" spc="-150"/>
              <a:t>relacionales</a:t>
            </a:r>
            <a:r>
              <a:rPr dirty="0" spc="-225"/>
              <a:t> </a:t>
            </a:r>
            <a:r>
              <a:rPr dirty="0"/>
              <a:t>y</a:t>
            </a:r>
            <a:r>
              <a:rPr dirty="0" spc="-285"/>
              <a:t> </a:t>
            </a:r>
            <a:r>
              <a:rPr dirty="0" spc="-145"/>
              <a:t>datos</a:t>
            </a:r>
            <a:r>
              <a:rPr dirty="0" spc="-250"/>
              <a:t> </a:t>
            </a:r>
            <a:r>
              <a:rPr dirty="0" spc="-125"/>
              <a:t>estructurados</a:t>
            </a:r>
          </a:p>
          <a:p>
            <a:pPr marL="12700">
              <a:lnSpc>
                <a:spcPts val="2735"/>
              </a:lnSpc>
            </a:pPr>
            <a:r>
              <a:rPr dirty="0" spc="-10">
                <a:solidFill>
                  <a:srgbClr val="797979"/>
                </a:solidFill>
              </a:rPr>
              <a:t>Ejemplo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079" y="2063495"/>
            <a:ext cx="4738116" cy="3537204"/>
          </a:xfrm>
          <a:prstGeom prst="rect">
            <a:avLst/>
          </a:prstGeom>
        </p:spPr>
      </p:pic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5444616" y="2342007"/>
          <a:ext cx="5108575" cy="3074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309370"/>
                <a:gridCol w="744855"/>
                <a:gridCol w="892175"/>
                <a:gridCol w="981075"/>
              </a:tblGrid>
              <a:tr h="426084">
                <a:tc>
                  <a:txBody>
                    <a:bodyPr/>
                    <a:lstStyle/>
                    <a:p>
                      <a:pPr marL="635">
                        <a:lnSpc>
                          <a:spcPts val="168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ID</a:t>
                      </a:r>
                      <a:r>
                        <a:rPr dirty="0" sz="1400" spc="-1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Cliente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8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Nombre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8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Apellido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algn="r">
                        <a:lnSpc>
                          <a:spcPts val="1580"/>
                        </a:lnSpc>
                      </a:pPr>
                      <a:r>
                        <a:rPr dirty="0" sz="1400" spc="-5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80"/>
                        </a:lnSpc>
                      </a:pPr>
                      <a:r>
                        <a:rPr dirty="0" sz="1400" spc="-2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Edad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80"/>
                        </a:lnSpc>
                      </a:pPr>
                      <a:r>
                        <a:rPr dirty="0" sz="1400" spc="-2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País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635">
                        <a:lnSpc>
                          <a:spcPts val="1680"/>
                        </a:lnSpc>
                      </a:pPr>
                      <a:r>
                        <a:rPr dirty="0" sz="1400" spc="-20">
                          <a:latin typeface="Tahoma"/>
                          <a:cs typeface="Tahoma"/>
                        </a:rPr>
                        <a:t>2343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8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Javier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8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Pérez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8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33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8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Chile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400" spc="-20">
                          <a:latin typeface="Tahoma"/>
                          <a:cs typeface="Tahoma"/>
                        </a:rPr>
                        <a:t>2455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Bernardita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González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34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Chile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635">
                        <a:lnSpc>
                          <a:spcPts val="1680"/>
                        </a:lnSpc>
                      </a:pPr>
                      <a:r>
                        <a:rPr dirty="0" sz="1400" spc="-20">
                          <a:latin typeface="Tahoma"/>
                          <a:cs typeface="Tahoma"/>
                        </a:rPr>
                        <a:t>2354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80"/>
                        </a:lnSpc>
                      </a:pPr>
                      <a:r>
                        <a:rPr dirty="0" sz="1400" spc="-20">
                          <a:latin typeface="Tahoma"/>
                          <a:cs typeface="Tahoma"/>
                        </a:rPr>
                        <a:t>José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8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Gutiérrez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8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54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8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Chile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400" spc="-20">
                          <a:latin typeface="Tahoma"/>
                          <a:cs typeface="Tahoma"/>
                        </a:rPr>
                        <a:t>4533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Francisco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Pavlov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22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Chile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400" spc="-20">
                          <a:latin typeface="Tahoma"/>
                          <a:cs typeface="Tahoma"/>
                        </a:rPr>
                        <a:t>2462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Josefina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Montt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33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Chile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400" spc="-20">
                          <a:latin typeface="Tahoma"/>
                          <a:cs typeface="Tahoma"/>
                        </a:rPr>
                        <a:t>1241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María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Marín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55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Chile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</a:tr>
              <a:tr h="426084"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400" spc="-20">
                          <a:latin typeface="Tahoma"/>
                          <a:cs typeface="Tahoma"/>
                        </a:rPr>
                        <a:t>7673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20">
                          <a:latin typeface="Tahoma"/>
                          <a:cs typeface="Tahoma"/>
                        </a:rPr>
                        <a:t>Flor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Henríque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algn="r">
                        <a:lnSpc>
                          <a:spcPts val="1575"/>
                        </a:lnSpc>
                      </a:pPr>
                      <a:r>
                        <a:rPr dirty="0" sz="1400" spc="-50">
                          <a:latin typeface="Tahoma"/>
                          <a:cs typeface="Tahoma"/>
                        </a:rPr>
                        <a:t>z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66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Chile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32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508497" y="2011171"/>
            <a:ext cx="10833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ahoma"/>
                <a:cs typeface="Tahoma"/>
              </a:rPr>
              <a:t>TD-Cliente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16128"/>
            <a:ext cx="7570470" cy="721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pc="-130"/>
              <a:t>Bases</a:t>
            </a:r>
            <a:r>
              <a:rPr dirty="0" spc="-265"/>
              <a:t> </a:t>
            </a:r>
            <a:r>
              <a:rPr dirty="0" spc="-90"/>
              <a:t>de</a:t>
            </a:r>
            <a:r>
              <a:rPr dirty="0" spc="-265"/>
              <a:t> </a:t>
            </a:r>
            <a:r>
              <a:rPr dirty="0" spc="-145"/>
              <a:t>datos</a:t>
            </a:r>
            <a:r>
              <a:rPr dirty="0" spc="-250"/>
              <a:t> </a:t>
            </a:r>
            <a:r>
              <a:rPr dirty="0" spc="-150"/>
              <a:t>relacionales</a:t>
            </a:r>
            <a:r>
              <a:rPr dirty="0" spc="-225"/>
              <a:t> </a:t>
            </a:r>
            <a:r>
              <a:rPr dirty="0"/>
              <a:t>y</a:t>
            </a:r>
            <a:r>
              <a:rPr dirty="0" spc="-285"/>
              <a:t> </a:t>
            </a:r>
            <a:r>
              <a:rPr dirty="0" spc="-145"/>
              <a:t>datos</a:t>
            </a:r>
            <a:r>
              <a:rPr dirty="0" spc="-250"/>
              <a:t> </a:t>
            </a:r>
            <a:r>
              <a:rPr dirty="0" spc="-125"/>
              <a:t>estructurados</a:t>
            </a:r>
          </a:p>
          <a:p>
            <a:pPr marL="12700">
              <a:lnSpc>
                <a:spcPts val="2735"/>
              </a:lnSpc>
            </a:pPr>
            <a:r>
              <a:rPr dirty="0" spc="-10">
                <a:solidFill>
                  <a:srgbClr val="797979"/>
                </a:solidFill>
              </a:rPr>
              <a:t>Ejemplo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079" y="2063495"/>
            <a:ext cx="4738116" cy="3537204"/>
          </a:xfrm>
          <a:prstGeom prst="rect">
            <a:avLst/>
          </a:prstGeom>
        </p:spPr>
      </p:pic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5444616" y="2342007"/>
          <a:ext cx="6239509" cy="2963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3475"/>
                <a:gridCol w="1709420"/>
                <a:gridCol w="968375"/>
                <a:gridCol w="1241425"/>
                <a:gridCol w="1097279"/>
              </a:tblGrid>
              <a:tr h="370205">
                <a:tc>
                  <a:txBody>
                    <a:bodyPr/>
                    <a:lstStyle/>
                    <a:p>
                      <a:pPr marL="635">
                        <a:lnSpc>
                          <a:spcPts val="168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ID</a:t>
                      </a:r>
                      <a:r>
                        <a:rPr dirty="0" sz="1400" spc="-1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Producto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8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Nombre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8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Categoría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8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Subcategoría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8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Marca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234321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Mostaza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Abarrotes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20">
                          <a:latin typeface="Tahoma"/>
                          <a:cs typeface="Tahoma"/>
                        </a:rPr>
                        <a:t>Salsa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Heinz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635">
                        <a:lnSpc>
                          <a:spcPts val="168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245512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8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Mermelada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8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Abarrotes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8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Untables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8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Watt’s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235434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Jugo</a:t>
                      </a:r>
                      <a:r>
                        <a:rPr dirty="0" sz="14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de </a:t>
                      </a:r>
                      <a:r>
                        <a:rPr dirty="0" sz="1400" spc="-25">
                          <a:latin typeface="Tahoma"/>
                          <a:cs typeface="Tahoma"/>
                        </a:rPr>
                        <a:t>Uva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Abarrotes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Jugos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CCU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453354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Durazno</a:t>
                      </a:r>
                      <a:r>
                        <a:rPr dirty="0" sz="14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en</a:t>
                      </a:r>
                      <a:r>
                        <a:rPr dirty="0" sz="1400" spc="-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10">
                          <a:latin typeface="Tahoma"/>
                          <a:cs typeface="Tahoma"/>
                        </a:rPr>
                        <a:t>conserva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Abarrotes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Conservas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Aconcagua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246245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Papas</a:t>
                      </a:r>
                      <a:r>
                        <a:rPr dirty="0" sz="14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10">
                          <a:latin typeface="Tahoma"/>
                          <a:cs typeface="Tahoma"/>
                        </a:rPr>
                        <a:t>fritas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Congelados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Hortalizas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Minuto</a:t>
                      </a:r>
                      <a:r>
                        <a:rPr dirty="0" sz="1400" spc="-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10">
                          <a:latin typeface="Tahoma"/>
                          <a:cs typeface="Tahoma"/>
                        </a:rPr>
                        <a:t>Verde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124145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Hamburguesa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Congelados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Congelados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NotCo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767345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Manjar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Abarrotes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Untables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Nestle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33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508497" y="2011171"/>
            <a:ext cx="1390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ahoma"/>
                <a:cs typeface="Tahoma"/>
              </a:rPr>
              <a:t>TD-Productos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416128"/>
            <a:ext cx="7570470" cy="721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pc="-130"/>
              <a:t>Bases</a:t>
            </a:r>
            <a:r>
              <a:rPr dirty="0" spc="-265"/>
              <a:t> </a:t>
            </a:r>
            <a:r>
              <a:rPr dirty="0" spc="-90"/>
              <a:t>de</a:t>
            </a:r>
            <a:r>
              <a:rPr dirty="0" spc="-265"/>
              <a:t> </a:t>
            </a:r>
            <a:r>
              <a:rPr dirty="0" spc="-145"/>
              <a:t>datos</a:t>
            </a:r>
            <a:r>
              <a:rPr dirty="0" spc="-250"/>
              <a:t> </a:t>
            </a:r>
            <a:r>
              <a:rPr dirty="0" spc="-150"/>
              <a:t>relacionales</a:t>
            </a:r>
            <a:r>
              <a:rPr dirty="0" spc="-225"/>
              <a:t> </a:t>
            </a:r>
            <a:r>
              <a:rPr dirty="0"/>
              <a:t>y</a:t>
            </a:r>
            <a:r>
              <a:rPr dirty="0" spc="-285"/>
              <a:t> </a:t>
            </a:r>
            <a:r>
              <a:rPr dirty="0" spc="-145"/>
              <a:t>datos</a:t>
            </a:r>
            <a:r>
              <a:rPr dirty="0" spc="-250"/>
              <a:t> </a:t>
            </a:r>
            <a:r>
              <a:rPr dirty="0" spc="-125"/>
              <a:t>estructurados</a:t>
            </a:r>
          </a:p>
          <a:p>
            <a:pPr marL="12700">
              <a:lnSpc>
                <a:spcPts val="2735"/>
              </a:lnSpc>
            </a:pPr>
            <a:r>
              <a:rPr dirty="0" spc="-10">
                <a:solidFill>
                  <a:srgbClr val="797979"/>
                </a:solidFill>
              </a:rPr>
              <a:t>Ejemplo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079" y="2063495"/>
            <a:ext cx="4738116" cy="3537204"/>
          </a:xfrm>
          <a:prstGeom prst="rect">
            <a:avLst/>
          </a:prstGeom>
        </p:spPr>
      </p:pic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5444616" y="2342007"/>
          <a:ext cx="6229984" cy="2963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3475"/>
                <a:gridCol w="1699895"/>
                <a:gridCol w="968375"/>
                <a:gridCol w="1241425"/>
                <a:gridCol w="1097279"/>
              </a:tblGrid>
              <a:tr h="370205">
                <a:tc>
                  <a:txBody>
                    <a:bodyPr/>
                    <a:lstStyle/>
                    <a:p>
                      <a:pPr marL="635">
                        <a:lnSpc>
                          <a:spcPts val="168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ID</a:t>
                      </a:r>
                      <a:r>
                        <a:rPr dirty="0" sz="1400" spc="-1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Producto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660400">
                        <a:lnSpc>
                          <a:spcPts val="168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ID</a:t>
                      </a:r>
                      <a:r>
                        <a:rPr dirty="0" sz="1400" spc="-1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Almacén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68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ID</a:t>
                      </a:r>
                      <a:r>
                        <a:rPr dirty="0" sz="1400" spc="-1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Cliente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8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Unidades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8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Precio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234321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234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ct val="100000"/>
                        </a:lnSpc>
                      </a:pPr>
                      <a:r>
                        <a:rPr dirty="0" sz="1400" spc="-20">
                          <a:latin typeface="Tahoma"/>
                          <a:cs typeface="Tahoma"/>
                        </a:rPr>
                        <a:t>2343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30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1.200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635">
                        <a:lnSpc>
                          <a:spcPts val="168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245512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68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245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ts val="1680"/>
                        </a:lnSpc>
                      </a:pPr>
                      <a:r>
                        <a:rPr dirty="0" sz="1400" spc="-20">
                          <a:latin typeface="Tahoma"/>
                          <a:cs typeface="Tahoma"/>
                        </a:rPr>
                        <a:t>2455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8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120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8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1.300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235434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235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ct val="100000"/>
                        </a:lnSpc>
                      </a:pPr>
                      <a:r>
                        <a:rPr dirty="0" sz="1400" spc="-20">
                          <a:latin typeface="Tahoma"/>
                          <a:cs typeface="Tahoma"/>
                        </a:rPr>
                        <a:t>2354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400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2.000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453354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453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ct val="100000"/>
                        </a:lnSpc>
                      </a:pPr>
                      <a:r>
                        <a:rPr dirty="0" sz="1400" spc="-20">
                          <a:latin typeface="Tahoma"/>
                          <a:cs typeface="Tahoma"/>
                        </a:rPr>
                        <a:t>4533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650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4.500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246245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246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ct val="100000"/>
                        </a:lnSpc>
                      </a:pPr>
                      <a:r>
                        <a:rPr dirty="0" sz="1400" spc="-20">
                          <a:latin typeface="Tahoma"/>
                          <a:cs typeface="Tahoma"/>
                        </a:rPr>
                        <a:t>2462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300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2.000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124145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124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ct val="100000"/>
                        </a:lnSpc>
                      </a:pPr>
                      <a:r>
                        <a:rPr dirty="0" sz="1400" spc="-20">
                          <a:latin typeface="Tahoma"/>
                          <a:cs typeface="Tahoma"/>
                        </a:rPr>
                        <a:t>1241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494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5.400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1F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767345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767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3175">
                        <a:lnSpc>
                          <a:spcPct val="100000"/>
                        </a:lnSpc>
                      </a:pPr>
                      <a:r>
                        <a:rPr dirty="0" sz="1400" spc="-20">
                          <a:latin typeface="Tahoma"/>
                          <a:cs typeface="Tahoma"/>
                        </a:rPr>
                        <a:t>7673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600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6.000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34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508497" y="2011171"/>
            <a:ext cx="10648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Tahoma"/>
                <a:cs typeface="Tahoma"/>
              </a:rPr>
              <a:t>TH-</a:t>
            </a:r>
            <a:r>
              <a:rPr dirty="0" sz="1800" spc="-10">
                <a:latin typeface="Tahoma"/>
                <a:cs typeface="Tahoma"/>
              </a:rPr>
              <a:t>Ventas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155947" y="1700783"/>
            <a:ext cx="7847330" cy="4681855"/>
          </a:xfrm>
          <a:custGeom>
            <a:avLst/>
            <a:gdLst/>
            <a:ahLst/>
            <a:cxnLst/>
            <a:rect l="l" t="t" r="r" b="b"/>
            <a:pathLst>
              <a:path w="7847330" h="4681855">
                <a:moveTo>
                  <a:pt x="7847076" y="0"/>
                </a:moveTo>
                <a:lnTo>
                  <a:pt x="0" y="0"/>
                </a:lnTo>
                <a:lnTo>
                  <a:pt x="0" y="4681728"/>
                </a:lnTo>
                <a:lnTo>
                  <a:pt x="7847076" y="4681728"/>
                </a:lnTo>
                <a:lnTo>
                  <a:pt x="784707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976618" y="1732229"/>
            <a:ext cx="22059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ahoma"/>
                <a:cs typeface="Tahoma"/>
              </a:rPr>
              <a:t>Data</a:t>
            </a:r>
            <a:r>
              <a:rPr dirty="0" sz="1800" spc="-5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Science</a:t>
            </a:r>
            <a:r>
              <a:rPr dirty="0" sz="1800" spc="-25" b="1">
                <a:latin typeface="Tahoma"/>
                <a:cs typeface="Tahoma"/>
              </a:rPr>
              <a:t> </a:t>
            </a:r>
            <a:r>
              <a:rPr dirty="0" sz="1800" spc="-20" b="1">
                <a:latin typeface="Tahoma"/>
                <a:cs typeface="Tahoma"/>
              </a:rPr>
              <a:t>Team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43255" y="1700783"/>
            <a:ext cx="3965575" cy="4681855"/>
          </a:xfrm>
          <a:custGeom>
            <a:avLst/>
            <a:gdLst/>
            <a:ahLst/>
            <a:cxnLst/>
            <a:rect l="l" t="t" r="r" b="b"/>
            <a:pathLst>
              <a:path w="3965575" h="4681855">
                <a:moveTo>
                  <a:pt x="3965448" y="0"/>
                </a:moveTo>
                <a:lnTo>
                  <a:pt x="0" y="0"/>
                </a:lnTo>
                <a:lnTo>
                  <a:pt x="0" y="4681728"/>
                </a:lnTo>
                <a:lnTo>
                  <a:pt x="3965448" y="4681728"/>
                </a:lnTo>
                <a:lnTo>
                  <a:pt x="396544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987676" y="1732229"/>
            <a:ext cx="27686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Tahoma"/>
                <a:cs typeface="Tahoma"/>
              </a:rPr>
              <a:t>TI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14629" y="214905"/>
            <a:ext cx="11977370" cy="6571615"/>
            <a:chOff x="214629" y="214905"/>
            <a:chExt cx="11977370" cy="6571615"/>
          </a:xfrm>
        </p:grpSpPr>
        <p:sp>
          <p:nvSpPr>
            <p:cNvPr id="7" name="object 7" descr=""/>
            <p:cNvSpPr/>
            <p:nvPr/>
          </p:nvSpPr>
          <p:spPr>
            <a:xfrm>
              <a:off x="11771375" y="6365748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4" h="421004">
                  <a:moveTo>
                    <a:pt x="420624" y="0"/>
                  </a:moveTo>
                  <a:lnTo>
                    <a:pt x="0" y="0"/>
                  </a:lnTo>
                  <a:lnTo>
                    <a:pt x="0" y="420623"/>
                  </a:lnTo>
                  <a:lnTo>
                    <a:pt x="420624" y="420623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5355" y="214905"/>
              <a:ext cx="2482559" cy="1485878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20979" y="2058924"/>
              <a:ext cx="1896110" cy="2703830"/>
            </a:xfrm>
            <a:custGeom>
              <a:avLst/>
              <a:gdLst/>
              <a:ahLst/>
              <a:cxnLst/>
              <a:rect l="l" t="t" r="r" b="b"/>
              <a:pathLst>
                <a:path w="1896110" h="2703829">
                  <a:moveTo>
                    <a:pt x="1801114" y="0"/>
                  </a:moveTo>
                  <a:lnTo>
                    <a:pt x="94792" y="0"/>
                  </a:lnTo>
                  <a:lnTo>
                    <a:pt x="57896" y="7445"/>
                  </a:lnTo>
                  <a:lnTo>
                    <a:pt x="27765" y="27749"/>
                  </a:lnTo>
                  <a:lnTo>
                    <a:pt x="7449" y="57864"/>
                  </a:lnTo>
                  <a:lnTo>
                    <a:pt x="0" y="94741"/>
                  </a:lnTo>
                  <a:lnTo>
                    <a:pt x="0" y="2608834"/>
                  </a:lnTo>
                  <a:lnTo>
                    <a:pt x="7449" y="2645711"/>
                  </a:lnTo>
                  <a:lnTo>
                    <a:pt x="27765" y="2675826"/>
                  </a:lnTo>
                  <a:lnTo>
                    <a:pt x="57896" y="2696130"/>
                  </a:lnTo>
                  <a:lnTo>
                    <a:pt x="94792" y="2703576"/>
                  </a:lnTo>
                  <a:lnTo>
                    <a:pt x="1801114" y="2703576"/>
                  </a:lnTo>
                  <a:lnTo>
                    <a:pt x="1837991" y="2696130"/>
                  </a:lnTo>
                  <a:lnTo>
                    <a:pt x="1868106" y="2675826"/>
                  </a:lnTo>
                  <a:lnTo>
                    <a:pt x="1888410" y="2645711"/>
                  </a:lnTo>
                  <a:lnTo>
                    <a:pt x="1895856" y="2608834"/>
                  </a:lnTo>
                  <a:lnTo>
                    <a:pt x="1895856" y="94741"/>
                  </a:lnTo>
                  <a:lnTo>
                    <a:pt x="1888410" y="57864"/>
                  </a:lnTo>
                  <a:lnTo>
                    <a:pt x="1868106" y="27749"/>
                  </a:lnTo>
                  <a:lnTo>
                    <a:pt x="1837991" y="7445"/>
                  </a:lnTo>
                  <a:lnTo>
                    <a:pt x="1801114" y="0"/>
                  </a:lnTo>
                  <a:close/>
                </a:path>
              </a:pathLst>
            </a:custGeom>
            <a:solidFill>
              <a:srgbClr val="C8F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20979" y="2058924"/>
              <a:ext cx="1896110" cy="2703830"/>
            </a:xfrm>
            <a:custGeom>
              <a:avLst/>
              <a:gdLst/>
              <a:ahLst/>
              <a:cxnLst/>
              <a:rect l="l" t="t" r="r" b="b"/>
              <a:pathLst>
                <a:path w="1896110" h="2703829">
                  <a:moveTo>
                    <a:pt x="0" y="94741"/>
                  </a:moveTo>
                  <a:lnTo>
                    <a:pt x="7449" y="57864"/>
                  </a:lnTo>
                  <a:lnTo>
                    <a:pt x="27765" y="27749"/>
                  </a:lnTo>
                  <a:lnTo>
                    <a:pt x="57896" y="7445"/>
                  </a:lnTo>
                  <a:lnTo>
                    <a:pt x="94792" y="0"/>
                  </a:lnTo>
                  <a:lnTo>
                    <a:pt x="1801114" y="0"/>
                  </a:lnTo>
                  <a:lnTo>
                    <a:pt x="1837991" y="7445"/>
                  </a:lnTo>
                  <a:lnTo>
                    <a:pt x="1868106" y="27749"/>
                  </a:lnTo>
                  <a:lnTo>
                    <a:pt x="1888410" y="57864"/>
                  </a:lnTo>
                  <a:lnTo>
                    <a:pt x="1895856" y="94741"/>
                  </a:lnTo>
                  <a:lnTo>
                    <a:pt x="1895856" y="2608834"/>
                  </a:lnTo>
                  <a:lnTo>
                    <a:pt x="1888410" y="2645711"/>
                  </a:lnTo>
                  <a:lnTo>
                    <a:pt x="1868106" y="2675826"/>
                  </a:lnTo>
                  <a:lnTo>
                    <a:pt x="1837991" y="2696130"/>
                  </a:lnTo>
                  <a:lnTo>
                    <a:pt x="1801114" y="2703576"/>
                  </a:lnTo>
                  <a:lnTo>
                    <a:pt x="94792" y="2703576"/>
                  </a:lnTo>
                  <a:lnTo>
                    <a:pt x="57896" y="2696130"/>
                  </a:lnTo>
                  <a:lnTo>
                    <a:pt x="27765" y="2675826"/>
                  </a:lnTo>
                  <a:lnTo>
                    <a:pt x="7449" y="2645711"/>
                  </a:lnTo>
                  <a:lnTo>
                    <a:pt x="0" y="2608834"/>
                  </a:lnTo>
                  <a:lnTo>
                    <a:pt x="0" y="9474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Flujo</a:t>
            </a:r>
            <a:r>
              <a:rPr dirty="0" spc="-265"/>
              <a:t> </a:t>
            </a:r>
            <a:r>
              <a:rPr dirty="0" spc="-90"/>
              <a:t>de</a:t>
            </a:r>
            <a:r>
              <a:rPr dirty="0" spc="-280"/>
              <a:t> </a:t>
            </a:r>
            <a:r>
              <a:rPr dirty="0" spc="-125"/>
              <a:t>datos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242305" y="2128285"/>
            <a:ext cx="302260" cy="139128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01E5A"/>
                </a:solidFill>
                <a:latin typeface="Tahoma"/>
                <a:cs typeface="Tahoma"/>
              </a:rPr>
              <a:t>Recolección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87755" y="2073605"/>
            <a:ext cx="1311275" cy="62611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ct val="90400"/>
              </a:lnSpc>
              <a:spcBef>
                <a:spcPts val="265"/>
              </a:spcBef>
            </a:pPr>
            <a:r>
              <a:rPr dirty="0" sz="1400">
                <a:solidFill>
                  <a:srgbClr val="3C3C66"/>
                </a:solidFill>
                <a:latin typeface="Tahoma"/>
                <a:cs typeface="Tahoma"/>
              </a:rPr>
              <a:t>Se</a:t>
            </a:r>
            <a:r>
              <a:rPr dirty="0" sz="1400" spc="-10">
                <a:solidFill>
                  <a:srgbClr val="3C3C66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3C3C66"/>
                </a:solidFill>
                <a:latin typeface="Tahoma"/>
                <a:cs typeface="Tahoma"/>
              </a:rPr>
              <a:t>reúne</a:t>
            </a:r>
            <a:r>
              <a:rPr dirty="0" sz="1400" spc="-10">
                <a:solidFill>
                  <a:srgbClr val="3C3C66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3C3C66"/>
                </a:solidFill>
                <a:latin typeface="Tahoma"/>
                <a:cs typeface="Tahoma"/>
              </a:rPr>
              <a:t>data </a:t>
            </a:r>
            <a:r>
              <a:rPr dirty="0" sz="1400">
                <a:solidFill>
                  <a:srgbClr val="3C3C66"/>
                </a:solidFill>
                <a:latin typeface="Tahoma"/>
                <a:cs typeface="Tahoma"/>
              </a:rPr>
              <a:t>confiable</a:t>
            </a:r>
            <a:r>
              <a:rPr dirty="0" sz="1400" spc="-100">
                <a:solidFill>
                  <a:srgbClr val="3C3C66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3C3C66"/>
                </a:solidFill>
                <a:latin typeface="Tahoma"/>
                <a:cs typeface="Tahoma"/>
              </a:rPr>
              <a:t>desde </a:t>
            </a:r>
            <a:r>
              <a:rPr dirty="0" sz="1400">
                <a:solidFill>
                  <a:srgbClr val="3C3C66"/>
                </a:solidFill>
                <a:latin typeface="Tahoma"/>
                <a:cs typeface="Tahoma"/>
              </a:rPr>
              <a:t>distintas</a:t>
            </a:r>
            <a:r>
              <a:rPr dirty="0" sz="1400" spc="-70">
                <a:solidFill>
                  <a:srgbClr val="3C3C66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3C3C66"/>
                </a:solidFill>
                <a:latin typeface="Tahoma"/>
                <a:cs typeface="Tahoma"/>
              </a:rPr>
              <a:t>fuentes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176017" y="2052573"/>
            <a:ext cx="1908810" cy="2716530"/>
            <a:chOff x="2176017" y="2052573"/>
            <a:chExt cx="1908810" cy="2716530"/>
          </a:xfrm>
        </p:grpSpPr>
        <p:sp>
          <p:nvSpPr>
            <p:cNvPr id="15" name="object 15" descr=""/>
            <p:cNvSpPr/>
            <p:nvPr/>
          </p:nvSpPr>
          <p:spPr>
            <a:xfrm>
              <a:off x="2182367" y="2058923"/>
              <a:ext cx="1896110" cy="2703830"/>
            </a:xfrm>
            <a:custGeom>
              <a:avLst/>
              <a:gdLst/>
              <a:ahLst/>
              <a:cxnLst/>
              <a:rect l="l" t="t" r="r" b="b"/>
              <a:pathLst>
                <a:path w="1896110" h="2703829">
                  <a:moveTo>
                    <a:pt x="1801114" y="0"/>
                  </a:moveTo>
                  <a:lnTo>
                    <a:pt x="94742" y="0"/>
                  </a:lnTo>
                  <a:lnTo>
                    <a:pt x="57864" y="7445"/>
                  </a:lnTo>
                  <a:lnTo>
                    <a:pt x="27749" y="27749"/>
                  </a:lnTo>
                  <a:lnTo>
                    <a:pt x="7445" y="57864"/>
                  </a:lnTo>
                  <a:lnTo>
                    <a:pt x="0" y="94741"/>
                  </a:lnTo>
                  <a:lnTo>
                    <a:pt x="0" y="2608834"/>
                  </a:lnTo>
                  <a:lnTo>
                    <a:pt x="7445" y="2645711"/>
                  </a:lnTo>
                  <a:lnTo>
                    <a:pt x="27749" y="2675826"/>
                  </a:lnTo>
                  <a:lnTo>
                    <a:pt x="57864" y="2696130"/>
                  </a:lnTo>
                  <a:lnTo>
                    <a:pt x="94742" y="2703576"/>
                  </a:lnTo>
                  <a:lnTo>
                    <a:pt x="1801114" y="2703576"/>
                  </a:lnTo>
                  <a:lnTo>
                    <a:pt x="1837991" y="2696130"/>
                  </a:lnTo>
                  <a:lnTo>
                    <a:pt x="1868106" y="2675826"/>
                  </a:lnTo>
                  <a:lnTo>
                    <a:pt x="1888410" y="2645711"/>
                  </a:lnTo>
                  <a:lnTo>
                    <a:pt x="1895856" y="2608834"/>
                  </a:lnTo>
                  <a:lnTo>
                    <a:pt x="1895856" y="94741"/>
                  </a:lnTo>
                  <a:lnTo>
                    <a:pt x="1888410" y="57864"/>
                  </a:lnTo>
                  <a:lnTo>
                    <a:pt x="1868106" y="27749"/>
                  </a:lnTo>
                  <a:lnTo>
                    <a:pt x="1837991" y="7445"/>
                  </a:lnTo>
                  <a:lnTo>
                    <a:pt x="1801114" y="0"/>
                  </a:lnTo>
                  <a:close/>
                </a:path>
              </a:pathLst>
            </a:custGeom>
            <a:solidFill>
              <a:srgbClr val="5DD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182367" y="2058923"/>
              <a:ext cx="1896110" cy="2703830"/>
            </a:xfrm>
            <a:custGeom>
              <a:avLst/>
              <a:gdLst/>
              <a:ahLst/>
              <a:cxnLst/>
              <a:rect l="l" t="t" r="r" b="b"/>
              <a:pathLst>
                <a:path w="1896110" h="2703829">
                  <a:moveTo>
                    <a:pt x="0" y="94741"/>
                  </a:moveTo>
                  <a:lnTo>
                    <a:pt x="7445" y="57864"/>
                  </a:lnTo>
                  <a:lnTo>
                    <a:pt x="27749" y="27749"/>
                  </a:lnTo>
                  <a:lnTo>
                    <a:pt x="57864" y="7445"/>
                  </a:lnTo>
                  <a:lnTo>
                    <a:pt x="94742" y="0"/>
                  </a:lnTo>
                  <a:lnTo>
                    <a:pt x="1801114" y="0"/>
                  </a:lnTo>
                  <a:lnTo>
                    <a:pt x="1837991" y="7445"/>
                  </a:lnTo>
                  <a:lnTo>
                    <a:pt x="1868106" y="27749"/>
                  </a:lnTo>
                  <a:lnTo>
                    <a:pt x="1888410" y="57864"/>
                  </a:lnTo>
                  <a:lnTo>
                    <a:pt x="1895856" y="94741"/>
                  </a:lnTo>
                  <a:lnTo>
                    <a:pt x="1895856" y="2608834"/>
                  </a:lnTo>
                  <a:lnTo>
                    <a:pt x="1888410" y="2645711"/>
                  </a:lnTo>
                  <a:lnTo>
                    <a:pt x="1868106" y="2675826"/>
                  </a:lnTo>
                  <a:lnTo>
                    <a:pt x="1837991" y="2696130"/>
                  </a:lnTo>
                  <a:lnTo>
                    <a:pt x="1801114" y="2703576"/>
                  </a:lnTo>
                  <a:lnTo>
                    <a:pt x="94742" y="2703576"/>
                  </a:lnTo>
                  <a:lnTo>
                    <a:pt x="57864" y="2696130"/>
                  </a:lnTo>
                  <a:lnTo>
                    <a:pt x="27749" y="2675826"/>
                  </a:lnTo>
                  <a:lnTo>
                    <a:pt x="7445" y="2645711"/>
                  </a:lnTo>
                  <a:lnTo>
                    <a:pt x="0" y="2608834"/>
                  </a:lnTo>
                  <a:lnTo>
                    <a:pt x="0" y="9474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204303" y="2129119"/>
            <a:ext cx="302260" cy="195008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Tahoma"/>
                <a:cs typeface="Tahoma"/>
              </a:rPr>
              <a:t>Almacenamiento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2043429" y="2052573"/>
            <a:ext cx="4003040" cy="2716530"/>
            <a:chOff x="2043429" y="2052573"/>
            <a:chExt cx="4003040" cy="2716530"/>
          </a:xfrm>
        </p:grpSpPr>
        <p:sp>
          <p:nvSpPr>
            <p:cNvPr id="19" name="object 19" descr=""/>
            <p:cNvSpPr/>
            <p:nvPr/>
          </p:nvSpPr>
          <p:spPr>
            <a:xfrm>
              <a:off x="2049779" y="4290059"/>
              <a:ext cx="285115" cy="334010"/>
            </a:xfrm>
            <a:custGeom>
              <a:avLst/>
              <a:gdLst/>
              <a:ahLst/>
              <a:cxnLst/>
              <a:rect l="l" t="t" r="r" b="b"/>
              <a:pathLst>
                <a:path w="285114" h="334010">
                  <a:moveTo>
                    <a:pt x="0" y="0"/>
                  </a:moveTo>
                  <a:lnTo>
                    <a:pt x="0" y="333756"/>
                  </a:lnTo>
                  <a:lnTo>
                    <a:pt x="284988" y="1668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049779" y="4290059"/>
              <a:ext cx="285115" cy="334010"/>
            </a:xfrm>
            <a:custGeom>
              <a:avLst/>
              <a:gdLst/>
              <a:ahLst/>
              <a:cxnLst/>
              <a:rect l="l" t="t" r="r" b="b"/>
              <a:pathLst>
                <a:path w="285114" h="334010">
                  <a:moveTo>
                    <a:pt x="0" y="0"/>
                  </a:moveTo>
                  <a:lnTo>
                    <a:pt x="284988" y="166877"/>
                  </a:lnTo>
                  <a:lnTo>
                    <a:pt x="0" y="333756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145279" y="2058923"/>
              <a:ext cx="1894839" cy="2703830"/>
            </a:xfrm>
            <a:custGeom>
              <a:avLst/>
              <a:gdLst/>
              <a:ahLst/>
              <a:cxnLst/>
              <a:rect l="l" t="t" r="r" b="b"/>
              <a:pathLst>
                <a:path w="1894839" h="2703829">
                  <a:moveTo>
                    <a:pt x="1799590" y="0"/>
                  </a:moveTo>
                  <a:lnTo>
                    <a:pt x="94742" y="0"/>
                  </a:lnTo>
                  <a:lnTo>
                    <a:pt x="57864" y="7445"/>
                  </a:lnTo>
                  <a:lnTo>
                    <a:pt x="27749" y="27749"/>
                  </a:lnTo>
                  <a:lnTo>
                    <a:pt x="7445" y="57864"/>
                  </a:lnTo>
                  <a:lnTo>
                    <a:pt x="0" y="94741"/>
                  </a:lnTo>
                  <a:lnTo>
                    <a:pt x="0" y="2608834"/>
                  </a:lnTo>
                  <a:lnTo>
                    <a:pt x="7445" y="2645711"/>
                  </a:lnTo>
                  <a:lnTo>
                    <a:pt x="27749" y="2675826"/>
                  </a:lnTo>
                  <a:lnTo>
                    <a:pt x="57864" y="2696130"/>
                  </a:lnTo>
                  <a:lnTo>
                    <a:pt x="94742" y="2703576"/>
                  </a:lnTo>
                  <a:lnTo>
                    <a:pt x="1799590" y="2703576"/>
                  </a:lnTo>
                  <a:lnTo>
                    <a:pt x="1836467" y="2696130"/>
                  </a:lnTo>
                  <a:lnTo>
                    <a:pt x="1866582" y="2675826"/>
                  </a:lnTo>
                  <a:lnTo>
                    <a:pt x="1886886" y="2645711"/>
                  </a:lnTo>
                  <a:lnTo>
                    <a:pt x="1894332" y="2608834"/>
                  </a:lnTo>
                  <a:lnTo>
                    <a:pt x="1894332" y="94741"/>
                  </a:lnTo>
                  <a:lnTo>
                    <a:pt x="1886886" y="57864"/>
                  </a:lnTo>
                  <a:lnTo>
                    <a:pt x="1866582" y="27749"/>
                  </a:lnTo>
                  <a:lnTo>
                    <a:pt x="1836467" y="7445"/>
                  </a:lnTo>
                  <a:lnTo>
                    <a:pt x="179959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145279" y="2058923"/>
              <a:ext cx="1894839" cy="2703830"/>
            </a:xfrm>
            <a:custGeom>
              <a:avLst/>
              <a:gdLst/>
              <a:ahLst/>
              <a:cxnLst/>
              <a:rect l="l" t="t" r="r" b="b"/>
              <a:pathLst>
                <a:path w="1894839" h="2703829">
                  <a:moveTo>
                    <a:pt x="0" y="94741"/>
                  </a:moveTo>
                  <a:lnTo>
                    <a:pt x="7445" y="57864"/>
                  </a:lnTo>
                  <a:lnTo>
                    <a:pt x="27749" y="27749"/>
                  </a:lnTo>
                  <a:lnTo>
                    <a:pt x="57864" y="7445"/>
                  </a:lnTo>
                  <a:lnTo>
                    <a:pt x="94742" y="0"/>
                  </a:lnTo>
                  <a:lnTo>
                    <a:pt x="1799590" y="0"/>
                  </a:lnTo>
                  <a:lnTo>
                    <a:pt x="1836467" y="7445"/>
                  </a:lnTo>
                  <a:lnTo>
                    <a:pt x="1866582" y="27749"/>
                  </a:lnTo>
                  <a:lnTo>
                    <a:pt x="1886886" y="57864"/>
                  </a:lnTo>
                  <a:lnTo>
                    <a:pt x="1894332" y="94741"/>
                  </a:lnTo>
                  <a:lnTo>
                    <a:pt x="1894332" y="2608834"/>
                  </a:lnTo>
                  <a:lnTo>
                    <a:pt x="1886886" y="2645711"/>
                  </a:lnTo>
                  <a:lnTo>
                    <a:pt x="1866582" y="2675826"/>
                  </a:lnTo>
                  <a:lnTo>
                    <a:pt x="1836467" y="2696130"/>
                  </a:lnTo>
                  <a:lnTo>
                    <a:pt x="1799590" y="2703576"/>
                  </a:lnTo>
                  <a:lnTo>
                    <a:pt x="94742" y="2703576"/>
                  </a:lnTo>
                  <a:lnTo>
                    <a:pt x="57864" y="2696130"/>
                  </a:lnTo>
                  <a:lnTo>
                    <a:pt x="27749" y="2675826"/>
                  </a:lnTo>
                  <a:lnTo>
                    <a:pt x="7445" y="2645711"/>
                  </a:lnTo>
                  <a:lnTo>
                    <a:pt x="0" y="2608834"/>
                  </a:lnTo>
                  <a:lnTo>
                    <a:pt x="0" y="9474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2549779" y="2073605"/>
            <a:ext cx="1329055" cy="120523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ct val="90500"/>
              </a:lnSpc>
              <a:spcBef>
                <a:spcPts val="265"/>
              </a:spcBef>
            </a:pP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almacena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 la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manera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apropiada</a:t>
            </a: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un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warehouse,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lake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data mart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166885" y="2129994"/>
            <a:ext cx="301625" cy="140335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Tahoma"/>
                <a:cs typeface="Tahoma"/>
              </a:rPr>
              <a:t>Preparación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4006341" y="2052573"/>
            <a:ext cx="4003040" cy="2716530"/>
            <a:chOff x="4006341" y="2052573"/>
            <a:chExt cx="4003040" cy="2716530"/>
          </a:xfrm>
        </p:grpSpPr>
        <p:sp>
          <p:nvSpPr>
            <p:cNvPr id="26" name="object 26" descr=""/>
            <p:cNvSpPr/>
            <p:nvPr/>
          </p:nvSpPr>
          <p:spPr>
            <a:xfrm>
              <a:off x="4012691" y="4290059"/>
              <a:ext cx="283845" cy="334010"/>
            </a:xfrm>
            <a:custGeom>
              <a:avLst/>
              <a:gdLst/>
              <a:ahLst/>
              <a:cxnLst/>
              <a:rect l="l" t="t" r="r" b="b"/>
              <a:pathLst>
                <a:path w="283845" h="334010">
                  <a:moveTo>
                    <a:pt x="0" y="0"/>
                  </a:moveTo>
                  <a:lnTo>
                    <a:pt x="0" y="333756"/>
                  </a:lnTo>
                  <a:lnTo>
                    <a:pt x="283463" y="1668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012691" y="4290059"/>
              <a:ext cx="283845" cy="334010"/>
            </a:xfrm>
            <a:custGeom>
              <a:avLst/>
              <a:gdLst/>
              <a:ahLst/>
              <a:cxnLst/>
              <a:rect l="l" t="t" r="r" b="b"/>
              <a:pathLst>
                <a:path w="283845" h="334010">
                  <a:moveTo>
                    <a:pt x="0" y="0"/>
                  </a:moveTo>
                  <a:lnTo>
                    <a:pt x="283463" y="166877"/>
                  </a:lnTo>
                  <a:lnTo>
                    <a:pt x="0" y="33375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106667" y="2058923"/>
              <a:ext cx="1896110" cy="2703830"/>
            </a:xfrm>
            <a:custGeom>
              <a:avLst/>
              <a:gdLst/>
              <a:ahLst/>
              <a:cxnLst/>
              <a:rect l="l" t="t" r="r" b="b"/>
              <a:pathLst>
                <a:path w="1896109" h="2703829">
                  <a:moveTo>
                    <a:pt x="1801114" y="0"/>
                  </a:moveTo>
                  <a:lnTo>
                    <a:pt x="94742" y="0"/>
                  </a:lnTo>
                  <a:lnTo>
                    <a:pt x="57864" y="7445"/>
                  </a:lnTo>
                  <a:lnTo>
                    <a:pt x="27749" y="27749"/>
                  </a:lnTo>
                  <a:lnTo>
                    <a:pt x="7445" y="57864"/>
                  </a:lnTo>
                  <a:lnTo>
                    <a:pt x="0" y="94741"/>
                  </a:lnTo>
                  <a:lnTo>
                    <a:pt x="0" y="2608834"/>
                  </a:lnTo>
                  <a:lnTo>
                    <a:pt x="7445" y="2645711"/>
                  </a:lnTo>
                  <a:lnTo>
                    <a:pt x="27749" y="2675826"/>
                  </a:lnTo>
                  <a:lnTo>
                    <a:pt x="57864" y="2696130"/>
                  </a:lnTo>
                  <a:lnTo>
                    <a:pt x="94742" y="2703576"/>
                  </a:lnTo>
                  <a:lnTo>
                    <a:pt x="1801114" y="2703576"/>
                  </a:lnTo>
                  <a:lnTo>
                    <a:pt x="1837991" y="2696130"/>
                  </a:lnTo>
                  <a:lnTo>
                    <a:pt x="1868106" y="2675826"/>
                  </a:lnTo>
                  <a:lnTo>
                    <a:pt x="1888410" y="2645711"/>
                  </a:lnTo>
                  <a:lnTo>
                    <a:pt x="1895856" y="2608834"/>
                  </a:lnTo>
                  <a:lnTo>
                    <a:pt x="1895856" y="94741"/>
                  </a:lnTo>
                  <a:lnTo>
                    <a:pt x="1888410" y="57864"/>
                  </a:lnTo>
                  <a:lnTo>
                    <a:pt x="1868106" y="27749"/>
                  </a:lnTo>
                  <a:lnTo>
                    <a:pt x="1837991" y="7445"/>
                  </a:lnTo>
                  <a:lnTo>
                    <a:pt x="1801114" y="0"/>
                  </a:lnTo>
                  <a:close/>
                </a:path>
              </a:pathLst>
            </a:custGeom>
            <a:solidFill>
              <a:srgbClr val="0084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106667" y="2058923"/>
              <a:ext cx="1896110" cy="2703830"/>
            </a:xfrm>
            <a:custGeom>
              <a:avLst/>
              <a:gdLst/>
              <a:ahLst/>
              <a:cxnLst/>
              <a:rect l="l" t="t" r="r" b="b"/>
              <a:pathLst>
                <a:path w="1896109" h="2703829">
                  <a:moveTo>
                    <a:pt x="0" y="94741"/>
                  </a:moveTo>
                  <a:lnTo>
                    <a:pt x="7445" y="57864"/>
                  </a:lnTo>
                  <a:lnTo>
                    <a:pt x="27749" y="27749"/>
                  </a:lnTo>
                  <a:lnTo>
                    <a:pt x="57864" y="7445"/>
                  </a:lnTo>
                  <a:lnTo>
                    <a:pt x="94742" y="0"/>
                  </a:lnTo>
                  <a:lnTo>
                    <a:pt x="1801114" y="0"/>
                  </a:lnTo>
                  <a:lnTo>
                    <a:pt x="1837991" y="7445"/>
                  </a:lnTo>
                  <a:lnTo>
                    <a:pt x="1868106" y="27749"/>
                  </a:lnTo>
                  <a:lnTo>
                    <a:pt x="1888410" y="57864"/>
                  </a:lnTo>
                  <a:lnTo>
                    <a:pt x="1895856" y="94741"/>
                  </a:lnTo>
                  <a:lnTo>
                    <a:pt x="1895856" y="2608834"/>
                  </a:lnTo>
                  <a:lnTo>
                    <a:pt x="1888410" y="2645711"/>
                  </a:lnTo>
                  <a:lnTo>
                    <a:pt x="1868106" y="2675826"/>
                  </a:lnTo>
                  <a:lnTo>
                    <a:pt x="1837991" y="2696130"/>
                  </a:lnTo>
                  <a:lnTo>
                    <a:pt x="1801114" y="2703576"/>
                  </a:lnTo>
                  <a:lnTo>
                    <a:pt x="94742" y="2703576"/>
                  </a:lnTo>
                  <a:lnTo>
                    <a:pt x="57864" y="2696130"/>
                  </a:lnTo>
                  <a:lnTo>
                    <a:pt x="27749" y="2675826"/>
                  </a:lnTo>
                  <a:lnTo>
                    <a:pt x="7445" y="2645711"/>
                  </a:lnTo>
                  <a:lnTo>
                    <a:pt x="0" y="2608834"/>
                  </a:lnTo>
                  <a:lnTo>
                    <a:pt x="0" y="9474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4511802" y="2073605"/>
            <a:ext cx="1308735" cy="101155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ct val="90400"/>
              </a:lnSpc>
              <a:spcBef>
                <a:spcPts val="265"/>
              </a:spcBef>
            </a:pP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evalúa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la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completitud,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precisión</a:t>
            </a: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otras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métricas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calidad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128908" y="2128597"/>
            <a:ext cx="301625" cy="173228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Tahoma"/>
                <a:cs typeface="Tahoma"/>
              </a:rPr>
              <a:t>Procesamiento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5967729" y="2052573"/>
            <a:ext cx="4003040" cy="2716530"/>
            <a:chOff x="5967729" y="2052573"/>
            <a:chExt cx="4003040" cy="2716530"/>
          </a:xfrm>
        </p:grpSpPr>
        <p:sp>
          <p:nvSpPr>
            <p:cNvPr id="33" name="object 33" descr=""/>
            <p:cNvSpPr/>
            <p:nvPr/>
          </p:nvSpPr>
          <p:spPr>
            <a:xfrm>
              <a:off x="5974079" y="4290059"/>
              <a:ext cx="283845" cy="334010"/>
            </a:xfrm>
            <a:custGeom>
              <a:avLst/>
              <a:gdLst/>
              <a:ahLst/>
              <a:cxnLst/>
              <a:rect l="l" t="t" r="r" b="b"/>
              <a:pathLst>
                <a:path w="283845" h="334010">
                  <a:moveTo>
                    <a:pt x="0" y="0"/>
                  </a:moveTo>
                  <a:lnTo>
                    <a:pt x="0" y="333756"/>
                  </a:lnTo>
                  <a:lnTo>
                    <a:pt x="283464" y="1668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974079" y="4290059"/>
              <a:ext cx="283845" cy="334010"/>
            </a:xfrm>
            <a:custGeom>
              <a:avLst/>
              <a:gdLst/>
              <a:ahLst/>
              <a:cxnLst/>
              <a:rect l="l" t="t" r="r" b="b"/>
              <a:pathLst>
                <a:path w="283845" h="334010">
                  <a:moveTo>
                    <a:pt x="0" y="0"/>
                  </a:moveTo>
                  <a:lnTo>
                    <a:pt x="283464" y="166877"/>
                  </a:lnTo>
                  <a:lnTo>
                    <a:pt x="0" y="33375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8068055" y="2058923"/>
              <a:ext cx="1896110" cy="2703830"/>
            </a:xfrm>
            <a:custGeom>
              <a:avLst/>
              <a:gdLst/>
              <a:ahLst/>
              <a:cxnLst/>
              <a:rect l="l" t="t" r="r" b="b"/>
              <a:pathLst>
                <a:path w="1896109" h="2703829">
                  <a:moveTo>
                    <a:pt x="1801114" y="0"/>
                  </a:moveTo>
                  <a:lnTo>
                    <a:pt x="94742" y="0"/>
                  </a:lnTo>
                  <a:lnTo>
                    <a:pt x="57864" y="7445"/>
                  </a:lnTo>
                  <a:lnTo>
                    <a:pt x="27749" y="27749"/>
                  </a:lnTo>
                  <a:lnTo>
                    <a:pt x="7445" y="57864"/>
                  </a:lnTo>
                  <a:lnTo>
                    <a:pt x="0" y="94741"/>
                  </a:lnTo>
                  <a:lnTo>
                    <a:pt x="0" y="2608834"/>
                  </a:lnTo>
                  <a:lnTo>
                    <a:pt x="7445" y="2645711"/>
                  </a:lnTo>
                  <a:lnTo>
                    <a:pt x="27749" y="2675826"/>
                  </a:lnTo>
                  <a:lnTo>
                    <a:pt x="57864" y="2696130"/>
                  </a:lnTo>
                  <a:lnTo>
                    <a:pt x="94742" y="2703576"/>
                  </a:lnTo>
                  <a:lnTo>
                    <a:pt x="1801114" y="2703576"/>
                  </a:lnTo>
                  <a:lnTo>
                    <a:pt x="1837991" y="2696130"/>
                  </a:lnTo>
                  <a:lnTo>
                    <a:pt x="1868106" y="2675826"/>
                  </a:lnTo>
                  <a:lnTo>
                    <a:pt x="1888410" y="2645711"/>
                  </a:lnTo>
                  <a:lnTo>
                    <a:pt x="1895855" y="2608834"/>
                  </a:lnTo>
                  <a:lnTo>
                    <a:pt x="1895855" y="94741"/>
                  </a:lnTo>
                  <a:lnTo>
                    <a:pt x="1888410" y="57864"/>
                  </a:lnTo>
                  <a:lnTo>
                    <a:pt x="1868106" y="27749"/>
                  </a:lnTo>
                  <a:lnTo>
                    <a:pt x="1837991" y="7445"/>
                  </a:lnTo>
                  <a:lnTo>
                    <a:pt x="1801114" y="0"/>
                  </a:lnTo>
                  <a:close/>
                </a:path>
              </a:pathLst>
            </a:custGeom>
            <a:solidFill>
              <a:srgbClr val="0057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8068055" y="2058923"/>
              <a:ext cx="1896110" cy="2703830"/>
            </a:xfrm>
            <a:custGeom>
              <a:avLst/>
              <a:gdLst/>
              <a:ahLst/>
              <a:cxnLst/>
              <a:rect l="l" t="t" r="r" b="b"/>
              <a:pathLst>
                <a:path w="1896109" h="2703829">
                  <a:moveTo>
                    <a:pt x="0" y="94741"/>
                  </a:moveTo>
                  <a:lnTo>
                    <a:pt x="7445" y="57864"/>
                  </a:lnTo>
                  <a:lnTo>
                    <a:pt x="27749" y="27749"/>
                  </a:lnTo>
                  <a:lnTo>
                    <a:pt x="57864" y="7445"/>
                  </a:lnTo>
                  <a:lnTo>
                    <a:pt x="94742" y="0"/>
                  </a:lnTo>
                  <a:lnTo>
                    <a:pt x="1801114" y="0"/>
                  </a:lnTo>
                  <a:lnTo>
                    <a:pt x="1837991" y="7445"/>
                  </a:lnTo>
                  <a:lnTo>
                    <a:pt x="1868106" y="27749"/>
                  </a:lnTo>
                  <a:lnTo>
                    <a:pt x="1888410" y="57864"/>
                  </a:lnTo>
                  <a:lnTo>
                    <a:pt x="1895855" y="94741"/>
                  </a:lnTo>
                  <a:lnTo>
                    <a:pt x="1895855" y="2608834"/>
                  </a:lnTo>
                  <a:lnTo>
                    <a:pt x="1888410" y="2645711"/>
                  </a:lnTo>
                  <a:lnTo>
                    <a:pt x="1868106" y="2675826"/>
                  </a:lnTo>
                  <a:lnTo>
                    <a:pt x="1837991" y="2696130"/>
                  </a:lnTo>
                  <a:lnTo>
                    <a:pt x="1801114" y="2703576"/>
                  </a:lnTo>
                  <a:lnTo>
                    <a:pt x="94742" y="2703576"/>
                  </a:lnTo>
                  <a:lnTo>
                    <a:pt x="57864" y="2696130"/>
                  </a:lnTo>
                  <a:lnTo>
                    <a:pt x="27749" y="2675826"/>
                  </a:lnTo>
                  <a:lnTo>
                    <a:pt x="7445" y="2645711"/>
                  </a:lnTo>
                  <a:lnTo>
                    <a:pt x="0" y="2608834"/>
                  </a:lnTo>
                  <a:lnTo>
                    <a:pt x="0" y="9474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6473697" y="2073605"/>
            <a:ext cx="1278890" cy="62611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ct val="90400"/>
              </a:lnSpc>
              <a:spcBef>
                <a:spcPts val="265"/>
              </a:spcBef>
            </a:pP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 verifica,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transforma</a:t>
            </a:r>
            <a:r>
              <a:rPr dirty="0" sz="14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y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organiza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8090931" y="2127262"/>
            <a:ext cx="301625" cy="90741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Tahoma"/>
                <a:cs typeface="Tahoma"/>
              </a:rPr>
              <a:t>Análisis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7929118" y="2052573"/>
            <a:ext cx="4003040" cy="2716530"/>
            <a:chOff x="7929118" y="2052573"/>
            <a:chExt cx="4003040" cy="2716530"/>
          </a:xfrm>
        </p:grpSpPr>
        <p:sp>
          <p:nvSpPr>
            <p:cNvPr id="40" name="object 40" descr=""/>
            <p:cNvSpPr/>
            <p:nvPr/>
          </p:nvSpPr>
          <p:spPr>
            <a:xfrm>
              <a:off x="7935468" y="4290059"/>
              <a:ext cx="285115" cy="334010"/>
            </a:xfrm>
            <a:custGeom>
              <a:avLst/>
              <a:gdLst/>
              <a:ahLst/>
              <a:cxnLst/>
              <a:rect l="l" t="t" r="r" b="b"/>
              <a:pathLst>
                <a:path w="285115" h="334010">
                  <a:moveTo>
                    <a:pt x="0" y="0"/>
                  </a:moveTo>
                  <a:lnTo>
                    <a:pt x="0" y="333756"/>
                  </a:lnTo>
                  <a:lnTo>
                    <a:pt x="284987" y="1668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935468" y="4290059"/>
              <a:ext cx="285115" cy="334010"/>
            </a:xfrm>
            <a:custGeom>
              <a:avLst/>
              <a:gdLst/>
              <a:ahLst/>
              <a:cxnLst/>
              <a:rect l="l" t="t" r="r" b="b"/>
              <a:pathLst>
                <a:path w="285115" h="334010">
                  <a:moveTo>
                    <a:pt x="0" y="0"/>
                  </a:moveTo>
                  <a:lnTo>
                    <a:pt x="284987" y="166877"/>
                  </a:lnTo>
                  <a:lnTo>
                    <a:pt x="0" y="33375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0029444" y="2058923"/>
              <a:ext cx="1896110" cy="2703830"/>
            </a:xfrm>
            <a:custGeom>
              <a:avLst/>
              <a:gdLst/>
              <a:ahLst/>
              <a:cxnLst/>
              <a:rect l="l" t="t" r="r" b="b"/>
              <a:pathLst>
                <a:path w="1896109" h="2703829">
                  <a:moveTo>
                    <a:pt x="1801113" y="0"/>
                  </a:moveTo>
                  <a:lnTo>
                    <a:pt x="94741" y="0"/>
                  </a:lnTo>
                  <a:lnTo>
                    <a:pt x="57864" y="7445"/>
                  </a:lnTo>
                  <a:lnTo>
                    <a:pt x="27749" y="27749"/>
                  </a:lnTo>
                  <a:lnTo>
                    <a:pt x="7445" y="57864"/>
                  </a:lnTo>
                  <a:lnTo>
                    <a:pt x="0" y="94741"/>
                  </a:lnTo>
                  <a:lnTo>
                    <a:pt x="0" y="2608834"/>
                  </a:lnTo>
                  <a:lnTo>
                    <a:pt x="7445" y="2645711"/>
                  </a:lnTo>
                  <a:lnTo>
                    <a:pt x="27749" y="2675826"/>
                  </a:lnTo>
                  <a:lnTo>
                    <a:pt x="57864" y="2696130"/>
                  </a:lnTo>
                  <a:lnTo>
                    <a:pt x="94741" y="2703576"/>
                  </a:lnTo>
                  <a:lnTo>
                    <a:pt x="1801113" y="2703576"/>
                  </a:lnTo>
                  <a:lnTo>
                    <a:pt x="1837991" y="2696130"/>
                  </a:lnTo>
                  <a:lnTo>
                    <a:pt x="1868106" y="2675826"/>
                  </a:lnTo>
                  <a:lnTo>
                    <a:pt x="1888410" y="2645711"/>
                  </a:lnTo>
                  <a:lnTo>
                    <a:pt x="1895855" y="2608834"/>
                  </a:lnTo>
                  <a:lnTo>
                    <a:pt x="1895855" y="94741"/>
                  </a:lnTo>
                  <a:lnTo>
                    <a:pt x="1888410" y="57864"/>
                  </a:lnTo>
                  <a:lnTo>
                    <a:pt x="1868106" y="27749"/>
                  </a:lnTo>
                  <a:lnTo>
                    <a:pt x="1837991" y="7445"/>
                  </a:lnTo>
                  <a:lnTo>
                    <a:pt x="1801113" y="0"/>
                  </a:lnTo>
                  <a:close/>
                </a:path>
              </a:pathLst>
            </a:custGeom>
            <a:solidFill>
              <a:srgbClr val="001E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0029444" y="2058923"/>
              <a:ext cx="1896110" cy="2703830"/>
            </a:xfrm>
            <a:custGeom>
              <a:avLst/>
              <a:gdLst/>
              <a:ahLst/>
              <a:cxnLst/>
              <a:rect l="l" t="t" r="r" b="b"/>
              <a:pathLst>
                <a:path w="1896109" h="2703829">
                  <a:moveTo>
                    <a:pt x="0" y="94741"/>
                  </a:moveTo>
                  <a:lnTo>
                    <a:pt x="7445" y="57864"/>
                  </a:lnTo>
                  <a:lnTo>
                    <a:pt x="27749" y="27749"/>
                  </a:lnTo>
                  <a:lnTo>
                    <a:pt x="57864" y="7445"/>
                  </a:lnTo>
                  <a:lnTo>
                    <a:pt x="94741" y="0"/>
                  </a:lnTo>
                  <a:lnTo>
                    <a:pt x="1801113" y="0"/>
                  </a:lnTo>
                  <a:lnTo>
                    <a:pt x="1837991" y="7445"/>
                  </a:lnTo>
                  <a:lnTo>
                    <a:pt x="1868106" y="27749"/>
                  </a:lnTo>
                  <a:lnTo>
                    <a:pt x="1888410" y="57864"/>
                  </a:lnTo>
                  <a:lnTo>
                    <a:pt x="1895855" y="94741"/>
                  </a:lnTo>
                  <a:lnTo>
                    <a:pt x="1895855" y="2608834"/>
                  </a:lnTo>
                  <a:lnTo>
                    <a:pt x="1888410" y="2645711"/>
                  </a:lnTo>
                  <a:lnTo>
                    <a:pt x="1868106" y="2675826"/>
                  </a:lnTo>
                  <a:lnTo>
                    <a:pt x="1837991" y="2696130"/>
                  </a:lnTo>
                  <a:lnTo>
                    <a:pt x="1801113" y="2703576"/>
                  </a:lnTo>
                  <a:lnTo>
                    <a:pt x="94741" y="2703576"/>
                  </a:lnTo>
                  <a:lnTo>
                    <a:pt x="57864" y="2696130"/>
                  </a:lnTo>
                  <a:lnTo>
                    <a:pt x="27749" y="2675826"/>
                  </a:lnTo>
                  <a:lnTo>
                    <a:pt x="7445" y="2645711"/>
                  </a:lnTo>
                  <a:lnTo>
                    <a:pt x="0" y="2608834"/>
                  </a:lnTo>
                  <a:lnTo>
                    <a:pt x="0" y="9474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8435720" y="2073605"/>
            <a:ext cx="1386205" cy="120523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ct val="90500"/>
              </a:lnSpc>
              <a:spcBef>
                <a:spcPts val="265"/>
              </a:spcBef>
            </a:pP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analiza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ahoma"/>
                <a:cs typeface="Tahoma"/>
              </a:rPr>
              <a:t>e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interpreta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contexto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preguntas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específicas</a:t>
            </a:r>
            <a:r>
              <a:rPr dirty="0" sz="14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del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negocio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0052954" y="2128995"/>
            <a:ext cx="301625" cy="151892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Tahoma"/>
                <a:cs typeface="Tahoma"/>
              </a:rPr>
              <a:t>Presentación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2505455" y="3913632"/>
            <a:ext cx="9097010" cy="2451100"/>
            <a:chOff x="2505455" y="3913632"/>
            <a:chExt cx="9097010" cy="2451100"/>
          </a:xfrm>
        </p:grpSpPr>
        <p:sp>
          <p:nvSpPr>
            <p:cNvPr id="47" name="object 47" descr=""/>
            <p:cNvSpPr/>
            <p:nvPr/>
          </p:nvSpPr>
          <p:spPr>
            <a:xfrm>
              <a:off x="9896855" y="4290060"/>
              <a:ext cx="285115" cy="334010"/>
            </a:xfrm>
            <a:custGeom>
              <a:avLst/>
              <a:gdLst/>
              <a:ahLst/>
              <a:cxnLst/>
              <a:rect l="l" t="t" r="r" b="b"/>
              <a:pathLst>
                <a:path w="285115" h="334010">
                  <a:moveTo>
                    <a:pt x="0" y="0"/>
                  </a:moveTo>
                  <a:lnTo>
                    <a:pt x="0" y="333756"/>
                  </a:lnTo>
                  <a:lnTo>
                    <a:pt x="284988" y="1668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9896855" y="4290060"/>
              <a:ext cx="285115" cy="334010"/>
            </a:xfrm>
            <a:custGeom>
              <a:avLst/>
              <a:gdLst/>
              <a:ahLst/>
              <a:cxnLst/>
              <a:rect l="l" t="t" r="r" b="b"/>
              <a:pathLst>
                <a:path w="285115" h="334010">
                  <a:moveTo>
                    <a:pt x="0" y="0"/>
                  </a:moveTo>
                  <a:lnTo>
                    <a:pt x="284988" y="166877"/>
                  </a:lnTo>
                  <a:lnTo>
                    <a:pt x="0" y="33375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5455" y="3913632"/>
              <a:ext cx="1264920" cy="126492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9516" y="3913632"/>
              <a:ext cx="1239012" cy="123901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7667" y="4035552"/>
              <a:ext cx="1179576" cy="117957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67344" y="4035552"/>
              <a:ext cx="1139952" cy="114147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07396" y="4009644"/>
              <a:ext cx="1194816" cy="1194815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6169405" y="5367528"/>
              <a:ext cx="3063875" cy="996950"/>
            </a:xfrm>
            <a:custGeom>
              <a:avLst/>
              <a:gdLst/>
              <a:ahLst/>
              <a:cxnLst/>
              <a:rect l="l" t="t" r="r" b="b"/>
              <a:pathLst>
                <a:path w="3063875" h="996950">
                  <a:moveTo>
                    <a:pt x="2906776" y="0"/>
                  </a:moveTo>
                  <a:lnTo>
                    <a:pt x="2565273" y="249174"/>
                  </a:lnTo>
                  <a:lnTo>
                    <a:pt x="2689860" y="249174"/>
                  </a:lnTo>
                  <a:lnTo>
                    <a:pt x="2672633" y="271032"/>
                  </a:lnTo>
                  <a:lnTo>
                    <a:pt x="2634120" y="314079"/>
                  </a:lnTo>
                  <a:lnTo>
                    <a:pt x="2590314" y="356198"/>
                  </a:lnTo>
                  <a:lnTo>
                    <a:pt x="2541358" y="397349"/>
                  </a:lnTo>
                  <a:lnTo>
                    <a:pt x="2487398" y="437492"/>
                  </a:lnTo>
                  <a:lnTo>
                    <a:pt x="2428577" y="476588"/>
                  </a:lnTo>
                  <a:lnTo>
                    <a:pt x="2365039" y="514596"/>
                  </a:lnTo>
                  <a:lnTo>
                    <a:pt x="2331547" y="533179"/>
                  </a:lnTo>
                  <a:lnTo>
                    <a:pt x="2296930" y="551476"/>
                  </a:lnTo>
                  <a:lnTo>
                    <a:pt x="2261206" y="569480"/>
                  </a:lnTo>
                  <a:lnTo>
                    <a:pt x="2224392" y="587188"/>
                  </a:lnTo>
                  <a:lnTo>
                    <a:pt x="2186508" y="604594"/>
                  </a:lnTo>
                  <a:lnTo>
                    <a:pt x="2147571" y="621693"/>
                  </a:lnTo>
                  <a:lnTo>
                    <a:pt x="2107600" y="638479"/>
                  </a:lnTo>
                  <a:lnTo>
                    <a:pt x="2066611" y="654949"/>
                  </a:lnTo>
                  <a:lnTo>
                    <a:pt x="2024623" y="671097"/>
                  </a:lnTo>
                  <a:lnTo>
                    <a:pt x="1981655" y="686918"/>
                  </a:lnTo>
                  <a:lnTo>
                    <a:pt x="1937724" y="702407"/>
                  </a:lnTo>
                  <a:lnTo>
                    <a:pt x="1892849" y="717559"/>
                  </a:lnTo>
                  <a:lnTo>
                    <a:pt x="1847047" y="732369"/>
                  </a:lnTo>
                  <a:lnTo>
                    <a:pt x="1800336" y="746831"/>
                  </a:lnTo>
                  <a:lnTo>
                    <a:pt x="1752734" y="760942"/>
                  </a:lnTo>
                  <a:lnTo>
                    <a:pt x="1704260" y="774696"/>
                  </a:lnTo>
                  <a:lnTo>
                    <a:pt x="1654932" y="788088"/>
                  </a:lnTo>
                  <a:lnTo>
                    <a:pt x="1604766" y="801113"/>
                  </a:lnTo>
                  <a:lnTo>
                    <a:pt x="1553783" y="813766"/>
                  </a:lnTo>
                  <a:lnTo>
                    <a:pt x="1501999" y="826042"/>
                  </a:lnTo>
                  <a:lnTo>
                    <a:pt x="1449433" y="837936"/>
                  </a:lnTo>
                  <a:lnTo>
                    <a:pt x="1396102" y="849443"/>
                  </a:lnTo>
                  <a:lnTo>
                    <a:pt x="1342025" y="860558"/>
                  </a:lnTo>
                  <a:lnTo>
                    <a:pt x="1287219" y="871276"/>
                  </a:lnTo>
                  <a:lnTo>
                    <a:pt x="1231704" y="881592"/>
                  </a:lnTo>
                  <a:lnTo>
                    <a:pt x="1175496" y="891501"/>
                  </a:lnTo>
                  <a:lnTo>
                    <a:pt x="1118614" y="900997"/>
                  </a:lnTo>
                  <a:lnTo>
                    <a:pt x="1061075" y="910077"/>
                  </a:lnTo>
                  <a:lnTo>
                    <a:pt x="1002899" y="918735"/>
                  </a:lnTo>
                  <a:lnTo>
                    <a:pt x="944102" y="926966"/>
                  </a:lnTo>
                  <a:lnTo>
                    <a:pt x="884703" y="934764"/>
                  </a:lnTo>
                  <a:lnTo>
                    <a:pt x="824721" y="942126"/>
                  </a:lnTo>
                  <a:lnTo>
                    <a:pt x="764172" y="949046"/>
                  </a:lnTo>
                  <a:lnTo>
                    <a:pt x="703075" y="955518"/>
                  </a:lnTo>
                  <a:lnTo>
                    <a:pt x="641448" y="961539"/>
                  </a:lnTo>
                  <a:lnTo>
                    <a:pt x="579310" y="967102"/>
                  </a:lnTo>
                  <a:lnTo>
                    <a:pt x="516677" y="972204"/>
                  </a:lnTo>
                  <a:lnTo>
                    <a:pt x="453569" y="976838"/>
                  </a:lnTo>
                  <a:lnTo>
                    <a:pt x="390002" y="981001"/>
                  </a:lnTo>
                  <a:lnTo>
                    <a:pt x="325996" y="984686"/>
                  </a:lnTo>
                  <a:lnTo>
                    <a:pt x="261568" y="987889"/>
                  </a:lnTo>
                  <a:lnTo>
                    <a:pt x="196737" y="990605"/>
                  </a:lnTo>
                  <a:lnTo>
                    <a:pt x="131519" y="992829"/>
                  </a:lnTo>
                  <a:lnTo>
                    <a:pt x="65934" y="994556"/>
                  </a:lnTo>
                  <a:lnTo>
                    <a:pt x="0" y="995781"/>
                  </a:lnTo>
                  <a:lnTo>
                    <a:pt x="65159" y="996492"/>
                  </a:lnTo>
                  <a:lnTo>
                    <a:pt x="130080" y="996706"/>
                  </a:lnTo>
                  <a:lnTo>
                    <a:pt x="194747" y="996428"/>
                  </a:lnTo>
                  <a:lnTo>
                    <a:pt x="259140" y="995662"/>
                  </a:lnTo>
                  <a:lnTo>
                    <a:pt x="323243" y="994414"/>
                  </a:lnTo>
                  <a:lnTo>
                    <a:pt x="387038" y="992687"/>
                  </a:lnTo>
                  <a:lnTo>
                    <a:pt x="450507" y="990486"/>
                  </a:lnTo>
                  <a:lnTo>
                    <a:pt x="513632" y="987815"/>
                  </a:lnTo>
                  <a:lnTo>
                    <a:pt x="576396" y="984679"/>
                  </a:lnTo>
                  <a:lnTo>
                    <a:pt x="638781" y="981083"/>
                  </a:lnTo>
                  <a:lnTo>
                    <a:pt x="700769" y="977030"/>
                  </a:lnTo>
                  <a:lnTo>
                    <a:pt x="762343" y="972526"/>
                  </a:lnTo>
                  <a:lnTo>
                    <a:pt x="823485" y="967575"/>
                  </a:lnTo>
                  <a:lnTo>
                    <a:pt x="884178" y="962181"/>
                  </a:lnTo>
                  <a:lnTo>
                    <a:pt x="944403" y="956349"/>
                  </a:lnTo>
                  <a:lnTo>
                    <a:pt x="1004143" y="950083"/>
                  </a:lnTo>
                  <a:lnTo>
                    <a:pt x="1063380" y="943388"/>
                  </a:lnTo>
                  <a:lnTo>
                    <a:pt x="1122097" y="936269"/>
                  </a:lnTo>
                  <a:lnTo>
                    <a:pt x="1180275" y="928729"/>
                  </a:lnTo>
                  <a:lnTo>
                    <a:pt x="1237898" y="920774"/>
                  </a:lnTo>
                  <a:lnTo>
                    <a:pt x="1294948" y="912407"/>
                  </a:lnTo>
                  <a:lnTo>
                    <a:pt x="1351406" y="903634"/>
                  </a:lnTo>
                  <a:lnTo>
                    <a:pt x="1407256" y="894458"/>
                  </a:lnTo>
                  <a:lnTo>
                    <a:pt x="1462479" y="884885"/>
                  </a:lnTo>
                  <a:lnTo>
                    <a:pt x="1517058" y="874919"/>
                  </a:lnTo>
                  <a:lnTo>
                    <a:pt x="1570975" y="864563"/>
                  </a:lnTo>
                  <a:lnTo>
                    <a:pt x="1624212" y="853824"/>
                  </a:lnTo>
                  <a:lnTo>
                    <a:pt x="1676753" y="842705"/>
                  </a:lnTo>
                  <a:lnTo>
                    <a:pt x="1728578" y="831210"/>
                  </a:lnTo>
                  <a:lnTo>
                    <a:pt x="1779671" y="819345"/>
                  </a:lnTo>
                  <a:lnTo>
                    <a:pt x="1830014" y="807113"/>
                  </a:lnTo>
                  <a:lnTo>
                    <a:pt x="1879588" y="794520"/>
                  </a:lnTo>
                  <a:lnTo>
                    <a:pt x="1928377" y="781569"/>
                  </a:lnTo>
                  <a:lnTo>
                    <a:pt x="1976363" y="768266"/>
                  </a:lnTo>
                  <a:lnTo>
                    <a:pt x="2023528" y="754614"/>
                  </a:lnTo>
                  <a:lnTo>
                    <a:pt x="2069854" y="740618"/>
                  </a:lnTo>
                  <a:lnTo>
                    <a:pt x="2115323" y="726283"/>
                  </a:lnTo>
                  <a:lnTo>
                    <a:pt x="2159919" y="711613"/>
                  </a:lnTo>
                  <a:lnTo>
                    <a:pt x="2203623" y="696613"/>
                  </a:lnTo>
                  <a:lnTo>
                    <a:pt x="2246418" y="681287"/>
                  </a:lnTo>
                  <a:lnTo>
                    <a:pt x="2288285" y="665639"/>
                  </a:lnTo>
                  <a:lnTo>
                    <a:pt x="2329208" y="649675"/>
                  </a:lnTo>
                  <a:lnTo>
                    <a:pt x="2369168" y="633398"/>
                  </a:lnTo>
                  <a:lnTo>
                    <a:pt x="2408148" y="616814"/>
                  </a:lnTo>
                  <a:lnTo>
                    <a:pt x="2446131" y="599925"/>
                  </a:lnTo>
                  <a:lnTo>
                    <a:pt x="2483097" y="582738"/>
                  </a:lnTo>
                  <a:lnTo>
                    <a:pt x="2519031" y="565257"/>
                  </a:lnTo>
                  <a:lnTo>
                    <a:pt x="2553914" y="547485"/>
                  </a:lnTo>
                  <a:lnTo>
                    <a:pt x="2587729" y="529429"/>
                  </a:lnTo>
                  <a:lnTo>
                    <a:pt x="2652081" y="492476"/>
                  </a:lnTo>
                  <a:lnTo>
                    <a:pt x="2711947" y="454436"/>
                  </a:lnTo>
                  <a:lnTo>
                    <a:pt x="2767186" y="415344"/>
                  </a:lnTo>
                  <a:lnTo>
                    <a:pt x="2817655" y="375236"/>
                  </a:lnTo>
                  <a:lnTo>
                    <a:pt x="2863214" y="334147"/>
                  </a:lnTo>
                  <a:lnTo>
                    <a:pt x="2903720" y="292115"/>
                  </a:lnTo>
                  <a:lnTo>
                    <a:pt x="2939034" y="249174"/>
                  </a:lnTo>
                  <a:lnTo>
                    <a:pt x="3063621" y="249174"/>
                  </a:lnTo>
                  <a:lnTo>
                    <a:pt x="2906776" y="0"/>
                  </a:lnTo>
                  <a:close/>
                </a:path>
              </a:pathLst>
            </a:custGeom>
            <a:solidFill>
              <a:srgbClr val="001E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3137915" y="5367528"/>
              <a:ext cx="3156585" cy="996950"/>
            </a:xfrm>
            <a:custGeom>
              <a:avLst/>
              <a:gdLst/>
              <a:ahLst/>
              <a:cxnLst/>
              <a:rect l="l" t="t" r="r" b="b"/>
              <a:pathLst>
                <a:path w="3156585" h="996950">
                  <a:moveTo>
                    <a:pt x="249173" y="0"/>
                  </a:moveTo>
                  <a:lnTo>
                    <a:pt x="0" y="0"/>
                  </a:lnTo>
                  <a:lnTo>
                    <a:pt x="793" y="23526"/>
                  </a:lnTo>
                  <a:lnTo>
                    <a:pt x="7092" y="70171"/>
                  </a:lnTo>
                  <a:lnTo>
                    <a:pt x="19557" y="116235"/>
                  </a:lnTo>
                  <a:lnTo>
                    <a:pt x="38047" y="161668"/>
                  </a:lnTo>
                  <a:lnTo>
                    <a:pt x="62423" y="206423"/>
                  </a:lnTo>
                  <a:lnTo>
                    <a:pt x="92545" y="250453"/>
                  </a:lnTo>
                  <a:lnTo>
                    <a:pt x="128274" y="293708"/>
                  </a:lnTo>
                  <a:lnTo>
                    <a:pt x="169470" y="336142"/>
                  </a:lnTo>
                  <a:lnTo>
                    <a:pt x="215994" y="377707"/>
                  </a:lnTo>
                  <a:lnTo>
                    <a:pt x="267705" y="418355"/>
                  </a:lnTo>
                  <a:lnTo>
                    <a:pt x="324465" y="458037"/>
                  </a:lnTo>
                  <a:lnTo>
                    <a:pt x="386134" y="496706"/>
                  </a:lnTo>
                  <a:lnTo>
                    <a:pt x="452571" y="534315"/>
                  </a:lnTo>
                  <a:lnTo>
                    <a:pt x="487535" y="552706"/>
                  </a:lnTo>
                  <a:lnTo>
                    <a:pt x="523638" y="570814"/>
                  </a:lnTo>
                  <a:lnTo>
                    <a:pt x="560864" y="588634"/>
                  </a:lnTo>
                  <a:lnTo>
                    <a:pt x="599195" y="606158"/>
                  </a:lnTo>
                  <a:lnTo>
                    <a:pt x="638613" y="623380"/>
                  </a:lnTo>
                  <a:lnTo>
                    <a:pt x="679102" y="640296"/>
                  </a:lnTo>
                  <a:lnTo>
                    <a:pt x="720643" y="656899"/>
                  </a:lnTo>
                  <a:lnTo>
                    <a:pt x="763219" y="673182"/>
                  </a:lnTo>
                  <a:lnTo>
                    <a:pt x="806813" y="689141"/>
                  </a:lnTo>
                  <a:lnTo>
                    <a:pt x="851407" y="704769"/>
                  </a:lnTo>
                  <a:lnTo>
                    <a:pt x="896985" y="720059"/>
                  </a:lnTo>
                  <a:lnTo>
                    <a:pt x="943527" y="735007"/>
                  </a:lnTo>
                  <a:lnTo>
                    <a:pt x="991018" y="749605"/>
                  </a:lnTo>
                  <a:lnTo>
                    <a:pt x="1039438" y="763849"/>
                  </a:lnTo>
                  <a:lnTo>
                    <a:pt x="1088772" y="777731"/>
                  </a:lnTo>
                  <a:lnTo>
                    <a:pt x="1139002" y="791247"/>
                  </a:lnTo>
                  <a:lnTo>
                    <a:pt x="1190109" y="804390"/>
                  </a:lnTo>
                  <a:lnTo>
                    <a:pt x="1242078" y="817154"/>
                  </a:lnTo>
                  <a:lnTo>
                    <a:pt x="1294889" y="829533"/>
                  </a:lnTo>
                  <a:lnTo>
                    <a:pt x="1348526" y="841521"/>
                  </a:lnTo>
                  <a:lnTo>
                    <a:pt x="1402972" y="853112"/>
                  </a:lnTo>
                  <a:lnTo>
                    <a:pt x="1458208" y="864301"/>
                  </a:lnTo>
                  <a:lnTo>
                    <a:pt x="1514218" y="875080"/>
                  </a:lnTo>
                  <a:lnTo>
                    <a:pt x="1570983" y="885445"/>
                  </a:lnTo>
                  <a:lnTo>
                    <a:pt x="1628488" y="895389"/>
                  </a:lnTo>
                  <a:lnTo>
                    <a:pt x="1686713" y="904907"/>
                  </a:lnTo>
                  <a:lnTo>
                    <a:pt x="1745641" y="913991"/>
                  </a:lnTo>
                  <a:lnTo>
                    <a:pt x="1805256" y="922637"/>
                  </a:lnTo>
                  <a:lnTo>
                    <a:pt x="1865540" y="930839"/>
                  </a:lnTo>
                  <a:lnTo>
                    <a:pt x="1926475" y="938589"/>
                  </a:lnTo>
                  <a:lnTo>
                    <a:pt x="1988043" y="945883"/>
                  </a:lnTo>
                  <a:lnTo>
                    <a:pt x="2050228" y="952714"/>
                  </a:lnTo>
                  <a:lnTo>
                    <a:pt x="2113012" y="959077"/>
                  </a:lnTo>
                  <a:lnTo>
                    <a:pt x="2176377" y="964965"/>
                  </a:lnTo>
                  <a:lnTo>
                    <a:pt x="2240306" y="970372"/>
                  </a:lnTo>
                  <a:lnTo>
                    <a:pt x="2304782" y="975293"/>
                  </a:lnTo>
                  <a:lnTo>
                    <a:pt x="2369786" y="979721"/>
                  </a:lnTo>
                  <a:lnTo>
                    <a:pt x="2435303" y="983650"/>
                  </a:lnTo>
                  <a:lnTo>
                    <a:pt x="2501313" y="987075"/>
                  </a:lnTo>
                  <a:lnTo>
                    <a:pt x="2567800" y="989990"/>
                  </a:lnTo>
                  <a:lnTo>
                    <a:pt x="2634747" y="992388"/>
                  </a:lnTo>
                  <a:lnTo>
                    <a:pt x="2702135" y="994264"/>
                  </a:lnTo>
                  <a:lnTo>
                    <a:pt x="2769947" y="995611"/>
                  </a:lnTo>
                  <a:lnTo>
                    <a:pt x="2838167" y="996423"/>
                  </a:lnTo>
                  <a:lnTo>
                    <a:pt x="2906775" y="996696"/>
                  </a:lnTo>
                  <a:lnTo>
                    <a:pt x="3156076" y="996696"/>
                  </a:lnTo>
                  <a:lnTo>
                    <a:pt x="3087462" y="996423"/>
                  </a:lnTo>
                  <a:lnTo>
                    <a:pt x="3019238" y="995611"/>
                  </a:lnTo>
                  <a:lnTo>
                    <a:pt x="2951420" y="994264"/>
                  </a:lnTo>
                  <a:lnTo>
                    <a:pt x="2884027" y="992388"/>
                  </a:lnTo>
                  <a:lnTo>
                    <a:pt x="2817076" y="989990"/>
                  </a:lnTo>
                  <a:lnTo>
                    <a:pt x="2750584" y="987075"/>
                  </a:lnTo>
                  <a:lnTo>
                    <a:pt x="2684569" y="983650"/>
                  </a:lnTo>
                  <a:lnTo>
                    <a:pt x="2619049" y="979721"/>
                  </a:lnTo>
                  <a:lnTo>
                    <a:pt x="2554040" y="975293"/>
                  </a:lnTo>
                  <a:lnTo>
                    <a:pt x="2489560" y="970372"/>
                  </a:lnTo>
                  <a:lnTo>
                    <a:pt x="2425627" y="964965"/>
                  </a:lnTo>
                  <a:lnTo>
                    <a:pt x="2362258" y="959077"/>
                  </a:lnTo>
                  <a:lnTo>
                    <a:pt x="2299471" y="952714"/>
                  </a:lnTo>
                  <a:lnTo>
                    <a:pt x="2237282" y="945883"/>
                  </a:lnTo>
                  <a:lnTo>
                    <a:pt x="2175710" y="938589"/>
                  </a:lnTo>
                  <a:lnTo>
                    <a:pt x="2114772" y="930839"/>
                  </a:lnTo>
                  <a:lnTo>
                    <a:pt x="2054485" y="922637"/>
                  </a:lnTo>
                  <a:lnTo>
                    <a:pt x="1994868" y="913991"/>
                  </a:lnTo>
                  <a:lnTo>
                    <a:pt x="1935936" y="904907"/>
                  </a:lnTo>
                  <a:lnTo>
                    <a:pt x="1877708" y="895389"/>
                  </a:lnTo>
                  <a:lnTo>
                    <a:pt x="1820201" y="885445"/>
                  </a:lnTo>
                  <a:lnTo>
                    <a:pt x="1763433" y="875080"/>
                  </a:lnTo>
                  <a:lnTo>
                    <a:pt x="1707420" y="864301"/>
                  </a:lnTo>
                  <a:lnTo>
                    <a:pt x="1652182" y="853112"/>
                  </a:lnTo>
                  <a:lnTo>
                    <a:pt x="1597734" y="841521"/>
                  </a:lnTo>
                  <a:lnTo>
                    <a:pt x="1544095" y="829533"/>
                  </a:lnTo>
                  <a:lnTo>
                    <a:pt x="1491281" y="817154"/>
                  </a:lnTo>
                  <a:lnTo>
                    <a:pt x="1439311" y="804390"/>
                  </a:lnTo>
                  <a:lnTo>
                    <a:pt x="1388201" y="791247"/>
                  </a:lnTo>
                  <a:lnTo>
                    <a:pt x="1337970" y="777731"/>
                  </a:lnTo>
                  <a:lnTo>
                    <a:pt x="1288634" y="763849"/>
                  </a:lnTo>
                  <a:lnTo>
                    <a:pt x="1240212" y="749605"/>
                  </a:lnTo>
                  <a:lnTo>
                    <a:pt x="1192720" y="735007"/>
                  </a:lnTo>
                  <a:lnTo>
                    <a:pt x="1146176" y="720059"/>
                  </a:lnTo>
                  <a:lnTo>
                    <a:pt x="1100597" y="704769"/>
                  </a:lnTo>
                  <a:lnTo>
                    <a:pt x="1056002" y="689141"/>
                  </a:lnTo>
                  <a:lnTo>
                    <a:pt x="1012406" y="673182"/>
                  </a:lnTo>
                  <a:lnTo>
                    <a:pt x="969829" y="656899"/>
                  </a:lnTo>
                  <a:lnTo>
                    <a:pt x="928287" y="640296"/>
                  </a:lnTo>
                  <a:lnTo>
                    <a:pt x="887797" y="623380"/>
                  </a:lnTo>
                  <a:lnTo>
                    <a:pt x="848378" y="606158"/>
                  </a:lnTo>
                  <a:lnTo>
                    <a:pt x="810046" y="588634"/>
                  </a:lnTo>
                  <a:lnTo>
                    <a:pt x="772819" y="570814"/>
                  </a:lnTo>
                  <a:lnTo>
                    <a:pt x="736715" y="552706"/>
                  </a:lnTo>
                  <a:lnTo>
                    <a:pt x="701751" y="534315"/>
                  </a:lnTo>
                  <a:lnTo>
                    <a:pt x="667944" y="515646"/>
                  </a:lnTo>
                  <a:lnTo>
                    <a:pt x="603873" y="477501"/>
                  </a:lnTo>
                  <a:lnTo>
                    <a:pt x="544640" y="438319"/>
                  </a:lnTo>
                  <a:lnTo>
                    <a:pt x="490386" y="398149"/>
                  </a:lnTo>
                  <a:lnTo>
                    <a:pt x="441250" y="357036"/>
                  </a:lnTo>
                  <a:lnTo>
                    <a:pt x="397372" y="315031"/>
                  </a:lnTo>
                  <a:lnTo>
                    <a:pt x="358892" y="272180"/>
                  </a:lnTo>
                  <a:lnTo>
                    <a:pt x="325949" y="228532"/>
                  </a:lnTo>
                  <a:lnTo>
                    <a:pt x="298682" y="184133"/>
                  </a:lnTo>
                  <a:lnTo>
                    <a:pt x="277231" y="139033"/>
                  </a:lnTo>
                  <a:lnTo>
                    <a:pt x="261737" y="93279"/>
                  </a:lnTo>
                  <a:lnTo>
                    <a:pt x="252338" y="46918"/>
                  </a:lnTo>
                  <a:lnTo>
                    <a:pt x="249967" y="23526"/>
                  </a:lnTo>
                  <a:lnTo>
                    <a:pt x="249173" y="0"/>
                  </a:lnTo>
                  <a:close/>
                </a:path>
              </a:pathLst>
            </a:custGeom>
            <a:solidFill>
              <a:srgbClr val="00174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10397743" y="2073605"/>
            <a:ext cx="1435100" cy="139890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ct val="90500"/>
              </a:lnSpc>
              <a:spcBef>
                <a:spcPts val="265"/>
              </a:spcBef>
            </a:pP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presenta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la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al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usuario</a:t>
            </a:r>
            <a:r>
              <a:rPr dirty="0" sz="14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manera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que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haga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sentido,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en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forma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tablas,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gráficos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 otras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visualizaciones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7" name="object 5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7931" y="3224783"/>
            <a:ext cx="1851660" cy="2081783"/>
          </a:xfrm>
          <a:prstGeom prst="rect">
            <a:avLst/>
          </a:prstGeom>
        </p:spPr>
      </p:pic>
      <p:sp>
        <p:nvSpPr>
          <p:cNvPr id="58" name="object 5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35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485388"/>
            <a:ext cx="12192000" cy="3373120"/>
            <a:chOff x="0" y="3485388"/>
            <a:chExt cx="12192000" cy="3373120"/>
          </a:xfrm>
        </p:grpSpPr>
        <p:sp>
          <p:nvSpPr>
            <p:cNvPr id="3" name="object 3" descr=""/>
            <p:cNvSpPr/>
            <p:nvPr/>
          </p:nvSpPr>
          <p:spPr>
            <a:xfrm>
              <a:off x="11771376" y="6365748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4" h="421004">
                  <a:moveTo>
                    <a:pt x="420624" y="0"/>
                  </a:moveTo>
                  <a:lnTo>
                    <a:pt x="0" y="0"/>
                  </a:lnTo>
                  <a:lnTo>
                    <a:pt x="0" y="420623"/>
                  </a:lnTo>
                  <a:lnTo>
                    <a:pt x="420624" y="420623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067811" y="3485388"/>
              <a:ext cx="1594485" cy="797560"/>
            </a:xfrm>
            <a:custGeom>
              <a:avLst/>
              <a:gdLst/>
              <a:ahLst/>
              <a:cxnLst/>
              <a:rect l="l" t="t" r="r" b="b"/>
              <a:pathLst>
                <a:path w="1594485" h="797560">
                  <a:moveTo>
                    <a:pt x="1514348" y="0"/>
                  </a:moveTo>
                  <a:lnTo>
                    <a:pt x="79756" y="0"/>
                  </a:lnTo>
                  <a:lnTo>
                    <a:pt x="48702" y="6264"/>
                  </a:lnTo>
                  <a:lnTo>
                    <a:pt x="23352" y="23352"/>
                  </a:lnTo>
                  <a:lnTo>
                    <a:pt x="6264" y="48702"/>
                  </a:lnTo>
                  <a:lnTo>
                    <a:pt x="0" y="79756"/>
                  </a:lnTo>
                  <a:lnTo>
                    <a:pt x="0" y="717295"/>
                  </a:lnTo>
                  <a:lnTo>
                    <a:pt x="6264" y="748349"/>
                  </a:lnTo>
                  <a:lnTo>
                    <a:pt x="23352" y="773699"/>
                  </a:lnTo>
                  <a:lnTo>
                    <a:pt x="48702" y="790787"/>
                  </a:lnTo>
                  <a:lnTo>
                    <a:pt x="79756" y="797051"/>
                  </a:lnTo>
                  <a:lnTo>
                    <a:pt x="1514348" y="797051"/>
                  </a:lnTo>
                  <a:lnTo>
                    <a:pt x="1545401" y="790787"/>
                  </a:lnTo>
                  <a:lnTo>
                    <a:pt x="1570751" y="773699"/>
                  </a:lnTo>
                  <a:lnTo>
                    <a:pt x="1587839" y="748349"/>
                  </a:lnTo>
                  <a:lnTo>
                    <a:pt x="1594103" y="717295"/>
                  </a:lnTo>
                  <a:lnTo>
                    <a:pt x="1594103" y="79756"/>
                  </a:lnTo>
                  <a:lnTo>
                    <a:pt x="1587839" y="48702"/>
                  </a:lnTo>
                  <a:lnTo>
                    <a:pt x="1570751" y="23352"/>
                  </a:lnTo>
                  <a:lnTo>
                    <a:pt x="1545401" y="6264"/>
                  </a:lnTo>
                  <a:lnTo>
                    <a:pt x="151434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6303" y="416128"/>
            <a:ext cx="703262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5"/>
              <a:t>Barreras</a:t>
            </a:r>
            <a:r>
              <a:rPr dirty="0" spc="-245"/>
              <a:t> </a:t>
            </a:r>
            <a:r>
              <a:rPr dirty="0" spc="-90"/>
              <a:t>de</a:t>
            </a:r>
            <a:r>
              <a:rPr dirty="0" spc="-270"/>
              <a:t> </a:t>
            </a:r>
            <a:r>
              <a:rPr dirty="0" spc="-155"/>
              <a:t>adquisición</a:t>
            </a:r>
            <a:r>
              <a:rPr dirty="0" spc="-210"/>
              <a:t> </a:t>
            </a:r>
            <a:r>
              <a:rPr dirty="0"/>
              <a:t>y</a:t>
            </a:r>
            <a:r>
              <a:rPr dirty="0" spc="-290"/>
              <a:t> </a:t>
            </a:r>
            <a:r>
              <a:rPr dirty="0" spc="-145"/>
              <a:t>tratamiento</a:t>
            </a:r>
            <a:r>
              <a:rPr dirty="0" spc="-220"/>
              <a:t> </a:t>
            </a:r>
            <a:r>
              <a:rPr dirty="0" spc="-90"/>
              <a:t>de</a:t>
            </a:r>
            <a:r>
              <a:rPr dirty="0" spc="-265"/>
              <a:t> </a:t>
            </a:r>
            <a:r>
              <a:rPr dirty="0" spc="-95"/>
              <a:t>datos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500754" y="3745483"/>
            <a:ext cx="72707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solidFill>
                  <a:srgbClr val="FFFFFF"/>
                </a:solidFill>
                <a:latin typeface="Tahoma"/>
                <a:cs typeface="Tahoma"/>
              </a:rPr>
              <a:t>Barreras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655565" y="2104389"/>
            <a:ext cx="2244090" cy="1785620"/>
            <a:chOff x="4655565" y="2104389"/>
            <a:chExt cx="2244090" cy="1785620"/>
          </a:xfrm>
        </p:grpSpPr>
        <p:sp>
          <p:nvSpPr>
            <p:cNvPr id="9" name="object 9" descr=""/>
            <p:cNvSpPr/>
            <p:nvPr/>
          </p:nvSpPr>
          <p:spPr>
            <a:xfrm>
              <a:off x="4661915" y="2509138"/>
              <a:ext cx="637540" cy="1374775"/>
            </a:xfrm>
            <a:custGeom>
              <a:avLst/>
              <a:gdLst/>
              <a:ahLst/>
              <a:cxnLst/>
              <a:rect l="l" t="t" r="r" b="b"/>
              <a:pathLst>
                <a:path w="637539" h="1374775">
                  <a:moveTo>
                    <a:pt x="0" y="1374394"/>
                  </a:moveTo>
                  <a:lnTo>
                    <a:pt x="637413" y="0"/>
                  </a:lnTo>
                </a:path>
              </a:pathLst>
            </a:custGeom>
            <a:ln w="12700">
              <a:solidFill>
                <a:srgbClr val="008B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298947" y="2110739"/>
              <a:ext cx="1594485" cy="797560"/>
            </a:xfrm>
            <a:custGeom>
              <a:avLst/>
              <a:gdLst/>
              <a:ahLst/>
              <a:cxnLst/>
              <a:rect l="l" t="t" r="r" b="b"/>
              <a:pathLst>
                <a:path w="1594484" h="797560">
                  <a:moveTo>
                    <a:pt x="1514348" y="0"/>
                  </a:moveTo>
                  <a:lnTo>
                    <a:pt x="79755" y="0"/>
                  </a:lnTo>
                  <a:lnTo>
                    <a:pt x="48702" y="6264"/>
                  </a:lnTo>
                  <a:lnTo>
                    <a:pt x="23352" y="23352"/>
                  </a:lnTo>
                  <a:lnTo>
                    <a:pt x="6264" y="48702"/>
                  </a:lnTo>
                  <a:lnTo>
                    <a:pt x="0" y="79756"/>
                  </a:lnTo>
                  <a:lnTo>
                    <a:pt x="0" y="717296"/>
                  </a:lnTo>
                  <a:lnTo>
                    <a:pt x="6264" y="748349"/>
                  </a:lnTo>
                  <a:lnTo>
                    <a:pt x="23352" y="773699"/>
                  </a:lnTo>
                  <a:lnTo>
                    <a:pt x="48702" y="790787"/>
                  </a:lnTo>
                  <a:lnTo>
                    <a:pt x="79755" y="797051"/>
                  </a:lnTo>
                  <a:lnTo>
                    <a:pt x="1514348" y="797051"/>
                  </a:lnTo>
                  <a:lnTo>
                    <a:pt x="1545401" y="790787"/>
                  </a:lnTo>
                  <a:lnTo>
                    <a:pt x="1570751" y="773699"/>
                  </a:lnTo>
                  <a:lnTo>
                    <a:pt x="1587839" y="748349"/>
                  </a:lnTo>
                  <a:lnTo>
                    <a:pt x="1594103" y="717296"/>
                  </a:lnTo>
                  <a:lnTo>
                    <a:pt x="1594103" y="79756"/>
                  </a:lnTo>
                  <a:lnTo>
                    <a:pt x="1587839" y="48702"/>
                  </a:lnTo>
                  <a:lnTo>
                    <a:pt x="1570751" y="23352"/>
                  </a:lnTo>
                  <a:lnTo>
                    <a:pt x="1545401" y="6264"/>
                  </a:lnTo>
                  <a:lnTo>
                    <a:pt x="1514348" y="0"/>
                  </a:lnTo>
                  <a:close/>
                </a:path>
              </a:pathLst>
            </a:custGeom>
            <a:solidFill>
              <a:srgbClr val="EB8E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298947" y="2110739"/>
              <a:ext cx="1594485" cy="797560"/>
            </a:xfrm>
            <a:custGeom>
              <a:avLst/>
              <a:gdLst/>
              <a:ahLst/>
              <a:cxnLst/>
              <a:rect l="l" t="t" r="r" b="b"/>
              <a:pathLst>
                <a:path w="1594484" h="797560">
                  <a:moveTo>
                    <a:pt x="0" y="79756"/>
                  </a:moveTo>
                  <a:lnTo>
                    <a:pt x="6264" y="48702"/>
                  </a:lnTo>
                  <a:lnTo>
                    <a:pt x="23352" y="23352"/>
                  </a:lnTo>
                  <a:lnTo>
                    <a:pt x="48702" y="6264"/>
                  </a:lnTo>
                  <a:lnTo>
                    <a:pt x="79755" y="0"/>
                  </a:lnTo>
                  <a:lnTo>
                    <a:pt x="1514348" y="0"/>
                  </a:lnTo>
                  <a:lnTo>
                    <a:pt x="1545401" y="6264"/>
                  </a:lnTo>
                  <a:lnTo>
                    <a:pt x="1570751" y="23352"/>
                  </a:lnTo>
                  <a:lnTo>
                    <a:pt x="1587839" y="48702"/>
                  </a:lnTo>
                  <a:lnTo>
                    <a:pt x="1594103" y="79756"/>
                  </a:lnTo>
                  <a:lnTo>
                    <a:pt x="1594103" y="717296"/>
                  </a:lnTo>
                  <a:lnTo>
                    <a:pt x="1587839" y="748349"/>
                  </a:lnTo>
                  <a:lnTo>
                    <a:pt x="1570751" y="773699"/>
                  </a:lnTo>
                  <a:lnTo>
                    <a:pt x="1545401" y="790787"/>
                  </a:lnTo>
                  <a:lnTo>
                    <a:pt x="1514348" y="797051"/>
                  </a:lnTo>
                  <a:lnTo>
                    <a:pt x="79755" y="797051"/>
                  </a:lnTo>
                  <a:lnTo>
                    <a:pt x="48702" y="790787"/>
                  </a:lnTo>
                  <a:lnTo>
                    <a:pt x="23352" y="773699"/>
                  </a:lnTo>
                  <a:lnTo>
                    <a:pt x="6264" y="748349"/>
                  </a:lnTo>
                  <a:lnTo>
                    <a:pt x="0" y="717296"/>
                  </a:lnTo>
                  <a:lnTo>
                    <a:pt x="0" y="79756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5731890" y="2370835"/>
            <a:ext cx="72771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solidFill>
                  <a:srgbClr val="FFFFFF"/>
                </a:solidFill>
                <a:latin typeface="Tahoma"/>
                <a:cs typeface="Tahoma"/>
              </a:rPr>
              <a:t>Internas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6886320" y="1188466"/>
            <a:ext cx="2244725" cy="1327150"/>
            <a:chOff x="6886320" y="1188466"/>
            <a:chExt cx="2244725" cy="1327150"/>
          </a:xfrm>
        </p:grpSpPr>
        <p:sp>
          <p:nvSpPr>
            <p:cNvPr id="14" name="object 14" descr=""/>
            <p:cNvSpPr/>
            <p:nvPr/>
          </p:nvSpPr>
          <p:spPr>
            <a:xfrm>
              <a:off x="6892670" y="1592961"/>
              <a:ext cx="637540" cy="916305"/>
            </a:xfrm>
            <a:custGeom>
              <a:avLst/>
              <a:gdLst/>
              <a:ahLst/>
              <a:cxnLst/>
              <a:rect l="l" t="t" r="r" b="b"/>
              <a:pathLst>
                <a:path w="637540" h="916305">
                  <a:moveTo>
                    <a:pt x="0" y="916177"/>
                  </a:moveTo>
                  <a:lnTo>
                    <a:pt x="637412" y="0"/>
                  </a:lnTo>
                </a:path>
              </a:pathLst>
            </a:custGeom>
            <a:ln w="12700">
              <a:solidFill>
                <a:srgbClr val="009F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530083" y="1194816"/>
              <a:ext cx="1594485" cy="797560"/>
            </a:xfrm>
            <a:custGeom>
              <a:avLst/>
              <a:gdLst/>
              <a:ahLst/>
              <a:cxnLst/>
              <a:rect l="l" t="t" r="r" b="b"/>
              <a:pathLst>
                <a:path w="1594484" h="797560">
                  <a:moveTo>
                    <a:pt x="1514348" y="0"/>
                  </a:moveTo>
                  <a:lnTo>
                    <a:pt x="79756" y="0"/>
                  </a:lnTo>
                  <a:lnTo>
                    <a:pt x="48702" y="6264"/>
                  </a:lnTo>
                  <a:lnTo>
                    <a:pt x="23352" y="23352"/>
                  </a:lnTo>
                  <a:lnTo>
                    <a:pt x="6264" y="48702"/>
                  </a:lnTo>
                  <a:lnTo>
                    <a:pt x="0" y="79756"/>
                  </a:lnTo>
                  <a:lnTo>
                    <a:pt x="0" y="717296"/>
                  </a:lnTo>
                  <a:lnTo>
                    <a:pt x="6264" y="748349"/>
                  </a:lnTo>
                  <a:lnTo>
                    <a:pt x="23352" y="773699"/>
                  </a:lnTo>
                  <a:lnTo>
                    <a:pt x="48702" y="790787"/>
                  </a:lnTo>
                  <a:lnTo>
                    <a:pt x="79756" y="797051"/>
                  </a:lnTo>
                  <a:lnTo>
                    <a:pt x="1514348" y="797051"/>
                  </a:lnTo>
                  <a:lnTo>
                    <a:pt x="1545401" y="790787"/>
                  </a:lnTo>
                  <a:lnTo>
                    <a:pt x="1570751" y="773699"/>
                  </a:lnTo>
                  <a:lnTo>
                    <a:pt x="1587839" y="748349"/>
                  </a:lnTo>
                  <a:lnTo>
                    <a:pt x="1594104" y="717296"/>
                  </a:lnTo>
                  <a:lnTo>
                    <a:pt x="1594104" y="79756"/>
                  </a:lnTo>
                  <a:lnTo>
                    <a:pt x="1587839" y="48702"/>
                  </a:lnTo>
                  <a:lnTo>
                    <a:pt x="1570751" y="23352"/>
                  </a:lnTo>
                  <a:lnTo>
                    <a:pt x="1545401" y="6264"/>
                  </a:lnTo>
                  <a:lnTo>
                    <a:pt x="1514348" y="0"/>
                  </a:lnTo>
                  <a:close/>
                </a:path>
              </a:pathLst>
            </a:custGeom>
            <a:solidFill>
              <a:srgbClr val="001E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530083" y="1194816"/>
              <a:ext cx="1594485" cy="797560"/>
            </a:xfrm>
            <a:custGeom>
              <a:avLst/>
              <a:gdLst/>
              <a:ahLst/>
              <a:cxnLst/>
              <a:rect l="l" t="t" r="r" b="b"/>
              <a:pathLst>
                <a:path w="1594484" h="797560">
                  <a:moveTo>
                    <a:pt x="0" y="79756"/>
                  </a:moveTo>
                  <a:lnTo>
                    <a:pt x="6264" y="48702"/>
                  </a:lnTo>
                  <a:lnTo>
                    <a:pt x="23352" y="23352"/>
                  </a:lnTo>
                  <a:lnTo>
                    <a:pt x="48702" y="6264"/>
                  </a:lnTo>
                  <a:lnTo>
                    <a:pt x="79756" y="0"/>
                  </a:lnTo>
                  <a:lnTo>
                    <a:pt x="1514348" y="0"/>
                  </a:lnTo>
                  <a:lnTo>
                    <a:pt x="1545401" y="6264"/>
                  </a:lnTo>
                  <a:lnTo>
                    <a:pt x="1570751" y="23352"/>
                  </a:lnTo>
                  <a:lnTo>
                    <a:pt x="1587839" y="48702"/>
                  </a:lnTo>
                  <a:lnTo>
                    <a:pt x="1594104" y="79756"/>
                  </a:lnTo>
                  <a:lnTo>
                    <a:pt x="1594104" y="717296"/>
                  </a:lnTo>
                  <a:lnTo>
                    <a:pt x="1587839" y="748349"/>
                  </a:lnTo>
                  <a:lnTo>
                    <a:pt x="1570751" y="773699"/>
                  </a:lnTo>
                  <a:lnTo>
                    <a:pt x="1545401" y="790787"/>
                  </a:lnTo>
                  <a:lnTo>
                    <a:pt x="1514348" y="797051"/>
                  </a:lnTo>
                  <a:lnTo>
                    <a:pt x="79756" y="797051"/>
                  </a:lnTo>
                  <a:lnTo>
                    <a:pt x="48702" y="790787"/>
                  </a:lnTo>
                  <a:lnTo>
                    <a:pt x="23352" y="773699"/>
                  </a:lnTo>
                  <a:lnTo>
                    <a:pt x="6264" y="748349"/>
                  </a:lnTo>
                  <a:lnTo>
                    <a:pt x="0" y="717296"/>
                  </a:lnTo>
                  <a:lnTo>
                    <a:pt x="0" y="7975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8029702" y="1247394"/>
            <a:ext cx="59499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solidFill>
                  <a:srgbClr val="FFFFFF"/>
                </a:solidFill>
                <a:latin typeface="Tahoma"/>
                <a:cs typeface="Tahoma"/>
              </a:rPr>
              <a:t>Escaso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886702" y="2104389"/>
            <a:ext cx="2244090" cy="810260"/>
            <a:chOff x="6886702" y="2104389"/>
            <a:chExt cx="2244090" cy="810260"/>
          </a:xfrm>
        </p:grpSpPr>
        <p:sp>
          <p:nvSpPr>
            <p:cNvPr id="19" name="object 19" descr=""/>
            <p:cNvSpPr/>
            <p:nvPr/>
          </p:nvSpPr>
          <p:spPr>
            <a:xfrm>
              <a:off x="6893052" y="2509646"/>
              <a:ext cx="637540" cy="0"/>
            </a:xfrm>
            <a:custGeom>
              <a:avLst/>
              <a:gdLst/>
              <a:ahLst/>
              <a:cxnLst/>
              <a:rect l="l" t="t" r="r" b="b"/>
              <a:pathLst>
                <a:path w="637540" h="0">
                  <a:moveTo>
                    <a:pt x="0" y="0"/>
                  </a:moveTo>
                  <a:lnTo>
                    <a:pt x="637413" y="0"/>
                  </a:lnTo>
                </a:path>
              </a:pathLst>
            </a:custGeom>
            <a:ln w="12192">
              <a:solidFill>
                <a:srgbClr val="009F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530084" y="2110739"/>
              <a:ext cx="1594485" cy="797560"/>
            </a:xfrm>
            <a:custGeom>
              <a:avLst/>
              <a:gdLst/>
              <a:ahLst/>
              <a:cxnLst/>
              <a:rect l="l" t="t" r="r" b="b"/>
              <a:pathLst>
                <a:path w="1594484" h="797560">
                  <a:moveTo>
                    <a:pt x="1514348" y="0"/>
                  </a:moveTo>
                  <a:lnTo>
                    <a:pt x="79756" y="0"/>
                  </a:lnTo>
                  <a:lnTo>
                    <a:pt x="48702" y="6264"/>
                  </a:lnTo>
                  <a:lnTo>
                    <a:pt x="23352" y="23352"/>
                  </a:lnTo>
                  <a:lnTo>
                    <a:pt x="6264" y="48702"/>
                  </a:lnTo>
                  <a:lnTo>
                    <a:pt x="0" y="79756"/>
                  </a:lnTo>
                  <a:lnTo>
                    <a:pt x="0" y="717296"/>
                  </a:lnTo>
                  <a:lnTo>
                    <a:pt x="6264" y="748349"/>
                  </a:lnTo>
                  <a:lnTo>
                    <a:pt x="23352" y="773699"/>
                  </a:lnTo>
                  <a:lnTo>
                    <a:pt x="48702" y="790787"/>
                  </a:lnTo>
                  <a:lnTo>
                    <a:pt x="79756" y="797051"/>
                  </a:lnTo>
                  <a:lnTo>
                    <a:pt x="1514348" y="797051"/>
                  </a:lnTo>
                  <a:lnTo>
                    <a:pt x="1545401" y="790787"/>
                  </a:lnTo>
                  <a:lnTo>
                    <a:pt x="1570751" y="773699"/>
                  </a:lnTo>
                  <a:lnTo>
                    <a:pt x="1587839" y="748349"/>
                  </a:lnTo>
                  <a:lnTo>
                    <a:pt x="1594104" y="717296"/>
                  </a:lnTo>
                  <a:lnTo>
                    <a:pt x="1594104" y="79756"/>
                  </a:lnTo>
                  <a:lnTo>
                    <a:pt x="1587839" y="48702"/>
                  </a:lnTo>
                  <a:lnTo>
                    <a:pt x="1570751" y="23352"/>
                  </a:lnTo>
                  <a:lnTo>
                    <a:pt x="1545401" y="6264"/>
                  </a:lnTo>
                  <a:lnTo>
                    <a:pt x="1514348" y="0"/>
                  </a:lnTo>
                  <a:close/>
                </a:path>
              </a:pathLst>
            </a:custGeom>
            <a:solidFill>
              <a:srgbClr val="001E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530084" y="2110739"/>
              <a:ext cx="1594485" cy="797560"/>
            </a:xfrm>
            <a:custGeom>
              <a:avLst/>
              <a:gdLst/>
              <a:ahLst/>
              <a:cxnLst/>
              <a:rect l="l" t="t" r="r" b="b"/>
              <a:pathLst>
                <a:path w="1594484" h="797560">
                  <a:moveTo>
                    <a:pt x="0" y="79756"/>
                  </a:moveTo>
                  <a:lnTo>
                    <a:pt x="6264" y="48702"/>
                  </a:lnTo>
                  <a:lnTo>
                    <a:pt x="23352" y="23352"/>
                  </a:lnTo>
                  <a:lnTo>
                    <a:pt x="48702" y="6264"/>
                  </a:lnTo>
                  <a:lnTo>
                    <a:pt x="79756" y="0"/>
                  </a:lnTo>
                  <a:lnTo>
                    <a:pt x="1514348" y="0"/>
                  </a:lnTo>
                  <a:lnTo>
                    <a:pt x="1545401" y="6264"/>
                  </a:lnTo>
                  <a:lnTo>
                    <a:pt x="1570751" y="23352"/>
                  </a:lnTo>
                  <a:lnTo>
                    <a:pt x="1587839" y="48702"/>
                  </a:lnTo>
                  <a:lnTo>
                    <a:pt x="1594104" y="79756"/>
                  </a:lnTo>
                  <a:lnTo>
                    <a:pt x="1594104" y="717296"/>
                  </a:lnTo>
                  <a:lnTo>
                    <a:pt x="1587839" y="748349"/>
                  </a:lnTo>
                  <a:lnTo>
                    <a:pt x="1570751" y="773699"/>
                  </a:lnTo>
                  <a:lnTo>
                    <a:pt x="1545401" y="790787"/>
                  </a:lnTo>
                  <a:lnTo>
                    <a:pt x="1514348" y="797051"/>
                  </a:lnTo>
                  <a:lnTo>
                    <a:pt x="79756" y="797051"/>
                  </a:lnTo>
                  <a:lnTo>
                    <a:pt x="48702" y="790787"/>
                  </a:lnTo>
                  <a:lnTo>
                    <a:pt x="23352" y="773699"/>
                  </a:lnTo>
                  <a:lnTo>
                    <a:pt x="6264" y="748349"/>
                  </a:lnTo>
                  <a:lnTo>
                    <a:pt x="0" y="717296"/>
                  </a:lnTo>
                  <a:lnTo>
                    <a:pt x="0" y="7975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7570978" y="2267203"/>
            <a:ext cx="1511300" cy="46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714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Falta</a:t>
            </a:r>
            <a:r>
              <a:rPr dirty="0" sz="15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15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ahoma"/>
                <a:cs typeface="Tahoma"/>
              </a:rPr>
              <a:t>expertise</a:t>
            </a:r>
            <a:endParaRPr sz="1500">
              <a:latin typeface="Tahoma"/>
              <a:cs typeface="Tahoma"/>
            </a:endParaRPr>
          </a:p>
          <a:p>
            <a:pPr algn="ctr" marL="2540">
              <a:lnSpc>
                <a:spcPts val="1714"/>
              </a:lnSpc>
            </a:pP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del </a:t>
            </a:r>
            <a:r>
              <a:rPr dirty="0" sz="1500" spc="-10">
                <a:solidFill>
                  <a:srgbClr val="FFFFFF"/>
                </a:solidFill>
                <a:latin typeface="Tahoma"/>
                <a:cs typeface="Tahoma"/>
              </a:rPr>
              <a:t>equipo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4655565" y="2502789"/>
            <a:ext cx="4475480" cy="3159125"/>
            <a:chOff x="4655565" y="2502789"/>
            <a:chExt cx="4475480" cy="3159125"/>
          </a:xfrm>
        </p:grpSpPr>
        <p:sp>
          <p:nvSpPr>
            <p:cNvPr id="24" name="object 24" descr=""/>
            <p:cNvSpPr/>
            <p:nvPr/>
          </p:nvSpPr>
          <p:spPr>
            <a:xfrm>
              <a:off x="6892670" y="2509139"/>
              <a:ext cx="637540" cy="916305"/>
            </a:xfrm>
            <a:custGeom>
              <a:avLst/>
              <a:gdLst/>
              <a:ahLst/>
              <a:cxnLst/>
              <a:rect l="l" t="t" r="r" b="b"/>
              <a:pathLst>
                <a:path w="637540" h="916304">
                  <a:moveTo>
                    <a:pt x="0" y="0"/>
                  </a:moveTo>
                  <a:lnTo>
                    <a:pt x="637412" y="916305"/>
                  </a:lnTo>
                </a:path>
              </a:pathLst>
            </a:custGeom>
            <a:ln w="12700">
              <a:solidFill>
                <a:srgbClr val="009F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530083" y="3026664"/>
              <a:ext cx="1594485" cy="797560"/>
            </a:xfrm>
            <a:custGeom>
              <a:avLst/>
              <a:gdLst/>
              <a:ahLst/>
              <a:cxnLst/>
              <a:rect l="l" t="t" r="r" b="b"/>
              <a:pathLst>
                <a:path w="1594484" h="797560">
                  <a:moveTo>
                    <a:pt x="1514348" y="0"/>
                  </a:moveTo>
                  <a:lnTo>
                    <a:pt x="79756" y="0"/>
                  </a:lnTo>
                  <a:lnTo>
                    <a:pt x="48702" y="6264"/>
                  </a:lnTo>
                  <a:lnTo>
                    <a:pt x="23352" y="23352"/>
                  </a:lnTo>
                  <a:lnTo>
                    <a:pt x="6264" y="48702"/>
                  </a:lnTo>
                  <a:lnTo>
                    <a:pt x="0" y="79756"/>
                  </a:lnTo>
                  <a:lnTo>
                    <a:pt x="0" y="717296"/>
                  </a:lnTo>
                  <a:lnTo>
                    <a:pt x="6264" y="748349"/>
                  </a:lnTo>
                  <a:lnTo>
                    <a:pt x="23352" y="773699"/>
                  </a:lnTo>
                  <a:lnTo>
                    <a:pt x="48702" y="790787"/>
                  </a:lnTo>
                  <a:lnTo>
                    <a:pt x="79756" y="797052"/>
                  </a:lnTo>
                  <a:lnTo>
                    <a:pt x="1514348" y="797052"/>
                  </a:lnTo>
                  <a:lnTo>
                    <a:pt x="1545401" y="790787"/>
                  </a:lnTo>
                  <a:lnTo>
                    <a:pt x="1570751" y="773699"/>
                  </a:lnTo>
                  <a:lnTo>
                    <a:pt x="1587839" y="748349"/>
                  </a:lnTo>
                  <a:lnTo>
                    <a:pt x="1594104" y="717296"/>
                  </a:lnTo>
                  <a:lnTo>
                    <a:pt x="1594104" y="79756"/>
                  </a:lnTo>
                  <a:lnTo>
                    <a:pt x="1587839" y="48702"/>
                  </a:lnTo>
                  <a:lnTo>
                    <a:pt x="1570751" y="23352"/>
                  </a:lnTo>
                  <a:lnTo>
                    <a:pt x="1545401" y="6264"/>
                  </a:lnTo>
                  <a:lnTo>
                    <a:pt x="1514348" y="0"/>
                  </a:lnTo>
                  <a:close/>
                </a:path>
              </a:pathLst>
            </a:custGeom>
            <a:solidFill>
              <a:srgbClr val="001E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530083" y="3026664"/>
              <a:ext cx="1594485" cy="797560"/>
            </a:xfrm>
            <a:custGeom>
              <a:avLst/>
              <a:gdLst/>
              <a:ahLst/>
              <a:cxnLst/>
              <a:rect l="l" t="t" r="r" b="b"/>
              <a:pathLst>
                <a:path w="1594484" h="797560">
                  <a:moveTo>
                    <a:pt x="0" y="79756"/>
                  </a:moveTo>
                  <a:lnTo>
                    <a:pt x="6264" y="48702"/>
                  </a:lnTo>
                  <a:lnTo>
                    <a:pt x="23352" y="23352"/>
                  </a:lnTo>
                  <a:lnTo>
                    <a:pt x="48702" y="6264"/>
                  </a:lnTo>
                  <a:lnTo>
                    <a:pt x="79756" y="0"/>
                  </a:lnTo>
                  <a:lnTo>
                    <a:pt x="1514348" y="0"/>
                  </a:lnTo>
                  <a:lnTo>
                    <a:pt x="1545401" y="6264"/>
                  </a:lnTo>
                  <a:lnTo>
                    <a:pt x="1570751" y="23352"/>
                  </a:lnTo>
                  <a:lnTo>
                    <a:pt x="1587839" y="48702"/>
                  </a:lnTo>
                  <a:lnTo>
                    <a:pt x="1594104" y="79756"/>
                  </a:lnTo>
                  <a:lnTo>
                    <a:pt x="1594104" y="717296"/>
                  </a:lnTo>
                  <a:lnTo>
                    <a:pt x="1587839" y="748349"/>
                  </a:lnTo>
                  <a:lnTo>
                    <a:pt x="1570751" y="773699"/>
                  </a:lnTo>
                  <a:lnTo>
                    <a:pt x="1545401" y="790787"/>
                  </a:lnTo>
                  <a:lnTo>
                    <a:pt x="1514348" y="797052"/>
                  </a:lnTo>
                  <a:lnTo>
                    <a:pt x="79756" y="797052"/>
                  </a:lnTo>
                  <a:lnTo>
                    <a:pt x="48702" y="790787"/>
                  </a:lnTo>
                  <a:lnTo>
                    <a:pt x="23352" y="773699"/>
                  </a:lnTo>
                  <a:lnTo>
                    <a:pt x="6264" y="748349"/>
                  </a:lnTo>
                  <a:lnTo>
                    <a:pt x="0" y="717296"/>
                  </a:lnTo>
                  <a:lnTo>
                    <a:pt x="0" y="7975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661915" y="3883533"/>
              <a:ext cx="637540" cy="1374775"/>
            </a:xfrm>
            <a:custGeom>
              <a:avLst/>
              <a:gdLst/>
              <a:ahLst/>
              <a:cxnLst/>
              <a:rect l="l" t="t" r="r" b="b"/>
              <a:pathLst>
                <a:path w="637539" h="1374775">
                  <a:moveTo>
                    <a:pt x="0" y="0"/>
                  </a:moveTo>
                  <a:lnTo>
                    <a:pt x="637413" y="1374267"/>
                  </a:lnTo>
                </a:path>
              </a:pathLst>
            </a:custGeom>
            <a:ln w="12700">
              <a:solidFill>
                <a:srgbClr val="008B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298947" y="4860036"/>
              <a:ext cx="1594485" cy="795655"/>
            </a:xfrm>
            <a:custGeom>
              <a:avLst/>
              <a:gdLst/>
              <a:ahLst/>
              <a:cxnLst/>
              <a:rect l="l" t="t" r="r" b="b"/>
              <a:pathLst>
                <a:path w="1594484" h="795654">
                  <a:moveTo>
                    <a:pt x="1514602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716026"/>
                  </a:lnTo>
                  <a:lnTo>
                    <a:pt x="6242" y="746959"/>
                  </a:lnTo>
                  <a:lnTo>
                    <a:pt x="23272" y="772231"/>
                  </a:lnTo>
                  <a:lnTo>
                    <a:pt x="48541" y="789276"/>
                  </a:lnTo>
                  <a:lnTo>
                    <a:pt x="79501" y="795527"/>
                  </a:lnTo>
                  <a:lnTo>
                    <a:pt x="1514602" y="795527"/>
                  </a:lnTo>
                  <a:lnTo>
                    <a:pt x="1545562" y="789278"/>
                  </a:lnTo>
                  <a:lnTo>
                    <a:pt x="1570831" y="772236"/>
                  </a:lnTo>
                  <a:lnTo>
                    <a:pt x="1587861" y="746964"/>
                  </a:lnTo>
                  <a:lnTo>
                    <a:pt x="1594103" y="716026"/>
                  </a:lnTo>
                  <a:lnTo>
                    <a:pt x="1594103" y="79501"/>
                  </a:lnTo>
                  <a:lnTo>
                    <a:pt x="1587861" y="48541"/>
                  </a:lnTo>
                  <a:lnTo>
                    <a:pt x="1570831" y="23272"/>
                  </a:lnTo>
                  <a:lnTo>
                    <a:pt x="1545562" y="6242"/>
                  </a:lnTo>
                  <a:lnTo>
                    <a:pt x="1514602" y="0"/>
                  </a:lnTo>
                  <a:close/>
                </a:path>
              </a:pathLst>
            </a:custGeom>
            <a:solidFill>
              <a:srgbClr val="EB8E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298947" y="4860036"/>
              <a:ext cx="1594485" cy="795655"/>
            </a:xfrm>
            <a:custGeom>
              <a:avLst/>
              <a:gdLst/>
              <a:ahLst/>
              <a:cxnLst/>
              <a:rect l="l" t="t" r="r" b="b"/>
              <a:pathLst>
                <a:path w="1594484" h="795654">
                  <a:moveTo>
                    <a:pt x="0" y="79501"/>
                  </a:moveTo>
                  <a:lnTo>
                    <a:pt x="6242" y="48541"/>
                  </a:lnTo>
                  <a:lnTo>
                    <a:pt x="23272" y="23272"/>
                  </a:lnTo>
                  <a:lnTo>
                    <a:pt x="48541" y="6242"/>
                  </a:lnTo>
                  <a:lnTo>
                    <a:pt x="79501" y="0"/>
                  </a:lnTo>
                  <a:lnTo>
                    <a:pt x="1514602" y="0"/>
                  </a:lnTo>
                  <a:lnTo>
                    <a:pt x="1545562" y="6242"/>
                  </a:lnTo>
                  <a:lnTo>
                    <a:pt x="1570831" y="23272"/>
                  </a:lnTo>
                  <a:lnTo>
                    <a:pt x="1587861" y="48541"/>
                  </a:lnTo>
                  <a:lnTo>
                    <a:pt x="1594103" y="79501"/>
                  </a:lnTo>
                  <a:lnTo>
                    <a:pt x="1594103" y="716026"/>
                  </a:lnTo>
                  <a:lnTo>
                    <a:pt x="1587861" y="746964"/>
                  </a:lnTo>
                  <a:lnTo>
                    <a:pt x="1570831" y="772236"/>
                  </a:lnTo>
                  <a:lnTo>
                    <a:pt x="1545562" y="789278"/>
                  </a:lnTo>
                  <a:lnTo>
                    <a:pt x="1514602" y="795527"/>
                  </a:lnTo>
                  <a:lnTo>
                    <a:pt x="79501" y="795527"/>
                  </a:lnTo>
                  <a:lnTo>
                    <a:pt x="48541" y="789276"/>
                  </a:lnTo>
                  <a:lnTo>
                    <a:pt x="23272" y="772231"/>
                  </a:lnTo>
                  <a:lnTo>
                    <a:pt x="6242" y="746959"/>
                  </a:lnTo>
                  <a:lnTo>
                    <a:pt x="0" y="716026"/>
                  </a:lnTo>
                  <a:lnTo>
                    <a:pt x="0" y="7950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5719698" y="5120132"/>
            <a:ext cx="7518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solidFill>
                  <a:srgbClr val="FFFFFF"/>
                </a:solidFill>
                <a:latin typeface="Tahoma"/>
                <a:cs typeface="Tahoma"/>
              </a:rPr>
              <a:t>Externas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6886320" y="3936238"/>
            <a:ext cx="2244725" cy="1725930"/>
            <a:chOff x="6886320" y="3936238"/>
            <a:chExt cx="2244725" cy="1725930"/>
          </a:xfrm>
        </p:grpSpPr>
        <p:sp>
          <p:nvSpPr>
            <p:cNvPr id="32" name="object 32" descr=""/>
            <p:cNvSpPr/>
            <p:nvPr/>
          </p:nvSpPr>
          <p:spPr>
            <a:xfrm>
              <a:off x="6892670" y="4341622"/>
              <a:ext cx="637540" cy="916305"/>
            </a:xfrm>
            <a:custGeom>
              <a:avLst/>
              <a:gdLst/>
              <a:ahLst/>
              <a:cxnLst/>
              <a:rect l="l" t="t" r="r" b="b"/>
              <a:pathLst>
                <a:path w="637540" h="916304">
                  <a:moveTo>
                    <a:pt x="0" y="916177"/>
                  </a:moveTo>
                  <a:lnTo>
                    <a:pt x="637412" y="0"/>
                  </a:lnTo>
                </a:path>
              </a:pathLst>
            </a:custGeom>
            <a:ln w="12700">
              <a:solidFill>
                <a:srgbClr val="009F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530083" y="3942588"/>
              <a:ext cx="1594485" cy="797560"/>
            </a:xfrm>
            <a:custGeom>
              <a:avLst/>
              <a:gdLst/>
              <a:ahLst/>
              <a:cxnLst/>
              <a:rect l="l" t="t" r="r" b="b"/>
              <a:pathLst>
                <a:path w="1594484" h="797560">
                  <a:moveTo>
                    <a:pt x="1514348" y="0"/>
                  </a:moveTo>
                  <a:lnTo>
                    <a:pt x="79756" y="0"/>
                  </a:lnTo>
                  <a:lnTo>
                    <a:pt x="48702" y="6264"/>
                  </a:lnTo>
                  <a:lnTo>
                    <a:pt x="23352" y="23352"/>
                  </a:lnTo>
                  <a:lnTo>
                    <a:pt x="6264" y="48702"/>
                  </a:lnTo>
                  <a:lnTo>
                    <a:pt x="0" y="79756"/>
                  </a:lnTo>
                  <a:lnTo>
                    <a:pt x="0" y="717295"/>
                  </a:lnTo>
                  <a:lnTo>
                    <a:pt x="6264" y="748349"/>
                  </a:lnTo>
                  <a:lnTo>
                    <a:pt x="23352" y="773699"/>
                  </a:lnTo>
                  <a:lnTo>
                    <a:pt x="48702" y="790787"/>
                  </a:lnTo>
                  <a:lnTo>
                    <a:pt x="79756" y="797051"/>
                  </a:lnTo>
                  <a:lnTo>
                    <a:pt x="1514348" y="797051"/>
                  </a:lnTo>
                  <a:lnTo>
                    <a:pt x="1545401" y="790787"/>
                  </a:lnTo>
                  <a:lnTo>
                    <a:pt x="1570751" y="773699"/>
                  </a:lnTo>
                  <a:lnTo>
                    <a:pt x="1587839" y="748349"/>
                  </a:lnTo>
                  <a:lnTo>
                    <a:pt x="1594104" y="717295"/>
                  </a:lnTo>
                  <a:lnTo>
                    <a:pt x="1594104" y="79756"/>
                  </a:lnTo>
                  <a:lnTo>
                    <a:pt x="1587839" y="48702"/>
                  </a:lnTo>
                  <a:lnTo>
                    <a:pt x="1570751" y="23352"/>
                  </a:lnTo>
                  <a:lnTo>
                    <a:pt x="1545401" y="6264"/>
                  </a:lnTo>
                  <a:lnTo>
                    <a:pt x="1514348" y="0"/>
                  </a:lnTo>
                  <a:close/>
                </a:path>
              </a:pathLst>
            </a:custGeom>
            <a:solidFill>
              <a:srgbClr val="001E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530083" y="3942588"/>
              <a:ext cx="1594485" cy="797560"/>
            </a:xfrm>
            <a:custGeom>
              <a:avLst/>
              <a:gdLst/>
              <a:ahLst/>
              <a:cxnLst/>
              <a:rect l="l" t="t" r="r" b="b"/>
              <a:pathLst>
                <a:path w="1594484" h="797560">
                  <a:moveTo>
                    <a:pt x="0" y="79756"/>
                  </a:moveTo>
                  <a:lnTo>
                    <a:pt x="6264" y="48702"/>
                  </a:lnTo>
                  <a:lnTo>
                    <a:pt x="23352" y="23352"/>
                  </a:lnTo>
                  <a:lnTo>
                    <a:pt x="48702" y="6264"/>
                  </a:lnTo>
                  <a:lnTo>
                    <a:pt x="79756" y="0"/>
                  </a:lnTo>
                  <a:lnTo>
                    <a:pt x="1514348" y="0"/>
                  </a:lnTo>
                  <a:lnTo>
                    <a:pt x="1545401" y="6264"/>
                  </a:lnTo>
                  <a:lnTo>
                    <a:pt x="1570751" y="23352"/>
                  </a:lnTo>
                  <a:lnTo>
                    <a:pt x="1587839" y="48702"/>
                  </a:lnTo>
                  <a:lnTo>
                    <a:pt x="1594104" y="79756"/>
                  </a:lnTo>
                  <a:lnTo>
                    <a:pt x="1594104" y="717295"/>
                  </a:lnTo>
                  <a:lnTo>
                    <a:pt x="1587839" y="748349"/>
                  </a:lnTo>
                  <a:lnTo>
                    <a:pt x="1570751" y="773699"/>
                  </a:lnTo>
                  <a:lnTo>
                    <a:pt x="1545401" y="790787"/>
                  </a:lnTo>
                  <a:lnTo>
                    <a:pt x="1514348" y="797051"/>
                  </a:lnTo>
                  <a:lnTo>
                    <a:pt x="79756" y="797051"/>
                  </a:lnTo>
                  <a:lnTo>
                    <a:pt x="48702" y="790787"/>
                  </a:lnTo>
                  <a:lnTo>
                    <a:pt x="23352" y="773699"/>
                  </a:lnTo>
                  <a:lnTo>
                    <a:pt x="6264" y="748349"/>
                  </a:lnTo>
                  <a:lnTo>
                    <a:pt x="0" y="717295"/>
                  </a:lnTo>
                  <a:lnTo>
                    <a:pt x="0" y="7975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893051" y="5257419"/>
              <a:ext cx="637540" cy="0"/>
            </a:xfrm>
            <a:custGeom>
              <a:avLst/>
              <a:gdLst/>
              <a:ahLst/>
              <a:cxnLst/>
              <a:rect l="l" t="t" r="r" b="b"/>
              <a:pathLst>
                <a:path w="637540" h="0">
                  <a:moveTo>
                    <a:pt x="0" y="0"/>
                  </a:moveTo>
                  <a:lnTo>
                    <a:pt x="637413" y="0"/>
                  </a:lnTo>
                </a:path>
              </a:pathLst>
            </a:custGeom>
            <a:ln w="12192">
              <a:solidFill>
                <a:srgbClr val="009F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530083" y="4860036"/>
              <a:ext cx="1594485" cy="795655"/>
            </a:xfrm>
            <a:custGeom>
              <a:avLst/>
              <a:gdLst/>
              <a:ahLst/>
              <a:cxnLst/>
              <a:rect l="l" t="t" r="r" b="b"/>
              <a:pathLst>
                <a:path w="1594484" h="795654">
                  <a:moveTo>
                    <a:pt x="1514602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716026"/>
                  </a:lnTo>
                  <a:lnTo>
                    <a:pt x="6242" y="746959"/>
                  </a:lnTo>
                  <a:lnTo>
                    <a:pt x="23272" y="772231"/>
                  </a:lnTo>
                  <a:lnTo>
                    <a:pt x="48541" y="789276"/>
                  </a:lnTo>
                  <a:lnTo>
                    <a:pt x="79501" y="795527"/>
                  </a:lnTo>
                  <a:lnTo>
                    <a:pt x="1514602" y="795527"/>
                  </a:lnTo>
                  <a:lnTo>
                    <a:pt x="1545562" y="789278"/>
                  </a:lnTo>
                  <a:lnTo>
                    <a:pt x="1570831" y="772236"/>
                  </a:lnTo>
                  <a:lnTo>
                    <a:pt x="1587861" y="746964"/>
                  </a:lnTo>
                  <a:lnTo>
                    <a:pt x="1594104" y="716026"/>
                  </a:lnTo>
                  <a:lnTo>
                    <a:pt x="1594104" y="79501"/>
                  </a:lnTo>
                  <a:lnTo>
                    <a:pt x="1587861" y="48541"/>
                  </a:lnTo>
                  <a:lnTo>
                    <a:pt x="1570831" y="23272"/>
                  </a:lnTo>
                  <a:lnTo>
                    <a:pt x="1545562" y="6242"/>
                  </a:lnTo>
                  <a:lnTo>
                    <a:pt x="1514602" y="0"/>
                  </a:lnTo>
                  <a:close/>
                </a:path>
              </a:pathLst>
            </a:custGeom>
            <a:solidFill>
              <a:srgbClr val="001E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530083" y="4860036"/>
              <a:ext cx="1594485" cy="795655"/>
            </a:xfrm>
            <a:custGeom>
              <a:avLst/>
              <a:gdLst/>
              <a:ahLst/>
              <a:cxnLst/>
              <a:rect l="l" t="t" r="r" b="b"/>
              <a:pathLst>
                <a:path w="1594484" h="795654">
                  <a:moveTo>
                    <a:pt x="0" y="79501"/>
                  </a:moveTo>
                  <a:lnTo>
                    <a:pt x="6242" y="48541"/>
                  </a:lnTo>
                  <a:lnTo>
                    <a:pt x="23272" y="23272"/>
                  </a:lnTo>
                  <a:lnTo>
                    <a:pt x="48541" y="6242"/>
                  </a:lnTo>
                  <a:lnTo>
                    <a:pt x="79501" y="0"/>
                  </a:lnTo>
                  <a:lnTo>
                    <a:pt x="1514602" y="0"/>
                  </a:lnTo>
                  <a:lnTo>
                    <a:pt x="1545562" y="6242"/>
                  </a:lnTo>
                  <a:lnTo>
                    <a:pt x="1570831" y="23272"/>
                  </a:lnTo>
                  <a:lnTo>
                    <a:pt x="1587861" y="48541"/>
                  </a:lnTo>
                  <a:lnTo>
                    <a:pt x="1594104" y="79501"/>
                  </a:lnTo>
                  <a:lnTo>
                    <a:pt x="1594104" y="716026"/>
                  </a:lnTo>
                  <a:lnTo>
                    <a:pt x="1587861" y="746964"/>
                  </a:lnTo>
                  <a:lnTo>
                    <a:pt x="1570831" y="772236"/>
                  </a:lnTo>
                  <a:lnTo>
                    <a:pt x="1545562" y="789278"/>
                  </a:lnTo>
                  <a:lnTo>
                    <a:pt x="1514602" y="795527"/>
                  </a:lnTo>
                  <a:lnTo>
                    <a:pt x="79501" y="795527"/>
                  </a:lnTo>
                  <a:lnTo>
                    <a:pt x="48541" y="789276"/>
                  </a:lnTo>
                  <a:lnTo>
                    <a:pt x="23272" y="772231"/>
                  </a:lnTo>
                  <a:lnTo>
                    <a:pt x="6242" y="746959"/>
                  </a:lnTo>
                  <a:lnTo>
                    <a:pt x="0" y="716026"/>
                  </a:lnTo>
                  <a:lnTo>
                    <a:pt x="0" y="79501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7564881" y="5016500"/>
            <a:ext cx="1522095" cy="46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714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Limitado</a:t>
            </a:r>
            <a:r>
              <a:rPr dirty="0" sz="15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acceso</a:t>
            </a:r>
            <a:r>
              <a:rPr dirty="0" sz="15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-5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500">
              <a:latin typeface="Tahoma"/>
              <a:cs typeface="Tahoma"/>
            </a:endParaRPr>
          </a:p>
          <a:p>
            <a:pPr algn="ctr" marL="1905">
              <a:lnSpc>
                <a:spcPts val="1714"/>
              </a:lnSpc>
            </a:pP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dirty="0" sz="15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-2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6886320" y="5251450"/>
            <a:ext cx="2244725" cy="1328420"/>
            <a:chOff x="6886320" y="5251450"/>
            <a:chExt cx="2244725" cy="1328420"/>
          </a:xfrm>
        </p:grpSpPr>
        <p:sp>
          <p:nvSpPr>
            <p:cNvPr id="40" name="object 40" descr=""/>
            <p:cNvSpPr/>
            <p:nvPr/>
          </p:nvSpPr>
          <p:spPr>
            <a:xfrm>
              <a:off x="6892670" y="5257800"/>
              <a:ext cx="637540" cy="916305"/>
            </a:xfrm>
            <a:custGeom>
              <a:avLst/>
              <a:gdLst/>
              <a:ahLst/>
              <a:cxnLst/>
              <a:rect l="l" t="t" r="r" b="b"/>
              <a:pathLst>
                <a:path w="637540" h="916304">
                  <a:moveTo>
                    <a:pt x="0" y="0"/>
                  </a:moveTo>
                  <a:lnTo>
                    <a:pt x="637412" y="916203"/>
                  </a:lnTo>
                </a:path>
              </a:pathLst>
            </a:custGeom>
            <a:ln w="12700">
              <a:solidFill>
                <a:srgbClr val="009F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530083" y="5775959"/>
              <a:ext cx="1594485" cy="797560"/>
            </a:xfrm>
            <a:custGeom>
              <a:avLst/>
              <a:gdLst/>
              <a:ahLst/>
              <a:cxnLst/>
              <a:rect l="l" t="t" r="r" b="b"/>
              <a:pathLst>
                <a:path w="1594484" h="797559">
                  <a:moveTo>
                    <a:pt x="1514348" y="0"/>
                  </a:moveTo>
                  <a:lnTo>
                    <a:pt x="79756" y="0"/>
                  </a:lnTo>
                  <a:lnTo>
                    <a:pt x="48702" y="6263"/>
                  </a:lnTo>
                  <a:lnTo>
                    <a:pt x="23352" y="23345"/>
                  </a:lnTo>
                  <a:lnTo>
                    <a:pt x="6264" y="48681"/>
                  </a:lnTo>
                  <a:lnTo>
                    <a:pt x="0" y="79705"/>
                  </a:lnTo>
                  <a:lnTo>
                    <a:pt x="0" y="717346"/>
                  </a:lnTo>
                  <a:lnTo>
                    <a:pt x="6264" y="748370"/>
                  </a:lnTo>
                  <a:lnTo>
                    <a:pt x="23352" y="773706"/>
                  </a:lnTo>
                  <a:lnTo>
                    <a:pt x="48702" y="790788"/>
                  </a:lnTo>
                  <a:lnTo>
                    <a:pt x="79756" y="797051"/>
                  </a:lnTo>
                  <a:lnTo>
                    <a:pt x="1514348" y="797051"/>
                  </a:lnTo>
                  <a:lnTo>
                    <a:pt x="1545401" y="790788"/>
                  </a:lnTo>
                  <a:lnTo>
                    <a:pt x="1570751" y="773706"/>
                  </a:lnTo>
                  <a:lnTo>
                    <a:pt x="1587839" y="748370"/>
                  </a:lnTo>
                  <a:lnTo>
                    <a:pt x="1594104" y="717346"/>
                  </a:lnTo>
                  <a:lnTo>
                    <a:pt x="1594104" y="79705"/>
                  </a:lnTo>
                  <a:lnTo>
                    <a:pt x="1587839" y="48681"/>
                  </a:lnTo>
                  <a:lnTo>
                    <a:pt x="1570751" y="23345"/>
                  </a:lnTo>
                  <a:lnTo>
                    <a:pt x="1545401" y="6263"/>
                  </a:lnTo>
                  <a:lnTo>
                    <a:pt x="1514348" y="0"/>
                  </a:lnTo>
                  <a:close/>
                </a:path>
              </a:pathLst>
            </a:custGeom>
            <a:solidFill>
              <a:srgbClr val="001E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7530083" y="5775959"/>
              <a:ext cx="1594485" cy="797560"/>
            </a:xfrm>
            <a:custGeom>
              <a:avLst/>
              <a:gdLst/>
              <a:ahLst/>
              <a:cxnLst/>
              <a:rect l="l" t="t" r="r" b="b"/>
              <a:pathLst>
                <a:path w="1594484" h="797559">
                  <a:moveTo>
                    <a:pt x="0" y="79705"/>
                  </a:moveTo>
                  <a:lnTo>
                    <a:pt x="6264" y="48681"/>
                  </a:lnTo>
                  <a:lnTo>
                    <a:pt x="23352" y="23345"/>
                  </a:lnTo>
                  <a:lnTo>
                    <a:pt x="48702" y="6263"/>
                  </a:lnTo>
                  <a:lnTo>
                    <a:pt x="79756" y="0"/>
                  </a:lnTo>
                  <a:lnTo>
                    <a:pt x="1514348" y="0"/>
                  </a:lnTo>
                  <a:lnTo>
                    <a:pt x="1545401" y="6263"/>
                  </a:lnTo>
                  <a:lnTo>
                    <a:pt x="1570751" y="23345"/>
                  </a:lnTo>
                  <a:lnTo>
                    <a:pt x="1587839" y="48681"/>
                  </a:lnTo>
                  <a:lnTo>
                    <a:pt x="1594104" y="79705"/>
                  </a:lnTo>
                  <a:lnTo>
                    <a:pt x="1594104" y="717346"/>
                  </a:lnTo>
                  <a:lnTo>
                    <a:pt x="1587839" y="748370"/>
                  </a:lnTo>
                  <a:lnTo>
                    <a:pt x="1570751" y="773706"/>
                  </a:lnTo>
                  <a:lnTo>
                    <a:pt x="1545401" y="790788"/>
                  </a:lnTo>
                  <a:lnTo>
                    <a:pt x="1514348" y="797051"/>
                  </a:lnTo>
                  <a:lnTo>
                    <a:pt x="79756" y="797051"/>
                  </a:lnTo>
                  <a:lnTo>
                    <a:pt x="48702" y="790788"/>
                  </a:lnTo>
                  <a:lnTo>
                    <a:pt x="23352" y="773706"/>
                  </a:lnTo>
                  <a:lnTo>
                    <a:pt x="6264" y="748370"/>
                  </a:lnTo>
                  <a:lnTo>
                    <a:pt x="0" y="717346"/>
                  </a:lnTo>
                  <a:lnTo>
                    <a:pt x="0" y="7970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8076945" y="5829401"/>
            <a:ext cx="5003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dirty="0" sz="15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-25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7581645" y="6036970"/>
            <a:ext cx="1489075" cy="46164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 indent="77470">
              <a:lnSpc>
                <a:spcPts val="1630"/>
              </a:lnSpc>
              <a:spcBef>
                <a:spcPts val="295"/>
              </a:spcBef>
            </a:pP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tiene/maneja</a:t>
            </a:r>
            <a:r>
              <a:rPr dirty="0" sz="15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-25">
                <a:solidFill>
                  <a:srgbClr val="FFFFFF"/>
                </a:solidFill>
                <a:latin typeface="Tahoma"/>
                <a:cs typeface="Tahoma"/>
              </a:rPr>
              <a:t>el </a:t>
            </a: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software</a:t>
            </a:r>
            <a:r>
              <a:rPr dirty="0" sz="15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ahoma"/>
                <a:cs typeface="Tahoma"/>
              </a:rPr>
              <a:t>correcto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7418578" y="1090930"/>
            <a:ext cx="300990" cy="300990"/>
            <a:chOff x="7418578" y="1090930"/>
            <a:chExt cx="300990" cy="300990"/>
          </a:xfrm>
        </p:grpSpPr>
        <p:sp>
          <p:nvSpPr>
            <p:cNvPr id="46" name="object 46" descr=""/>
            <p:cNvSpPr/>
            <p:nvPr/>
          </p:nvSpPr>
          <p:spPr>
            <a:xfrm>
              <a:off x="7424928" y="109728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90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7424928" y="109728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90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8"/>
                  </a:lnTo>
                  <a:close/>
                </a:path>
              </a:pathLst>
            </a:custGeom>
            <a:ln w="12192">
              <a:solidFill>
                <a:srgbClr val="001E5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7501508" y="1120266"/>
            <a:ext cx="1390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 b="1">
                <a:solidFill>
                  <a:srgbClr val="001E5A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7418578" y="2035810"/>
            <a:ext cx="300990" cy="299720"/>
            <a:chOff x="7418578" y="2035810"/>
            <a:chExt cx="300990" cy="299720"/>
          </a:xfrm>
        </p:grpSpPr>
        <p:sp>
          <p:nvSpPr>
            <p:cNvPr id="50" name="object 50" descr=""/>
            <p:cNvSpPr/>
            <p:nvPr/>
          </p:nvSpPr>
          <p:spPr>
            <a:xfrm>
              <a:off x="7424928" y="2042160"/>
              <a:ext cx="288290" cy="287020"/>
            </a:xfrm>
            <a:custGeom>
              <a:avLst/>
              <a:gdLst/>
              <a:ahLst/>
              <a:cxnLst/>
              <a:rect l="l" t="t" r="r" b="b"/>
              <a:pathLst>
                <a:path w="288290" h="287019">
                  <a:moveTo>
                    <a:pt x="144018" y="0"/>
                  </a:moveTo>
                  <a:lnTo>
                    <a:pt x="98511" y="7303"/>
                  </a:lnTo>
                  <a:lnTo>
                    <a:pt x="58978" y="27639"/>
                  </a:lnTo>
                  <a:lnTo>
                    <a:pt x="27797" y="58649"/>
                  </a:lnTo>
                  <a:lnTo>
                    <a:pt x="7345" y="97974"/>
                  </a:lnTo>
                  <a:lnTo>
                    <a:pt x="0" y="143255"/>
                  </a:lnTo>
                  <a:lnTo>
                    <a:pt x="7345" y="188537"/>
                  </a:lnTo>
                  <a:lnTo>
                    <a:pt x="27797" y="227862"/>
                  </a:lnTo>
                  <a:lnTo>
                    <a:pt x="58978" y="258872"/>
                  </a:lnTo>
                  <a:lnTo>
                    <a:pt x="98511" y="279208"/>
                  </a:lnTo>
                  <a:lnTo>
                    <a:pt x="144018" y="286512"/>
                  </a:lnTo>
                  <a:lnTo>
                    <a:pt x="189524" y="279208"/>
                  </a:lnTo>
                  <a:lnTo>
                    <a:pt x="229057" y="258872"/>
                  </a:lnTo>
                  <a:lnTo>
                    <a:pt x="260238" y="227862"/>
                  </a:lnTo>
                  <a:lnTo>
                    <a:pt x="280690" y="188537"/>
                  </a:lnTo>
                  <a:lnTo>
                    <a:pt x="288036" y="143255"/>
                  </a:lnTo>
                  <a:lnTo>
                    <a:pt x="280690" y="97974"/>
                  </a:lnTo>
                  <a:lnTo>
                    <a:pt x="260238" y="58649"/>
                  </a:lnTo>
                  <a:lnTo>
                    <a:pt x="229057" y="27639"/>
                  </a:lnTo>
                  <a:lnTo>
                    <a:pt x="189524" y="7303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7424928" y="2042160"/>
              <a:ext cx="288290" cy="287020"/>
            </a:xfrm>
            <a:custGeom>
              <a:avLst/>
              <a:gdLst/>
              <a:ahLst/>
              <a:cxnLst/>
              <a:rect l="l" t="t" r="r" b="b"/>
              <a:pathLst>
                <a:path w="288290" h="287019">
                  <a:moveTo>
                    <a:pt x="0" y="143255"/>
                  </a:moveTo>
                  <a:lnTo>
                    <a:pt x="7345" y="97974"/>
                  </a:lnTo>
                  <a:lnTo>
                    <a:pt x="27797" y="58649"/>
                  </a:lnTo>
                  <a:lnTo>
                    <a:pt x="58978" y="27639"/>
                  </a:lnTo>
                  <a:lnTo>
                    <a:pt x="98511" y="7303"/>
                  </a:lnTo>
                  <a:lnTo>
                    <a:pt x="144018" y="0"/>
                  </a:lnTo>
                  <a:lnTo>
                    <a:pt x="189524" y="7303"/>
                  </a:lnTo>
                  <a:lnTo>
                    <a:pt x="229057" y="27639"/>
                  </a:lnTo>
                  <a:lnTo>
                    <a:pt x="260238" y="58649"/>
                  </a:lnTo>
                  <a:lnTo>
                    <a:pt x="280690" y="97974"/>
                  </a:lnTo>
                  <a:lnTo>
                    <a:pt x="288036" y="143255"/>
                  </a:lnTo>
                  <a:lnTo>
                    <a:pt x="280690" y="188537"/>
                  </a:lnTo>
                  <a:lnTo>
                    <a:pt x="260238" y="227862"/>
                  </a:lnTo>
                  <a:lnTo>
                    <a:pt x="229057" y="258872"/>
                  </a:lnTo>
                  <a:lnTo>
                    <a:pt x="189524" y="279208"/>
                  </a:lnTo>
                  <a:lnTo>
                    <a:pt x="144018" y="286512"/>
                  </a:lnTo>
                  <a:lnTo>
                    <a:pt x="98511" y="279208"/>
                  </a:lnTo>
                  <a:lnTo>
                    <a:pt x="58978" y="258872"/>
                  </a:lnTo>
                  <a:lnTo>
                    <a:pt x="27797" y="227862"/>
                  </a:lnTo>
                  <a:lnTo>
                    <a:pt x="7345" y="188537"/>
                  </a:lnTo>
                  <a:lnTo>
                    <a:pt x="0" y="143255"/>
                  </a:lnTo>
                  <a:close/>
                </a:path>
              </a:pathLst>
            </a:custGeom>
            <a:ln w="12192">
              <a:solidFill>
                <a:srgbClr val="001E5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7501508" y="1454658"/>
            <a:ext cx="1570990" cy="850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8105">
              <a:lnSpc>
                <a:spcPts val="1714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entendimiento</a:t>
            </a:r>
            <a:r>
              <a:rPr dirty="0" sz="1500" spc="-25">
                <a:solidFill>
                  <a:srgbClr val="FFFFFF"/>
                </a:solidFill>
                <a:latin typeface="Tahoma"/>
                <a:cs typeface="Tahoma"/>
              </a:rPr>
              <a:t> de</a:t>
            </a:r>
            <a:endParaRPr sz="1500">
              <a:latin typeface="Tahoma"/>
              <a:cs typeface="Tahoma"/>
            </a:endParaRPr>
          </a:p>
          <a:p>
            <a:pPr algn="ctr" marL="79375">
              <a:lnSpc>
                <a:spcPts val="1714"/>
              </a:lnSpc>
            </a:pP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dirty="0" sz="15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ahoma"/>
                <a:cs typeface="Tahoma"/>
              </a:rPr>
              <a:t>datos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1400" spc="-50" b="1">
                <a:solidFill>
                  <a:srgbClr val="001E5A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7418578" y="2979166"/>
            <a:ext cx="300990" cy="300990"/>
            <a:chOff x="7418578" y="2979166"/>
            <a:chExt cx="300990" cy="300990"/>
          </a:xfrm>
        </p:grpSpPr>
        <p:sp>
          <p:nvSpPr>
            <p:cNvPr id="54" name="object 54" descr=""/>
            <p:cNvSpPr/>
            <p:nvPr/>
          </p:nvSpPr>
          <p:spPr>
            <a:xfrm>
              <a:off x="7424928" y="298551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7424928" y="298551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8"/>
                  </a:lnTo>
                  <a:close/>
                </a:path>
              </a:pathLst>
            </a:custGeom>
            <a:ln w="12192">
              <a:solidFill>
                <a:srgbClr val="001E5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7501508" y="3010026"/>
            <a:ext cx="1377950" cy="6350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520"/>
              </a:lnSpc>
              <a:spcBef>
                <a:spcPts val="105"/>
              </a:spcBef>
            </a:pPr>
            <a:r>
              <a:rPr dirty="0" sz="1400" spc="-50" b="1">
                <a:solidFill>
                  <a:srgbClr val="001E5A"/>
                </a:solidFill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  <a:p>
            <a:pPr marL="286385" marR="5080" indent="207010">
              <a:lnSpc>
                <a:spcPts val="1630"/>
              </a:lnSpc>
              <a:spcBef>
                <a:spcPts val="35"/>
              </a:spcBef>
            </a:pP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Falta</a:t>
            </a:r>
            <a:r>
              <a:rPr dirty="0" sz="15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-25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dirty="0" sz="1500" spc="-10">
                <a:solidFill>
                  <a:srgbClr val="FFFFFF"/>
                </a:solidFill>
                <a:latin typeface="Tahoma"/>
                <a:cs typeface="Tahoma"/>
              </a:rPr>
              <a:t>digitalización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7418578" y="3876802"/>
            <a:ext cx="300990" cy="1207770"/>
            <a:chOff x="7418578" y="3876802"/>
            <a:chExt cx="300990" cy="1207770"/>
          </a:xfrm>
        </p:grpSpPr>
        <p:sp>
          <p:nvSpPr>
            <p:cNvPr id="58" name="object 58" descr=""/>
            <p:cNvSpPr/>
            <p:nvPr/>
          </p:nvSpPr>
          <p:spPr>
            <a:xfrm>
              <a:off x="7424928" y="388315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7424928" y="388315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8"/>
                  </a:lnTo>
                  <a:close/>
                </a:path>
              </a:pathLst>
            </a:custGeom>
            <a:ln w="12192">
              <a:solidFill>
                <a:srgbClr val="001E5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7424928" y="478993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7424928" y="478993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8"/>
                  </a:lnTo>
                  <a:close/>
                </a:path>
              </a:pathLst>
            </a:custGeom>
            <a:ln w="12192">
              <a:solidFill>
                <a:srgbClr val="001E5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 descr=""/>
          <p:cNvSpPr txBox="1"/>
          <p:nvPr/>
        </p:nvSpPr>
        <p:spPr>
          <a:xfrm>
            <a:off x="7501508" y="3996690"/>
            <a:ext cx="1551305" cy="105791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just" marL="112395" marR="5080" indent="-100330">
              <a:lnSpc>
                <a:spcPts val="1630"/>
              </a:lnSpc>
              <a:spcBef>
                <a:spcPts val="295"/>
              </a:spcBef>
            </a:pPr>
            <a:r>
              <a:rPr dirty="0" baseline="31746" sz="2100" b="1">
                <a:solidFill>
                  <a:srgbClr val="001E5A"/>
                </a:solidFill>
                <a:latin typeface="Tahoma"/>
                <a:cs typeface="Tahoma"/>
              </a:rPr>
              <a:t>4</a:t>
            </a:r>
            <a:r>
              <a:rPr dirty="0" baseline="31746" sz="2100" spc="472" b="1">
                <a:solidFill>
                  <a:srgbClr val="001E5A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Costo</a:t>
            </a:r>
            <a:r>
              <a:rPr dirty="0" sz="15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ahoma"/>
                <a:cs typeface="Tahoma"/>
              </a:rPr>
              <a:t>up-</a:t>
            </a:r>
            <a:r>
              <a:rPr dirty="0" sz="1500" spc="-20">
                <a:solidFill>
                  <a:srgbClr val="FFFFFF"/>
                </a:solidFill>
                <a:latin typeface="Tahoma"/>
                <a:cs typeface="Tahoma"/>
              </a:rPr>
              <a:t>front </a:t>
            </a:r>
            <a:r>
              <a:rPr dirty="0" sz="1500" spc="-10">
                <a:solidFill>
                  <a:srgbClr val="FFFFFF"/>
                </a:solidFill>
                <a:latin typeface="Tahoma"/>
                <a:cs typeface="Tahoma"/>
              </a:rPr>
              <a:t>infraestructura </a:t>
            </a: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(cloud</a:t>
            </a:r>
            <a:r>
              <a:rPr dirty="0" sz="15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lo </a:t>
            </a:r>
            <a:r>
              <a:rPr dirty="0" sz="1500" spc="-10">
                <a:solidFill>
                  <a:srgbClr val="FFFFFF"/>
                </a:solidFill>
                <a:latin typeface="Tahoma"/>
                <a:cs typeface="Tahoma"/>
              </a:rPr>
              <a:t>reduce)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1400" spc="-50" b="1">
                <a:solidFill>
                  <a:srgbClr val="001E5A"/>
                </a:solidFill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3" name="object 63" descr=""/>
          <p:cNvGrpSpPr/>
          <p:nvPr/>
        </p:nvGrpSpPr>
        <p:grpSpPr>
          <a:xfrm>
            <a:off x="7418831" y="5690615"/>
            <a:ext cx="300355" cy="300355"/>
            <a:chOff x="7418831" y="5690615"/>
            <a:chExt cx="300355" cy="300355"/>
          </a:xfrm>
        </p:grpSpPr>
        <p:sp>
          <p:nvSpPr>
            <p:cNvPr id="64" name="object 64" descr=""/>
            <p:cNvSpPr/>
            <p:nvPr/>
          </p:nvSpPr>
          <p:spPr>
            <a:xfrm>
              <a:off x="7424927" y="5696711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8" y="0"/>
                  </a:moveTo>
                  <a:lnTo>
                    <a:pt x="98511" y="7342"/>
                  </a:lnTo>
                  <a:lnTo>
                    <a:pt x="58978" y="27786"/>
                  </a:lnTo>
                  <a:lnTo>
                    <a:pt x="27797" y="58962"/>
                  </a:lnTo>
                  <a:lnTo>
                    <a:pt x="7345" y="98496"/>
                  </a:lnTo>
                  <a:lnTo>
                    <a:pt x="0" y="144018"/>
                  </a:lnTo>
                  <a:lnTo>
                    <a:pt x="7345" y="189539"/>
                  </a:lnTo>
                  <a:lnTo>
                    <a:pt x="27797" y="229073"/>
                  </a:lnTo>
                  <a:lnTo>
                    <a:pt x="58978" y="260249"/>
                  </a:lnTo>
                  <a:lnTo>
                    <a:pt x="98511" y="280693"/>
                  </a:lnTo>
                  <a:lnTo>
                    <a:pt x="144018" y="288035"/>
                  </a:lnTo>
                  <a:lnTo>
                    <a:pt x="189524" y="280693"/>
                  </a:lnTo>
                  <a:lnTo>
                    <a:pt x="229057" y="260249"/>
                  </a:lnTo>
                  <a:lnTo>
                    <a:pt x="260238" y="229073"/>
                  </a:lnTo>
                  <a:lnTo>
                    <a:pt x="280690" y="189539"/>
                  </a:lnTo>
                  <a:lnTo>
                    <a:pt x="288036" y="144018"/>
                  </a:lnTo>
                  <a:lnTo>
                    <a:pt x="280690" y="98496"/>
                  </a:lnTo>
                  <a:lnTo>
                    <a:pt x="260238" y="58962"/>
                  </a:lnTo>
                  <a:lnTo>
                    <a:pt x="229057" y="27786"/>
                  </a:lnTo>
                  <a:lnTo>
                    <a:pt x="189524" y="7342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7424927" y="5696711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18"/>
                  </a:moveTo>
                  <a:lnTo>
                    <a:pt x="7345" y="98496"/>
                  </a:lnTo>
                  <a:lnTo>
                    <a:pt x="27797" y="58962"/>
                  </a:lnTo>
                  <a:lnTo>
                    <a:pt x="58978" y="27786"/>
                  </a:lnTo>
                  <a:lnTo>
                    <a:pt x="98511" y="7342"/>
                  </a:lnTo>
                  <a:lnTo>
                    <a:pt x="144018" y="0"/>
                  </a:lnTo>
                  <a:lnTo>
                    <a:pt x="189524" y="7342"/>
                  </a:lnTo>
                  <a:lnTo>
                    <a:pt x="229057" y="27786"/>
                  </a:lnTo>
                  <a:lnTo>
                    <a:pt x="260238" y="58962"/>
                  </a:lnTo>
                  <a:lnTo>
                    <a:pt x="280690" y="98496"/>
                  </a:lnTo>
                  <a:lnTo>
                    <a:pt x="288036" y="144018"/>
                  </a:lnTo>
                  <a:lnTo>
                    <a:pt x="280690" y="189539"/>
                  </a:lnTo>
                  <a:lnTo>
                    <a:pt x="260238" y="229073"/>
                  </a:lnTo>
                  <a:lnTo>
                    <a:pt x="229057" y="260249"/>
                  </a:lnTo>
                  <a:lnTo>
                    <a:pt x="189524" y="280693"/>
                  </a:lnTo>
                  <a:lnTo>
                    <a:pt x="144018" y="288035"/>
                  </a:lnTo>
                  <a:lnTo>
                    <a:pt x="98511" y="280693"/>
                  </a:lnTo>
                  <a:lnTo>
                    <a:pt x="58978" y="260249"/>
                  </a:lnTo>
                  <a:lnTo>
                    <a:pt x="27797" y="229073"/>
                  </a:lnTo>
                  <a:lnTo>
                    <a:pt x="7345" y="189539"/>
                  </a:lnTo>
                  <a:lnTo>
                    <a:pt x="0" y="144018"/>
                  </a:lnTo>
                  <a:close/>
                </a:path>
              </a:pathLst>
            </a:custGeom>
            <a:ln w="12191">
              <a:solidFill>
                <a:srgbClr val="001E5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 descr=""/>
          <p:cNvSpPr txBox="1"/>
          <p:nvPr/>
        </p:nvSpPr>
        <p:spPr>
          <a:xfrm>
            <a:off x="7501508" y="5721197"/>
            <a:ext cx="13970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 b="1">
                <a:solidFill>
                  <a:srgbClr val="001E5A"/>
                </a:solidFill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7" name="object 6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36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pc="-125"/>
              <a:t>Barreras</a:t>
            </a:r>
            <a:r>
              <a:rPr dirty="0" spc="-245"/>
              <a:t> </a:t>
            </a:r>
            <a:r>
              <a:rPr dirty="0" spc="-90"/>
              <a:t>de</a:t>
            </a:r>
            <a:r>
              <a:rPr dirty="0" spc="-270"/>
              <a:t> </a:t>
            </a:r>
            <a:r>
              <a:rPr dirty="0" spc="-155"/>
              <a:t>adquisición</a:t>
            </a:r>
            <a:r>
              <a:rPr dirty="0" spc="-210"/>
              <a:t> </a:t>
            </a:r>
            <a:r>
              <a:rPr dirty="0"/>
              <a:t>y</a:t>
            </a:r>
            <a:r>
              <a:rPr dirty="0" spc="-290"/>
              <a:t> </a:t>
            </a:r>
            <a:r>
              <a:rPr dirty="0" spc="-145"/>
              <a:t>tratamiento</a:t>
            </a:r>
            <a:r>
              <a:rPr dirty="0" spc="-220"/>
              <a:t> </a:t>
            </a:r>
            <a:r>
              <a:rPr dirty="0" spc="-90"/>
              <a:t>de</a:t>
            </a:r>
            <a:r>
              <a:rPr dirty="0" spc="-265"/>
              <a:t> </a:t>
            </a:r>
            <a:r>
              <a:rPr dirty="0" spc="-95"/>
              <a:t>datos</a:t>
            </a:r>
          </a:p>
          <a:p>
            <a:pPr marL="12700">
              <a:lnSpc>
                <a:spcPts val="2735"/>
              </a:lnSpc>
            </a:pPr>
            <a:r>
              <a:rPr dirty="0" spc="-10"/>
              <a:t>Internas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467868" y="1303019"/>
            <a:ext cx="1592580" cy="795655"/>
          </a:xfrm>
          <a:custGeom>
            <a:avLst/>
            <a:gdLst/>
            <a:ahLst/>
            <a:cxnLst/>
            <a:rect l="l" t="t" r="r" b="b"/>
            <a:pathLst>
              <a:path w="1592580" h="795655">
                <a:moveTo>
                  <a:pt x="1513077" y="0"/>
                </a:moveTo>
                <a:lnTo>
                  <a:pt x="79552" y="0"/>
                </a:lnTo>
                <a:lnTo>
                  <a:pt x="48584" y="6242"/>
                </a:lnTo>
                <a:lnTo>
                  <a:pt x="23298" y="23272"/>
                </a:lnTo>
                <a:lnTo>
                  <a:pt x="6250" y="48541"/>
                </a:lnTo>
                <a:lnTo>
                  <a:pt x="0" y="79501"/>
                </a:lnTo>
                <a:lnTo>
                  <a:pt x="0" y="716026"/>
                </a:lnTo>
                <a:lnTo>
                  <a:pt x="6250" y="746986"/>
                </a:lnTo>
                <a:lnTo>
                  <a:pt x="23298" y="772255"/>
                </a:lnTo>
                <a:lnTo>
                  <a:pt x="48584" y="789285"/>
                </a:lnTo>
                <a:lnTo>
                  <a:pt x="79552" y="795527"/>
                </a:lnTo>
                <a:lnTo>
                  <a:pt x="1513077" y="795527"/>
                </a:lnTo>
                <a:lnTo>
                  <a:pt x="1544038" y="789285"/>
                </a:lnTo>
                <a:lnTo>
                  <a:pt x="1569307" y="772255"/>
                </a:lnTo>
                <a:lnTo>
                  <a:pt x="1586337" y="746986"/>
                </a:lnTo>
                <a:lnTo>
                  <a:pt x="1592580" y="716026"/>
                </a:lnTo>
                <a:lnTo>
                  <a:pt x="1592580" y="79501"/>
                </a:lnTo>
                <a:lnTo>
                  <a:pt x="1586337" y="48541"/>
                </a:lnTo>
                <a:lnTo>
                  <a:pt x="1569307" y="23272"/>
                </a:lnTo>
                <a:lnTo>
                  <a:pt x="1544038" y="6242"/>
                </a:lnTo>
                <a:lnTo>
                  <a:pt x="1513077" y="0"/>
                </a:lnTo>
                <a:close/>
              </a:path>
            </a:pathLst>
          </a:custGeom>
          <a:solidFill>
            <a:srgbClr val="001E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966622" y="1355597"/>
            <a:ext cx="59499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solidFill>
                  <a:srgbClr val="FFFFFF"/>
                </a:solidFill>
                <a:latin typeface="Tahoma"/>
                <a:cs typeface="Tahoma"/>
              </a:rPr>
              <a:t>Escaso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17042" y="1561338"/>
            <a:ext cx="1494155" cy="45974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370840" marR="5080" indent="-358140">
              <a:lnSpc>
                <a:spcPts val="1620"/>
              </a:lnSpc>
              <a:spcBef>
                <a:spcPts val="305"/>
              </a:spcBef>
            </a:pP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entendimiento</a:t>
            </a:r>
            <a:r>
              <a:rPr dirty="0" sz="15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-25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dirty="0" sz="15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ahoma"/>
                <a:cs typeface="Tahoma"/>
              </a:rPr>
              <a:t>datos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29184" y="1194816"/>
            <a:ext cx="300355" cy="300355"/>
            <a:chOff x="329184" y="1194816"/>
            <a:chExt cx="300355" cy="300355"/>
          </a:xfrm>
        </p:grpSpPr>
        <p:sp>
          <p:nvSpPr>
            <p:cNvPr id="9" name="object 9" descr=""/>
            <p:cNvSpPr/>
            <p:nvPr/>
          </p:nvSpPr>
          <p:spPr>
            <a:xfrm>
              <a:off x="335280" y="120091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90">
                  <a:moveTo>
                    <a:pt x="144018" y="0"/>
                  </a:moveTo>
                  <a:lnTo>
                    <a:pt x="98496" y="7345"/>
                  </a:lnTo>
                  <a:lnTo>
                    <a:pt x="58962" y="27797"/>
                  </a:lnTo>
                  <a:lnTo>
                    <a:pt x="27786" y="58978"/>
                  </a:lnTo>
                  <a:lnTo>
                    <a:pt x="7342" y="98511"/>
                  </a:lnTo>
                  <a:lnTo>
                    <a:pt x="0" y="144017"/>
                  </a:lnTo>
                  <a:lnTo>
                    <a:pt x="7342" y="189524"/>
                  </a:lnTo>
                  <a:lnTo>
                    <a:pt x="27786" y="229057"/>
                  </a:lnTo>
                  <a:lnTo>
                    <a:pt x="58962" y="260238"/>
                  </a:lnTo>
                  <a:lnTo>
                    <a:pt x="98496" y="280690"/>
                  </a:lnTo>
                  <a:lnTo>
                    <a:pt x="144018" y="288036"/>
                  </a:lnTo>
                  <a:lnTo>
                    <a:pt x="189539" y="280690"/>
                  </a:lnTo>
                  <a:lnTo>
                    <a:pt x="229073" y="260238"/>
                  </a:lnTo>
                  <a:lnTo>
                    <a:pt x="260249" y="229057"/>
                  </a:lnTo>
                  <a:lnTo>
                    <a:pt x="280693" y="189524"/>
                  </a:lnTo>
                  <a:lnTo>
                    <a:pt x="288036" y="144017"/>
                  </a:lnTo>
                  <a:lnTo>
                    <a:pt x="280693" y="98511"/>
                  </a:lnTo>
                  <a:lnTo>
                    <a:pt x="260249" y="58978"/>
                  </a:lnTo>
                  <a:lnTo>
                    <a:pt x="229073" y="27797"/>
                  </a:lnTo>
                  <a:lnTo>
                    <a:pt x="189539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35280" y="120091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90">
                  <a:moveTo>
                    <a:pt x="0" y="144017"/>
                  </a:moveTo>
                  <a:lnTo>
                    <a:pt x="7342" y="98511"/>
                  </a:lnTo>
                  <a:lnTo>
                    <a:pt x="27786" y="58978"/>
                  </a:lnTo>
                  <a:lnTo>
                    <a:pt x="58962" y="27797"/>
                  </a:lnTo>
                  <a:lnTo>
                    <a:pt x="98496" y="7345"/>
                  </a:lnTo>
                  <a:lnTo>
                    <a:pt x="144018" y="0"/>
                  </a:lnTo>
                  <a:lnTo>
                    <a:pt x="189539" y="7345"/>
                  </a:lnTo>
                  <a:lnTo>
                    <a:pt x="229073" y="27797"/>
                  </a:lnTo>
                  <a:lnTo>
                    <a:pt x="260249" y="58978"/>
                  </a:lnTo>
                  <a:lnTo>
                    <a:pt x="280693" y="98511"/>
                  </a:lnTo>
                  <a:lnTo>
                    <a:pt x="288036" y="144017"/>
                  </a:lnTo>
                  <a:lnTo>
                    <a:pt x="280693" y="189524"/>
                  </a:lnTo>
                  <a:lnTo>
                    <a:pt x="260249" y="229057"/>
                  </a:lnTo>
                  <a:lnTo>
                    <a:pt x="229073" y="260238"/>
                  </a:lnTo>
                  <a:lnTo>
                    <a:pt x="189539" y="280690"/>
                  </a:lnTo>
                  <a:lnTo>
                    <a:pt x="144018" y="288036"/>
                  </a:lnTo>
                  <a:lnTo>
                    <a:pt x="98496" y="280690"/>
                  </a:lnTo>
                  <a:lnTo>
                    <a:pt x="58962" y="260238"/>
                  </a:lnTo>
                  <a:lnTo>
                    <a:pt x="27786" y="229057"/>
                  </a:lnTo>
                  <a:lnTo>
                    <a:pt x="7342" y="189524"/>
                  </a:lnTo>
                  <a:lnTo>
                    <a:pt x="0" y="144017"/>
                  </a:lnTo>
                  <a:close/>
                </a:path>
              </a:pathLst>
            </a:custGeom>
            <a:ln w="12191">
              <a:solidFill>
                <a:srgbClr val="001E5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410057" y="1224533"/>
            <a:ext cx="1390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 b="1">
                <a:solidFill>
                  <a:srgbClr val="001E5A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406908" y="2980944"/>
            <a:ext cx="11430000" cy="2862580"/>
            <a:chOff x="406908" y="2980944"/>
            <a:chExt cx="11430000" cy="2862580"/>
          </a:xfrm>
        </p:grpSpPr>
        <p:sp>
          <p:nvSpPr>
            <p:cNvPr id="13" name="object 13" descr=""/>
            <p:cNvSpPr/>
            <p:nvPr/>
          </p:nvSpPr>
          <p:spPr>
            <a:xfrm>
              <a:off x="512064" y="2980943"/>
              <a:ext cx="11218545" cy="2857500"/>
            </a:xfrm>
            <a:custGeom>
              <a:avLst/>
              <a:gdLst/>
              <a:ahLst/>
              <a:cxnLst/>
              <a:rect l="l" t="t" r="r" b="b"/>
              <a:pathLst>
                <a:path w="11218545" h="2857500">
                  <a:moveTo>
                    <a:pt x="265176" y="1264920"/>
                  </a:moveTo>
                  <a:lnTo>
                    <a:pt x="0" y="1264920"/>
                  </a:lnTo>
                  <a:lnTo>
                    <a:pt x="0" y="2857500"/>
                  </a:lnTo>
                  <a:lnTo>
                    <a:pt x="265176" y="2857500"/>
                  </a:lnTo>
                  <a:lnTo>
                    <a:pt x="265176" y="1264920"/>
                  </a:lnTo>
                  <a:close/>
                </a:path>
                <a:path w="11218545" h="2857500">
                  <a:moveTo>
                    <a:pt x="740664" y="1115568"/>
                  </a:moveTo>
                  <a:lnTo>
                    <a:pt x="477012" y="1115568"/>
                  </a:lnTo>
                  <a:lnTo>
                    <a:pt x="477012" y="2857500"/>
                  </a:lnTo>
                  <a:lnTo>
                    <a:pt x="740664" y="2857500"/>
                  </a:lnTo>
                  <a:lnTo>
                    <a:pt x="740664" y="1115568"/>
                  </a:lnTo>
                  <a:close/>
                </a:path>
                <a:path w="11218545" h="2857500">
                  <a:moveTo>
                    <a:pt x="1217676" y="266700"/>
                  </a:moveTo>
                  <a:lnTo>
                    <a:pt x="952500" y="266700"/>
                  </a:lnTo>
                  <a:lnTo>
                    <a:pt x="952500" y="2857500"/>
                  </a:lnTo>
                  <a:lnTo>
                    <a:pt x="1217676" y="2857500"/>
                  </a:lnTo>
                  <a:lnTo>
                    <a:pt x="1217676" y="266700"/>
                  </a:lnTo>
                  <a:close/>
                </a:path>
                <a:path w="11218545" h="2857500">
                  <a:moveTo>
                    <a:pt x="1693164" y="1197864"/>
                  </a:moveTo>
                  <a:lnTo>
                    <a:pt x="1429512" y="1197864"/>
                  </a:lnTo>
                  <a:lnTo>
                    <a:pt x="1429512" y="2857500"/>
                  </a:lnTo>
                  <a:lnTo>
                    <a:pt x="1693164" y="2857500"/>
                  </a:lnTo>
                  <a:lnTo>
                    <a:pt x="1693164" y="1197864"/>
                  </a:lnTo>
                  <a:close/>
                </a:path>
                <a:path w="11218545" h="2857500">
                  <a:moveTo>
                    <a:pt x="2170176" y="969264"/>
                  </a:moveTo>
                  <a:lnTo>
                    <a:pt x="1905000" y="969264"/>
                  </a:lnTo>
                  <a:lnTo>
                    <a:pt x="1905000" y="2857500"/>
                  </a:lnTo>
                  <a:lnTo>
                    <a:pt x="2170176" y="2857500"/>
                  </a:lnTo>
                  <a:lnTo>
                    <a:pt x="2170176" y="969264"/>
                  </a:lnTo>
                  <a:close/>
                </a:path>
                <a:path w="11218545" h="2857500">
                  <a:moveTo>
                    <a:pt x="2645664" y="614172"/>
                  </a:moveTo>
                  <a:lnTo>
                    <a:pt x="2382012" y="614172"/>
                  </a:lnTo>
                  <a:lnTo>
                    <a:pt x="2382012" y="2857500"/>
                  </a:lnTo>
                  <a:lnTo>
                    <a:pt x="2645664" y="2857500"/>
                  </a:lnTo>
                  <a:lnTo>
                    <a:pt x="2645664" y="614172"/>
                  </a:lnTo>
                  <a:close/>
                </a:path>
                <a:path w="11218545" h="2857500">
                  <a:moveTo>
                    <a:pt x="3122676" y="1200912"/>
                  </a:moveTo>
                  <a:lnTo>
                    <a:pt x="2857500" y="1200912"/>
                  </a:lnTo>
                  <a:lnTo>
                    <a:pt x="2857500" y="2857500"/>
                  </a:lnTo>
                  <a:lnTo>
                    <a:pt x="3122676" y="2857500"/>
                  </a:lnTo>
                  <a:lnTo>
                    <a:pt x="3122676" y="1200912"/>
                  </a:lnTo>
                  <a:close/>
                </a:path>
                <a:path w="11218545" h="2857500">
                  <a:moveTo>
                    <a:pt x="3598164" y="1011936"/>
                  </a:moveTo>
                  <a:lnTo>
                    <a:pt x="3334512" y="1011936"/>
                  </a:lnTo>
                  <a:lnTo>
                    <a:pt x="3334512" y="2857500"/>
                  </a:lnTo>
                  <a:lnTo>
                    <a:pt x="3598164" y="2857500"/>
                  </a:lnTo>
                  <a:lnTo>
                    <a:pt x="3598164" y="1011936"/>
                  </a:lnTo>
                  <a:close/>
                </a:path>
                <a:path w="11218545" h="2857500">
                  <a:moveTo>
                    <a:pt x="4075176" y="656844"/>
                  </a:moveTo>
                  <a:lnTo>
                    <a:pt x="3810000" y="656844"/>
                  </a:lnTo>
                  <a:lnTo>
                    <a:pt x="3810000" y="2857500"/>
                  </a:lnTo>
                  <a:lnTo>
                    <a:pt x="4075176" y="2857500"/>
                  </a:lnTo>
                  <a:lnTo>
                    <a:pt x="4075176" y="656844"/>
                  </a:lnTo>
                  <a:close/>
                </a:path>
                <a:path w="11218545" h="2857500">
                  <a:moveTo>
                    <a:pt x="4550664" y="1063752"/>
                  </a:moveTo>
                  <a:lnTo>
                    <a:pt x="4287012" y="1063752"/>
                  </a:lnTo>
                  <a:lnTo>
                    <a:pt x="4287012" y="2857500"/>
                  </a:lnTo>
                  <a:lnTo>
                    <a:pt x="4550664" y="2857500"/>
                  </a:lnTo>
                  <a:lnTo>
                    <a:pt x="4550664" y="1063752"/>
                  </a:lnTo>
                  <a:close/>
                </a:path>
                <a:path w="11218545" h="2857500">
                  <a:moveTo>
                    <a:pt x="5027676" y="1063752"/>
                  </a:moveTo>
                  <a:lnTo>
                    <a:pt x="4762500" y="1063752"/>
                  </a:lnTo>
                  <a:lnTo>
                    <a:pt x="4762500" y="2857500"/>
                  </a:lnTo>
                  <a:lnTo>
                    <a:pt x="5027676" y="2857500"/>
                  </a:lnTo>
                  <a:lnTo>
                    <a:pt x="5027676" y="1063752"/>
                  </a:lnTo>
                  <a:close/>
                </a:path>
                <a:path w="11218545" h="2857500">
                  <a:moveTo>
                    <a:pt x="5503164" y="330708"/>
                  </a:moveTo>
                  <a:lnTo>
                    <a:pt x="5239512" y="330708"/>
                  </a:lnTo>
                  <a:lnTo>
                    <a:pt x="5239512" y="2857500"/>
                  </a:lnTo>
                  <a:lnTo>
                    <a:pt x="5503164" y="2857500"/>
                  </a:lnTo>
                  <a:lnTo>
                    <a:pt x="5503164" y="330708"/>
                  </a:lnTo>
                  <a:close/>
                </a:path>
                <a:path w="11218545" h="2857500">
                  <a:moveTo>
                    <a:pt x="5980176" y="854964"/>
                  </a:moveTo>
                  <a:lnTo>
                    <a:pt x="5715000" y="854964"/>
                  </a:lnTo>
                  <a:lnTo>
                    <a:pt x="5715000" y="2857500"/>
                  </a:lnTo>
                  <a:lnTo>
                    <a:pt x="5980176" y="2857500"/>
                  </a:lnTo>
                  <a:lnTo>
                    <a:pt x="5980176" y="854964"/>
                  </a:lnTo>
                  <a:close/>
                </a:path>
                <a:path w="11218545" h="2857500">
                  <a:moveTo>
                    <a:pt x="6455664" y="929640"/>
                  </a:moveTo>
                  <a:lnTo>
                    <a:pt x="6192012" y="929640"/>
                  </a:lnTo>
                  <a:lnTo>
                    <a:pt x="6192012" y="2857500"/>
                  </a:lnTo>
                  <a:lnTo>
                    <a:pt x="6455664" y="2857500"/>
                  </a:lnTo>
                  <a:lnTo>
                    <a:pt x="6455664" y="929640"/>
                  </a:lnTo>
                  <a:close/>
                </a:path>
                <a:path w="11218545" h="2857500">
                  <a:moveTo>
                    <a:pt x="6932676" y="118872"/>
                  </a:moveTo>
                  <a:lnTo>
                    <a:pt x="6667500" y="118872"/>
                  </a:lnTo>
                  <a:lnTo>
                    <a:pt x="6667500" y="2857500"/>
                  </a:lnTo>
                  <a:lnTo>
                    <a:pt x="6932676" y="2857500"/>
                  </a:lnTo>
                  <a:lnTo>
                    <a:pt x="6932676" y="118872"/>
                  </a:lnTo>
                  <a:close/>
                </a:path>
                <a:path w="11218545" h="2857500">
                  <a:moveTo>
                    <a:pt x="7408164" y="827532"/>
                  </a:moveTo>
                  <a:lnTo>
                    <a:pt x="7144512" y="827532"/>
                  </a:lnTo>
                  <a:lnTo>
                    <a:pt x="7144512" y="2857500"/>
                  </a:lnTo>
                  <a:lnTo>
                    <a:pt x="7408164" y="2857500"/>
                  </a:lnTo>
                  <a:lnTo>
                    <a:pt x="7408164" y="827532"/>
                  </a:lnTo>
                  <a:close/>
                </a:path>
                <a:path w="11218545" h="2857500">
                  <a:moveTo>
                    <a:pt x="7885176" y="667512"/>
                  </a:moveTo>
                  <a:lnTo>
                    <a:pt x="7620000" y="667512"/>
                  </a:lnTo>
                  <a:lnTo>
                    <a:pt x="7620000" y="2857500"/>
                  </a:lnTo>
                  <a:lnTo>
                    <a:pt x="7885176" y="2857500"/>
                  </a:lnTo>
                  <a:lnTo>
                    <a:pt x="7885176" y="667512"/>
                  </a:lnTo>
                  <a:close/>
                </a:path>
                <a:path w="11218545" h="2857500">
                  <a:moveTo>
                    <a:pt x="8360664" y="115824"/>
                  </a:moveTo>
                  <a:lnTo>
                    <a:pt x="8097012" y="115824"/>
                  </a:lnTo>
                  <a:lnTo>
                    <a:pt x="8097012" y="2857500"/>
                  </a:lnTo>
                  <a:lnTo>
                    <a:pt x="8360664" y="2857500"/>
                  </a:lnTo>
                  <a:lnTo>
                    <a:pt x="8360664" y="115824"/>
                  </a:lnTo>
                  <a:close/>
                </a:path>
                <a:path w="11218545" h="2857500">
                  <a:moveTo>
                    <a:pt x="8837676" y="780288"/>
                  </a:moveTo>
                  <a:lnTo>
                    <a:pt x="8572500" y="780288"/>
                  </a:lnTo>
                  <a:lnTo>
                    <a:pt x="8572500" y="2857500"/>
                  </a:lnTo>
                  <a:lnTo>
                    <a:pt x="8837676" y="2857500"/>
                  </a:lnTo>
                  <a:lnTo>
                    <a:pt x="8837676" y="780288"/>
                  </a:lnTo>
                  <a:close/>
                </a:path>
                <a:path w="11218545" h="2857500">
                  <a:moveTo>
                    <a:pt x="9313164" y="685800"/>
                  </a:moveTo>
                  <a:lnTo>
                    <a:pt x="9049512" y="685800"/>
                  </a:lnTo>
                  <a:lnTo>
                    <a:pt x="9049512" y="2857500"/>
                  </a:lnTo>
                  <a:lnTo>
                    <a:pt x="9313164" y="2857500"/>
                  </a:lnTo>
                  <a:lnTo>
                    <a:pt x="9313164" y="685800"/>
                  </a:lnTo>
                  <a:close/>
                </a:path>
                <a:path w="11218545" h="2857500">
                  <a:moveTo>
                    <a:pt x="9790176" y="129540"/>
                  </a:moveTo>
                  <a:lnTo>
                    <a:pt x="9525000" y="129540"/>
                  </a:lnTo>
                  <a:lnTo>
                    <a:pt x="9525000" y="2857500"/>
                  </a:lnTo>
                  <a:lnTo>
                    <a:pt x="9790176" y="2857500"/>
                  </a:lnTo>
                  <a:lnTo>
                    <a:pt x="9790176" y="129540"/>
                  </a:lnTo>
                  <a:close/>
                </a:path>
                <a:path w="11218545" h="2857500">
                  <a:moveTo>
                    <a:pt x="10265664" y="652272"/>
                  </a:moveTo>
                  <a:lnTo>
                    <a:pt x="10002012" y="652272"/>
                  </a:lnTo>
                  <a:lnTo>
                    <a:pt x="10002012" y="2857500"/>
                  </a:lnTo>
                  <a:lnTo>
                    <a:pt x="10265664" y="2857500"/>
                  </a:lnTo>
                  <a:lnTo>
                    <a:pt x="10265664" y="652272"/>
                  </a:lnTo>
                  <a:close/>
                </a:path>
                <a:path w="11218545" h="2857500">
                  <a:moveTo>
                    <a:pt x="10742676" y="595884"/>
                  </a:moveTo>
                  <a:lnTo>
                    <a:pt x="10477500" y="595884"/>
                  </a:lnTo>
                  <a:lnTo>
                    <a:pt x="10477500" y="2857500"/>
                  </a:lnTo>
                  <a:lnTo>
                    <a:pt x="10742676" y="2857500"/>
                  </a:lnTo>
                  <a:lnTo>
                    <a:pt x="10742676" y="595884"/>
                  </a:lnTo>
                  <a:close/>
                </a:path>
                <a:path w="11218545" h="2857500">
                  <a:moveTo>
                    <a:pt x="11218164" y="0"/>
                  </a:moveTo>
                  <a:lnTo>
                    <a:pt x="10954512" y="0"/>
                  </a:lnTo>
                  <a:lnTo>
                    <a:pt x="10954512" y="2857500"/>
                  </a:lnTo>
                  <a:lnTo>
                    <a:pt x="11218164" y="2857500"/>
                  </a:lnTo>
                  <a:lnTo>
                    <a:pt x="1121816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06908" y="5838444"/>
              <a:ext cx="11430000" cy="0"/>
            </a:xfrm>
            <a:custGeom>
              <a:avLst/>
              <a:gdLst/>
              <a:ahLst/>
              <a:cxnLst/>
              <a:rect l="l" t="t" r="r" b="b"/>
              <a:pathLst>
                <a:path w="11430000" h="0">
                  <a:moveTo>
                    <a:pt x="0" y="0"/>
                  </a:moveTo>
                  <a:lnTo>
                    <a:pt x="114300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3856394" y="5887007"/>
            <a:ext cx="240665" cy="61404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5">
                <a:solidFill>
                  <a:srgbClr val="12121E"/>
                </a:solidFill>
                <a:latin typeface="Tahoma"/>
                <a:cs typeface="Tahoma"/>
              </a:rPr>
              <a:t>ago.-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3" name="object 6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37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522136" y="5887007"/>
            <a:ext cx="240665" cy="61404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solidFill>
                  <a:srgbClr val="12121E"/>
                </a:solidFill>
                <a:latin typeface="Tahoma"/>
                <a:cs typeface="Tahoma"/>
              </a:rPr>
              <a:t>ene.-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951013" y="5886093"/>
            <a:ext cx="240665" cy="55816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70">
                <a:solidFill>
                  <a:srgbClr val="12121E"/>
                </a:solidFill>
                <a:latin typeface="Tahoma"/>
                <a:cs typeface="Tahoma"/>
              </a:rPr>
              <a:t>abr.-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903513" y="5887007"/>
            <a:ext cx="240665" cy="574040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5">
                <a:solidFill>
                  <a:srgbClr val="12121E"/>
                </a:solidFill>
                <a:latin typeface="Tahoma"/>
                <a:cs typeface="Tahoma"/>
              </a:rPr>
              <a:t>jun.-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1488673" y="2728976"/>
            <a:ext cx="22097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34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1012551" y="3324605"/>
            <a:ext cx="22097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98234" y="5886703"/>
            <a:ext cx="240665" cy="57340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5">
                <a:solidFill>
                  <a:srgbClr val="12121E"/>
                </a:solidFill>
                <a:latin typeface="Tahoma"/>
                <a:cs typeface="Tahoma"/>
              </a:rPr>
              <a:t>feb.-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474636" y="5886703"/>
            <a:ext cx="240665" cy="60769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70">
                <a:solidFill>
                  <a:srgbClr val="12121E"/>
                </a:solidFill>
                <a:latin typeface="Tahoma"/>
                <a:cs typeface="Tahoma"/>
              </a:rPr>
              <a:t>mar.-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1477283" y="5885788"/>
            <a:ext cx="240665" cy="548640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5">
                <a:solidFill>
                  <a:srgbClr val="12121E"/>
                </a:solidFill>
                <a:latin typeface="Tahoma"/>
                <a:cs typeface="Tahoma"/>
              </a:rPr>
              <a:t>dic.-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379890" y="5886093"/>
            <a:ext cx="240665" cy="51625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5">
                <a:solidFill>
                  <a:srgbClr val="12121E"/>
                </a:solidFill>
                <a:latin typeface="Tahoma"/>
                <a:cs typeface="Tahoma"/>
              </a:rPr>
              <a:t>jul.-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332390" y="5885483"/>
            <a:ext cx="240665" cy="65849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sept.-20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808894" y="5886398"/>
            <a:ext cx="240665" cy="56578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solidFill>
                  <a:srgbClr val="12121E"/>
                </a:solidFill>
                <a:latin typeface="Tahoma"/>
                <a:cs typeface="Tahoma"/>
              </a:rPr>
              <a:t>oct.-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285271" y="5886093"/>
            <a:ext cx="240665" cy="594360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60">
                <a:solidFill>
                  <a:srgbClr val="12121E"/>
                </a:solidFill>
                <a:latin typeface="Tahoma"/>
                <a:cs typeface="Tahoma"/>
              </a:rPr>
              <a:t>nov.-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33501" y="3994530"/>
            <a:ext cx="22097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19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761649" y="5885788"/>
            <a:ext cx="240665" cy="548640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5">
                <a:solidFill>
                  <a:srgbClr val="12121E"/>
                </a:solidFill>
                <a:latin typeface="Tahoma"/>
                <a:cs typeface="Tahoma"/>
              </a:rPr>
              <a:t>dic.-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438780" y="3697604"/>
            <a:ext cx="22097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237771" y="5887007"/>
            <a:ext cx="240665" cy="61404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solidFill>
                  <a:srgbClr val="12121E"/>
                </a:solidFill>
                <a:latin typeface="Tahoma"/>
                <a:cs typeface="Tahoma"/>
              </a:rPr>
              <a:t>ene.-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714149" y="5886703"/>
            <a:ext cx="240665" cy="57340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5">
                <a:solidFill>
                  <a:srgbClr val="12121E"/>
                </a:solidFill>
                <a:latin typeface="Tahoma"/>
                <a:cs typeface="Tahoma"/>
              </a:rPr>
              <a:t>feb.-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249161" y="3583304"/>
            <a:ext cx="2216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867658" y="3740658"/>
            <a:ext cx="22097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914904" y="3341877"/>
            <a:ext cx="2216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7190526" y="5886703"/>
            <a:ext cx="240665" cy="60769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70">
                <a:solidFill>
                  <a:srgbClr val="12121E"/>
                </a:solidFill>
                <a:latin typeface="Tahoma"/>
                <a:cs typeface="Tahoma"/>
              </a:rPr>
              <a:t>mar.-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666649" y="5886093"/>
            <a:ext cx="240665" cy="55816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70">
                <a:solidFill>
                  <a:srgbClr val="12121E"/>
                </a:solidFill>
                <a:latin typeface="Tahoma"/>
                <a:cs typeface="Tahoma"/>
              </a:rPr>
              <a:t>abr.-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8143026" y="5886093"/>
            <a:ext cx="240665" cy="64071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60">
                <a:solidFill>
                  <a:srgbClr val="12121E"/>
                </a:solidFill>
                <a:latin typeface="Tahoma"/>
                <a:cs typeface="Tahoma"/>
              </a:rPr>
              <a:t>may.-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3391280" y="3929634"/>
            <a:ext cx="22097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8619402" y="5887007"/>
            <a:ext cx="240665" cy="574040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5">
                <a:solidFill>
                  <a:srgbClr val="12121E"/>
                </a:solidFill>
                <a:latin typeface="Tahoma"/>
                <a:cs typeface="Tahoma"/>
              </a:rPr>
              <a:t>jun.-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40832" y="4488734"/>
            <a:ext cx="240665" cy="111188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Ventas</a:t>
            </a:r>
            <a:r>
              <a:rPr dirty="0" sz="1400" spc="-95">
                <a:solidFill>
                  <a:srgbClr val="12121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12121E"/>
                </a:solidFill>
                <a:latin typeface="Tahoma"/>
                <a:cs typeface="Tahoma"/>
              </a:rPr>
              <a:t>($MM)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9095906" y="5886093"/>
            <a:ext cx="240665" cy="51625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5">
                <a:solidFill>
                  <a:srgbClr val="12121E"/>
                </a:solidFill>
                <a:latin typeface="Tahoma"/>
                <a:cs typeface="Tahoma"/>
              </a:rPr>
              <a:t>jul.-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9571902" y="5887007"/>
            <a:ext cx="240665" cy="61404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5">
                <a:solidFill>
                  <a:srgbClr val="12121E"/>
                </a:solidFill>
                <a:latin typeface="Tahoma"/>
                <a:cs typeface="Tahoma"/>
              </a:rPr>
              <a:t>ago.-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0048406" y="5885483"/>
            <a:ext cx="240665" cy="65849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sept.-21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0524783" y="5886398"/>
            <a:ext cx="240665" cy="56578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solidFill>
                  <a:srgbClr val="12121E"/>
                </a:solidFill>
                <a:latin typeface="Tahoma"/>
                <a:cs typeface="Tahoma"/>
              </a:rPr>
              <a:t>oct.-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11000906" y="5886093"/>
            <a:ext cx="240665" cy="594360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60">
                <a:solidFill>
                  <a:srgbClr val="12121E"/>
                </a:solidFill>
                <a:latin typeface="Tahoma"/>
                <a:cs typeface="Tahoma"/>
              </a:rPr>
              <a:t>nov.-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962404" y="3928109"/>
            <a:ext cx="22097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4344161" y="3386454"/>
            <a:ext cx="22097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6725539" y="3657980"/>
            <a:ext cx="22097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7678293" y="3556508"/>
            <a:ext cx="22097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2427390" y="5886093"/>
            <a:ext cx="240665" cy="64071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60">
                <a:solidFill>
                  <a:srgbClr val="12121E"/>
                </a:solidFill>
                <a:latin typeface="Tahoma"/>
                <a:cs typeface="Tahoma"/>
              </a:rPr>
              <a:t>may.-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10536173" y="3381197"/>
            <a:ext cx="220979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1009903" y="3845433"/>
            <a:ext cx="22097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1486027" y="2995930"/>
            <a:ext cx="22097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31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4820158" y="3792982"/>
            <a:ext cx="6972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950" algn="l"/>
              </a:tabLst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21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9107169" y="3508628"/>
            <a:ext cx="22097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9583293" y="3415029"/>
            <a:ext cx="2216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7201916" y="2846577"/>
            <a:ext cx="22097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33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8154416" y="3395852"/>
            <a:ext cx="22097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8630793" y="2842971"/>
            <a:ext cx="220979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33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10059669" y="2857626"/>
            <a:ext cx="22097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33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5773039" y="3059430"/>
            <a:ext cx="22097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30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pc="-125"/>
              <a:t>Barreras</a:t>
            </a:r>
            <a:r>
              <a:rPr dirty="0" spc="-245"/>
              <a:t> </a:t>
            </a:r>
            <a:r>
              <a:rPr dirty="0" spc="-90"/>
              <a:t>de</a:t>
            </a:r>
            <a:r>
              <a:rPr dirty="0" spc="-270"/>
              <a:t> </a:t>
            </a:r>
            <a:r>
              <a:rPr dirty="0" spc="-155"/>
              <a:t>adquisición</a:t>
            </a:r>
            <a:r>
              <a:rPr dirty="0" spc="-210"/>
              <a:t> </a:t>
            </a:r>
            <a:r>
              <a:rPr dirty="0"/>
              <a:t>y</a:t>
            </a:r>
            <a:r>
              <a:rPr dirty="0" spc="-290"/>
              <a:t> </a:t>
            </a:r>
            <a:r>
              <a:rPr dirty="0" spc="-145"/>
              <a:t>tratamiento</a:t>
            </a:r>
            <a:r>
              <a:rPr dirty="0" spc="-220"/>
              <a:t> </a:t>
            </a:r>
            <a:r>
              <a:rPr dirty="0" spc="-90"/>
              <a:t>de</a:t>
            </a:r>
            <a:r>
              <a:rPr dirty="0" spc="-265"/>
              <a:t> </a:t>
            </a:r>
            <a:r>
              <a:rPr dirty="0" spc="-95"/>
              <a:t>datos</a:t>
            </a:r>
          </a:p>
          <a:p>
            <a:pPr marL="12700">
              <a:lnSpc>
                <a:spcPts val="2735"/>
              </a:lnSpc>
            </a:pPr>
            <a:r>
              <a:rPr dirty="0" spc="-10"/>
              <a:t>Internas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467868" y="1303019"/>
            <a:ext cx="1592580" cy="795655"/>
          </a:xfrm>
          <a:custGeom>
            <a:avLst/>
            <a:gdLst/>
            <a:ahLst/>
            <a:cxnLst/>
            <a:rect l="l" t="t" r="r" b="b"/>
            <a:pathLst>
              <a:path w="1592580" h="795655">
                <a:moveTo>
                  <a:pt x="1513077" y="0"/>
                </a:moveTo>
                <a:lnTo>
                  <a:pt x="79552" y="0"/>
                </a:lnTo>
                <a:lnTo>
                  <a:pt x="48584" y="6242"/>
                </a:lnTo>
                <a:lnTo>
                  <a:pt x="23298" y="23272"/>
                </a:lnTo>
                <a:lnTo>
                  <a:pt x="6250" y="48541"/>
                </a:lnTo>
                <a:lnTo>
                  <a:pt x="0" y="79501"/>
                </a:lnTo>
                <a:lnTo>
                  <a:pt x="0" y="716026"/>
                </a:lnTo>
                <a:lnTo>
                  <a:pt x="6250" y="746986"/>
                </a:lnTo>
                <a:lnTo>
                  <a:pt x="23298" y="772255"/>
                </a:lnTo>
                <a:lnTo>
                  <a:pt x="48584" y="789285"/>
                </a:lnTo>
                <a:lnTo>
                  <a:pt x="79552" y="795527"/>
                </a:lnTo>
                <a:lnTo>
                  <a:pt x="1513077" y="795527"/>
                </a:lnTo>
                <a:lnTo>
                  <a:pt x="1544038" y="789285"/>
                </a:lnTo>
                <a:lnTo>
                  <a:pt x="1569307" y="772255"/>
                </a:lnTo>
                <a:lnTo>
                  <a:pt x="1586337" y="746986"/>
                </a:lnTo>
                <a:lnTo>
                  <a:pt x="1592580" y="716026"/>
                </a:lnTo>
                <a:lnTo>
                  <a:pt x="1592580" y="79501"/>
                </a:lnTo>
                <a:lnTo>
                  <a:pt x="1586337" y="48541"/>
                </a:lnTo>
                <a:lnTo>
                  <a:pt x="1569307" y="23272"/>
                </a:lnTo>
                <a:lnTo>
                  <a:pt x="1544038" y="6242"/>
                </a:lnTo>
                <a:lnTo>
                  <a:pt x="1513077" y="0"/>
                </a:lnTo>
                <a:close/>
              </a:path>
            </a:pathLst>
          </a:custGeom>
          <a:solidFill>
            <a:srgbClr val="001E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966622" y="1355597"/>
            <a:ext cx="59499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solidFill>
                  <a:srgbClr val="FFFFFF"/>
                </a:solidFill>
                <a:latin typeface="Tahoma"/>
                <a:cs typeface="Tahoma"/>
              </a:rPr>
              <a:t>Escaso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17042" y="1561338"/>
            <a:ext cx="1494155" cy="45974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370840" marR="5080" indent="-358140">
              <a:lnSpc>
                <a:spcPts val="1620"/>
              </a:lnSpc>
              <a:spcBef>
                <a:spcPts val="305"/>
              </a:spcBef>
            </a:pP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entendimiento</a:t>
            </a:r>
            <a:r>
              <a:rPr dirty="0" sz="15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-25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dirty="0" sz="15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ahoma"/>
                <a:cs typeface="Tahoma"/>
              </a:rPr>
              <a:t>datos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29184" y="1194816"/>
            <a:ext cx="300355" cy="300355"/>
            <a:chOff x="329184" y="1194816"/>
            <a:chExt cx="300355" cy="300355"/>
          </a:xfrm>
        </p:grpSpPr>
        <p:sp>
          <p:nvSpPr>
            <p:cNvPr id="9" name="object 9" descr=""/>
            <p:cNvSpPr/>
            <p:nvPr/>
          </p:nvSpPr>
          <p:spPr>
            <a:xfrm>
              <a:off x="335280" y="120091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90">
                  <a:moveTo>
                    <a:pt x="144018" y="0"/>
                  </a:moveTo>
                  <a:lnTo>
                    <a:pt x="98496" y="7345"/>
                  </a:lnTo>
                  <a:lnTo>
                    <a:pt x="58962" y="27797"/>
                  </a:lnTo>
                  <a:lnTo>
                    <a:pt x="27786" y="58978"/>
                  </a:lnTo>
                  <a:lnTo>
                    <a:pt x="7342" y="98511"/>
                  </a:lnTo>
                  <a:lnTo>
                    <a:pt x="0" y="144017"/>
                  </a:lnTo>
                  <a:lnTo>
                    <a:pt x="7342" y="189524"/>
                  </a:lnTo>
                  <a:lnTo>
                    <a:pt x="27786" y="229057"/>
                  </a:lnTo>
                  <a:lnTo>
                    <a:pt x="58962" y="260238"/>
                  </a:lnTo>
                  <a:lnTo>
                    <a:pt x="98496" y="280690"/>
                  </a:lnTo>
                  <a:lnTo>
                    <a:pt x="144018" y="288036"/>
                  </a:lnTo>
                  <a:lnTo>
                    <a:pt x="189539" y="280690"/>
                  </a:lnTo>
                  <a:lnTo>
                    <a:pt x="229073" y="260238"/>
                  </a:lnTo>
                  <a:lnTo>
                    <a:pt x="260249" y="229057"/>
                  </a:lnTo>
                  <a:lnTo>
                    <a:pt x="280693" y="189524"/>
                  </a:lnTo>
                  <a:lnTo>
                    <a:pt x="288036" y="144017"/>
                  </a:lnTo>
                  <a:lnTo>
                    <a:pt x="280693" y="98511"/>
                  </a:lnTo>
                  <a:lnTo>
                    <a:pt x="260249" y="58978"/>
                  </a:lnTo>
                  <a:lnTo>
                    <a:pt x="229073" y="27797"/>
                  </a:lnTo>
                  <a:lnTo>
                    <a:pt x="189539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35280" y="120091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90">
                  <a:moveTo>
                    <a:pt x="0" y="144017"/>
                  </a:moveTo>
                  <a:lnTo>
                    <a:pt x="7342" y="98511"/>
                  </a:lnTo>
                  <a:lnTo>
                    <a:pt x="27786" y="58978"/>
                  </a:lnTo>
                  <a:lnTo>
                    <a:pt x="58962" y="27797"/>
                  </a:lnTo>
                  <a:lnTo>
                    <a:pt x="98496" y="7345"/>
                  </a:lnTo>
                  <a:lnTo>
                    <a:pt x="144018" y="0"/>
                  </a:lnTo>
                  <a:lnTo>
                    <a:pt x="189539" y="7345"/>
                  </a:lnTo>
                  <a:lnTo>
                    <a:pt x="229073" y="27797"/>
                  </a:lnTo>
                  <a:lnTo>
                    <a:pt x="260249" y="58978"/>
                  </a:lnTo>
                  <a:lnTo>
                    <a:pt x="280693" y="98511"/>
                  </a:lnTo>
                  <a:lnTo>
                    <a:pt x="288036" y="144017"/>
                  </a:lnTo>
                  <a:lnTo>
                    <a:pt x="280693" y="189524"/>
                  </a:lnTo>
                  <a:lnTo>
                    <a:pt x="260249" y="229057"/>
                  </a:lnTo>
                  <a:lnTo>
                    <a:pt x="229073" y="260238"/>
                  </a:lnTo>
                  <a:lnTo>
                    <a:pt x="189539" y="280690"/>
                  </a:lnTo>
                  <a:lnTo>
                    <a:pt x="144018" y="288036"/>
                  </a:lnTo>
                  <a:lnTo>
                    <a:pt x="98496" y="280690"/>
                  </a:lnTo>
                  <a:lnTo>
                    <a:pt x="58962" y="260238"/>
                  </a:lnTo>
                  <a:lnTo>
                    <a:pt x="27786" y="229057"/>
                  </a:lnTo>
                  <a:lnTo>
                    <a:pt x="7342" y="189524"/>
                  </a:lnTo>
                  <a:lnTo>
                    <a:pt x="0" y="144017"/>
                  </a:lnTo>
                  <a:close/>
                </a:path>
              </a:pathLst>
            </a:custGeom>
            <a:ln w="12191">
              <a:solidFill>
                <a:srgbClr val="001E5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410057" y="1224533"/>
            <a:ext cx="1390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 b="1">
                <a:solidFill>
                  <a:srgbClr val="001E5A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91668" y="2935223"/>
            <a:ext cx="11430000" cy="2862580"/>
            <a:chOff x="391668" y="2935223"/>
            <a:chExt cx="11430000" cy="2862580"/>
          </a:xfrm>
        </p:grpSpPr>
        <p:sp>
          <p:nvSpPr>
            <p:cNvPr id="13" name="object 13" descr=""/>
            <p:cNvSpPr/>
            <p:nvPr/>
          </p:nvSpPr>
          <p:spPr>
            <a:xfrm>
              <a:off x="1450848" y="2935223"/>
              <a:ext cx="10266045" cy="2857500"/>
            </a:xfrm>
            <a:custGeom>
              <a:avLst/>
              <a:gdLst/>
              <a:ahLst/>
              <a:cxnLst/>
              <a:rect l="l" t="t" r="r" b="b"/>
              <a:pathLst>
                <a:path w="10266045" h="2857500">
                  <a:moveTo>
                    <a:pt x="263652" y="266700"/>
                  </a:moveTo>
                  <a:lnTo>
                    <a:pt x="0" y="266700"/>
                  </a:lnTo>
                  <a:lnTo>
                    <a:pt x="0" y="2857500"/>
                  </a:lnTo>
                  <a:lnTo>
                    <a:pt x="263652" y="2857500"/>
                  </a:lnTo>
                  <a:lnTo>
                    <a:pt x="263652" y="266700"/>
                  </a:lnTo>
                  <a:close/>
                </a:path>
                <a:path w="10266045" h="2857500">
                  <a:moveTo>
                    <a:pt x="1693164" y="612648"/>
                  </a:moveTo>
                  <a:lnTo>
                    <a:pt x="1427988" y="612648"/>
                  </a:lnTo>
                  <a:lnTo>
                    <a:pt x="1427988" y="2857500"/>
                  </a:lnTo>
                  <a:lnTo>
                    <a:pt x="1693164" y="2857500"/>
                  </a:lnTo>
                  <a:lnTo>
                    <a:pt x="1693164" y="612648"/>
                  </a:lnTo>
                  <a:close/>
                </a:path>
                <a:path w="10266045" h="2857500">
                  <a:moveTo>
                    <a:pt x="3121152" y="656856"/>
                  </a:moveTo>
                  <a:lnTo>
                    <a:pt x="2857500" y="656856"/>
                  </a:lnTo>
                  <a:lnTo>
                    <a:pt x="2857500" y="2857500"/>
                  </a:lnTo>
                  <a:lnTo>
                    <a:pt x="3121152" y="2857500"/>
                  </a:lnTo>
                  <a:lnTo>
                    <a:pt x="3121152" y="656856"/>
                  </a:lnTo>
                  <a:close/>
                </a:path>
                <a:path w="10266045" h="2857500">
                  <a:moveTo>
                    <a:pt x="4550664" y="330708"/>
                  </a:moveTo>
                  <a:lnTo>
                    <a:pt x="4285488" y="330708"/>
                  </a:lnTo>
                  <a:lnTo>
                    <a:pt x="4285488" y="2857500"/>
                  </a:lnTo>
                  <a:lnTo>
                    <a:pt x="4550664" y="2857500"/>
                  </a:lnTo>
                  <a:lnTo>
                    <a:pt x="4550664" y="330708"/>
                  </a:lnTo>
                  <a:close/>
                </a:path>
                <a:path w="10266045" h="2857500">
                  <a:moveTo>
                    <a:pt x="5978652" y="118872"/>
                  </a:moveTo>
                  <a:lnTo>
                    <a:pt x="5715000" y="118872"/>
                  </a:lnTo>
                  <a:lnTo>
                    <a:pt x="5715000" y="2857500"/>
                  </a:lnTo>
                  <a:lnTo>
                    <a:pt x="5978652" y="2857500"/>
                  </a:lnTo>
                  <a:lnTo>
                    <a:pt x="5978652" y="118872"/>
                  </a:lnTo>
                  <a:close/>
                </a:path>
                <a:path w="10266045" h="2857500">
                  <a:moveTo>
                    <a:pt x="7408164" y="114300"/>
                  </a:moveTo>
                  <a:lnTo>
                    <a:pt x="7142988" y="114300"/>
                  </a:lnTo>
                  <a:lnTo>
                    <a:pt x="7142988" y="2857500"/>
                  </a:lnTo>
                  <a:lnTo>
                    <a:pt x="7408164" y="2857500"/>
                  </a:lnTo>
                  <a:lnTo>
                    <a:pt x="7408164" y="114300"/>
                  </a:lnTo>
                  <a:close/>
                </a:path>
                <a:path w="10266045" h="2857500">
                  <a:moveTo>
                    <a:pt x="8836152" y="128028"/>
                  </a:moveTo>
                  <a:lnTo>
                    <a:pt x="8572500" y="128028"/>
                  </a:lnTo>
                  <a:lnTo>
                    <a:pt x="8572500" y="2857500"/>
                  </a:lnTo>
                  <a:lnTo>
                    <a:pt x="8836152" y="2857500"/>
                  </a:lnTo>
                  <a:lnTo>
                    <a:pt x="8836152" y="128028"/>
                  </a:lnTo>
                  <a:close/>
                </a:path>
                <a:path w="10266045" h="2857500">
                  <a:moveTo>
                    <a:pt x="10265664" y="0"/>
                  </a:moveTo>
                  <a:lnTo>
                    <a:pt x="10000488" y="0"/>
                  </a:lnTo>
                  <a:lnTo>
                    <a:pt x="10000488" y="2857500"/>
                  </a:lnTo>
                  <a:lnTo>
                    <a:pt x="10265664" y="2857500"/>
                  </a:lnTo>
                  <a:lnTo>
                    <a:pt x="10265664" y="0"/>
                  </a:lnTo>
                  <a:close/>
                </a:path>
              </a:pathLst>
            </a:custGeom>
            <a:solidFill>
              <a:srgbClr val="C30C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98348" y="3531120"/>
              <a:ext cx="10741660" cy="2261870"/>
            </a:xfrm>
            <a:custGeom>
              <a:avLst/>
              <a:gdLst/>
              <a:ahLst/>
              <a:cxnLst/>
              <a:rect l="l" t="t" r="r" b="b"/>
              <a:pathLst>
                <a:path w="10741660" h="2261870">
                  <a:moveTo>
                    <a:pt x="263652" y="669023"/>
                  </a:moveTo>
                  <a:lnTo>
                    <a:pt x="0" y="669023"/>
                  </a:lnTo>
                  <a:lnTo>
                    <a:pt x="0" y="2261603"/>
                  </a:lnTo>
                  <a:lnTo>
                    <a:pt x="263652" y="2261603"/>
                  </a:lnTo>
                  <a:lnTo>
                    <a:pt x="263652" y="669023"/>
                  </a:lnTo>
                  <a:close/>
                </a:path>
                <a:path w="10741660" h="2261870">
                  <a:moveTo>
                    <a:pt x="740664" y="519671"/>
                  </a:moveTo>
                  <a:lnTo>
                    <a:pt x="475488" y="519671"/>
                  </a:lnTo>
                  <a:lnTo>
                    <a:pt x="475488" y="2261603"/>
                  </a:lnTo>
                  <a:lnTo>
                    <a:pt x="740664" y="2261603"/>
                  </a:lnTo>
                  <a:lnTo>
                    <a:pt x="740664" y="519671"/>
                  </a:lnTo>
                  <a:close/>
                </a:path>
                <a:path w="10741660" h="2261870">
                  <a:moveTo>
                    <a:pt x="1693164" y="601967"/>
                  </a:moveTo>
                  <a:lnTo>
                    <a:pt x="1427988" y="601967"/>
                  </a:lnTo>
                  <a:lnTo>
                    <a:pt x="1427988" y="2261603"/>
                  </a:lnTo>
                  <a:lnTo>
                    <a:pt x="1693164" y="2261603"/>
                  </a:lnTo>
                  <a:lnTo>
                    <a:pt x="1693164" y="601967"/>
                  </a:lnTo>
                  <a:close/>
                </a:path>
                <a:path w="10741660" h="2261870">
                  <a:moveTo>
                    <a:pt x="2168652" y="371843"/>
                  </a:moveTo>
                  <a:lnTo>
                    <a:pt x="1905000" y="371843"/>
                  </a:lnTo>
                  <a:lnTo>
                    <a:pt x="1905000" y="2261603"/>
                  </a:lnTo>
                  <a:lnTo>
                    <a:pt x="2168652" y="2261603"/>
                  </a:lnTo>
                  <a:lnTo>
                    <a:pt x="2168652" y="371843"/>
                  </a:lnTo>
                  <a:close/>
                </a:path>
                <a:path w="10741660" h="2261870">
                  <a:moveTo>
                    <a:pt x="3121152" y="605015"/>
                  </a:moveTo>
                  <a:lnTo>
                    <a:pt x="2857500" y="605015"/>
                  </a:lnTo>
                  <a:lnTo>
                    <a:pt x="2857500" y="2261603"/>
                  </a:lnTo>
                  <a:lnTo>
                    <a:pt x="3121152" y="2261603"/>
                  </a:lnTo>
                  <a:lnTo>
                    <a:pt x="3121152" y="605015"/>
                  </a:lnTo>
                  <a:close/>
                </a:path>
                <a:path w="10741660" h="2261870">
                  <a:moveTo>
                    <a:pt x="3598164" y="414515"/>
                  </a:moveTo>
                  <a:lnTo>
                    <a:pt x="3332988" y="414515"/>
                  </a:lnTo>
                  <a:lnTo>
                    <a:pt x="3332988" y="2261603"/>
                  </a:lnTo>
                  <a:lnTo>
                    <a:pt x="3598164" y="2261603"/>
                  </a:lnTo>
                  <a:lnTo>
                    <a:pt x="3598164" y="414515"/>
                  </a:lnTo>
                  <a:close/>
                </a:path>
                <a:path w="10741660" h="2261870">
                  <a:moveTo>
                    <a:pt x="4550664" y="467855"/>
                  </a:moveTo>
                  <a:lnTo>
                    <a:pt x="4285488" y="467855"/>
                  </a:lnTo>
                  <a:lnTo>
                    <a:pt x="4285488" y="2261603"/>
                  </a:lnTo>
                  <a:lnTo>
                    <a:pt x="4550664" y="2261603"/>
                  </a:lnTo>
                  <a:lnTo>
                    <a:pt x="4550664" y="467855"/>
                  </a:lnTo>
                  <a:close/>
                </a:path>
                <a:path w="10741660" h="2261870">
                  <a:moveTo>
                    <a:pt x="5026152" y="467855"/>
                  </a:moveTo>
                  <a:lnTo>
                    <a:pt x="4762500" y="467855"/>
                  </a:lnTo>
                  <a:lnTo>
                    <a:pt x="4762500" y="2261603"/>
                  </a:lnTo>
                  <a:lnTo>
                    <a:pt x="5026152" y="2261603"/>
                  </a:lnTo>
                  <a:lnTo>
                    <a:pt x="5026152" y="467855"/>
                  </a:lnTo>
                  <a:close/>
                </a:path>
                <a:path w="10741660" h="2261870">
                  <a:moveTo>
                    <a:pt x="5978652" y="257543"/>
                  </a:moveTo>
                  <a:lnTo>
                    <a:pt x="5715000" y="257543"/>
                  </a:lnTo>
                  <a:lnTo>
                    <a:pt x="5715000" y="2261603"/>
                  </a:lnTo>
                  <a:lnTo>
                    <a:pt x="5978652" y="2261603"/>
                  </a:lnTo>
                  <a:lnTo>
                    <a:pt x="5978652" y="257543"/>
                  </a:lnTo>
                  <a:close/>
                </a:path>
                <a:path w="10741660" h="2261870">
                  <a:moveTo>
                    <a:pt x="6455664" y="333743"/>
                  </a:moveTo>
                  <a:lnTo>
                    <a:pt x="6190488" y="333743"/>
                  </a:lnTo>
                  <a:lnTo>
                    <a:pt x="6190488" y="2261603"/>
                  </a:lnTo>
                  <a:lnTo>
                    <a:pt x="6455664" y="2261603"/>
                  </a:lnTo>
                  <a:lnTo>
                    <a:pt x="6455664" y="333743"/>
                  </a:lnTo>
                  <a:close/>
                </a:path>
                <a:path w="10741660" h="2261870">
                  <a:moveTo>
                    <a:pt x="7408164" y="231635"/>
                  </a:moveTo>
                  <a:lnTo>
                    <a:pt x="7142988" y="231635"/>
                  </a:lnTo>
                  <a:lnTo>
                    <a:pt x="7142988" y="2261603"/>
                  </a:lnTo>
                  <a:lnTo>
                    <a:pt x="7408164" y="2261603"/>
                  </a:lnTo>
                  <a:lnTo>
                    <a:pt x="7408164" y="231635"/>
                  </a:lnTo>
                  <a:close/>
                </a:path>
                <a:path w="10741660" h="2261870">
                  <a:moveTo>
                    <a:pt x="7883652" y="71615"/>
                  </a:moveTo>
                  <a:lnTo>
                    <a:pt x="7620000" y="71615"/>
                  </a:lnTo>
                  <a:lnTo>
                    <a:pt x="7620000" y="2261603"/>
                  </a:lnTo>
                  <a:lnTo>
                    <a:pt x="7883652" y="2261603"/>
                  </a:lnTo>
                  <a:lnTo>
                    <a:pt x="7883652" y="71615"/>
                  </a:lnTo>
                  <a:close/>
                </a:path>
                <a:path w="10741660" h="2261870">
                  <a:moveTo>
                    <a:pt x="8836152" y="184391"/>
                  </a:moveTo>
                  <a:lnTo>
                    <a:pt x="8572500" y="184391"/>
                  </a:lnTo>
                  <a:lnTo>
                    <a:pt x="8572500" y="2261603"/>
                  </a:lnTo>
                  <a:lnTo>
                    <a:pt x="8836152" y="2261603"/>
                  </a:lnTo>
                  <a:lnTo>
                    <a:pt x="8836152" y="184391"/>
                  </a:lnTo>
                  <a:close/>
                </a:path>
                <a:path w="10741660" h="2261870">
                  <a:moveTo>
                    <a:pt x="9313164" y="89903"/>
                  </a:moveTo>
                  <a:lnTo>
                    <a:pt x="9047988" y="89903"/>
                  </a:lnTo>
                  <a:lnTo>
                    <a:pt x="9047988" y="2261603"/>
                  </a:lnTo>
                  <a:lnTo>
                    <a:pt x="9313164" y="2261603"/>
                  </a:lnTo>
                  <a:lnTo>
                    <a:pt x="9313164" y="89903"/>
                  </a:lnTo>
                  <a:close/>
                </a:path>
                <a:path w="10741660" h="2261870">
                  <a:moveTo>
                    <a:pt x="10265664" y="56388"/>
                  </a:moveTo>
                  <a:lnTo>
                    <a:pt x="10000488" y="56388"/>
                  </a:lnTo>
                  <a:lnTo>
                    <a:pt x="10000488" y="2261603"/>
                  </a:lnTo>
                  <a:lnTo>
                    <a:pt x="10265664" y="2261603"/>
                  </a:lnTo>
                  <a:lnTo>
                    <a:pt x="10265664" y="56388"/>
                  </a:lnTo>
                  <a:close/>
                </a:path>
                <a:path w="10741660" h="2261870">
                  <a:moveTo>
                    <a:pt x="10741152" y="0"/>
                  </a:moveTo>
                  <a:lnTo>
                    <a:pt x="10477500" y="0"/>
                  </a:lnTo>
                  <a:lnTo>
                    <a:pt x="10477500" y="2261603"/>
                  </a:lnTo>
                  <a:lnTo>
                    <a:pt x="10741152" y="2261603"/>
                  </a:lnTo>
                  <a:lnTo>
                    <a:pt x="1074115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91668" y="5792723"/>
              <a:ext cx="11430000" cy="0"/>
            </a:xfrm>
            <a:custGeom>
              <a:avLst/>
              <a:gdLst/>
              <a:ahLst/>
              <a:cxnLst/>
              <a:rect l="l" t="t" r="r" b="b"/>
              <a:pathLst>
                <a:path w="11430000" h="0">
                  <a:moveTo>
                    <a:pt x="0" y="0"/>
                  </a:moveTo>
                  <a:lnTo>
                    <a:pt x="114300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2889162" y="5840677"/>
            <a:ext cx="240665" cy="57467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5">
                <a:solidFill>
                  <a:srgbClr val="12121E"/>
                </a:solidFill>
                <a:latin typeface="Tahoma"/>
                <a:cs typeface="Tahoma"/>
              </a:rPr>
              <a:t>jun.-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5" name="object 6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38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4794543" y="5840373"/>
            <a:ext cx="240665" cy="56578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solidFill>
                  <a:srgbClr val="12121E"/>
                </a:solidFill>
                <a:latin typeface="Tahoma"/>
                <a:cs typeface="Tahoma"/>
              </a:rPr>
              <a:t>oct.-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936662" y="5840068"/>
            <a:ext cx="240665" cy="55816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70">
                <a:solidFill>
                  <a:srgbClr val="12121E"/>
                </a:solidFill>
                <a:latin typeface="Tahoma"/>
                <a:cs typeface="Tahoma"/>
              </a:rPr>
              <a:t>abr.-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569322" y="3369055"/>
            <a:ext cx="22097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07811" y="5840677"/>
            <a:ext cx="240665" cy="61404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solidFill>
                  <a:srgbClr val="12121E"/>
                </a:solidFill>
                <a:latin typeface="Tahoma"/>
                <a:cs typeface="Tahoma"/>
              </a:rPr>
              <a:t>ene.-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842043" y="5840983"/>
            <a:ext cx="240665" cy="61404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5">
                <a:solidFill>
                  <a:srgbClr val="12121E"/>
                </a:solidFill>
                <a:latin typeface="Tahoma"/>
                <a:cs typeface="Tahoma"/>
              </a:rPr>
              <a:t>ago.-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223420" y="5840677"/>
            <a:ext cx="240665" cy="61404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solidFill>
                  <a:srgbClr val="12121E"/>
                </a:solidFill>
                <a:latin typeface="Tahoma"/>
                <a:cs typeface="Tahoma"/>
              </a:rPr>
              <a:t>ene.-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460285" y="5840677"/>
            <a:ext cx="240665" cy="60769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70">
                <a:solidFill>
                  <a:srgbClr val="12121E"/>
                </a:solidFill>
                <a:latin typeface="Tahoma"/>
                <a:cs typeface="Tahoma"/>
              </a:rPr>
              <a:t>mar.-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900933" y="3295903"/>
            <a:ext cx="22097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984213" y="5840677"/>
            <a:ext cx="240665" cy="57340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5">
                <a:solidFill>
                  <a:srgbClr val="12121E"/>
                </a:solidFill>
                <a:latin typeface="Tahoma"/>
                <a:cs typeface="Tahoma"/>
              </a:rPr>
              <a:t>feb.-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413166" y="5840373"/>
            <a:ext cx="240665" cy="640080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60">
                <a:solidFill>
                  <a:srgbClr val="12121E"/>
                </a:solidFill>
                <a:latin typeface="Tahoma"/>
                <a:cs typeface="Tahoma"/>
              </a:rPr>
              <a:t>may.-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365667" y="5840068"/>
            <a:ext cx="240665" cy="51625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5">
                <a:solidFill>
                  <a:srgbClr val="12121E"/>
                </a:solidFill>
                <a:latin typeface="Tahoma"/>
                <a:cs typeface="Tahoma"/>
              </a:rPr>
              <a:t>jul.-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318420" y="5839459"/>
            <a:ext cx="240665" cy="65849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sept.-20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270920" y="5840068"/>
            <a:ext cx="240665" cy="594360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60">
                <a:solidFill>
                  <a:srgbClr val="12121E"/>
                </a:solidFill>
                <a:latin typeface="Tahoma"/>
                <a:cs typeface="Tahoma"/>
              </a:rPr>
              <a:t>nov.-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26506" y="4442633"/>
            <a:ext cx="240665" cy="111188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Ventas</a:t>
            </a:r>
            <a:r>
              <a:rPr dirty="0" sz="1400" spc="-95">
                <a:solidFill>
                  <a:srgbClr val="12121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12121E"/>
                </a:solidFill>
                <a:latin typeface="Tahoma"/>
                <a:cs typeface="Tahoma"/>
              </a:rPr>
              <a:t>($MM)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605178" y="5840677"/>
            <a:ext cx="240665" cy="57467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5">
                <a:solidFill>
                  <a:srgbClr val="12121E"/>
                </a:solidFill>
                <a:latin typeface="Tahoma"/>
                <a:cs typeface="Tahoma"/>
              </a:rPr>
              <a:t>jun.-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747298" y="5839763"/>
            <a:ext cx="240665" cy="548640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5">
                <a:solidFill>
                  <a:srgbClr val="12121E"/>
                </a:solidFill>
                <a:latin typeface="Tahoma"/>
                <a:cs typeface="Tahoma"/>
              </a:rPr>
              <a:t>dic.-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699798" y="5840677"/>
            <a:ext cx="240665" cy="57340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5">
                <a:solidFill>
                  <a:srgbClr val="12121E"/>
                </a:solidFill>
                <a:latin typeface="Tahoma"/>
                <a:cs typeface="Tahoma"/>
              </a:rPr>
              <a:t>feb.-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0510432" y="5840373"/>
            <a:ext cx="240665" cy="56578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solidFill>
                  <a:srgbClr val="12121E"/>
                </a:solidFill>
                <a:latin typeface="Tahoma"/>
                <a:cs typeface="Tahoma"/>
              </a:rPr>
              <a:t>oct.-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176175" y="5840677"/>
            <a:ext cx="240665" cy="60769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70">
                <a:solidFill>
                  <a:srgbClr val="12121E"/>
                </a:solidFill>
                <a:latin typeface="Tahoma"/>
                <a:cs typeface="Tahoma"/>
              </a:rPr>
              <a:t>mar.-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7652678" y="5840068"/>
            <a:ext cx="240665" cy="55816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70">
                <a:solidFill>
                  <a:srgbClr val="12121E"/>
                </a:solidFill>
                <a:latin typeface="Tahoma"/>
                <a:cs typeface="Tahoma"/>
              </a:rPr>
              <a:t>abr.-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8128675" y="5840373"/>
            <a:ext cx="240665" cy="640080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60">
                <a:solidFill>
                  <a:srgbClr val="12121E"/>
                </a:solidFill>
                <a:latin typeface="Tahoma"/>
                <a:cs typeface="Tahoma"/>
              </a:rPr>
              <a:t>may.-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9081555" y="5840068"/>
            <a:ext cx="240665" cy="51625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5">
                <a:solidFill>
                  <a:srgbClr val="12121E"/>
                </a:solidFill>
                <a:latin typeface="Tahoma"/>
                <a:cs typeface="Tahoma"/>
              </a:rPr>
              <a:t>jul.-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4329810" y="3340353"/>
            <a:ext cx="22097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9557678" y="5840983"/>
            <a:ext cx="240665" cy="61404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5">
                <a:solidFill>
                  <a:srgbClr val="12121E"/>
                </a:solidFill>
                <a:latin typeface="Tahoma"/>
                <a:cs typeface="Tahoma"/>
              </a:rPr>
              <a:t>ago.-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1474322" y="2683001"/>
            <a:ext cx="22097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34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0034055" y="5839459"/>
            <a:ext cx="240665" cy="65849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sept.-21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0986251" y="5840069"/>
            <a:ext cx="241300" cy="594360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60">
                <a:solidFill>
                  <a:srgbClr val="12121E"/>
                </a:solidFill>
                <a:latin typeface="Tahoma"/>
                <a:cs typeface="Tahoma"/>
              </a:rPr>
              <a:t>nov.-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0998200" y="3278504"/>
            <a:ext cx="22097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9092945" y="3462654"/>
            <a:ext cx="22097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519176" y="3948429"/>
            <a:ext cx="22097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19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1462932" y="5839763"/>
            <a:ext cx="240665" cy="548640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5">
                <a:solidFill>
                  <a:srgbClr val="12121E"/>
                </a:solidFill>
                <a:latin typeface="Tahoma"/>
                <a:cs typeface="Tahoma"/>
              </a:rPr>
              <a:t>dic.-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1471675" y="2949397"/>
            <a:ext cx="22161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31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995578" y="3799459"/>
            <a:ext cx="22097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1948052" y="3881450"/>
            <a:ext cx="220979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6235065" y="3537330"/>
            <a:ext cx="22097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3376929" y="3883533"/>
            <a:ext cx="22097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3853434" y="3694557"/>
            <a:ext cx="22097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4805934" y="3747008"/>
            <a:ext cx="6972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950" algn="l"/>
              </a:tabLst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21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5758688" y="3013329"/>
            <a:ext cx="22097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30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6711188" y="3612007"/>
            <a:ext cx="22097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2424429" y="3651630"/>
            <a:ext cx="22097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7663942" y="3509848"/>
            <a:ext cx="220979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8140065" y="3349878"/>
            <a:ext cx="22097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8616442" y="2797301"/>
            <a:ext cx="22097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33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10045445" y="2811526"/>
            <a:ext cx="22097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33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10521822" y="3335527"/>
            <a:ext cx="22097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7187565" y="2800604"/>
            <a:ext cx="22097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33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64" name="object 64" descr=""/>
          <p:cNvGraphicFramePr>
            <a:graphicFrameLocks noGrp="1"/>
          </p:cNvGraphicFramePr>
          <p:nvPr/>
        </p:nvGraphicFramePr>
        <p:xfrm>
          <a:off x="328841" y="2228342"/>
          <a:ext cx="9654540" cy="517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1860"/>
                <a:gridCol w="624840"/>
                <a:gridCol w="739139"/>
                <a:gridCol w="661035"/>
                <a:gridCol w="543560"/>
                <a:gridCol w="608329"/>
                <a:gridCol w="581025"/>
                <a:gridCol w="535304"/>
                <a:gridCol w="697229"/>
                <a:gridCol w="1014730"/>
                <a:gridCol w="762634"/>
                <a:gridCol w="970279"/>
                <a:gridCol w="917575"/>
              </a:tblGrid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2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enero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febrero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marzo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abril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2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mayo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junio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julio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agosto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septiembre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octubre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noviembre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diciembre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# 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semanas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50">
                          <a:latin typeface="Tahoma"/>
                          <a:cs typeface="Tahoma"/>
                        </a:rPr>
                        <a:t>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50">
                          <a:latin typeface="Tahoma"/>
                          <a:cs typeface="Tahoma"/>
                        </a:rPr>
                        <a:t>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50">
                          <a:latin typeface="Tahoma"/>
                          <a:cs typeface="Tahoma"/>
                        </a:rPr>
                        <a:t>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50">
                          <a:latin typeface="Tahoma"/>
                          <a:cs typeface="Tahoma"/>
                        </a:rPr>
                        <a:t>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50">
                          <a:latin typeface="Tahoma"/>
                          <a:cs typeface="Tahoma"/>
                        </a:rPr>
                        <a:t>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50">
                          <a:latin typeface="Tahoma"/>
                          <a:cs typeface="Tahoma"/>
                        </a:rPr>
                        <a:t>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50">
                          <a:latin typeface="Tahoma"/>
                          <a:cs typeface="Tahoma"/>
                        </a:rPr>
                        <a:t>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50">
                          <a:latin typeface="Tahoma"/>
                          <a:cs typeface="Tahoma"/>
                        </a:rPr>
                        <a:t>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50">
                          <a:latin typeface="Tahoma"/>
                          <a:cs typeface="Tahoma"/>
                        </a:rPr>
                        <a:t>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50">
                          <a:latin typeface="Tahoma"/>
                          <a:cs typeface="Tahoma"/>
                        </a:rPr>
                        <a:t>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50">
                          <a:latin typeface="Tahoma"/>
                          <a:cs typeface="Tahoma"/>
                        </a:rPr>
                        <a:t>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50">
                          <a:latin typeface="Tahoma"/>
                          <a:cs typeface="Tahoma"/>
                        </a:rPr>
                        <a:t>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3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29184" y="1194816"/>
            <a:ext cx="1731645" cy="904240"/>
            <a:chOff x="329184" y="1194816"/>
            <a:chExt cx="1731645" cy="904240"/>
          </a:xfrm>
        </p:grpSpPr>
        <p:sp>
          <p:nvSpPr>
            <p:cNvPr id="3" name="object 3" descr=""/>
            <p:cNvSpPr/>
            <p:nvPr/>
          </p:nvSpPr>
          <p:spPr>
            <a:xfrm>
              <a:off x="467868" y="1303020"/>
              <a:ext cx="1592580" cy="795655"/>
            </a:xfrm>
            <a:custGeom>
              <a:avLst/>
              <a:gdLst/>
              <a:ahLst/>
              <a:cxnLst/>
              <a:rect l="l" t="t" r="r" b="b"/>
              <a:pathLst>
                <a:path w="1592580" h="795655">
                  <a:moveTo>
                    <a:pt x="1513077" y="0"/>
                  </a:moveTo>
                  <a:lnTo>
                    <a:pt x="79552" y="0"/>
                  </a:lnTo>
                  <a:lnTo>
                    <a:pt x="48584" y="6242"/>
                  </a:lnTo>
                  <a:lnTo>
                    <a:pt x="23298" y="23272"/>
                  </a:lnTo>
                  <a:lnTo>
                    <a:pt x="6250" y="48541"/>
                  </a:lnTo>
                  <a:lnTo>
                    <a:pt x="0" y="79501"/>
                  </a:lnTo>
                  <a:lnTo>
                    <a:pt x="0" y="716026"/>
                  </a:lnTo>
                  <a:lnTo>
                    <a:pt x="6250" y="746986"/>
                  </a:lnTo>
                  <a:lnTo>
                    <a:pt x="23298" y="772255"/>
                  </a:lnTo>
                  <a:lnTo>
                    <a:pt x="48584" y="789285"/>
                  </a:lnTo>
                  <a:lnTo>
                    <a:pt x="79552" y="795527"/>
                  </a:lnTo>
                  <a:lnTo>
                    <a:pt x="1513077" y="795527"/>
                  </a:lnTo>
                  <a:lnTo>
                    <a:pt x="1544038" y="789285"/>
                  </a:lnTo>
                  <a:lnTo>
                    <a:pt x="1569307" y="772255"/>
                  </a:lnTo>
                  <a:lnTo>
                    <a:pt x="1586337" y="746986"/>
                  </a:lnTo>
                  <a:lnTo>
                    <a:pt x="1592580" y="716026"/>
                  </a:lnTo>
                  <a:lnTo>
                    <a:pt x="1592580" y="79501"/>
                  </a:lnTo>
                  <a:lnTo>
                    <a:pt x="1586337" y="48541"/>
                  </a:lnTo>
                  <a:lnTo>
                    <a:pt x="1569307" y="23272"/>
                  </a:lnTo>
                  <a:lnTo>
                    <a:pt x="1544038" y="6242"/>
                  </a:lnTo>
                  <a:lnTo>
                    <a:pt x="1513077" y="0"/>
                  </a:lnTo>
                  <a:close/>
                </a:path>
              </a:pathLst>
            </a:custGeom>
            <a:solidFill>
              <a:srgbClr val="001E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35280" y="120091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90">
                  <a:moveTo>
                    <a:pt x="144018" y="0"/>
                  </a:moveTo>
                  <a:lnTo>
                    <a:pt x="98496" y="7345"/>
                  </a:lnTo>
                  <a:lnTo>
                    <a:pt x="58962" y="27797"/>
                  </a:lnTo>
                  <a:lnTo>
                    <a:pt x="27786" y="58978"/>
                  </a:lnTo>
                  <a:lnTo>
                    <a:pt x="7342" y="98511"/>
                  </a:lnTo>
                  <a:lnTo>
                    <a:pt x="0" y="144017"/>
                  </a:lnTo>
                  <a:lnTo>
                    <a:pt x="7342" y="189524"/>
                  </a:lnTo>
                  <a:lnTo>
                    <a:pt x="27786" y="229057"/>
                  </a:lnTo>
                  <a:lnTo>
                    <a:pt x="58962" y="260238"/>
                  </a:lnTo>
                  <a:lnTo>
                    <a:pt x="98496" y="280690"/>
                  </a:lnTo>
                  <a:lnTo>
                    <a:pt x="144018" y="288036"/>
                  </a:lnTo>
                  <a:lnTo>
                    <a:pt x="189539" y="280690"/>
                  </a:lnTo>
                  <a:lnTo>
                    <a:pt x="229073" y="260238"/>
                  </a:lnTo>
                  <a:lnTo>
                    <a:pt x="260249" y="229057"/>
                  </a:lnTo>
                  <a:lnTo>
                    <a:pt x="280693" y="189524"/>
                  </a:lnTo>
                  <a:lnTo>
                    <a:pt x="288036" y="144017"/>
                  </a:lnTo>
                  <a:lnTo>
                    <a:pt x="280693" y="98511"/>
                  </a:lnTo>
                  <a:lnTo>
                    <a:pt x="260249" y="58978"/>
                  </a:lnTo>
                  <a:lnTo>
                    <a:pt x="229073" y="27797"/>
                  </a:lnTo>
                  <a:lnTo>
                    <a:pt x="189539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35280" y="120091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90">
                  <a:moveTo>
                    <a:pt x="0" y="144017"/>
                  </a:moveTo>
                  <a:lnTo>
                    <a:pt x="7342" y="98511"/>
                  </a:lnTo>
                  <a:lnTo>
                    <a:pt x="27786" y="58978"/>
                  </a:lnTo>
                  <a:lnTo>
                    <a:pt x="58962" y="27797"/>
                  </a:lnTo>
                  <a:lnTo>
                    <a:pt x="98496" y="7345"/>
                  </a:lnTo>
                  <a:lnTo>
                    <a:pt x="144018" y="0"/>
                  </a:lnTo>
                  <a:lnTo>
                    <a:pt x="189539" y="7345"/>
                  </a:lnTo>
                  <a:lnTo>
                    <a:pt x="229073" y="27797"/>
                  </a:lnTo>
                  <a:lnTo>
                    <a:pt x="260249" y="58978"/>
                  </a:lnTo>
                  <a:lnTo>
                    <a:pt x="280693" y="98511"/>
                  </a:lnTo>
                  <a:lnTo>
                    <a:pt x="288036" y="144017"/>
                  </a:lnTo>
                  <a:lnTo>
                    <a:pt x="280693" y="189524"/>
                  </a:lnTo>
                  <a:lnTo>
                    <a:pt x="260249" y="229057"/>
                  </a:lnTo>
                  <a:lnTo>
                    <a:pt x="229073" y="260238"/>
                  </a:lnTo>
                  <a:lnTo>
                    <a:pt x="189539" y="280690"/>
                  </a:lnTo>
                  <a:lnTo>
                    <a:pt x="144018" y="288036"/>
                  </a:lnTo>
                  <a:lnTo>
                    <a:pt x="98496" y="280690"/>
                  </a:lnTo>
                  <a:lnTo>
                    <a:pt x="58962" y="260238"/>
                  </a:lnTo>
                  <a:lnTo>
                    <a:pt x="27786" y="229057"/>
                  </a:lnTo>
                  <a:lnTo>
                    <a:pt x="7342" y="189524"/>
                  </a:lnTo>
                  <a:lnTo>
                    <a:pt x="0" y="144017"/>
                  </a:lnTo>
                  <a:close/>
                </a:path>
              </a:pathLst>
            </a:custGeom>
            <a:ln w="12191">
              <a:solidFill>
                <a:srgbClr val="001E5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410057" y="1206084"/>
            <a:ext cx="1609725" cy="71247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400" spc="-50" b="1">
                <a:solidFill>
                  <a:srgbClr val="001E5A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  <a:p>
            <a:pPr marL="416559" marR="5080" indent="-306705">
              <a:lnSpc>
                <a:spcPts val="1620"/>
              </a:lnSpc>
              <a:spcBef>
                <a:spcPts val="359"/>
              </a:spcBef>
            </a:pP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Falta</a:t>
            </a:r>
            <a:r>
              <a:rPr dirty="0" sz="15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15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ahoma"/>
                <a:cs typeface="Tahoma"/>
              </a:rPr>
              <a:t>expertise </a:t>
            </a: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dirty="0" sz="15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ahoma"/>
                <a:cs typeface="Tahoma"/>
              </a:rPr>
              <a:t>equipo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pc="-125"/>
              <a:t>Barreras</a:t>
            </a:r>
            <a:r>
              <a:rPr dirty="0" spc="-245"/>
              <a:t> </a:t>
            </a:r>
            <a:r>
              <a:rPr dirty="0" spc="-90"/>
              <a:t>de</a:t>
            </a:r>
            <a:r>
              <a:rPr dirty="0" spc="-270"/>
              <a:t> </a:t>
            </a:r>
            <a:r>
              <a:rPr dirty="0" spc="-155"/>
              <a:t>adquisición</a:t>
            </a:r>
            <a:r>
              <a:rPr dirty="0" spc="-210"/>
              <a:t> </a:t>
            </a:r>
            <a:r>
              <a:rPr dirty="0"/>
              <a:t>y</a:t>
            </a:r>
            <a:r>
              <a:rPr dirty="0" spc="-290"/>
              <a:t> </a:t>
            </a:r>
            <a:r>
              <a:rPr dirty="0" spc="-145"/>
              <a:t>tratamiento</a:t>
            </a:r>
            <a:r>
              <a:rPr dirty="0" spc="-220"/>
              <a:t> </a:t>
            </a:r>
            <a:r>
              <a:rPr dirty="0" spc="-90"/>
              <a:t>de</a:t>
            </a:r>
            <a:r>
              <a:rPr dirty="0" spc="-265"/>
              <a:t> </a:t>
            </a:r>
            <a:r>
              <a:rPr dirty="0" spc="-95"/>
              <a:t>datos</a:t>
            </a:r>
          </a:p>
          <a:p>
            <a:pPr marL="12700">
              <a:lnSpc>
                <a:spcPts val="2735"/>
              </a:lnSpc>
            </a:pPr>
            <a:r>
              <a:rPr dirty="0" spc="-10"/>
              <a:t>Internas</a:t>
            </a: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702055" y="2856433"/>
            <a:ext cx="3684904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>
                <a:latin typeface="Tahoma"/>
                <a:cs typeface="Tahoma"/>
              </a:rPr>
              <a:t>No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conocer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el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origen</a:t>
            </a:r>
            <a:r>
              <a:rPr dirty="0" sz="1800" spc="-1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los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datos</a:t>
            </a:r>
            <a:endParaRPr sz="18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2165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>
                <a:latin typeface="Tahoma"/>
                <a:cs typeface="Tahoma"/>
              </a:rPr>
              <a:t>No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aplicar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el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modelo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correcto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39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29184" y="1194816"/>
            <a:ext cx="1731645" cy="904240"/>
            <a:chOff x="329184" y="1194816"/>
            <a:chExt cx="1731645" cy="904240"/>
          </a:xfrm>
        </p:grpSpPr>
        <p:sp>
          <p:nvSpPr>
            <p:cNvPr id="3" name="object 3" descr=""/>
            <p:cNvSpPr/>
            <p:nvPr/>
          </p:nvSpPr>
          <p:spPr>
            <a:xfrm>
              <a:off x="467868" y="1303020"/>
              <a:ext cx="1592580" cy="795655"/>
            </a:xfrm>
            <a:custGeom>
              <a:avLst/>
              <a:gdLst/>
              <a:ahLst/>
              <a:cxnLst/>
              <a:rect l="l" t="t" r="r" b="b"/>
              <a:pathLst>
                <a:path w="1592580" h="795655">
                  <a:moveTo>
                    <a:pt x="1513077" y="0"/>
                  </a:moveTo>
                  <a:lnTo>
                    <a:pt x="79552" y="0"/>
                  </a:lnTo>
                  <a:lnTo>
                    <a:pt x="48584" y="6242"/>
                  </a:lnTo>
                  <a:lnTo>
                    <a:pt x="23298" y="23272"/>
                  </a:lnTo>
                  <a:lnTo>
                    <a:pt x="6250" y="48541"/>
                  </a:lnTo>
                  <a:lnTo>
                    <a:pt x="0" y="79501"/>
                  </a:lnTo>
                  <a:lnTo>
                    <a:pt x="0" y="716026"/>
                  </a:lnTo>
                  <a:lnTo>
                    <a:pt x="6250" y="746986"/>
                  </a:lnTo>
                  <a:lnTo>
                    <a:pt x="23298" y="772255"/>
                  </a:lnTo>
                  <a:lnTo>
                    <a:pt x="48584" y="789285"/>
                  </a:lnTo>
                  <a:lnTo>
                    <a:pt x="79552" y="795527"/>
                  </a:lnTo>
                  <a:lnTo>
                    <a:pt x="1513077" y="795527"/>
                  </a:lnTo>
                  <a:lnTo>
                    <a:pt x="1544038" y="789285"/>
                  </a:lnTo>
                  <a:lnTo>
                    <a:pt x="1569307" y="772255"/>
                  </a:lnTo>
                  <a:lnTo>
                    <a:pt x="1586337" y="746986"/>
                  </a:lnTo>
                  <a:lnTo>
                    <a:pt x="1592580" y="716026"/>
                  </a:lnTo>
                  <a:lnTo>
                    <a:pt x="1592580" y="79501"/>
                  </a:lnTo>
                  <a:lnTo>
                    <a:pt x="1586337" y="48541"/>
                  </a:lnTo>
                  <a:lnTo>
                    <a:pt x="1569307" y="23272"/>
                  </a:lnTo>
                  <a:lnTo>
                    <a:pt x="1544038" y="6242"/>
                  </a:lnTo>
                  <a:lnTo>
                    <a:pt x="1513077" y="0"/>
                  </a:lnTo>
                  <a:close/>
                </a:path>
              </a:pathLst>
            </a:custGeom>
            <a:solidFill>
              <a:srgbClr val="001E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35280" y="120091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90">
                  <a:moveTo>
                    <a:pt x="144018" y="0"/>
                  </a:moveTo>
                  <a:lnTo>
                    <a:pt x="98496" y="7345"/>
                  </a:lnTo>
                  <a:lnTo>
                    <a:pt x="58962" y="27797"/>
                  </a:lnTo>
                  <a:lnTo>
                    <a:pt x="27786" y="58978"/>
                  </a:lnTo>
                  <a:lnTo>
                    <a:pt x="7342" y="98511"/>
                  </a:lnTo>
                  <a:lnTo>
                    <a:pt x="0" y="144017"/>
                  </a:lnTo>
                  <a:lnTo>
                    <a:pt x="7342" y="189524"/>
                  </a:lnTo>
                  <a:lnTo>
                    <a:pt x="27786" y="229057"/>
                  </a:lnTo>
                  <a:lnTo>
                    <a:pt x="58962" y="260238"/>
                  </a:lnTo>
                  <a:lnTo>
                    <a:pt x="98496" y="280690"/>
                  </a:lnTo>
                  <a:lnTo>
                    <a:pt x="144018" y="288036"/>
                  </a:lnTo>
                  <a:lnTo>
                    <a:pt x="189539" y="280690"/>
                  </a:lnTo>
                  <a:lnTo>
                    <a:pt x="229073" y="260238"/>
                  </a:lnTo>
                  <a:lnTo>
                    <a:pt x="260249" y="229057"/>
                  </a:lnTo>
                  <a:lnTo>
                    <a:pt x="280693" y="189524"/>
                  </a:lnTo>
                  <a:lnTo>
                    <a:pt x="288036" y="144017"/>
                  </a:lnTo>
                  <a:lnTo>
                    <a:pt x="280693" y="98511"/>
                  </a:lnTo>
                  <a:lnTo>
                    <a:pt x="260249" y="58978"/>
                  </a:lnTo>
                  <a:lnTo>
                    <a:pt x="229073" y="27797"/>
                  </a:lnTo>
                  <a:lnTo>
                    <a:pt x="189539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35280" y="120091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90">
                  <a:moveTo>
                    <a:pt x="0" y="144017"/>
                  </a:moveTo>
                  <a:lnTo>
                    <a:pt x="7342" y="98511"/>
                  </a:lnTo>
                  <a:lnTo>
                    <a:pt x="27786" y="58978"/>
                  </a:lnTo>
                  <a:lnTo>
                    <a:pt x="58962" y="27797"/>
                  </a:lnTo>
                  <a:lnTo>
                    <a:pt x="98496" y="7345"/>
                  </a:lnTo>
                  <a:lnTo>
                    <a:pt x="144018" y="0"/>
                  </a:lnTo>
                  <a:lnTo>
                    <a:pt x="189539" y="7345"/>
                  </a:lnTo>
                  <a:lnTo>
                    <a:pt x="229073" y="27797"/>
                  </a:lnTo>
                  <a:lnTo>
                    <a:pt x="260249" y="58978"/>
                  </a:lnTo>
                  <a:lnTo>
                    <a:pt x="280693" y="98511"/>
                  </a:lnTo>
                  <a:lnTo>
                    <a:pt x="288036" y="144017"/>
                  </a:lnTo>
                  <a:lnTo>
                    <a:pt x="280693" y="189524"/>
                  </a:lnTo>
                  <a:lnTo>
                    <a:pt x="260249" y="229057"/>
                  </a:lnTo>
                  <a:lnTo>
                    <a:pt x="229073" y="260238"/>
                  </a:lnTo>
                  <a:lnTo>
                    <a:pt x="189539" y="280690"/>
                  </a:lnTo>
                  <a:lnTo>
                    <a:pt x="144018" y="288036"/>
                  </a:lnTo>
                  <a:lnTo>
                    <a:pt x="98496" y="280690"/>
                  </a:lnTo>
                  <a:lnTo>
                    <a:pt x="58962" y="260238"/>
                  </a:lnTo>
                  <a:lnTo>
                    <a:pt x="27786" y="229057"/>
                  </a:lnTo>
                  <a:lnTo>
                    <a:pt x="7342" y="189524"/>
                  </a:lnTo>
                  <a:lnTo>
                    <a:pt x="0" y="144017"/>
                  </a:lnTo>
                  <a:close/>
                </a:path>
              </a:pathLst>
            </a:custGeom>
            <a:ln w="12191">
              <a:solidFill>
                <a:srgbClr val="001E5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410057" y="1206084"/>
            <a:ext cx="1609725" cy="71247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400" spc="-50" b="1">
                <a:solidFill>
                  <a:srgbClr val="001E5A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  <a:p>
            <a:pPr marL="416559" marR="5080" indent="-306705">
              <a:lnSpc>
                <a:spcPts val="1620"/>
              </a:lnSpc>
              <a:spcBef>
                <a:spcPts val="359"/>
              </a:spcBef>
            </a:pP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Falta</a:t>
            </a:r>
            <a:r>
              <a:rPr dirty="0" sz="15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15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ahoma"/>
                <a:cs typeface="Tahoma"/>
              </a:rPr>
              <a:t>expertise </a:t>
            </a: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dirty="0" sz="15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ahoma"/>
                <a:cs typeface="Tahoma"/>
              </a:rPr>
              <a:t>equipo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pc="-125"/>
              <a:t>Barreras</a:t>
            </a:r>
            <a:r>
              <a:rPr dirty="0" spc="-245"/>
              <a:t> </a:t>
            </a:r>
            <a:r>
              <a:rPr dirty="0" spc="-90"/>
              <a:t>de</a:t>
            </a:r>
            <a:r>
              <a:rPr dirty="0" spc="-270"/>
              <a:t> </a:t>
            </a:r>
            <a:r>
              <a:rPr dirty="0" spc="-155"/>
              <a:t>adquisición</a:t>
            </a:r>
            <a:r>
              <a:rPr dirty="0" spc="-210"/>
              <a:t> </a:t>
            </a:r>
            <a:r>
              <a:rPr dirty="0"/>
              <a:t>y</a:t>
            </a:r>
            <a:r>
              <a:rPr dirty="0" spc="-290"/>
              <a:t> </a:t>
            </a:r>
            <a:r>
              <a:rPr dirty="0" spc="-145"/>
              <a:t>tratamiento</a:t>
            </a:r>
            <a:r>
              <a:rPr dirty="0" spc="-220"/>
              <a:t> </a:t>
            </a:r>
            <a:r>
              <a:rPr dirty="0" spc="-90"/>
              <a:t>de</a:t>
            </a:r>
            <a:r>
              <a:rPr dirty="0" spc="-265"/>
              <a:t> </a:t>
            </a:r>
            <a:r>
              <a:rPr dirty="0" spc="-95"/>
              <a:t>datos</a:t>
            </a:r>
          </a:p>
          <a:p>
            <a:pPr marL="12700">
              <a:lnSpc>
                <a:spcPts val="2735"/>
              </a:lnSpc>
            </a:pPr>
            <a:r>
              <a:rPr dirty="0" spc="-10"/>
              <a:t>Internas</a:t>
            </a: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5722620" y="2455164"/>
            <a:ext cx="4333240" cy="3191510"/>
            <a:chOff x="5722620" y="2455164"/>
            <a:chExt cx="4333240" cy="3191510"/>
          </a:xfrm>
        </p:grpSpPr>
        <p:sp>
          <p:nvSpPr>
            <p:cNvPr id="11" name="object 11" descr=""/>
            <p:cNvSpPr/>
            <p:nvPr/>
          </p:nvSpPr>
          <p:spPr>
            <a:xfrm>
              <a:off x="5722620" y="2459736"/>
              <a:ext cx="4284345" cy="3187065"/>
            </a:xfrm>
            <a:custGeom>
              <a:avLst/>
              <a:gdLst/>
              <a:ahLst/>
              <a:cxnLst/>
              <a:rect l="l" t="t" r="r" b="b"/>
              <a:pathLst>
                <a:path w="4284345" h="3187065">
                  <a:moveTo>
                    <a:pt x="59435" y="3127248"/>
                  </a:moveTo>
                  <a:lnTo>
                    <a:pt x="4283963" y="3127248"/>
                  </a:lnTo>
                  <a:lnTo>
                    <a:pt x="4283963" y="0"/>
                  </a:lnTo>
                  <a:lnTo>
                    <a:pt x="59435" y="0"/>
                  </a:lnTo>
                  <a:lnTo>
                    <a:pt x="59435" y="3127248"/>
                  </a:lnTo>
                  <a:close/>
                </a:path>
                <a:path w="4284345" h="3187065">
                  <a:moveTo>
                    <a:pt x="59435" y="3127248"/>
                  </a:moveTo>
                  <a:lnTo>
                    <a:pt x="59435" y="0"/>
                  </a:lnTo>
                </a:path>
                <a:path w="4284345" h="3187065">
                  <a:moveTo>
                    <a:pt x="0" y="3127248"/>
                  </a:moveTo>
                  <a:lnTo>
                    <a:pt x="59435" y="3127248"/>
                  </a:lnTo>
                </a:path>
                <a:path w="4284345" h="3187065">
                  <a:moveTo>
                    <a:pt x="0" y="2679191"/>
                  </a:moveTo>
                  <a:lnTo>
                    <a:pt x="59435" y="2679191"/>
                  </a:lnTo>
                </a:path>
                <a:path w="4284345" h="3187065">
                  <a:moveTo>
                    <a:pt x="0" y="2232660"/>
                  </a:moveTo>
                  <a:lnTo>
                    <a:pt x="59435" y="2232660"/>
                  </a:lnTo>
                </a:path>
                <a:path w="4284345" h="3187065">
                  <a:moveTo>
                    <a:pt x="0" y="1786127"/>
                  </a:moveTo>
                  <a:lnTo>
                    <a:pt x="59435" y="1786127"/>
                  </a:lnTo>
                </a:path>
                <a:path w="4284345" h="3187065">
                  <a:moveTo>
                    <a:pt x="0" y="1339595"/>
                  </a:moveTo>
                  <a:lnTo>
                    <a:pt x="59435" y="1339595"/>
                  </a:lnTo>
                </a:path>
                <a:path w="4284345" h="3187065">
                  <a:moveTo>
                    <a:pt x="0" y="893063"/>
                  </a:moveTo>
                  <a:lnTo>
                    <a:pt x="59435" y="893063"/>
                  </a:lnTo>
                </a:path>
                <a:path w="4284345" h="3187065">
                  <a:moveTo>
                    <a:pt x="0" y="446531"/>
                  </a:moveTo>
                  <a:lnTo>
                    <a:pt x="59435" y="446531"/>
                  </a:lnTo>
                </a:path>
                <a:path w="4284345" h="3187065">
                  <a:moveTo>
                    <a:pt x="0" y="0"/>
                  </a:moveTo>
                  <a:lnTo>
                    <a:pt x="59435" y="0"/>
                  </a:lnTo>
                </a:path>
                <a:path w="4284345" h="3187065">
                  <a:moveTo>
                    <a:pt x="59435" y="3127248"/>
                  </a:moveTo>
                  <a:lnTo>
                    <a:pt x="4283963" y="3127248"/>
                  </a:lnTo>
                </a:path>
                <a:path w="4284345" h="3187065">
                  <a:moveTo>
                    <a:pt x="59435" y="3127248"/>
                  </a:moveTo>
                  <a:lnTo>
                    <a:pt x="59435" y="3186684"/>
                  </a:lnTo>
                </a:path>
                <a:path w="4284345" h="3187065">
                  <a:moveTo>
                    <a:pt x="443483" y="3127248"/>
                  </a:moveTo>
                  <a:lnTo>
                    <a:pt x="443483" y="3186684"/>
                  </a:lnTo>
                </a:path>
                <a:path w="4284345" h="3187065">
                  <a:moveTo>
                    <a:pt x="827531" y="3127248"/>
                  </a:moveTo>
                  <a:lnTo>
                    <a:pt x="827531" y="3186684"/>
                  </a:lnTo>
                </a:path>
                <a:path w="4284345" h="3187065">
                  <a:moveTo>
                    <a:pt x="1211579" y="3127248"/>
                  </a:moveTo>
                  <a:lnTo>
                    <a:pt x="1211579" y="3186684"/>
                  </a:lnTo>
                </a:path>
                <a:path w="4284345" h="3187065">
                  <a:moveTo>
                    <a:pt x="1595627" y="3127248"/>
                  </a:moveTo>
                  <a:lnTo>
                    <a:pt x="1595627" y="3186684"/>
                  </a:lnTo>
                </a:path>
                <a:path w="4284345" h="3187065">
                  <a:moveTo>
                    <a:pt x="1979676" y="3127248"/>
                  </a:moveTo>
                  <a:lnTo>
                    <a:pt x="1979676" y="3186684"/>
                  </a:lnTo>
                </a:path>
                <a:path w="4284345" h="3187065">
                  <a:moveTo>
                    <a:pt x="2363724" y="3127248"/>
                  </a:moveTo>
                  <a:lnTo>
                    <a:pt x="2363724" y="3186684"/>
                  </a:lnTo>
                </a:path>
                <a:path w="4284345" h="3187065">
                  <a:moveTo>
                    <a:pt x="2747772" y="3127248"/>
                  </a:moveTo>
                  <a:lnTo>
                    <a:pt x="2747772" y="3186684"/>
                  </a:lnTo>
                </a:path>
                <a:path w="4284345" h="3187065">
                  <a:moveTo>
                    <a:pt x="3131820" y="3127248"/>
                  </a:moveTo>
                  <a:lnTo>
                    <a:pt x="3131820" y="3186684"/>
                  </a:lnTo>
                </a:path>
                <a:path w="4284345" h="3187065">
                  <a:moveTo>
                    <a:pt x="3515868" y="3127248"/>
                  </a:moveTo>
                  <a:lnTo>
                    <a:pt x="3515868" y="3186684"/>
                  </a:lnTo>
                </a:path>
                <a:path w="4284345" h="3187065">
                  <a:moveTo>
                    <a:pt x="3899915" y="3127248"/>
                  </a:moveTo>
                  <a:lnTo>
                    <a:pt x="3899915" y="3186684"/>
                  </a:lnTo>
                </a:path>
                <a:path w="4284345" h="3187065">
                  <a:moveTo>
                    <a:pt x="4283963" y="3127248"/>
                  </a:moveTo>
                  <a:lnTo>
                    <a:pt x="4283963" y="318668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638" y="4643882"/>
              <a:ext cx="97536" cy="9753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9734" y="4197350"/>
              <a:ext cx="97536" cy="97536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3782" y="4599686"/>
              <a:ext cx="97536" cy="9753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85686" y="4643882"/>
              <a:ext cx="97536" cy="9753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9734" y="3750818"/>
              <a:ext cx="97536" cy="9753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37830" y="4197350"/>
              <a:ext cx="97536" cy="97536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74022" y="2857754"/>
              <a:ext cx="97535" cy="9753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58070" y="2633726"/>
              <a:ext cx="97535" cy="97536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6422" y="2677922"/>
              <a:ext cx="97535" cy="97536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5505958" y="5458764"/>
            <a:ext cx="12318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solidFill>
                  <a:srgbClr val="12121E"/>
                </a:solidFill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40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5505958" y="3671061"/>
            <a:ext cx="123189" cy="1580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solidFill>
                  <a:srgbClr val="12121E"/>
                </a:solidFill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0">
                <a:solidFill>
                  <a:srgbClr val="12121E"/>
                </a:solidFill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0">
                <a:solidFill>
                  <a:srgbClr val="12121E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0">
                <a:solidFill>
                  <a:srgbClr val="12121E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505958" y="3224276"/>
            <a:ext cx="12318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solidFill>
                  <a:srgbClr val="12121E"/>
                </a:solidFill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505958" y="2777489"/>
            <a:ext cx="12318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solidFill>
                  <a:srgbClr val="12121E"/>
                </a:solidFill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505958" y="1982851"/>
            <a:ext cx="490220" cy="5873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429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Eje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12121E"/>
                </a:solidFill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400" spc="-50">
                <a:solidFill>
                  <a:srgbClr val="12121E"/>
                </a:solidFill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645658" y="5693765"/>
            <a:ext cx="44996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6875" algn="l"/>
                <a:tab pos="780415" algn="l"/>
                <a:tab pos="1164590" algn="l"/>
                <a:tab pos="1548765" algn="l"/>
                <a:tab pos="1932939" algn="l"/>
                <a:tab pos="2317115" algn="l"/>
                <a:tab pos="2700655" algn="l"/>
                <a:tab pos="3084830" algn="l"/>
                <a:tab pos="3469004" algn="l"/>
                <a:tab pos="3853179" algn="l"/>
                <a:tab pos="4237355" algn="l"/>
              </a:tabLst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0,0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0,5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1,0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1,5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2,0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2,5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3,0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3,5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4,0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4,5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5,0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5,5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0142346" y="5466994"/>
            <a:ext cx="42925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Eje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12121E"/>
                </a:solidFill>
                <a:latin typeface="Tahoma"/>
                <a:cs typeface="Tahoma"/>
              </a:rPr>
              <a:t>X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02055" y="2856433"/>
            <a:ext cx="368490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>
                <a:latin typeface="Tahoma"/>
                <a:cs typeface="Tahoma"/>
              </a:rPr>
              <a:t>No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conocer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el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origen</a:t>
            </a:r>
            <a:r>
              <a:rPr dirty="0" sz="1800" spc="-1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los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datos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02055" y="3405632"/>
            <a:ext cx="3265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>
                <a:latin typeface="Tahoma"/>
                <a:cs typeface="Tahoma"/>
              </a:rPr>
              <a:t>No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aplicar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el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modelo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correcto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29184" y="1194816"/>
            <a:ext cx="1731645" cy="904240"/>
            <a:chOff x="329184" y="1194816"/>
            <a:chExt cx="1731645" cy="904240"/>
          </a:xfrm>
        </p:grpSpPr>
        <p:sp>
          <p:nvSpPr>
            <p:cNvPr id="3" name="object 3" descr=""/>
            <p:cNvSpPr/>
            <p:nvPr/>
          </p:nvSpPr>
          <p:spPr>
            <a:xfrm>
              <a:off x="467868" y="1303020"/>
              <a:ext cx="1592580" cy="795655"/>
            </a:xfrm>
            <a:custGeom>
              <a:avLst/>
              <a:gdLst/>
              <a:ahLst/>
              <a:cxnLst/>
              <a:rect l="l" t="t" r="r" b="b"/>
              <a:pathLst>
                <a:path w="1592580" h="795655">
                  <a:moveTo>
                    <a:pt x="1513077" y="0"/>
                  </a:moveTo>
                  <a:lnTo>
                    <a:pt x="79552" y="0"/>
                  </a:lnTo>
                  <a:lnTo>
                    <a:pt x="48584" y="6242"/>
                  </a:lnTo>
                  <a:lnTo>
                    <a:pt x="23298" y="23272"/>
                  </a:lnTo>
                  <a:lnTo>
                    <a:pt x="6250" y="48541"/>
                  </a:lnTo>
                  <a:lnTo>
                    <a:pt x="0" y="79501"/>
                  </a:lnTo>
                  <a:lnTo>
                    <a:pt x="0" y="716026"/>
                  </a:lnTo>
                  <a:lnTo>
                    <a:pt x="6250" y="746986"/>
                  </a:lnTo>
                  <a:lnTo>
                    <a:pt x="23298" y="772255"/>
                  </a:lnTo>
                  <a:lnTo>
                    <a:pt x="48584" y="789285"/>
                  </a:lnTo>
                  <a:lnTo>
                    <a:pt x="79552" y="795527"/>
                  </a:lnTo>
                  <a:lnTo>
                    <a:pt x="1513077" y="795527"/>
                  </a:lnTo>
                  <a:lnTo>
                    <a:pt x="1544038" y="789285"/>
                  </a:lnTo>
                  <a:lnTo>
                    <a:pt x="1569307" y="772255"/>
                  </a:lnTo>
                  <a:lnTo>
                    <a:pt x="1586337" y="746986"/>
                  </a:lnTo>
                  <a:lnTo>
                    <a:pt x="1592580" y="716026"/>
                  </a:lnTo>
                  <a:lnTo>
                    <a:pt x="1592580" y="79501"/>
                  </a:lnTo>
                  <a:lnTo>
                    <a:pt x="1586337" y="48541"/>
                  </a:lnTo>
                  <a:lnTo>
                    <a:pt x="1569307" y="23272"/>
                  </a:lnTo>
                  <a:lnTo>
                    <a:pt x="1544038" y="6242"/>
                  </a:lnTo>
                  <a:lnTo>
                    <a:pt x="1513077" y="0"/>
                  </a:lnTo>
                  <a:close/>
                </a:path>
              </a:pathLst>
            </a:custGeom>
            <a:solidFill>
              <a:srgbClr val="001E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35280" y="120091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90">
                  <a:moveTo>
                    <a:pt x="144018" y="0"/>
                  </a:moveTo>
                  <a:lnTo>
                    <a:pt x="98496" y="7345"/>
                  </a:lnTo>
                  <a:lnTo>
                    <a:pt x="58962" y="27797"/>
                  </a:lnTo>
                  <a:lnTo>
                    <a:pt x="27786" y="58978"/>
                  </a:lnTo>
                  <a:lnTo>
                    <a:pt x="7342" y="98511"/>
                  </a:lnTo>
                  <a:lnTo>
                    <a:pt x="0" y="144017"/>
                  </a:lnTo>
                  <a:lnTo>
                    <a:pt x="7342" y="189524"/>
                  </a:lnTo>
                  <a:lnTo>
                    <a:pt x="27786" y="229057"/>
                  </a:lnTo>
                  <a:lnTo>
                    <a:pt x="58962" y="260238"/>
                  </a:lnTo>
                  <a:lnTo>
                    <a:pt x="98496" y="280690"/>
                  </a:lnTo>
                  <a:lnTo>
                    <a:pt x="144018" y="288036"/>
                  </a:lnTo>
                  <a:lnTo>
                    <a:pt x="189539" y="280690"/>
                  </a:lnTo>
                  <a:lnTo>
                    <a:pt x="229073" y="260238"/>
                  </a:lnTo>
                  <a:lnTo>
                    <a:pt x="260249" y="229057"/>
                  </a:lnTo>
                  <a:lnTo>
                    <a:pt x="280693" y="189524"/>
                  </a:lnTo>
                  <a:lnTo>
                    <a:pt x="288036" y="144017"/>
                  </a:lnTo>
                  <a:lnTo>
                    <a:pt x="280693" y="98511"/>
                  </a:lnTo>
                  <a:lnTo>
                    <a:pt x="260249" y="58978"/>
                  </a:lnTo>
                  <a:lnTo>
                    <a:pt x="229073" y="27797"/>
                  </a:lnTo>
                  <a:lnTo>
                    <a:pt x="189539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35280" y="120091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90">
                  <a:moveTo>
                    <a:pt x="0" y="144017"/>
                  </a:moveTo>
                  <a:lnTo>
                    <a:pt x="7342" y="98511"/>
                  </a:lnTo>
                  <a:lnTo>
                    <a:pt x="27786" y="58978"/>
                  </a:lnTo>
                  <a:lnTo>
                    <a:pt x="58962" y="27797"/>
                  </a:lnTo>
                  <a:lnTo>
                    <a:pt x="98496" y="7345"/>
                  </a:lnTo>
                  <a:lnTo>
                    <a:pt x="144018" y="0"/>
                  </a:lnTo>
                  <a:lnTo>
                    <a:pt x="189539" y="7345"/>
                  </a:lnTo>
                  <a:lnTo>
                    <a:pt x="229073" y="27797"/>
                  </a:lnTo>
                  <a:lnTo>
                    <a:pt x="260249" y="58978"/>
                  </a:lnTo>
                  <a:lnTo>
                    <a:pt x="280693" y="98511"/>
                  </a:lnTo>
                  <a:lnTo>
                    <a:pt x="288036" y="144017"/>
                  </a:lnTo>
                  <a:lnTo>
                    <a:pt x="280693" y="189524"/>
                  </a:lnTo>
                  <a:lnTo>
                    <a:pt x="260249" y="229057"/>
                  </a:lnTo>
                  <a:lnTo>
                    <a:pt x="229073" y="260238"/>
                  </a:lnTo>
                  <a:lnTo>
                    <a:pt x="189539" y="280690"/>
                  </a:lnTo>
                  <a:lnTo>
                    <a:pt x="144018" y="288036"/>
                  </a:lnTo>
                  <a:lnTo>
                    <a:pt x="98496" y="280690"/>
                  </a:lnTo>
                  <a:lnTo>
                    <a:pt x="58962" y="260238"/>
                  </a:lnTo>
                  <a:lnTo>
                    <a:pt x="27786" y="229057"/>
                  </a:lnTo>
                  <a:lnTo>
                    <a:pt x="7342" y="189524"/>
                  </a:lnTo>
                  <a:lnTo>
                    <a:pt x="0" y="144017"/>
                  </a:lnTo>
                  <a:close/>
                </a:path>
              </a:pathLst>
            </a:custGeom>
            <a:ln w="12191">
              <a:solidFill>
                <a:srgbClr val="001E5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410057" y="1206084"/>
            <a:ext cx="1609725" cy="71247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400" spc="-50" b="1">
                <a:solidFill>
                  <a:srgbClr val="001E5A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  <a:p>
            <a:pPr marL="416559" marR="5080" indent="-306705">
              <a:lnSpc>
                <a:spcPts val="1620"/>
              </a:lnSpc>
              <a:spcBef>
                <a:spcPts val="359"/>
              </a:spcBef>
            </a:pP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Falta</a:t>
            </a:r>
            <a:r>
              <a:rPr dirty="0" sz="15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15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ahoma"/>
                <a:cs typeface="Tahoma"/>
              </a:rPr>
              <a:t>expertise </a:t>
            </a: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dirty="0" sz="15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ahoma"/>
                <a:cs typeface="Tahoma"/>
              </a:rPr>
              <a:t>equipo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pc="-125"/>
              <a:t>Barreras</a:t>
            </a:r>
            <a:r>
              <a:rPr dirty="0" spc="-245"/>
              <a:t> </a:t>
            </a:r>
            <a:r>
              <a:rPr dirty="0" spc="-90"/>
              <a:t>de</a:t>
            </a:r>
            <a:r>
              <a:rPr dirty="0" spc="-270"/>
              <a:t> </a:t>
            </a:r>
            <a:r>
              <a:rPr dirty="0" spc="-155"/>
              <a:t>adquisición</a:t>
            </a:r>
            <a:r>
              <a:rPr dirty="0" spc="-210"/>
              <a:t> </a:t>
            </a:r>
            <a:r>
              <a:rPr dirty="0"/>
              <a:t>y</a:t>
            </a:r>
            <a:r>
              <a:rPr dirty="0" spc="-290"/>
              <a:t> </a:t>
            </a:r>
            <a:r>
              <a:rPr dirty="0" spc="-145"/>
              <a:t>tratamiento</a:t>
            </a:r>
            <a:r>
              <a:rPr dirty="0" spc="-220"/>
              <a:t> </a:t>
            </a:r>
            <a:r>
              <a:rPr dirty="0" spc="-90"/>
              <a:t>de</a:t>
            </a:r>
            <a:r>
              <a:rPr dirty="0" spc="-265"/>
              <a:t> </a:t>
            </a:r>
            <a:r>
              <a:rPr dirty="0" spc="-95"/>
              <a:t>datos</a:t>
            </a:r>
          </a:p>
          <a:p>
            <a:pPr marL="12700">
              <a:lnSpc>
                <a:spcPts val="2735"/>
              </a:lnSpc>
            </a:pPr>
            <a:r>
              <a:rPr dirty="0" spc="-10"/>
              <a:t>Internas</a:t>
            </a: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5722620" y="2455164"/>
            <a:ext cx="4333240" cy="3191510"/>
            <a:chOff x="5722620" y="2455164"/>
            <a:chExt cx="4333240" cy="3191510"/>
          </a:xfrm>
        </p:grpSpPr>
        <p:sp>
          <p:nvSpPr>
            <p:cNvPr id="11" name="object 11" descr=""/>
            <p:cNvSpPr/>
            <p:nvPr/>
          </p:nvSpPr>
          <p:spPr>
            <a:xfrm>
              <a:off x="5722620" y="2459736"/>
              <a:ext cx="4284345" cy="3187065"/>
            </a:xfrm>
            <a:custGeom>
              <a:avLst/>
              <a:gdLst/>
              <a:ahLst/>
              <a:cxnLst/>
              <a:rect l="l" t="t" r="r" b="b"/>
              <a:pathLst>
                <a:path w="4284345" h="3187065">
                  <a:moveTo>
                    <a:pt x="59435" y="3127248"/>
                  </a:moveTo>
                  <a:lnTo>
                    <a:pt x="4283963" y="3127248"/>
                  </a:lnTo>
                  <a:lnTo>
                    <a:pt x="4283963" y="0"/>
                  </a:lnTo>
                  <a:lnTo>
                    <a:pt x="59435" y="0"/>
                  </a:lnTo>
                  <a:lnTo>
                    <a:pt x="59435" y="3127248"/>
                  </a:lnTo>
                  <a:close/>
                </a:path>
                <a:path w="4284345" h="3187065">
                  <a:moveTo>
                    <a:pt x="59435" y="3127248"/>
                  </a:moveTo>
                  <a:lnTo>
                    <a:pt x="59435" y="0"/>
                  </a:lnTo>
                </a:path>
                <a:path w="4284345" h="3187065">
                  <a:moveTo>
                    <a:pt x="0" y="3127248"/>
                  </a:moveTo>
                  <a:lnTo>
                    <a:pt x="59435" y="3127248"/>
                  </a:lnTo>
                </a:path>
                <a:path w="4284345" h="3187065">
                  <a:moveTo>
                    <a:pt x="0" y="2679191"/>
                  </a:moveTo>
                  <a:lnTo>
                    <a:pt x="59435" y="2679191"/>
                  </a:lnTo>
                </a:path>
                <a:path w="4284345" h="3187065">
                  <a:moveTo>
                    <a:pt x="0" y="2232660"/>
                  </a:moveTo>
                  <a:lnTo>
                    <a:pt x="59435" y="2232660"/>
                  </a:lnTo>
                </a:path>
                <a:path w="4284345" h="3187065">
                  <a:moveTo>
                    <a:pt x="0" y="1786127"/>
                  </a:moveTo>
                  <a:lnTo>
                    <a:pt x="59435" y="1786127"/>
                  </a:lnTo>
                </a:path>
                <a:path w="4284345" h="3187065">
                  <a:moveTo>
                    <a:pt x="0" y="1339595"/>
                  </a:moveTo>
                  <a:lnTo>
                    <a:pt x="59435" y="1339595"/>
                  </a:lnTo>
                </a:path>
                <a:path w="4284345" h="3187065">
                  <a:moveTo>
                    <a:pt x="0" y="893063"/>
                  </a:moveTo>
                  <a:lnTo>
                    <a:pt x="59435" y="893063"/>
                  </a:lnTo>
                </a:path>
                <a:path w="4284345" h="3187065">
                  <a:moveTo>
                    <a:pt x="0" y="446531"/>
                  </a:moveTo>
                  <a:lnTo>
                    <a:pt x="59435" y="446531"/>
                  </a:lnTo>
                </a:path>
                <a:path w="4284345" h="3187065">
                  <a:moveTo>
                    <a:pt x="0" y="0"/>
                  </a:moveTo>
                  <a:lnTo>
                    <a:pt x="59435" y="0"/>
                  </a:lnTo>
                </a:path>
                <a:path w="4284345" h="3187065">
                  <a:moveTo>
                    <a:pt x="59435" y="3127248"/>
                  </a:moveTo>
                  <a:lnTo>
                    <a:pt x="4283963" y="3127248"/>
                  </a:lnTo>
                </a:path>
                <a:path w="4284345" h="3187065">
                  <a:moveTo>
                    <a:pt x="59435" y="3127248"/>
                  </a:moveTo>
                  <a:lnTo>
                    <a:pt x="59435" y="3186684"/>
                  </a:lnTo>
                </a:path>
                <a:path w="4284345" h="3187065">
                  <a:moveTo>
                    <a:pt x="443483" y="3127248"/>
                  </a:moveTo>
                  <a:lnTo>
                    <a:pt x="443483" y="3186684"/>
                  </a:lnTo>
                </a:path>
                <a:path w="4284345" h="3187065">
                  <a:moveTo>
                    <a:pt x="827531" y="3127248"/>
                  </a:moveTo>
                  <a:lnTo>
                    <a:pt x="827531" y="3186684"/>
                  </a:lnTo>
                </a:path>
                <a:path w="4284345" h="3187065">
                  <a:moveTo>
                    <a:pt x="1211579" y="3127248"/>
                  </a:moveTo>
                  <a:lnTo>
                    <a:pt x="1211579" y="3186684"/>
                  </a:lnTo>
                </a:path>
                <a:path w="4284345" h="3187065">
                  <a:moveTo>
                    <a:pt x="1595627" y="3127248"/>
                  </a:moveTo>
                  <a:lnTo>
                    <a:pt x="1595627" y="3186684"/>
                  </a:lnTo>
                </a:path>
                <a:path w="4284345" h="3187065">
                  <a:moveTo>
                    <a:pt x="1979676" y="3127248"/>
                  </a:moveTo>
                  <a:lnTo>
                    <a:pt x="1979676" y="3186684"/>
                  </a:lnTo>
                </a:path>
                <a:path w="4284345" h="3187065">
                  <a:moveTo>
                    <a:pt x="2363724" y="3127248"/>
                  </a:moveTo>
                  <a:lnTo>
                    <a:pt x="2363724" y="3186684"/>
                  </a:lnTo>
                </a:path>
                <a:path w="4284345" h="3187065">
                  <a:moveTo>
                    <a:pt x="2747772" y="3127248"/>
                  </a:moveTo>
                  <a:lnTo>
                    <a:pt x="2747772" y="3186684"/>
                  </a:lnTo>
                </a:path>
                <a:path w="4284345" h="3187065">
                  <a:moveTo>
                    <a:pt x="3131820" y="3127248"/>
                  </a:moveTo>
                  <a:lnTo>
                    <a:pt x="3131820" y="3186684"/>
                  </a:lnTo>
                </a:path>
                <a:path w="4284345" h="3187065">
                  <a:moveTo>
                    <a:pt x="3515868" y="3127248"/>
                  </a:moveTo>
                  <a:lnTo>
                    <a:pt x="3515868" y="3186684"/>
                  </a:lnTo>
                </a:path>
                <a:path w="4284345" h="3187065">
                  <a:moveTo>
                    <a:pt x="3899915" y="3127248"/>
                  </a:moveTo>
                  <a:lnTo>
                    <a:pt x="3899915" y="3186684"/>
                  </a:lnTo>
                </a:path>
                <a:path w="4284345" h="3187065">
                  <a:moveTo>
                    <a:pt x="4283963" y="3127248"/>
                  </a:moveTo>
                  <a:lnTo>
                    <a:pt x="4283963" y="318668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638" y="4643882"/>
              <a:ext cx="97536" cy="9753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9734" y="4197350"/>
              <a:ext cx="97536" cy="97536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3782" y="4599686"/>
              <a:ext cx="97536" cy="9753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3908" y="4643628"/>
              <a:ext cx="97536" cy="9753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7956" y="3750564"/>
              <a:ext cx="97536" cy="9753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6052" y="4197096"/>
              <a:ext cx="97536" cy="97536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74022" y="2857754"/>
              <a:ext cx="97535" cy="9753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58070" y="2633726"/>
              <a:ext cx="97535" cy="97536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26422" y="2677922"/>
              <a:ext cx="97535" cy="97536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5505958" y="5458764"/>
            <a:ext cx="12318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solidFill>
                  <a:srgbClr val="12121E"/>
                </a:solidFill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41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5505958" y="3671061"/>
            <a:ext cx="123189" cy="1580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solidFill>
                  <a:srgbClr val="12121E"/>
                </a:solidFill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0">
                <a:solidFill>
                  <a:srgbClr val="12121E"/>
                </a:solidFill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0">
                <a:solidFill>
                  <a:srgbClr val="12121E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0">
                <a:solidFill>
                  <a:srgbClr val="12121E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505958" y="3224276"/>
            <a:ext cx="12318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solidFill>
                  <a:srgbClr val="12121E"/>
                </a:solidFill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505958" y="2777489"/>
            <a:ext cx="12318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solidFill>
                  <a:srgbClr val="12121E"/>
                </a:solidFill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505958" y="1982851"/>
            <a:ext cx="490220" cy="5873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429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Eje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12121E"/>
                </a:solidFill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400" spc="-50">
                <a:solidFill>
                  <a:srgbClr val="12121E"/>
                </a:solidFill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645658" y="5693765"/>
            <a:ext cx="44996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6875" algn="l"/>
                <a:tab pos="780415" algn="l"/>
                <a:tab pos="1164590" algn="l"/>
                <a:tab pos="1548765" algn="l"/>
                <a:tab pos="1932939" algn="l"/>
                <a:tab pos="2317115" algn="l"/>
                <a:tab pos="2700655" algn="l"/>
                <a:tab pos="3084830" algn="l"/>
                <a:tab pos="3469004" algn="l"/>
                <a:tab pos="3853179" algn="l"/>
                <a:tab pos="4237355" algn="l"/>
              </a:tabLst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0,0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0,5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1,0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1,5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2,0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2,5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3,0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3,5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4,0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4,5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5,0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5,5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0142346" y="5466994"/>
            <a:ext cx="42925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Eje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12121E"/>
                </a:solidFill>
                <a:latin typeface="Tahoma"/>
                <a:cs typeface="Tahoma"/>
              </a:rPr>
              <a:t>X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02055" y="2856433"/>
            <a:ext cx="368490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>
                <a:latin typeface="Tahoma"/>
                <a:cs typeface="Tahoma"/>
              </a:rPr>
              <a:t>No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conocer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el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origen</a:t>
            </a:r>
            <a:r>
              <a:rPr dirty="0" sz="1800" spc="-1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los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datos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02055" y="3405632"/>
            <a:ext cx="3265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>
                <a:latin typeface="Tahoma"/>
                <a:cs typeface="Tahoma"/>
              </a:rPr>
              <a:t>No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aplicar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el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modelo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correcto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291" y="0"/>
              <a:ext cx="5472684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291" y="0"/>
              <a:ext cx="5472684" cy="4399788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668223" y="4735448"/>
            <a:ext cx="18053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30">
                <a:solidFill>
                  <a:srgbClr val="FFFFFF"/>
                </a:solidFill>
                <a:latin typeface="Arial Black"/>
                <a:cs typeface="Arial Black"/>
              </a:rPr>
              <a:t>Agenda</a:t>
            </a:r>
            <a:endParaRPr sz="3600">
              <a:latin typeface="Arial Black"/>
              <a:cs typeface="Arial Black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681227" y="656844"/>
            <a:ext cx="8460105" cy="4837430"/>
            <a:chOff x="681227" y="656844"/>
            <a:chExt cx="8460105" cy="4837430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227" y="5487923"/>
              <a:ext cx="4974590" cy="609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026908" y="656844"/>
              <a:ext cx="1114425" cy="1114425"/>
            </a:xfrm>
            <a:custGeom>
              <a:avLst/>
              <a:gdLst/>
              <a:ahLst/>
              <a:cxnLst/>
              <a:rect l="l" t="t" r="r" b="b"/>
              <a:pathLst>
                <a:path w="1114425" h="1114425">
                  <a:moveTo>
                    <a:pt x="1114044" y="0"/>
                  </a:moveTo>
                  <a:lnTo>
                    <a:pt x="0" y="0"/>
                  </a:lnTo>
                  <a:lnTo>
                    <a:pt x="0" y="1114043"/>
                  </a:lnTo>
                  <a:lnTo>
                    <a:pt x="1114044" y="1114043"/>
                  </a:lnTo>
                  <a:lnTo>
                    <a:pt x="111404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25611" y="955548"/>
              <a:ext cx="516635" cy="516636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668223" y="5644997"/>
            <a:ext cx="1040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Sesión</a:t>
            </a:r>
            <a:r>
              <a:rPr dirty="0" sz="18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#1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695692" y="1850897"/>
            <a:ext cx="1778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04040"/>
                </a:solidFill>
                <a:latin typeface="Tahoma"/>
                <a:cs typeface="Tahoma"/>
              </a:rPr>
              <a:t>Introducción</a:t>
            </a:r>
            <a:r>
              <a:rPr dirty="0" sz="1800" spc="-11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1800" spc="-25" b="1">
                <a:solidFill>
                  <a:srgbClr val="404040"/>
                </a:solidFill>
                <a:latin typeface="Tahoma"/>
                <a:cs typeface="Tahoma"/>
              </a:rPr>
              <a:t>al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831328" y="2303608"/>
            <a:ext cx="1506220" cy="314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60" b="1">
                <a:latin typeface="Tahoma"/>
                <a:cs typeface="Tahoma"/>
              </a:rPr>
              <a:t>Data</a:t>
            </a:r>
            <a:r>
              <a:rPr dirty="0" sz="1900" spc="-70" b="1">
                <a:latin typeface="Tahoma"/>
                <a:cs typeface="Tahoma"/>
              </a:rPr>
              <a:t> </a:t>
            </a:r>
            <a:r>
              <a:rPr dirty="0" sz="1900" spc="-40" b="1">
                <a:latin typeface="Tahoma"/>
                <a:cs typeface="Tahoma"/>
              </a:rPr>
              <a:t>Science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7809738" y="2653283"/>
            <a:ext cx="4382770" cy="4133215"/>
            <a:chOff x="7809738" y="2653283"/>
            <a:chExt cx="4382770" cy="4133215"/>
          </a:xfrm>
        </p:grpSpPr>
        <p:sp>
          <p:nvSpPr>
            <p:cNvPr id="14" name="object 14" descr=""/>
            <p:cNvSpPr/>
            <p:nvPr/>
          </p:nvSpPr>
          <p:spPr>
            <a:xfrm>
              <a:off x="7809738" y="2667761"/>
              <a:ext cx="1548130" cy="0"/>
            </a:xfrm>
            <a:custGeom>
              <a:avLst/>
              <a:gdLst/>
              <a:ahLst/>
              <a:cxnLst/>
              <a:rect l="l" t="t" r="r" b="b"/>
              <a:pathLst>
                <a:path w="1548129" h="0">
                  <a:moveTo>
                    <a:pt x="0" y="0"/>
                  </a:moveTo>
                  <a:lnTo>
                    <a:pt x="1548002" y="0"/>
                  </a:lnTo>
                </a:path>
              </a:pathLst>
            </a:custGeom>
            <a:ln w="28956">
              <a:solidFill>
                <a:srgbClr val="A7EA5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1771376" y="6365748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4" h="421004">
                  <a:moveTo>
                    <a:pt x="420624" y="0"/>
                  </a:moveTo>
                  <a:lnTo>
                    <a:pt x="0" y="0"/>
                  </a:lnTo>
                  <a:lnTo>
                    <a:pt x="0" y="420623"/>
                  </a:lnTo>
                  <a:lnTo>
                    <a:pt x="420624" y="420623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7571358" y="2830195"/>
            <a:ext cx="2672080" cy="1451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22223A"/>
              </a:buClr>
              <a:buAutoNum type="arabicPeriod"/>
              <a:tabLst>
                <a:tab pos="354965" algn="l"/>
              </a:tabLst>
            </a:pPr>
            <a:r>
              <a:rPr dirty="0" sz="1400" b="1">
                <a:solidFill>
                  <a:srgbClr val="3C3C66"/>
                </a:solidFill>
                <a:latin typeface="Tahoma"/>
                <a:cs typeface="Tahoma"/>
              </a:rPr>
              <a:t>¿Qué</a:t>
            </a:r>
            <a:r>
              <a:rPr dirty="0" sz="1400" spc="-30" b="1">
                <a:solidFill>
                  <a:srgbClr val="3C3C66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3C3C66"/>
                </a:solidFill>
                <a:latin typeface="Tahoma"/>
                <a:cs typeface="Tahoma"/>
              </a:rPr>
              <a:t>es</a:t>
            </a:r>
            <a:r>
              <a:rPr dirty="0" sz="1400" spc="5" b="1">
                <a:solidFill>
                  <a:srgbClr val="3C3C66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3C3C66"/>
                </a:solidFill>
                <a:latin typeface="Tahoma"/>
                <a:cs typeface="Tahoma"/>
              </a:rPr>
              <a:t>el Data</a:t>
            </a:r>
            <a:r>
              <a:rPr dirty="0" sz="1400" spc="-20" b="1">
                <a:solidFill>
                  <a:srgbClr val="3C3C66"/>
                </a:solidFill>
                <a:latin typeface="Tahoma"/>
                <a:cs typeface="Tahoma"/>
              </a:rPr>
              <a:t> </a:t>
            </a:r>
            <a:r>
              <a:rPr dirty="0" sz="1400" spc="-10" b="1">
                <a:solidFill>
                  <a:srgbClr val="3C3C66"/>
                </a:solidFill>
                <a:latin typeface="Tahoma"/>
                <a:cs typeface="Tahoma"/>
              </a:rPr>
              <a:t>Science?</a:t>
            </a:r>
            <a:endParaRPr sz="1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495"/>
              </a:spcBef>
              <a:buClr>
                <a:srgbClr val="22223A"/>
              </a:buClr>
              <a:buAutoNum type="arabicPeriod"/>
              <a:tabLst>
                <a:tab pos="354965" algn="l"/>
              </a:tabLst>
            </a:pPr>
            <a:r>
              <a:rPr dirty="0" sz="1400" b="1">
                <a:solidFill>
                  <a:srgbClr val="3C3C66"/>
                </a:solidFill>
                <a:latin typeface="Tahoma"/>
                <a:cs typeface="Tahoma"/>
              </a:rPr>
              <a:t>Proceso</a:t>
            </a:r>
            <a:r>
              <a:rPr dirty="0" sz="1400" spc="-10" b="1">
                <a:solidFill>
                  <a:srgbClr val="3C3C66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3C3C66"/>
                </a:solidFill>
                <a:latin typeface="Tahoma"/>
                <a:cs typeface="Tahoma"/>
              </a:rPr>
              <a:t>de</a:t>
            </a:r>
            <a:r>
              <a:rPr dirty="0" sz="1400" spc="-10" b="1">
                <a:solidFill>
                  <a:srgbClr val="3C3C66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3C3C66"/>
                </a:solidFill>
                <a:latin typeface="Tahoma"/>
                <a:cs typeface="Tahoma"/>
              </a:rPr>
              <a:t>Data</a:t>
            </a:r>
            <a:r>
              <a:rPr dirty="0" sz="1400" spc="-25" b="1">
                <a:solidFill>
                  <a:srgbClr val="3C3C66"/>
                </a:solidFill>
                <a:latin typeface="Tahoma"/>
                <a:cs typeface="Tahoma"/>
              </a:rPr>
              <a:t> </a:t>
            </a:r>
            <a:r>
              <a:rPr dirty="0" sz="1400" spc="-10" b="1">
                <a:solidFill>
                  <a:srgbClr val="3C3C66"/>
                </a:solidFill>
                <a:latin typeface="Tahoma"/>
                <a:cs typeface="Tahoma"/>
              </a:rPr>
              <a:t>Science</a:t>
            </a:r>
            <a:endParaRPr sz="1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505"/>
              </a:spcBef>
              <a:buClr>
                <a:srgbClr val="22223A"/>
              </a:buClr>
              <a:buAutoNum type="arabicPeriod"/>
              <a:tabLst>
                <a:tab pos="354965" algn="l"/>
              </a:tabLst>
            </a:pPr>
            <a:r>
              <a:rPr dirty="0" sz="1400" b="1">
                <a:solidFill>
                  <a:srgbClr val="3C3C66"/>
                </a:solidFill>
                <a:latin typeface="Tahoma"/>
                <a:cs typeface="Tahoma"/>
              </a:rPr>
              <a:t>El</a:t>
            </a:r>
            <a:r>
              <a:rPr dirty="0" sz="1400" spc="-10" b="1">
                <a:solidFill>
                  <a:srgbClr val="3C3C66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3C3C66"/>
                </a:solidFill>
                <a:latin typeface="Tahoma"/>
                <a:cs typeface="Tahoma"/>
              </a:rPr>
              <a:t>Equipo</a:t>
            </a:r>
            <a:r>
              <a:rPr dirty="0" sz="1400" spc="-45" b="1">
                <a:solidFill>
                  <a:srgbClr val="3C3C66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3C3C66"/>
                </a:solidFill>
                <a:latin typeface="Tahoma"/>
                <a:cs typeface="Tahoma"/>
              </a:rPr>
              <a:t>de</a:t>
            </a:r>
            <a:r>
              <a:rPr dirty="0" sz="1400" spc="-15" b="1">
                <a:solidFill>
                  <a:srgbClr val="3C3C66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3C3C66"/>
                </a:solidFill>
                <a:latin typeface="Tahoma"/>
                <a:cs typeface="Tahoma"/>
              </a:rPr>
              <a:t>Data</a:t>
            </a:r>
            <a:r>
              <a:rPr dirty="0" sz="1400" spc="-15" b="1">
                <a:solidFill>
                  <a:srgbClr val="3C3C66"/>
                </a:solidFill>
                <a:latin typeface="Tahoma"/>
                <a:cs typeface="Tahoma"/>
              </a:rPr>
              <a:t> </a:t>
            </a:r>
            <a:r>
              <a:rPr dirty="0" sz="1400" spc="-10" b="1">
                <a:solidFill>
                  <a:srgbClr val="3C3C66"/>
                </a:solidFill>
                <a:latin typeface="Tahoma"/>
                <a:cs typeface="Tahoma"/>
              </a:rPr>
              <a:t>Science</a:t>
            </a:r>
            <a:endParaRPr sz="1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500"/>
              </a:spcBef>
              <a:buClr>
                <a:srgbClr val="22223A"/>
              </a:buClr>
              <a:buAutoNum type="arabicPeriod"/>
              <a:tabLst>
                <a:tab pos="354965" algn="l"/>
              </a:tabLst>
            </a:pPr>
            <a:r>
              <a:rPr dirty="0" sz="1400" b="1">
                <a:solidFill>
                  <a:srgbClr val="3C3C66"/>
                </a:solidFill>
                <a:latin typeface="Tahoma"/>
                <a:cs typeface="Tahoma"/>
              </a:rPr>
              <a:t>Origen</a:t>
            </a:r>
            <a:r>
              <a:rPr dirty="0" sz="1400" spc="-25" b="1">
                <a:solidFill>
                  <a:srgbClr val="3C3C66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3C3C66"/>
                </a:solidFill>
                <a:latin typeface="Tahoma"/>
                <a:cs typeface="Tahoma"/>
              </a:rPr>
              <a:t>de</a:t>
            </a:r>
            <a:r>
              <a:rPr dirty="0" sz="1400" spc="-20" b="1">
                <a:solidFill>
                  <a:srgbClr val="3C3C66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3C3C66"/>
                </a:solidFill>
                <a:latin typeface="Tahoma"/>
                <a:cs typeface="Tahoma"/>
              </a:rPr>
              <a:t>los</a:t>
            </a:r>
            <a:r>
              <a:rPr dirty="0" sz="1400" spc="-15" b="1">
                <a:solidFill>
                  <a:srgbClr val="3C3C66"/>
                </a:solidFill>
                <a:latin typeface="Tahoma"/>
                <a:cs typeface="Tahoma"/>
              </a:rPr>
              <a:t> </a:t>
            </a:r>
            <a:r>
              <a:rPr dirty="0" sz="1400" spc="-10" b="1">
                <a:solidFill>
                  <a:srgbClr val="3C3C66"/>
                </a:solidFill>
                <a:latin typeface="Tahoma"/>
                <a:cs typeface="Tahoma"/>
              </a:rPr>
              <a:t>datos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17" name="object 17" descr=""/>
          <p:cNvSpPr txBox="1"/>
          <p:nvPr/>
        </p:nvSpPr>
        <p:spPr>
          <a:xfrm>
            <a:off x="7571358" y="4445584"/>
            <a:ext cx="2788285" cy="454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dirty="0" sz="1400" spc="-25" b="1">
                <a:solidFill>
                  <a:srgbClr val="22223A"/>
                </a:solidFill>
                <a:latin typeface="Tahoma"/>
                <a:cs typeface="Tahoma"/>
              </a:rPr>
              <a:t>5.</a:t>
            </a:r>
            <a:r>
              <a:rPr dirty="0" sz="1400" b="1">
                <a:solidFill>
                  <a:srgbClr val="22223A"/>
                </a:solidFill>
                <a:latin typeface="Tahoma"/>
                <a:cs typeface="Tahoma"/>
              </a:rPr>
              <a:t>	</a:t>
            </a:r>
            <a:r>
              <a:rPr dirty="0" sz="1400" b="1">
                <a:solidFill>
                  <a:srgbClr val="3C3C66"/>
                </a:solidFill>
                <a:latin typeface="Tahoma"/>
                <a:cs typeface="Tahoma"/>
              </a:rPr>
              <a:t>Zoom:</a:t>
            </a:r>
            <a:r>
              <a:rPr dirty="0" sz="1400" spc="-60" b="1">
                <a:solidFill>
                  <a:srgbClr val="3C3C66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3C3C66"/>
                </a:solidFill>
                <a:latin typeface="Tahoma"/>
                <a:cs typeface="Tahoma"/>
              </a:rPr>
              <a:t>Bases</a:t>
            </a:r>
            <a:r>
              <a:rPr dirty="0" sz="1400" spc="-35" b="1">
                <a:solidFill>
                  <a:srgbClr val="3C3C66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3C3C66"/>
                </a:solidFill>
                <a:latin typeface="Tahoma"/>
                <a:cs typeface="Tahoma"/>
              </a:rPr>
              <a:t>relacionales</a:t>
            </a:r>
            <a:r>
              <a:rPr dirty="0" sz="1400" spc="-25" b="1">
                <a:solidFill>
                  <a:srgbClr val="3C3C66"/>
                </a:solidFill>
                <a:latin typeface="Tahoma"/>
                <a:cs typeface="Tahoma"/>
              </a:rPr>
              <a:t> </a:t>
            </a:r>
            <a:r>
              <a:rPr dirty="0" sz="1400" spc="-50" b="1">
                <a:solidFill>
                  <a:srgbClr val="3C3C66"/>
                </a:solidFill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solidFill>
                  <a:srgbClr val="3C3C66"/>
                </a:solidFill>
                <a:latin typeface="Tahoma"/>
                <a:cs typeface="Tahoma"/>
              </a:rPr>
              <a:t>datos</a:t>
            </a:r>
            <a:r>
              <a:rPr dirty="0" sz="1400" spc="-20" b="1">
                <a:solidFill>
                  <a:srgbClr val="3C3C66"/>
                </a:solidFill>
                <a:latin typeface="Tahoma"/>
                <a:cs typeface="Tahoma"/>
              </a:rPr>
              <a:t> </a:t>
            </a:r>
            <a:r>
              <a:rPr dirty="0" sz="1400" spc="-10" b="1">
                <a:solidFill>
                  <a:srgbClr val="3C3C66"/>
                </a:solidFill>
                <a:latin typeface="Tahoma"/>
                <a:cs typeface="Tahoma"/>
              </a:rPr>
              <a:t>estructurados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571358" y="5063490"/>
            <a:ext cx="2626995" cy="856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22223A"/>
              </a:buClr>
              <a:buAutoNum type="arabicPeriod" startAt="6"/>
              <a:tabLst>
                <a:tab pos="354965" algn="l"/>
              </a:tabLst>
            </a:pPr>
            <a:r>
              <a:rPr dirty="0" sz="1400" b="1">
                <a:solidFill>
                  <a:srgbClr val="3C3C66"/>
                </a:solidFill>
                <a:latin typeface="Tahoma"/>
                <a:cs typeface="Tahoma"/>
              </a:rPr>
              <a:t>Flujo</a:t>
            </a:r>
            <a:r>
              <a:rPr dirty="0" sz="1400" spc="-20" b="1">
                <a:solidFill>
                  <a:srgbClr val="3C3C66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3C3C66"/>
                </a:solidFill>
                <a:latin typeface="Tahoma"/>
                <a:cs typeface="Tahoma"/>
              </a:rPr>
              <a:t>de</a:t>
            </a:r>
            <a:r>
              <a:rPr dirty="0" sz="1400" spc="-25" b="1">
                <a:solidFill>
                  <a:srgbClr val="3C3C66"/>
                </a:solidFill>
                <a:latin typeface="Tahoma"/>
                <a:cs typeface="Tahoma"/>
              </a:rPr>
              <a:t> </a:t>
            </a:r>
            <a:r>
              <a:rPr dirty="0" sz="1400" spc="-10" b="1">
                <a:solidFill>
                  <a:srgbClr val="3C3C66"/>
                </a:solidFill>
                <a:latin typeface="Tahoma"/>
                <a:cs typeface="Tahoma"/>
              </a:rPr>
              <a:t>datos</a:t>
            </a:r>
            <a:endParaRPr sz="1400">
              <a:latin typeface="Tahoma"/>
              <a:cs typeface="Tahoma"/>
            </a:endParaRPr>
          </a:p>
          <a:p>
            <a:pPr algn="ctr" marL="342265" indent="-342265">
              <a:lnSpc>
                <a:spcPct val="100000"/>
              </a:lnSpc>
              <a:spcBef>
                <a:spcPts val="1500"/>
              </a:spcBef>
              <a:buClr>
                <a:srgbClr val="22223A"/>
              </a:buClr>
              <a:buAutoNum type="arabicPeriod" startAt="6"/>
              <a:tabLst>
                <a:tab pos="342265" algn="l"/>
              </a:tabLst>
            </a:pPr>
            <a:r>
              <a:rPr dirty="0" sz="1400" b="1">
                <a:solidFill>
                  <a:srgbClr val="3C3C66"/>
                </a:solidFill>
                <a:latin typeface="Tahoma"/>
                <a:cs typeface="Tahoma"/>
              </a:rPr>
              <a:t>Barreras</a:t>
            </a:r>
            <a:r>
              <a:rPr dirty="0" sz="1400" spc="-45" b="1">
                <a:solidFill>
                  <a:srgbClr val="3C3C66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3C3C66"/>
                </a:solidFill>
                <a:latin typeface="Tahoma"/>
                <a:cs typeface="Tahoma"/>
              </a:rPr>
              <a:t>de</a:t>
            </a:r>
            <a:r>
              <a:rPr dirty="0" sz="1400" spc="-50" b="1">
                <a:solidFill>
                  <a:srgbClr val="3C3C66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3C3C66"/>
                </a:solidFill>
                <a:latin typeface="Tahoma"/>
                <a:cs typeface="Tahoma"/>
              </a:rPr>
              <a:t>adquisición</a:t>
            </a:r>
            <a:r>
              <a:rPr dirty="0" sz="1400" spc="-60" b="1">
                <a:solidFill>
                  <a:srgbClr val="3C3C66"/>
                </a:solidFill>
                <a:latin typeface="Tahoma"/>
                <a:cs typeface="Tahoma"/>
              </a:rPr>
              <a:t> </a:t>
            </a:r>
            <a:r>
              <a:rPr dirty="0" sz="1400" spc="-50" b="1">
                <a:solidFill>
                  <a:srgbClr val="3C3C66"/>
                </a:solidFill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  <a:p>
            <a:pPr algn="ctr" marR="20955">
              <a:lnSpc>
                <a:spcPct val="100000"/>
              </a:lnSpc>
            </a:pPr>
            <a:r>
              <a:rPr dirty="0" sz="1400" b="1">
                <a:solidFill>
                  <a:srgbClr val="3C3C66"/>
                </a:solidFill>
                <a:latin typeface="Tahoma"/>
                <a:cs typeface="Tahoma"/>
              </a:rPr>
              <a:t>tratamiento</a:t>
            </a:r>
            <a:r>
              <a:rPr dirty="0" sz="1400" spc="-30" b="1">
                <a:solidFill>
                  <a:srgbClr val="3C3C66"/>
                </a:solidFill>
                <a:latin typeface="Tahoma"/>
                <a:cs typeface="Tahoma"/>
              </a:rPr>
              <a:t> </a:t>
            </a:r>
            <a:r>
              <a:rPr dirty="0" sz="1400" b="1">
                <a:solidFill>
                  <a:srgbClr val="3C3C66"/>
                </a:solidFill>
                <a:latin typeface="Tahoma"/>
                <a:cs typeface="Tahoma"/>
              </a:rPr>
              <a:t>de</a:t>
            </a:r>
            <a:r>
              <a:rPr dirty="0" sz="1400" spc="-30" b="1">
                <a:solidFill>
                  <a:srgbClr val="3C3C66"/>
                </a:solidFill>
                <a:latin typeface="Tahoma"/>
                <a:cs typeface="Tahoma"/>
              </a:rPr>
              <a:t> </a:t>
            </a:r>
            <a:r>
              <a:rPr dirty="0" sz="1400" spc="-10" b="1">
                <a:solidFill>
                  <a:srgbClr val="3C3C66"/>
                </a:solidFill>
                <a:latin typeface="Tahoma"/>
                <a:cs typeface="Tahoma"/>
              </a:rPr>
              <a:t>datos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571358" y="6084823"/>
            <a:ext cx="11309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400" spc="-25" b="1">
                <a:solidFill>
                  <a:srgbClr val="22223A"/>
                </a:solidFill>
                <a:latin typeface="Tahoma"/>
                <a:cs typeface="Tahoma"/>
              </a:rPr>
              <a:t>8.</a:t>
            </a:r>
            <a:r>
              <a:rPr dirty="0" sz="1400" b="1">
                <a:solidFill>
                  <a:srgbClr val="22223A"/>
                </a:solidFill>
                <a:latin typeface="Tahoma"/>
                <a:cs typeface="Tahoma"/>
              </a:rPr>
              <a:t>	</a:t>
            </a:r>
            <a:r>
              <a:rPr dirty="0" sz="1400" spc="-10" b="1">
                <a:solidFill>
                  <a:srgbClr val="3C3C66"/>
                </a:solidFill>
                <a:latin typeface="Tahoma"/>
                <a:cs typeface="Tahoma"/>
              </a:rPr>
              <a:t>Ejercicio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29184" y="1194816"/>
            <a:ext cx="1731645" cy="904240"/>
            <a:chOff x="329184" y="1194816"/>
            <a:chExt cx="1731645" cy="904240"/>
          </a:xfrm>
        </p:grpSpPr>
        <p:sp>
          <p:nvSpPr>
            <p:cNvPr id="3" name="object 3" descr=""/>
            <p:cNvSpPr/>
            <p:nvPr/>
          </p:nvSpPr>
          <p:spPr>
            <a:xfrm>
              <a:off x="467868" y="1303020"/>
              <a:ext cx="1592580" cy="795655"/>
            </a:xfrm>
            <a:custGeom>
              <a:avLst/>
              <a:gdLst/>
              <a:ahLst/>
              <a:cxnLst/>
              <a:rect l="l" t="t" r="r" b="b"/>
              <a:pathLst>
                <a:path w="1592580" h="795655">
                  <a:moveTo>
                    <a:pt x="1513077" y="0"/>
                  </a:moveTo>
                  <a:lnTo>
                    <a:pt x="79552" y="0"/>
                  </a:lnTo>
                  <a:lnTo>
                    <a:pt x="48584" y="6242"/>
                  </a:lnTo>
                  <a:lnTo>
                    <a:pt x="23298" y="23272"/>
                  </a:lnTo>
                  <a:lnTo>
                    <a:pt x="6250" y="48541"/>
                  </a:lnTo>
                  <a:lnTo>
                    <a:pt x="0" y="79501"/>
                  </a:lnTo>
                  <a:lnTo>
                    <a:pt x="0" y="716026"/>
                  </a:lnTo>
                  <a:lnTo>
                    <a:pt x="6250" y="746986"/>
                  </a:lnTo>
                  <a:lnTo>
                    <a:pt x="23298" y="772255"/>
                  </a:lnTo>
                  <a:lnTo>
                    <a:pt x="48584" y="789285"/>
                  </a:lnTo>
                  <a:lnTo>
                    <a:pt x="79552" y="795527"/>
                  </a:lnTo>
                  <a:lnTo>
                    <a:pt x="1513077" y="795527"/>
                  </a:lnTo>
                  <a:lnTo>
                    <a:pt x="1544038" y="789285"/>
                  </a:lnTo>
                  <a:lnTo>
                    <a:pt x="1569307" y="772255"/>
                  </a:lnTo>
                  <a:lnTo>
                    <a:pt x="1586337" y="746986"/>
                  </a:lnTo>
                  <a:lnTo>
                    <a:pt x="1592580" y="716026"/>
                  </a:lnTo>
                  <a:lnTo>
                    <a:pt x="1592580" y="79501"/>
                  </a:lnTo>
                  <a:lnTo>
                    <a:pt x="1586337" y="48541"/>
                  </a:lnTo>
                  <a:lnTo>
                    <a:pt x="1569307" y="23272"/>
                  </a:lnTo>
                  <a:lnTo>
                    <a:pt x="1544038" y="6242"/>
                  </a:lnTo>
                  <a:lnTo>
                    <a:pt x="1513077" y="0"/>
                  </a:lnTo>
                  <a:close/>
                </a:path>
              </a:pathLst>
            </a:custGeom>
            <a:solidFill>
              <a:srgbClr val="001E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35280" y="120091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90">
                  <a:moveTo>
                    <a:pt x="144018" y="0"/>
                  </a:moveTo>
                  <a:lnTo>
                    <a:pt x="98496" y="7345"/>
                  </a:lnTo>
                  <a:lnTo>
                    <a:pt x="58962" y="27797"/>
                  </a:lnTo>
                  <a:lnTo>
                    <a:pt x="27786" y="58978"/>
                  </a:lnTo>
                  <a:lnTo>
                    <a:pt x="7342" y="98511"/>
                  </a:lnTo>
                  <a:lnTo>
                    <a:pt x="0" y="144017"/>
                  </a:lnTo>
                  <a:lnTo>
                    <a:pt x="7342" y="189524"/>
                  </a:lnTo>
                  <a:lnTo>
                    <a:pt x="27786" y="229057"/>
                  </a:lnTo>
                  <a:lnTo>
                    <a:pt x="58962" y="260238"/>
                  </a:lnTo>
                  <a:lnTo>
                    <a:pt x="98496" y="280690"/>
                  </a:lnTo>
                  <a:lnTo>
                    <a:pt x="144018" y="288036"/>
                  </a:lnTo>
                  <a:lnTo>
                    <a:pt x="189539" y="280690"/>
                  </a:lnTo>
                  <a:lnTo>
                    <a:pt x="229073" y="260238"/>
                  </a:lnTo>
                  <a:lnTo>
                    <a:pt x="260249" y="229057"/>
                  </a:lnTo>
                  <a:lnTo>
                    <a:pt x="280693" y="189524"/>
                  </a:lnTo>
                  <a:lnTo>
                    <a:pt x="288036" y="144017"/>
                  </a:lnTo>
                  <a:lnTo>
                    <a:pt x="280693" y="98511"/>
                  </a:lnTo>
                  <a:lnTo>
                    <a:pt x="260249" y="58978"/>
                  </a:lnTo>
                  <a:lnTo>
                    <a:pt x="229073" y="27797"/>
                  </a:lnTo>
                  <a:lnTo>
                    <a:pt x="189539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35280" y="120091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90">
                  <a:moveTo>
                    <a:pt x="0" y="144017"/>
                  </a:moveTo>
                  <a:lnTo>
                    <a:pt x="7342" y="98511"/>
                  </a:lnTo>
                  <a:lnTo>
                    <a:pt x="27786" y="58978"/>
                  </a:lnTo>
                  <a:lnTo>
                    <a:pt x="58962" y="27797"/>
                  </a:lnTo>
                  <a:lnTo>
                    <a:pt x="98496" y="7345"/>
                  </a:lnTo>
                  <a:lnTo>
                    <a:pt x="144018" y="0"/>
                  </a:lnTo>
                  <a:lnTo>
                    <a:pt x="189539" y="7345"/>
                  </a:lnTo>
                  <a:lnTo>
                    <a:pt x="229073" y="27797"/>
                  </a:lnTo>
                  <a:lnTo>
                    <a:pt x="260249" y="58978"/>
                  </a:lnTo>
                  <a:lnTo>
                    <a:pt x="280693" y="98511"/>
                  </a:lnTo>
                  <a:lnTo>
                    <a:pt x="288036" y="144017"/>
                  </a:lnTo>
                  <a:lnTo>
                    <a:pt x="280693" y="189524"/>
                  </a:lnTo>
                  <a:lnTo>
                    <a:pt x="260249" y="229057"/>
                  </a:lnTo>
                  <a:lnTo>
                    <a:pt x="229073" y="260238"/>
                  </a:lnTo>
                  <a:lnTo>
                    <a:pt x="189539" y="280690"/>
                  </a:lnTo>
                  <a:lnTo>
                    <a:pt x="144018" y="288036"/>
                  </a:lnTo>
                  <a:lnTo>
                    <a:pt x="98496" y="280690"/>
                  </a:lnTo>
                  <a:lnTo>
                    <a:pt x="58962" y="260238"/>
                  </a:lnTo>
                  <a:lnTo>
                    <a:pt x="27786" y="229057"/>
                  </a:lnTo>
                  <a:lnTo>
                    <a:pt x="7342" y="189524"/>
                  </a:lnTo>
                  <a:lnTo>
                    <a:pt x="0" y="144017"/>
                  </a:lnTo>
                  <a:close/>
                </a:path>
              </a:pathLst>
            </a:custGeom>
            <a:ln w="12191">
              <a:solidFill>
                <a:srgbClr val="001E5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410057" y="1206084"/>
            <a:ext cx="1609725" cy="71247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400" spc="-50" b="1">
                <a:solidFill>
                  <a:srgbClr val="001E5A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  <a:p>
            <a:pPr marL="416559" marR="5080" indent="-306705">
              <a:lnSpc>
                <a:spcPts val="1620"/>
              </a:lnSpc>
              <a:spcBef>
                <a:spcPts val="359"/>
              </a:spcBef>
            </a:pP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Falta</a:t>
            </a:r>
            <a:r>
              <a:rPr dirty="0" sz="15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15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ahoma"/>
                <a:cs typeface="Tahoma"/>
              </a:rPr>
              <a:t>expertise </a:t>
            </a: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dirty="0" sz="15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ahoma"/>
                <a:cs typeface="Tahoma"/>
              </a:rPr>
              <a:t>equipo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46303" y="416128"/>
            <a:ext cx="7032625" cy="721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z="2400" spc="-125">
                <a:solidFill>
                  <a:srgbClr val="404040"/>
                </a:solidFill>
                <a:latin typeface="Arial Black"/>
                <a:cs typeface="Arial Black"/>
              </a:rPr>
              <a:t>Barreras</a:t>
            </a:r>
            <a:r>
              <a:rPr dirty="0" sz="2400" spc="-245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2400" spc="-90">
                <a:solidFill>
                  <a:srgbClr val="404040"/>
                </a:solidFill>
                <a:latin typeface="Arial Black"/>
                <a:cs typeface="Arial Black"/>
              </a:rPr>
              <a:t>de</a:t>
            </a:r>
            <a:r>
              <a:rPr dirty="0" sz="2400" spc="-27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2400" spc="-155">
                <a:solidFill>
                  <a:srgbClr val="404040"/>
                </a:solidFill>
                <a:latin typeface="Arial Black"/>
                <a:cs typeface="Arial Black"/>
              </a:rPr>
              <a:t>adquisición</a:t>
            </a:r>
            <a:r>
              <a:rPr dirty="0" sz="2400" spc="-21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404040"/>
                </a:solidFill>
                <a:latin typeface="Arial Black"/>
                <a:cs typeface="Arial Black"/>
              </a:rPr>
              <a:t>y</a:t>
            </a:r>
            <a:r>
              <a:rPr dirty="0" sz="2400" spc="-29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2400" spc="-145">
                <a:solidFill>
                  <a:srgbClr val="404040"/>
                </a:solidFill>
                <a:latin typeface="Arial Black"/>
                <a:cs typeface="Arial Black"/>
              </a:rPr>
              <a:t>tratamiento</a:t>
            </a:r>
            <a:r>
              <a:rPr dirty="0" sz="2400" spc="-22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2400" spc="-90">
                <a:solidFill>
                  <a:srgbClr val="404040"/>
                </a:solidFill>
                <a:latin typeface="Arial Black"/>
                <a:cs typeface="Arial Black"/>
              </a:rPr>
              <a:t>de</a:t>
            </a:r>
            <a:r>
              <a:rPr dirty="0" sz="2400" spc="-265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2400" spc="-95">
                <a:solidFill>
                  <a:srgbClr val="404040"/>
                </a:solidFill>
                <a:latin typeface="Arial Black"/>
                <a:cs typeface="Arial Black"/>
              </a:rPr>
              <a:t>datos</a:t>
            </a:r>
            <a:endParaRPr sz="2400">
              <a:latin typeface="Arial Black"/>
              <a:cs typeface="Arial Black"/>
            </a:endParaRPr>
          </a:p>
          <a:p>
            <a:pPr marL="12700">
              <a:lnSpc>
                <a:spcPts val="2735"/>
              </a:lnSpc>
            </a:pPr>
            <a:r>
              <a:rPr dirty="0" sz="2400" spc="-10">
                <a:solidFill>
                  <a:srgbClr val="404040"/>
                </a:solidFill>
                <a:latin typeface="Arial Black"/>
                <a:cs typeface="Arial Black"/>
              </a:rPr>
              <a:t>Internas</a:t>
            </a:r>
            <a:endParaRPr sz="2400">
              <a:latin typeface="Arial Black"/>
              <a:cs typeface="Arial Black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5722620" y="2455164"/>
            <a:ext cx="4333240" cy="3191510"/>
            <a:chOff x="5722620" y="2455164"/>
            <a:chExt cx="4333240" cy="3191510"/>
          </a:xfrm>
        </p:grpSpPr>
        <p:sp>
          <p:nvSpPr>
            <p:cNvPr id="11" name="object 11" descr=""/>
            <p:cNvSpPr/>
            <p:nvPr/>
          </p:nvSpPr>
          <p:spPr>
            <a:xfrm>
              <a:off x="5722620" y="2459736"/>
              <a:ext cx="4284345" cy="3187065"/>
            </a:xfrm>
            <a:custGeom>
              <a:avLst/>
              <a:gdLst/>
              <a:ahLst/>
              <a:cxnLst/>
              <a:rect l="l" t="t" r="r" b="b"/>
              <a:pathLst>
                <a:path w="4284345" h="3187065">
                  <a:moveTo>
                    <a:pt x="59435" y="3127248"/>
                  </a:moveTo>
                  <a:lnTo>
                    <a:pt x="4283963" y="3127248"/>
                  </a:lnTo>
                  <a:lnTo>
                    <a:pt x="4283963" y="0"/>
                  </a:lnTo>
                  <a:lnTo>
                    <a:pt x="59435" y="0"/>
                  </a:lnTo>
                  <a:lnTo>
                    <a:pt x="59435" y="3127248"/>
                  </a:lnTo>
                  <a:close/>
                </a:path>
                <a:path w="4284345" h="3187065">
                  <a:moveTo>
                    <a:pt x="59435" y="3127248"/>
                  </a:moveTo>
                  <a:lnTo>
                    <a:pt x="59435" y="0"/>
                  </a:lnTo>
                </a:path>
                <a:path w="4284345" h="3187065">
                  <a:moveTo>
                    <a:pt x="0" y="3127248"/>
                  </a:moveTo>
                  <a:lnTo>
                    <a:pt x="59435" y="3127248"/>
                  </a:lnTo>
                </a:path>
                <a:path w="4284345" h="3187065">
                  <a:moveTo>
                    <a:pt x="0" y="2679191"/>
                  </a:moveTo>
                  <a:lnTo>
                    <a:pt x="59435" y="2679191"/>
                  </a:lnTo>
                </a:path>
                <a:path w="4284345" h="3187065">
                  <a:moveTo>
                    <a:pt x="0" y="2232660"/>
                  </a:moveTo>
                  <a:lnTo>
                    <a:pt x="59435" y="2232660"/>
                  </a:lnTo>
                </a:path>
                <a:path w="4284345" h="3187065">
                  <a:moveTo>
                    <a:pt x="0" y="1786127"/>
                  </a:moveTo>
                  <a:lnTo>
                    <a:pt x="59435" y="1786127"/>
                  </a:lnTo>
                </a:path>
                <a:path w="4284345" h="3187065">
                  <a:moveTo>
                    <a:pt x="0" y="1339595"/>
                  </a:moveTo>
                  <a:lnTo>
                    <a:pt x="59435" y="1339595"/>
                  </a:lnTo>
                </a:path>
                <a:path w="4284345" h="3187065">
                  <a:moveTo>
                    <a:pt x="0" y="893063"/>
                  </a:moveTo>
                  <a:lnTo>
                    <a:pt x="59435" y="893063"/>
                  </a:lnTo>
                </a:path>
                <a:path w="4284345" h="3187065">
                  <a:moveTo>
                    <a:pt x="0" y="446531"/>
                  </a:moveTo>
                  <a:lnTo>
                    <a:pt x="59435" y="446531"/>
                  </a:lnTo>
                </a:path>
                <a:path w="4284345" h="3187065">
                  <a:moveTo>
                    <a:pt x="0" y="0"/>
                  </a:moveTo>
                  <a:lnTo>
                    <a:pt x="59435" y="0"/>
                  </a:lnTo>
                </a:path>
                <a:path w="4284345" h="3187065">
                  <a:moveTo>
                    <a:pt x="59435" y="3127248"/>
                  </a:moveTo>
                  <a:lnTo>
                    <a:pt x="4283963" y="3127248"/>
                  </a:lnTo>
                </a:path>
                <a:path w="4284345" h="3187065">
                  <a:moveTo>
                    <a:pt x="59435" y="3127248"/>
                  </a:moveTo>
                  <a:lnTo>
                    <a:pt x="59435" y="3186684"/>
                  </a:lnTo>
                </a:path>
                <a:path w="4284345" h="3187065">
                  <a:moveTo>
                    <a:pt x="443483" y="3127248"/>
                  </a:moveTo>
                  <a:lnTo>
                    <a:pt x="443483" y="3186684"/>
                  </a:lnTo>
                </a:path>
                <a:path w="4284345" h="3187065">
                  <a:moveTo>
                    <a:pt x="827531" y="3127248"/>
                  </a:moveTo>
                  <a:lnTo>
                    <a:pt x="827531" y="3186684"/>
                  </a:lnTo>
                </a:path>
                <a:path w="4284345" h="3187065">
                  <a:moveTo>
                    <a:pt x="1211579" y="3127248"/>
                  </a:moveTo>
                  <a:lnTo>
                    <a:pt x="1211579" y="3186684"/>
                  </a:lnTo>
                </a:path>
                <a:path w="4284345" h="3187065">
                  <a:moveTo>
                    <a:pt x="1595627" y="3127248"/>
                  </a:moveTo>
                  <a:lnTo>
                    <a:pt x="1595627" y="3186684"/>
                  </a:lnTo>
                </a:path>
                <a:path w="4284345" h="3187065">
                  <a:moveTo>
                    <a:pt x="1979676" y="3127248"/>
                  </a:moveTo>
                  <a:lnTo>
                    <a:pt x="1979676" y="3186684"/>
                  </a:lnTo>
                </a:path>
                <a:path w="4284345" h="3187065">
                  <a:moveTo>
                    <a:pt x="2363724" y="3127248"/>
                  </a:moveTo>
                  <a:lnTo>
                    <a:pt x="2363724" y="3186684"/>
                  </a:lnTo>
                </a:path>
                <a:path w="4284345" h="3187065">
                  <a:moveTo>
                    <a:pt x="2747772" y="3127248"/>
                  </a:moveTo>
                  <a:lnTo>
                    <a:pt x="2747772" y="3186684"/>
                  </a:lnTo>
                </a:path>
                <a:path w="4284345" h="3187065">
                  <a:moveTo>
                    <a:pt x="3131820" y="3127248"/>
                  </a:moveTo>
                  <a:lnTo>
                    <a:pt x="3131820" y="3186684"/>
                  </a:lnTo>
                </a:path>
                <a:path w="4284345" h="3187065">
                  <a:moveTo>
                    <a:pt x="3515868" y="3127248"/>
                  </a:moveTo>
                  <a:lnTo>
                    <a:pt x="3515868" y="3186684"/>
                  </a:lnTo>
                </a:path>
                <a:path w="4284345" h="3187065">
                  <a:moveTo>
                    <a:pt x="3899915" y="3127248"/>
                  </a:moveTo>
                  <a:lnTo>
                    <a:pt x="3899915" y="3186684"/>
                  </a:lnTo>
                </a:path>
                <a:path w="4284345" h="3187065">
                  <a:moveTo>
                    <a:pt x="4283963" y="3127248"/>
                  </a:moveTo>
                  <a:lnTo>
                    <a:pt x="4283963" y="318668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638" y="4643882"/>
              <a:ext cx="97536" cy="9753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9734" y="4197350"/>
              <a:ext cx="97536" cy="97536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3782" y="4599686"/>
              <a:ext cx="97536" cy="9753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3908" y="4643628"/>
              <a:ext cx="97536" cy="9753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7956" y="3750564"/>
              <a:ext cx="97536" cy="9753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6052" y="4197096"/>
              <a:ext cx="97536" cy="97536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74022" y="2857754"/>
              <a:ext cx="97535" cy="9753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58070" y="2633726"/>
              <a:ext cx="97535" cy="97536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26422" y="2677922"/>
              <a:ext cx="97535" cy="97536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6550152" y="2718816"/>
              <a:ext cx="3456304" cy="2098675"/>
            </a:xfrm>
            <a:custGeom>
              <a:avLst/>
              <a:gdLst/>
              <a:ahLst/>
              <a:cxnLst/>
              <a:rect l="l" t="t" r="r" b="b"/>
              <a:pathLst>
                <a:path w="3456304" h="2098675">
                  <a:moveTo>
                    <a:pt x="0" y="2098675"/>
                  </a:moveTo>
                  <a:lnTo>
                    <a:pt x="345605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5505958" y="5458764"/>
            <a:ext cx="12318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solidFill>
                  <a:srgbClr val="12121E"/>
                </a:solidFill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505958" y="5011369"/>
            <a:ext cx="123189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solidFill>
                  <a:srgbClr val="12121E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505958" y="4564760"/>
            <a:ext cx="12318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solidFill>
                  <a:srgbClr val="12121E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505958" y="4117975"/>
            <a:ext cx="12318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solidFill>
                  <a:srgbClr val="12121E"/>
                </a:solidFill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505958" y="3671061"/>
            <a:ext cx="12318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solidFill>
                  <a:srgbClr val="12121E"/>
                </a:solidFill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505958" y="3224276"/>
            <a:ext cx="12318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solidFill>
                  <a:srgbClr val="12121E"/>
                </a:solidFill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505958" y="2777489"/>
            <a:ext cx="12318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solidFill>
                  <a:srgbClr val="12121E"/>
                </a:solidFill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505958" y="1982851"/>
            <a:ext cx="490220" cy="5873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429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Eje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12121E"/>
                </a:solidFill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400" spc="-50">
                <a:solidFill>
                  <a:srgbClr val="12121E"/>
                </a:solidFill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645658" y="5693765"/>
            <a:ext cx="44996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6875" algn="l"/>
                <a:tab pos="780415" algn="l"/>
                <a:tab pos="1164590" algn="l"/>
                <a:tab pos="1548765" algn="l"/>
                <a:tab pos="1932939" algn="l"/>
                <a:tab pos="2317115" algn="l"/>
                <a:tab pos="2700655" algn="l"/>
                <a:tab pos="3084830" algn="l"/>
                <a:tab pos="3469004" algn="l"/>
                <a:tab pos="3853179" algn="l"/>
                <a:tab pos="4237355" algn="l"/>
              </a:tabLst>
            </a:pP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0,0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0,5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1,0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1,5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2,0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2,5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3,0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3,5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4,0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4,5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5,0</a:t>
            </a: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	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5,5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0142346" y="5466994"/>
            <a:ext cx="42925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12121E"/>
                </a:solidFill>
                <a:latin typeface="Tahoma"/>
                <a:cs typeface="Tahoma"/>
              </a:rPr>
              <a:t>Eje</a:t>
            </a:r>
            <a:r>
              <a:rPr dirty="0" sz="1400" spc="-25">
                <a:solidFill>
                  <a:srgbClr val="12121E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12121E"/>
                </a:solidFill>
                <a:latin typeface="Tahoma"/>
                <a:cs typeface="Tahoma"/>
              </a:rPr>
              <a:t>X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02055" y="2856433"/>
            <a:ext cx="368490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>
                <a:latin typeface="Tahoma"/>
                <a:cs typeface="Tahoma"/>
              </a:rPr>
              <a:t>No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conocer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el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origen</a:t>
            </a:r>
            <a:r>
              <a:rPr dirty="0" sz="1800" spc="-1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los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datos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702055" y="3405632"/>
            <a:ext cx="3265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>
                <a:latin typeface="Tahoma"/>
                <a:cs typeface="Tahoma"/>
              </a:rPr>
              <a:t>No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aplicar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el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modelo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correcto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554480" y="4838446"/>
            <a:ext cx="8324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ambria Math"/>
                <a:cs typeface="Cambria Math"/>
              </a:rPr>
              <a:t>𝐸</a:t>
            </a:r>
            <a:r>
              <a:rPr dirty="0" baseline="-16260" sz="3075">
                <a:latin typeface="Cambria Math"/>
                <a:cs typeface="Cambria Math"/>
              </a:rPr>
              <a:t>𝑑</a:t>
            </a:r>
            <a:r>
              <a:rPr dirty="0" baseline="-16260" sz="3075" spc="652">
                <a:latin typeface="Cambria Math"/>
                <a:cs typeface="Cambria Math"/>
              </a:rPr>
              <a:t> </a:t>
            </a:r>
            <a:r>
              <a:rPr dirty="0" sz="2800" spc="-5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2412238" y="5092191"/>
            <a:ext cx="701040" cy="22860"/>
          </a:xfrm>
          <a:custGeom>
            <a:avLst/>
            <a:gdLst/>
            <a:ahLst/>
            <a:cxnLst/>
            <a:rect l="l" t="t" r="r" b="b"/>
            <a:pathLst>
              <a:path w="701039" h="22860">
                <a:moveTo>
                  <a:pt x="701039" y="0"/>
                </a:moveTo>
                <a:lnTo>
                  <a:pt x="0" y="0"/>
                </a:lnTo>
                <a:lnTo>
                  <a:pt x="0" y="22859"/>
                </a:lnTo>
                <a:lnTo>
                  <a:pt x="701039" y="22859"/>
                </a:lnTo>
                <a:lnTo>
                  <a:pt x="7010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2465577" y="4680711"/>
            <a:ext cx="629920" cy="22860"/>
          </a:xfrm>
          <a:custGeom>
            <a:avLst/>
            <a:gdLst/>
            <a:ahLst/>
            <a:cxnLst/>
            <a:rect l="l" t="t" r="r" b="b"/>
            <a:pathLst>
              <a:path w="629919" h="22860">
                <a:moveTo>
                  <a:pt x="629412" y="0"/>
                </a:moveTo>
                <a:lnTo>
                  <a:pt x="0" y="0"/>
                </a:lnTo>
                <a:lnTo>
                  <a:pt x="0" y="22860"/>
                </a:lnTo>
                <a:lnTo>
                  <a:pt x="629412" y="22860"/>
                </a:lnTo>
                <a:lnTo>
                  <a:pt x="6294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2427732" y="4216095"/>
            <a:ext cx="682625" cy="840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ts val="3210"/>
              </a:lnSpc>
              <a:spcBef>
                <a:spcPts val="95"/>
              </a:spcBef>
            </a:pPr>
            <a:r>
              <a:rPr dirty="0" sz="2800" spc="-25">
                <a:latin typeface="Cambria Math"/>
                <a:cs typeface="Cambria Math"/>
              </a:rPr>
              <a:t>∆𝑄</a:t>
            </a:r>
            <a:r>
              <a:rPr dirty="0" baseline="-16260" sz="3075" spc="-37">
                <a:latin typeface="Cambria Math"/>
                <a:cs typeface="Cambria Math"/>
              </a:rPr>
              <a:t>𝑑</a:t>
            </a:r>
            <a:endParaRPr baseline="-16260" sz="3075">
              <a:latin typeface="Cambria Math"/>
              <a:cs typeface="Cambria Math"/>
            </a:endParaRPr>
          </a:p>
          <a:p>
            <a:pPr marL="142875">
              <a:lnSpc>
                <a:spcPts val="3210"/>
              </a:lnSpc>
            </a:pPr>
            <a:r>
              <a:rPr dirty="0" sz="2800" spc="-25">
                <a:latin typeface="Cambria Math"/>
                <a:cs typeface="Cambria Math"/>
              </a:rPr>
              <a:t>𝑄</a:t>
            </a:r>
            <a:r>
              <a:rPr dirty="0" baseline="-16260" sz="3075" spc="-37">
                <a:latin typeface="Cambria Math"/>
                <a:cs typeface="Cambria Math"/>
              </a:rPr>
              <a:t>𝑑</a:t>
            </a:r>
            <a:endParaRPr baseline="-16260" sz="3075">
              <a:latin typeface="Cambria Math"/>
              <a:cs typeface="Cambria Math"/>
            </a:endParaRPr>
          </a:p>
        </p:txBody>
      </p:sp>
      <p:sp>
        <p:nvSpPr>
          <p:cNvPr id="39" name="object 3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42</a:t>
            </a:r>
          </a:p>
        </p:txBody>
      </p:sp>
      <p:sp>
        <p:nvSpPr>
          <p:cNvPr id="38" name="object 38" descr=""/>
          <p:cNvSpPr txBox="1"/>
          <p:nvPr/>
        </p:nvSpPr>
        <p:spPr>
          <a:xfrm>
            <a:off x="2547620" y="5033517"/>
            <a:ext cx="457834" cy="838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204"/>
              </a:lnSpc>
              <a:spcBef>
                <a:spcPts val="95"/>
              </a:spcBef>
            </a:pPr>
            <a:r>
              <a:rPr dirty="0" u="sng" sz="2800" spc="-25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∆𝑃</a:t>
            </a:r>
            <a:endParaRPr sz="2800">
              <a:latin typeface="Cambria Math"/>
              <a:cs typeface="Cambria Math"/>
            </a:endParaRPr>
          </a:p>
          <a:p>
            <a:pPr marL="117475">
              <a:lnSpc>
                <a:spcPts val="3204"/>
              </a:lnSpc>
            </a:pPr>
            <a:r>
              <a:rPr dirty="0" sz="2800" spc="-50">
                <a:latin typeface="Cambria Math"/>
                <a:cs typeface="Cambria Math"/>
              </a:rPr>
              <a:t>𝑃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29184" y="1194816"/>
            <a:ext cx="1743710" cy="904240"/>
            <a:chOff x="329184" y="1194816"/>
            <a:chExt cx="1743710" cy="904240"/>
          </a:xfrm>
        </p:grpSpPr>
        <p:sp>
          <p:nvSpPr>
            <p:cNvPr id="3" name="object 3" descr=""/>
            <p:cNvSpPr/>
            <p:nvPr/>
          </p:nvSpPr>
          <p:spPr>
            <a:xfrm>
              <a:off x="478536" y="1303020"/>
              <a:ext cx="1594485" cy="795655"/>
            </a:xfrm>
            <a:custGeom>
              <a:avLst/>
              <a:gdLst/>
              <a:ahLst/>
              <a:cxnLst/>
              <a:rect l="l" t="t" r="r" b="b"/>
              <a:pathLst>
                <a:path w="1594485" h="795655">
                  <a:moveTo>
                    <a:pt x="1514602" y="0"/>
                  </a:moveTo>
                  <a:lnTo>
                    <a:pt x="79552" y="0"/>
                  </a:lnTo>
                  <a:lnTo>
                    <a:pt x="48590" y="6242"/>
                  </a:lnTo>
                  <a:lnTo>
                    <a:pt x="23302" y="23272"/>
                  </a:lnTo>
                  <a:lnTo>
                    <a:pt x="6252" y="48541"/>
                  </a:lnTo>
                  <a:lnTo>
                    <a:pt x="0" y="79501"/>
                  </a:lnTo>
                  <a:lnTo>
                    <a:pt x="0" y="716026"/>
                  </a:lnTo>
                  <a:lnTo>
                    <a:pt x="6252" y="746986"/>
                  </a:lnTo>
                  <a:lnTo>
                    <a:pt x="23302" y="772255"/>
                  </a:lnTo>
                  <a:lnTo>
                    <a:pt x="48590" y="789285"/>
                  </a:lnTo>
                  <a:lnTo>
                    <a:pt x="79552" y="795527"/>
                  </a:lnTo>
                  <a:lnTo>
                    <a:pt x="1514602" y="795527"/>
                  </a:lnTo>
                  <a:lnTo>
                    <a:pt x="1545562" y="789285"/>
                  </a:lnTo>
                  <a:lnTo>
                    <a:pt x="1570831" y="772255"/>
                  </a:lnTo>
                  <a:lnTo>
                    <a:pt x="1587861" y="746986"/>
                  </a:lnTo>
                  <a:lnTo>
                    <a:pt x="1594103" y="716026"/>
                  </a:lnTo>
                  <a:lnTo>
                    <a:pt x="1594103" y="79501"/>
                  </a:lnTo>
                  <a:lnTo>
                    <a:pt x="1587861" y="48541"/>
                  </a:lnTo>
                  <a:lnTo>
                    <a:pt x="1570831" y="23272"/>
                  </a:lnTo>
                  <a:lnTo>
                    <a:pt x="1545562" y="6242"/>
                  </a:lnTo>
                  <a:lnTo>
                    <a:pt x="1514602" y="0"/>
                  </a:lnTo>
                  <a:close/>
                </a:path>
              </a:pathLst>
            </a:custGeom>
            <a:solidFill>
              <a:srgbClr val="001E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35280" y="120091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90">
                  <a:moveTo>
                    <a:pt x="144018" y="0"/>
                  </a:moveTo>
                  <a:lnTo>
                    <a:pt x="98496" y="7345"/>
                  </a:lnTo>
                  <a:lnTo>
                    <a:pt x="58962" y="27797"/>
                  </a:lnTo>
                  <a:lnTo>
                    <a:pt x="27786" y="58978"/>
                  </a:lnTo>
                  <a:lnTo>
                    <a:pt x="7342" y="98511"/>
                  </a:lnTo>
                  <a:lnTo>
                    <a:pt x="0" y="144017"/>
                  </a:lnTo>
                  <a:lnTo>
                    <a:pt x="7342" y="189524"/>
                  </a:lnTo>
                  <a:lnTo>
                    <a:pt x="27786" y="229057"/>
                  </a:lnTo>
                  <a:lnTo>
                    <a:pt x="58962" y="260238"/>
                  </a:lnTo>
                  <a:lnTo>
                    <a:pt x="98496" y="280690"/>
                  </a:lnTo>
                  <a:lnTo>
                    <a:pt x="144018" y="288036"/>
                  </a:lnTo>
                  <a:lnTo>
                    <a:pt x="189539" y="280690"/>
                  </a:lnTo>
                  <a:lnTo>
                    <a:pt x="229073" y="260238"/>
                  </a:lnTo>
                  <a:lnTo>
                    <a:pt x="260249" y="229057"/>
                  </a:lnTo>
                  <a:lnTo>
                    <a:pt x="280693" y="189524"/>
                  </a:lnTo>
                  <a:lnTo>
                    <a:pt x="288036" y="144017"/>
                  </a:lnTo>
                  <a:lnTo>
                    <a:pt x="280693" y="98511"/>
                  </a:lnTo>
                  <a:lnTo>
                    <a:pt x="260249" y="58978"/>
                  </a:lnTo>
                  <a:lnTo>
                    <a:pt x="229073" y="27797"/>
                  </a:lnTo>
                  <a:lnTo>
                    <a:pt x="189539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35280" y="120091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90">
                  <a:moveTo>
                    <a:pt x="0" y="144017"/>
                  </a:moveTo>
                  <a:lnTo>
                    <a:pt x="7342" y="98511"/>
                  </a:lnTo>
                  <a:lnTo>
                    <a:pt x="27786" y="58978"/>
                  </a:lnTo>
                  <a:lnTo>
                    <a:pt x="58962" y="27797"/>
                  </a:lnTo>
                  <a:lnTo>
                    <a:pt x="98496" y="7345"/>
                  </a:lnTo>
                  <a:lnTo>
                    <a:pt x="144018" y="0"/>
                  </a:lnTo>
                  <a:lnTo>
                    <a:pt x="189539" y="7345"/>
                  </a:lnTo>
                  <a:lnTo>
                    <a:pt x="229073" y="27797"/>
                  </a:lnTo>
                  <a:lnTo>
                    <a:pt x="260249" y="58978"/>
                  </a:lnTo>
                  <a:lnTo>
                    <a:pt x="280693" y="98511"/>
                  </a:lnTo>
                  <a:lnTo>
                    <a:pt x="288036" y="144017"/>
                  </a:lnTo>
                  <a:lnTo>
                    <a:pt x="280693" y="189524"/>
                  </a:lnTo>
                  <a:lnTo>
                    <a:pt x="260249" y="229057"/>
                  </a:lnTo>
                  <a:lnTo>
                    <a:pt x="229073" y="260238"/>
                  </a:lnTo>
                  <a:lnTo>
                    <a:pt x="189539" y="280690"/>
                  </a:lnTo>
                  <a:lnTo>
                    <a:pt x="144018" y="288036"/>
                  </a:lnTo>
                  <a:lnTo>
                    <a:pt x="98496" y="280690"/>
                  </a:lnTo>
                  <a:lnTo>
                    <a:pt x="58962" y="260238"/>
                  </a:lnTo>
                  <a:lnTo>
                    <a:pt x="27786" y="229057"/>
                  </a:lnTo>
                  <a:lnTo>
                    <a:pt x="7342" y="189524"/>
                  </a:lnTo>
                  <a:lnTo>
                    <a:pt x="0" y="144017"/>
                  </a:lnTo>
                  <a:close/>
                </a:path>
              </a:pathLst>
            </a:custGeom>
            <a:ln w="12191">
              <a:solidFill>
                <a:srgbClr val="001E5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410057" y="1206084"/>
            <a:ext cx="1416050" cy="71247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400" spc="-50" b="1">
                <a:solidFill>
                  <a:srgbClr val="001E5A"/>
                </a:solidFill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  <a:p>
            <a:pPr marL="328930" marR="5080" indent="203835">
              <a:lnSpc>
                <a:spcPts val="1620"/>
              </a:lnSpc>
              <a:spcBef>
                <a:spcPts val="359"/>
              </a:spcBef>
            </a:pP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Falta</a:t>
            </a:r>
            <a:r>
              <a:rPr dirty="0" sz="15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-25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dirty="0" sz="1500" spc="-10">
                <a:solidFill>
                  <a:srgbClr val="FFFFFF"/>
                </a:solidFill>
                <a:latin typeface="Tahoma"/>
                <a:cs typeface="Tahoma"/>
              </a:rPr>
              <a:t>digitalización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pc="-125"/>
              <a:t>Barreras</a:t>
            </a:r>
            <a:r>
              <a:rPr dirty="0" spc="-245"/>
              <a:t> </a:t>
            </a:r>
            <a:r>
              <a:rPr dirty="0" spc="-90"/>
              <a:t>de</a:t>
            </a:r>
            <a:r>
              <a:rPr dirty="0" spc="-270"/>
              <a:t> </a:t>
            </a:r>
            <a:r>
              <a:rPr dirty="0" spc="-155"/>
              <a:t>adquisición</a:t>
            </a:r>
            <a:r>
              <a:rPr dirty="0" spc="-210"/>
              <a:t> </a:t>
            </a:r>
            <a:r>
              <a:rPr dirty="0"/>
              <a:t>y</a:t>
            </a:r>
            <a:r>
              <a:rPr dirty="0" spc="-290"/>
              <a:t> </a:t>
            </a:r>
            <a:r>
              <a:rPr dirty="0" spc="-145"/>
              <a:t>tratamiento</a:t>
            </a:r>
            <a:r>
              <a:rPr dirty="0" spc="-220"/>
              <a:t> </a:t>
            </a:r>
            <a:r>
              <a:rPr dirty="0" spc="-90"/>
              <a:t>de</a:t>
            </a:r>
            <a:r>
              <a:rPr dirty="0" spc="-265"/>
              <a:t> </a:t>
            </a:r>
            <a:r>
              <a:rPr dirty="0" spc="-95"/>
              <a:t>datos</a:t>
            </a:r>
          </a:p>
          <a:p>
            <a:pPr marL="12700">
              <a:lnSpc>
                <a:spcPts val="2735"/>
              </a:lnSpc>
            </a:pPr>
            <a:r>
              <a:rPr dirty="0" spc="-10"/>
              <a:t>Internas</a:t>
            </a: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702055" y="2856433"/>
            <a:ext cx="667385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>
                <a:latin typeface="Tahoma"/>
                <a:cs typeface="Tahoma"/>
              </a:rPr>
              <a:t>No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existe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la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infraestructura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para</a:t>
            </a:r>
            <a:r>
              <a:rPr dirty="0" sz="1800" spc="-1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trabajar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con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la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data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disponible</a:t>
            </a:r>
            <a:endParaRPr sz="18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2165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>
                <a:latin typeface="Tahoma"/>
                <a:cs typeface="Tahoma"/>
              </a:rPr>
              <a:t>La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data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que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existe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se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reúne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manera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manual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43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29184" y="1194816"/>
            <a:ext cx="1720850" cy="928369"/>
            <a:chOff x="329184" y="1194816"/>
            <a:chExt cx="1720850" cy="928369"/>
          </a:xfrm>
        </p:grpSpPr>
        <p:sp>
          <p:nvSpPr>
            <p:cNvPr id="3" name="object 3" descr=""/>
            <p:cNvSpPr/>
            <p:nvPr/>
          </p:nvSpPr>
          <p:spPr>
            <a:xfrm>
              <a:off x="455676" y="1325880"/>
              <a:ext cx="1594485" cy="797560"/>
            </a:xfrm>
            <a:custGeom>
              <a:avLst/>
              <a:gdLst/>
              <a:ahLst/>
              <a:cxnLst/>
              <a:rect l="l" t="t" r="r" b="b"/>
              <a:pathLst>
                <a:path w="1594485" h="797560">
                  <a:moveTo>
                    <a:pt x="1514348" y="0"/>
                  </a:moveTo>
                  <a:lnTo>
                    <a:pt x="79705" y="0"/>
                  </a:lnTo>
                  <a:lnTo>
                    <a:pt x="48681" y="6264"/>
                  </a:lnTo>
                  <a:lnTo>
                    <a:pt x="23345" y="23352"/>
                  </a:lnTo>
                  <a:lnTo>
                    <a:pt x="6263" y="48702"/>
                  </a:lnTo>
                  <a:lnTo>
                    <a:pt x="0" y="79756"/>
                  </a:lnTo>
                  <a:lnTo>
                    <a:pt x="0" y="717296"/>
                  </a:lnTo>
                  <a:lnTo>
                    <a:pt x="6263" y="748349"/>
                  </a:lnTo>
                  <a:lnTo>
                    <a:pt x="23345" y="773699"/>
                  </a:lnTo>
                  <a:lnTo>
                    <a:pt x="48681" y="790787"/>
                  </a:lnTo>
                  <a:lnTo>
                    <a:pt x="79705" y="797052"/>
                  </a:lnTo>
                  <a:lnTo>
                    <a:pt x="1514348" y="797052"/>
                  </a:lnTo>
                  <a:lnTo>
                    <a:pt x="1545401" y="790787"/>
                  </a:lnTo>
                  <a:lnTo>
                    <a:pt x="1570751" y="773699"/>
                  </a:lnTo>
                  <a:lnTo>
                    <a:pt x="1587839" y="748349"/>
                  </a:lnTo>
                  <a:lnTo>
                    <a:pt x="1594104" y="717296"/>
                  </a:lnTo>
                  <a:lnTo>
                    <a:pt x="1594104" y="79756"/>
                  </a:lnTo>
                  <a:lnTo>
                    <a:pt x="1587839" y="48702"/>
                  </a:lnTo>
                  <a:lnTo>
                    <a:pt x="1570751" y="23352"/>
                  </a:lnTo>
                  <a:lnTo>
                    <a:pt x="1545401" y="6264"/>
                  </a:lnTo>
                  <a:lnTo>
                    <a:pt x="1514348" y="0"/>
                  </a:lnTo>
                  <a:close/>
                </a:path>
              </a:pathLst>
            </a:custGeom>
            <a:solidFill>
              <a:srgbClr val="001E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35280" y="120091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90">
                  <a:moveTo>
                    <a:pt x="144018" y="0"/>
                  </a:moveTo>
                  <a:lnTo>
                    <a:pt x="98496" y="7345"/>
                  </a:lnTo>
                  <a:lnTo>
                    <a:pt x="58962" y="27797"/>
                  </a:lnTo>
                  <a:lnTo>
                    <a:pt x="27786" y="58978"/>
                  </a:lnTo>
                  <a:lnTo>
                    <a:pt x="7342" y="98511"/>
                  </a:lnTo>
                  <a:lnTo>
                    <a:pt x="0" y="144017"/>
                  </a:lnTo>
                  <a:lnTo>
                    <a:pt x="7342" y="189524"/>
                  </a:lnTo>
                  <a:lnTo>
                    <a:pt x="27786" y="229057"/>
                  </a:lnTo>
                  <a:lnTo>
                    <a:pt x="58962" y="260238"/>
                  </a:lnTo>
                  <a:lnTo>
                    <a:pt x="98496" y="280690"/>
                  </a:lnTo>
                  <a:lnTo>
                    <a:pt x="144018" y="288036"/>
                  </a:lnTo>
                  <a:lnTo>
                    <a:pt x="189539" y="280690"/>
                  </a:lnTo>
                  <a:lnTo>
                    <a:pt x="229073" y="260238"/>
                  </a:lnTo>
                  <a:lnTo>
                    <a:pt x="260249" y="229057"/>
                  </a:lnTo>
                  <a:lnTo>
                    <a:pt x="280693" y="189524"/>
                  </a:lnTo>
                  <a:lnTo>
                    <a:pt x="288036" y="144017"/>
                  </a:lnTo>
                  <a:lnTo>
                    <a:pt x="280693" y="98511"/>
                  </a:lnTo>
                  <a:lnTo>
                    <a:pt x="260249" y="58978"/>
                  </a:lnTo>
                  <a:lnTo>
                    <a:pt x="229073" y="27797"/>
                  </a:lnTo>
                  <a:lnTo>
                    <a:pt x="189539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35280" y="120091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90">
                  <a:moveTo>
                    <a:pt x="0" y="144017"/>
                  </a:moveTo>
                  <a:lnTo>
                    <a:pt x="7342" y="98511"/>
                  </a:lnTo>
                  <a:lnTo>
                    <a:pt x="27786" y="58978"/>
                  </a:lnTo>
                  <a:lnTo>
                    <a:pt x="58962" y="27797"/>
                  </a:lnTo>
                  <a:lnTo>
                    <a:pt x="98496" y="7345"/>
                  </a:lnTo>
                  <a:lnTo>
                    <a:pt x="144018" y="0"/>
                  </a:lnTo>
                  <a:lnTo>
                    <a:pt x="189539" y="7345"/>
                  </a:lnTo>
                  <a:lnTo>
                    <a:pt x="229073" y="27797"/>
                  </a:lnTo>
                  <a:lnTo>
                    <a:pt x="260249" y="58978"/>
                  </a:lnTo>
                  <a:lnTo>
                    <a:pt x="280693" y="98511"/>
                  </a:lnTo>
                  <a:lnTo>
                    <a:pt x="288036" y="144017"/>
                  </a:lnTo>
                  <a:lnTo>
                    <a:pt x="280693" y="189524"/>
                  </a:lnTo>
                  <a:lnTo>
                    <a:pt x="260249" y="229057"/>
                  </a:lnTo>
                  <a:lnTo>
                    <a:pt x="229073" y="260238"/>
                  </a:lnTo>
                  <a:lnTo>
                    <a:pt x="189539" y="280690"/>
                  </a:lnTo>
                  <a:lnTo>
                    <a:pt x="144018" y="288036"/>
                  </a:lnTo>
                  <a:lnTo>
                    <a:pt x="98496" y="280690"/>
                  </a:lnTo>
                  <a:lnTo>
                    <a:pt x="58962" y="260238"/>
                  </a:lnTo>
                  <a:lnTo>
                    <a:pt x="27786" y="229057"/>
                  </a:lnTo>
                  <a:lnTo>
                    <a:pt x="7342" y="189524"/>
                  </a:lnTo>
                  <a:lnTo>
                    <a:pt x="0" y="144017"/>
                  </a:lnTo>
                  <a:close/>
                </a:path>
              </a:pathLst>
            </a:custGeom>
            <a:ln w="12191">
              <a:solidFill>
                <a:srgbClr val="001E5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410057" y="1224533"/>
            <a:ext cx="1568450" cy="8197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445"/>
              </a:lnSpc>
              <a:spcBef>
                <a:spcPts val="105"/>
              </a:spcBef>
            </a:pPr>
            <a:r>
              <a:rPr dirty="0" sz="1400" spc="-50" b="1">
                <a:solidFill>
                  <a:srgbClr val="001E5A"/>
                </a:solidFill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  <a:p>
            <a:pPr marL="235585">
              <a:lnSpc>
                <a:spcPts val="1475"/>
              </a:lnSpc>
            </a:pP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Costo</a:t>
            </a:r>
            <a:r>
              <a:rPr dirty="0" sz="15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ahoma"/>
                <a:cs typeface="Tahoma"/>
              </a:rPr>
              <a:t>up-</a:t>
            </a:r>
            <a:r>
              <a:rPr dirty="0" sz="1500" spc="-20">
                <a:solidFill>
                  <a:srgbClr val="FFFFFF"/>
                </a:solidFill>
                <a:latin typeface="Tahoma"/>
                <a:cs typeface="Tahoma"/>
              </a:rPr>
              <a:t>front</a:t>
            </a:r>
            <a:endParaRPr sz="1500">
              <a:latin typeface="Tahoma"/>
              <a:cs typeface="Tahoma"/>
            </a:endParaRPr>
          </a:p>
          <a:p>
            <a:pPr marL="229870">
              <a:lnSpc>
                <a:spcPts val="1620"/>
              </a:lnSpc>
            </a:pPr>
            <a:r>
              <a:rPr dirty="0" sz="1500" spc="-10">
                <a:solidFill>
                  <a:srgbClr val="FFFFFF"/>
                </a:solidFill>
                <a:latin typeface="Tahoma"/>
                <a:cs typeface="Tahoma"/>
              </a:rPr>
              <a:t>infraestructura</a:t>
            </a:r>
            <a:endParaRPr sz="1500">
              <a:latin typeface="Tahoma"/>
              <a:cs typeface="Tahoma"/>
            </a:endParaRPr>
          </a:p>
          <a:p>
            <a:pPr marL="128905">
              <a:lnSpc>
                <a:spcPts val="1710"/>
              </a:lnSpc>
            </a:pP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(cloud</a:t>
            </a:r>
            <a:r>
              <a:rPr dirty="0" sz="15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lo</a:t>
            </a:r>
            <a:r>
              <a:rPr dirty="0" sz="15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ahoma"/>
                <a:cs typeface="Tahoma"/>
              </a:rPr>
              <a:t>reduce)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pc="-125"/>
              <a:t>Barreras</a:t>
            </a:r>
            <a:r>
              <a:rPr dirty="0" spc="-245"/>
              <a:t> </a:t>
            </a:r>
            <a:r>
              <a:rPr dirty="0" spc="-90"/>
              <a:t>de</a:t>
            </a:r>
            <a:r>
              <a:rPr dirty="0" spc="-270"/>
              <a:t> </a:t>
            </a:r>
            <a:r>
              <a:rPr dirty="0" spc="-155"/>
              <a:t>adquisición</a:t>
            </a:r>
            <a:r>
              <a:rPr dirty="0" spc="-210"/>
              <a:t> </a:t>
            </a:r>
            <a:r>
              <a:rPr dirty="0"/>
              <a:t>y</a:t>
            </a:r>
            <a:r>
              <a:rPr dirty="0" spc="-290"/>
              <a:t> </a:t>
            </a:r>
            <a:r>
              <a:rPr dirty="0" spc="-145"/>
              <a:t>tratamiento</a:t>
            </a:r>
            <a:r>
              <a:rPr dirty="0" spc="-220"/>
              <a:t> </a:t>
            </a:r>
            <a:r>
              <a:rPr dirty="0" spc="-90"/>
              <a:t>de</a:t>
            </a:r>
            <a:r>
              <a:rPr dirty="0" spc="-265"/>
              <a:t> </a:t>
            </a:r>
            <a:r>
              <a:rPr dirty="0" spc="-95"/>
              <a:t>datos</a:t>
            </a:r>
          </a:p>
          <a:p>
            <a:pPr marL="12700">
              <a:lnSpc>
                <a:spcPts val="2735"/>
              </a:lnSpc>
            </a:pPr>
            <a:r>
              <a:rPr dirty="0" spc="-10"/>
              <a:t>Externas</a:t>
            </a: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9461" y="1972654"/>
            <a:ext cx="6019412" cy="3802161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44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Un</a:t>
            </a:r>
            <a:r>
              <a:rPr dirty="0" spc="-290"/>
              <a:t> </a:t>
            </a:r>
            <a:r>
              <a:rPr dirty="0" spc="-145"/>
              <a:t>paréntesis…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360791" y="5261864"/>
            <a:ext cx="20726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78D7B"/>
                </a:solidFill>
                <a:latin typeface="Tahoma"/>
                <a:cs typeface="Tahoma"/>
              </a:rPr>
              <a:t>Capa</a:t>
            </a:r>
            <a:r>
              <a:rPr dirty="0" sz="1800" spc="-40">
                <a:solidFill>
                  <a:srgbClr val="F78D7B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F78D7B"/>
                </a:solidFill>
                <a:latin typeface="Tahoma"/>
                <a:cs typeface="Tahoma"/>
              </a:rPr>
              <a:t>procesamiento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360791" y="2481148"/>
            <a:ext cx="22536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EBC674"/>
                </a:solidFill>
                <a:latin typeface="Tahoma"/>
                <a:cs typeface="Tahoma"/>
              </a:rPr>
              <a:t>Capa</a:t>
            </a:r>
            <a:r>
              <a:rPr dirty="0" sz="1800" spc="-40">
                <a:solidFill>
                  <a:srgbClr val="EBC674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EBC674"/>
                </a:solidFill>
                <a:latin typeface="Tahoma"/>
                <a:cs typeface="Tahoma"/>
              </a:rPr>
              <a:t>almacenamiento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364236" y="1097280"/>
            <a:ext cx="11214100" cy="5128260"/>
            <a:chOff x="364236" y="1097280"/>
            <a:chExt cx="11214100" cy="5128260"/>
          </a:xfrm>
        </p:grpSpPr>
        <p:sp>
          <p:nvSpPr>
            <p:cNvPr id="8" name="object 8" descr=""/>
            <p:cNvSpPr/>
            <p:nvPr/>
          </p:nvSpPr>
          <p:spPr>
            <a:xfrm>
              <a:off x="6909816" y="4582668"/>
              <a:ext cx="4668520" cy="114300"/>
            </a:xfrm>
            <a:custGeom>
              <a:avLst/>
              <a:gdLst/>
              <a:ahLst/>
              <a:cxnLst/>
              <a:rect l="l" t="t" r="r" b="b"/>
              <a:pathLst>
                <a:path w="4668520" h="114300">
                  <a:moveTo>
                    <a:pt x="4668012" y="0"/>
                  </a:moveTo>
                  <a:lnTo>
                    <a:pt x="0" y="0"/>
                  </a:lnTo>
                  <a:lnTo>
                    <a:pt x="0" y="114299"/>
                  </a:lnTo>
                  <a:lnTo>
                    <a:pt x="4668012" y="114299"/>
                  </a:lnTo>
                  <a:lnTo>
                    <a:pt x="4668012" y="0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171956" y="1097292"/>
              <a:ext cx="10406380" cy="3213100"/>
            </a:xfrm>
            <a:custGeom>
              <a:avLst/>
              <a:gdLst/>
              <a:ahLst/>
              <a:cxnLst/>
              <a:rect l="l" t="t" r="r" b="b"/>
              <a:pathLst>
                <a:path w="10406380" h="3213100">
                  <a:moveTo>
                    <a:pt x="8100047" y="0"/>
                  </a:moveTo>
                  <a:lnTo>
                    <a:pt x="0" y="0"/>
                  </a:lnTo>
                  <a:lnTo>
                    <a:pt x="0" y="108191"/>
                  </a:lnTo>
                  <a:lnTo>
                    <a:pt x="8100047" y="108191"/>
                  </a:lnTo>
                  <a:lnTo>
                    <a:pt x="8100047" y="0"/>
                  </a:lnTo>
                  <a:close/>
                </a:path>
                <a:path w="10406380" h="3213100">
                  <a:moveTo>
                    <a:pt x="10405872" y="3104375"/>
                  </a:moveTo>
                  <a:lnTo>
                    <a:pt x="0" y="3104375"/>
                  </a:lnTo>
                  <a:lnTo>
                    <a:pt x="0" y="3212579"/>
                  </a:lnTo>
                  <a:lnTo>
                    <a:pt x="10405872" y="3212579"/>
                  </a:lnTo>
                  <a:lnTo>
                    <a:pt x="10405872" y="3104375"/>
                  </a:lnTo>
                  <a:close/>
                </a:path>
              </a:pathLst>
            </a:custGeom>
            <a:solidFill>
              <a:srgbClr val="DFF5E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236" y="1097280"/>
              <a:ext cx="6896100" cy="512826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6909816" y="6106668"/>
              <a:ext cx="4668520" cy="119380"/>
            </a:xfrm>
            <a:custGeom>
              <a:avLst/>
              <a:gdLst/>
              <a:ahLst/>
              <a:cxnLst/>
              <a:rect l="l" t="t" r="r" b="b"/>
              <a:pathLst>
                <a:path w="4668520" h="119379">
                  <a:moveTo>
                    <a:pt x="4668012" y="0"/>
                  </a:moveTo>
                  <a:lnTo>
                    <a:pt x="0" y="0"/>
                  </a:lnTo>
                  <a:lnTo>
                    <a:pt x="0" y="118871"/>
                  </a:lnTo>
                  <a:lnTo>
                    <a:pt x="4668012" y="118871"/>
                  </a:lnTo>
                  <a:lnTo>
                    <a:pt x="4668012" y="0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45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29184" y="1194816"/>
            <a:ext cx="1731645" cy="904240"/>
            <a:chOff x="329184" y="1194816"/>
            <a:chExt cx="1731645" cy="904240"/>
          </a:xfrm>
        </p:grpSpPr>
        <p:sp>
          <p:nvSpPr>
            <p:cNvPr id="3" name="object 3" descr=""/>
            <p:cNvSpPr/>
            <p:nvPr/>
          </p:nvSpPr>
          <p:spPr>
            <a:xfrm>
              <a:off x="467868" y="1303020"/>
              <a:ext cx="1592580" cy="795655"/>
            </a:xfrm>
            <a:custGeom>
              <a:avLst/>
              <a:gdLst/>
              <a:ahLst/>
              <a:cxnLst/>
              <a:rect l="l" t="t" r="r" b="b"/>
              <a:pathLst>
                <a:path w="1592580" h="795655">
                  <a:moveTo>
                    <a:pt x="1513077" y="0"/>
                  </a:moveTo>
                  <a:lnTo>
                    <a:pt x="79552" y="0"/>
                  </a:lnTo>
                  <a:lnTo>
                    <a:pt x="48584" y="6242"/>
                  </a:lnTo>
                  <a:lnTo>
                    <a:pt x="23298" y="23272"/>
                  </a:lnTo>
                  <a:lnTo>
                    <a:pt x="6250" y="48541"/>
                  </a:lnTo>
                  <a:lnTo>
                    <a:pt x="0" y="79501"/>
                  </a:lnTo>
                  <a:lnTo>
                    <a:pt x="0" y="716026"/>
                  </a:lnTo>
                  <a:lnTo>
                    <a:pt x="6250" y="746986"/>
                  </a:lnTo>
                  <a:lnTo>
                    <a:pt x="23298" y="772255"/>
                  </a:lnTo>
                  <a:lnTo>
                    <a:pt x="48584" y="789285"/>
                  </a:lnTo>
                  <a:lnTo>
                    <a:pt x="79552" y="795527"/>
                  </a:lnTo>
                  <a:lnTo>
                    <a:pt x="1513077" y="795527"/>
                  </a:lnTo>
                  <a:lnTo>
                    <a:pt x="1544038" y="789285"/>
                  </a:lnTo>
                  <a:lnTo>
                    <a:pt x="1569307" y="772255"/>
                  </a:lnTo>
                  <a:lnTo>
                    <a:pt x="1586337" y="746986"/>
                  </a:lnTo>
                  <a:lnTo>
                    <a:pt x="1592580" y="716026"/>
                  </a:lnTo>
                  <a:lnTo>
                    <a:pt x="1592580" y="79501"/>
                  </a:lnTo>
                  <a:lnTo>
                    <a:pt x="1586337" y="48541"/>
                  </a:lnTo>
                  <a:lnTo>
                    <a:pt x="1569307" y="23272"/>
                  </a:lnTo>
                  <a:lnTo>
                    <a:pt x="1544038" y="6242"/>
                  </a:lnTo>
                  <a:lnTo>
                    <a:pt x="1513077" y="0"/>
                  </a:lnTo>
                  <a:close/>
                </a:path>
              </a:pathLst>
            </a:custGeom>
            <a:solidFill>
              <a:srgbClr val="001E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35280" y="120091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90">
                  <a:moveTo>
                    <a:pt x="144018" y="0"/>
                  </a:moveTo>
                  <a:lnTo>
                    <a:pt x="98496" y="7345"/>
                  </a:lnTo>
                  <a:lnTo>
                    <a:pt x="58962" y="27797"/>
                  </a:lnTo>
                  <a:lnTo>
                    <a:pt x="27786" y="58978"/>
                  </a:lnTo>
                  <a:lnTo>
                    <a:pt x="7342" y="98511"/>
                  </a:lnTo>
                  <a:lnTo>
                    <a:pt x="0" y="144017"/>
                  </a:lnTo>
                  <a:lnTo>
                    <a:pt x="7342" y="189524"/>
                  </a:lnTo>
                  <a:lnTo>
                    <a:pt x="27786" y="229057"/>
                  </a:lnTo>
                  <a:lnTo>
                    <a:pt x="58962" y="260238"/>
                  </a:lnTo>
                  <a:lnTo>
                    <a:pt x="98496" y="280690"/>
                  </a:lnTo>
                  <a:lnTo>
                    <a:pt x="144018" y="288036"/>
                  </a:lnTo>
                  <a:lnTo>
                    <a:pt x="189539" y="280690"/>
                  </a:lnTo>
                  <a:lnTo>
                    <a:pt x="229073" y="260238"/>
                  </a:lnTo>
                  <a:lnTo>
                    <a:pt x="260249" y="229057"/>
                  </a:lnTo>
                  <a:lnTo>
                    <a:pt x="280693" y="189524"/>
                  </a:lnTo>
                  <a:lnTo>
                    <a:pt x="288036" y="144017"/>
                  </a:lnTo>
                  <a:lnTo>
                    <a:pt x="280693" y="98511"/>
                  </a:lnTo>
                  <a:lnTo>
                    <a:pt x="260249" y="58978"/>
                  </a:lnTo>
                  <a:lnTo>
                    <a:pt x="229073" y="27797"/>
                  </a:lnTo>
                  <a:lnTo>
                    <a:pt x="189539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35280" y="120091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90">
                  <a:moveTo>
                    <a:pt x="0" y="144017"/>
                  </a:moveTo>
                  <a:lnTo>
                    <a:pt x="7342" y="98511"/>
                  </a:lnTo>
                  <a:lnTo>
                    <a:pt x="27786" y="58978"/>
                  </a:lnTo>
                  <a:lnTo>
                    <a:pt x="58962" y="27797"/>
                  </a:lnTo>
                  <a:lnTo>
                    <a:pt x="98496" y="7345"/>
                  </a:lnTo>
                  <a:lnTo>
                    <a:pt x="144018" y="0"/>
                  </a:lnTo>
                  <a:lnTo>
                    <a:pt x="189539" y="7345"/>
                  </a:lnTo>
                  <a:lnTo>
                    <a:pt x="229073" y="27797"/>
                  </a:lnTo>
                  <a:lnTo>
                    <a:pt x="260249" y="58978"/>
                  </a:lnTo>
                  <a:lnTo>
                    <a:pt x="280693" y="98511"/>
                  </a:lnTo>
                  <a:lnTo>
                    <a:pt x="288036" y="144017"/>
                  </a:lnTo>
                  <a:lnTo>
                    <a:pt x="280693" y="189524"/>
                  </a:lnTo>
                  <a:lnTo>
                    <a:pt x="260249" y="229057"/>
                  </a:lnTo>
                  <a:lnTo>
                    <a:pt x="229073" y="260238"/>
                  </a:lnTo>
                  <a:lnTo>
                    <a:pt x="189539" y="280690"/>
                  </a:lnTo>
                  <a:lnTo>
                    <a:pt x="144018" y="288036"/>
                  </a:lnTo>
                  <a:lnTo>
                    <a:pt x="98496" y="280690"/>
                  </a:lnTo>
                  <a:lnTo>
                    <a:pt x="58962" y="260238"/>
                  </a:lnTo>
                  <a:lnTo>
                    <a:pt x="27786" y="229057"/>
                  </a:lnTo>
                  <a:lnTo>
                    <a:pt x="7342" y="189524"/>
                  </a:lnTo>
                  <a:lnTo>
                    <a:pt x="0" y="144017"/>
                  </a:lnTo>
                  <a:close/>
                </a:path>
              </a:pathLst>
            </a:custGeom>
            <a:ln w="12191">
              <a:solidFill>
                <a:srgbClr val="001E5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410057" y="1206084"/>
            <a:ext cx="1614170" cy="71247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400" spc="-50" b="1">
                <a:solidFill>
                  <a:srgbClr val="001E5A"/>
                </a:solidFill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  <a:p>
            <a:pPr marL="567690" marR="5080" indent="-463550">
              <a:lnSpc>
                <a:spcPts val="1620"/>
              </a:lnSpc>
              <a:spcBef>
                <a:spcPts val="359"/>
              </a:spcBef>
            </a:pP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Limitado</a:t>
            </a:r>
            <a:r>
              <a:rPr dirty="0" sz="15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acceso</a:t>
            </a:r>
            <a:r>
              <a:rPr dirty="0" sz="15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-5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dirty="0" sz="15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-2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pc="-125"/>
              <a:t>Barreras</a:t>
            </a:r>
            <a:r>
              <a:rPr dirty="0" spc="-245"/>
              <a:t> </a:t>
            </a:r>
            <a:r>
              <a:rPr dirty="0" spc="-90"/>
              <a:t>de</a:t>
            </a:r>
            <a:r>
              <a:rPr dirty="0" spc="-270"/>
              <a:t> </a:t>
            </a:r>
            <a:r>
              <a:rPr dirty="0" spc="-155"/>
              <a:t>adquisición</a:t>
            </a:r>
            <a:r>
              <a:rPr dirty="0" spc="-210"/>
              <a:t> </a:t>
            </a:r>
            <a:r>
              <a:rPr dirty="0"/>
              <a:t>y</a:t>
            </a:r>
            <a:r>
              <a:rPr dirty="0" spc="-290"/>
              <a:t> </a:t>
            </a:r>
            <a:r>
              <a:rPr dirty="0" spc="-145"/>
              <a:t>tratamiento</a:t>
            </a:r>
            <a:r>
              <a:rPr dirty="0" spc="-220"/>
              <a:t> </a:t>
            </a:r>
            <a:r>
              <a:rPr dirty="0" spc="-90"/>
              <a:t>de</a:t>
            </a:r>
            <a:r>
              <a:rPr dirty="0" spc="-265"/>
              <a:t> </a:t>
            </a:r>
            <a:r>
              <a:rPr dirty="0" spc="-95"/>
              <a:t>datos</a:t>
            </a:r>
          </a:p>
          <a:p>
            <a:pPr marL="12700">
              <a:lnSpc>
                <a:spcPts val="2735"/>
              </a:lnSpc>
            </a:pPr>
            <a:r>
              <a:rPr dirty="0" spc="-10"/>
              <a:t>Externas</a:t>
            </a: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702055" y="2856433"/>
            <a:ext cx="729424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>
                <a:latin typeface="Tahoma"/>
                <a:cs typeface="Tahoma"/>
              </a:rPr>
              <a:t>No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se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tienen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los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recursos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para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adquirir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información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clave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mercado</a:t>
            </a:r>
            <a:endParaRPr sz="18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2165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>
                <a:latin typeface="Tahoma"/>
                <a:cs typeface="Tahoma"/>
              </a:rPr>
              <a:t>Se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desconoce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la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rentabilidad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hacerlo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46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67868" y="1303019"/>
            <a:ext cx="1592580" cy="795655"/>
          </a:xfrm>
          <a:custGeom>
            <a:avLst/>
            <a:gdLst/>
            <a:ahLst/>
            <a:cxnLst/>
            <a:rect l="l" t="t" r="r" b="b"/>
            <a:pathLst>
              <a:path w="1592580" h="795655">
                <a:moveTo>
                  <a:pt x="1513077" y="0"/>
                </a:moveTo>
                <a:lnTo>
                  <a:pt x="79552" y="0"/>
                </a:lnTo>
                <a:lnTo>
                  <a:pt x="48584" y="6242"/>
                </a:lnTo>
                <a:lnTo>
                  <a:pt x="23298" y="23272"/>
                </a:lnTo>
                <a:lnTo>
                  <a:pt x="6250" y="48541"/>
                </a:lnTo>
                <a:lnTo>
                  <a:pt x="0" y="79501"/>
                </a:lnTo>
                <a:lnTo>
                  <a:pt x="0" y="716026"/>
                </a:lnTo>
                <a:lnTo>
                  <a:pt x="6250" y="746986"/>
                </a:lnTo>
                <a:lnTo>
                  <a:pt x="23298" y="772255"/>
                </a:lnTo>
                <a:lnTo>
                  <a:pt x="48584" y="789285"/>
                </a:lnTo>
                <a:lnTo>
                  <a:pt x="79552" y="795527"/>
                </a:lnTo>
                <a:lnTo>
                  <a:pt x="1513077" y="795527"/>
                </a:lnTo>
                <a:lnTo>
                  <a:pt x="1544038" y="789285"/>
                </a:lnTo>
                <a:lnTo>
                  <a:pt x="1569307" y="772255"/>
                </a:lnTo>
                <a:lnTo>
                  <a:pt x="1586337" y="746986"/>
                </a:lnTo>
                <a:lnTo>
                  <a:pt x="1592580" y="716026"/>
                </a:lnTo>
                <a:lnTo>
                  <a:pt x="1592580" y="79501"/>
                </a:lnTo>
                <a:lnTo>
                  <a:pt x="1586337" y="48541"/>
                </a:lnTo>
                <a:lnTo>
                  <a:pt x="1569307" y="23272"/>
                </a:lnTo>
                <a:lnTo>
                  <a:pt x="1544038" y="6242"/>
                </a:lnTo>
                <a:lnTo>
                  <a:pt x="1513077" y="0"/>
                </a:lnTo>
                <a:close/>
              </a:path>
            </a:pathLst>
          </a:custGeom>
          <a:solidFill>
            <a:srgbClr val="001E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012342" y="1355597"/>
            <a:ext cx="50165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No </a:t>
            </a:r>
            <a:r>
              <a:rPr dirty="0" sz="1500" spc="-25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8566" y="1561338"/>
            <a:ext cx="1489075" cy="45974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 marR="5080" indent="76200">
              <a:lnSpc>
                <a:spcPts val="1620"/>
              </a:lnSpc>
              <a:spcBef>
                <a:spcPts val="305"/>
              </a:spcBef>
            </a:pP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tiene/maneja</a:t>
            </a:r>
            <a:r>
              <a:rPr dirty="0" sz="15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-25">
                <a:solidFill>
                  <a:srgbClr val="FFFFFF"/>
                </a:solidFill>
                <a:latin typeface="Tahoma"/>
                <a:cs typeface="Tahoma"/>
              </a:rPr>
              <a:t>el </a:t>
            </a:r>
            <a:r>
              <a:rPr dirty="0" sz="1500">
                <a:solidFill>
                  <a:srgbClr val="FFFFFF"/>
                </a:solidFill>
                <a:latin typeface="Tahoma"/>
                <a:cs typeface="Tahoma"/>
              </a:rPr>
              <a:t>software</a:t>
            </a:r>
            <a:r>
              <a:rPr dirty="0" sz="15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ahoma"/>
                <a:cs typeface="Tahoma"/>
              </a:rPr>
              <a:t>correcto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pc="-125"/>
              <a:t>Barreras</a:t>
            </a:r>
            <a:r>
              <a:rPr dirty="0" spc="-245"/>
              <a:t> </a:t>
            </a:r>
            <a:r>
              <a:rPr dirty="0" spc="-90"/>
              <a:t>de</a:t>
            </a:r>
            <a:r>
              <a:rPr dirty="0" spc="-270"/>
              <a:t> </a:t>
            </a:r>
            <a:r>
              <a:rPr dirty="0" spc="-155"/>
              <a:t>adquisición</a:t>
            </a:r>
            <a:r>
              <a:rPr dirty="0" spc="-210"/>
              <a:t> </a:t>
            </a:r>
            <a:r>
              <a:rPr dirty="0"/>
              <a:t>y</a:t>
            </a:r>
            <a:r>
              <a:rPr dirty="0" spc="-290"/>
              <a:t> </a:t>
            </a:r>
            <a:r>
              <a:rPr dirty="0" spc="-145"/>
              <a:t>tratamiento</a:t>
            </a:r>
            <a:r>
              <a:rPr dirty="0" spc="-220"/>
              <a:t> </a:t>
            </a:r>
            <a:r>
              <a:rPr dirty="0" spc="-90"/>
              <a:t>de</a:t>
            </a:r>
            <a:r>
              <a:rPr dirty="0" spc="-265"/>
              <a:t> </a:t>
            </a:r>
            <a:r>
              <a:rPr dirty="0" spc="-95"/>
              <a:t>datos</a:t>
            </a:r>
          </a:p>
          <a:p>
            <a:pPr marL="12700">
              <a:lnSpc>
                <a:spcPts val="2735"/>
              </a:lnSpc>
            </a:pPr>
            <a:r>
              <a:rPr dirty="0" spc="-10"/>
              <a:t>Externas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329184" y="1194816"/>
            <a:ext cx="300355" cy="300355"/>
            <a:chOff x="329184" y="1194816"/>
            <a:chExt cx="300355" cy="300355"/>
          </a:xfrm>
        </p:grpSpPr>
        <p:sp>
          <p:nvSpPr>
            <p:cNvPr id="9" name="object 9" descr=""/>
            <p:cNvSpPr/>
            <p:nvPr/>
          </p:nvSpPr>
          <p:spPr>
            <a:xfrm>
              <a:off x="335280" y="120091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90">
                  <a:moveTo>
                    <a:pt x="144018" y="0"/>
                  </a:moveTo>
                  <a:lnTo>
                    <a:pt x="98496" y="7345"/>
                  </a:lnTo>
                  <a:lnTo>
                    <a:pt x="58962" y="27797"/>
                  </a:lnTo>
                  <a:lnTo>
                    <a:pt x="27786" y="58978"/>
                  </a:lnTo>
                  <a:lnTo>
                    <a:pt x="7342" y="98511"/>
                  </a:lnTo>
                  <a:lnTo>
                    <a:pt x="0" y="144017"/>
                  </a:lnTo>
                  <a:lnTo>
                    <a:pt x="7342" y="189524"/>
                  </a:lnTo>
                  <a:lnTo>
                    <a:pt x="27786" y="229057"/>
                  </a:lnTo>
                  <a:lnTo>
                    <a:pt x="58962" y="260238"/>
                  </a:lnTo>
                  <a:lnTo>
                    <a:pt x="98496" y="280690"/>
                  </a:lnTo>
                  <a:lnTo>
                    <a:pt x="144018" y="288036"/>
                  </a:lnTo>
                  <a:lnTo>
                    <a:pt x="189539" y="280690"/>
                  </a:lnTo>
                  <a:lnTo>
                    <a:pt x="229073" y="260238"/>
                  </a:lnTo>
                  <a:lnTo>
                    <a:pt x="260249" y="229057"/>
                  </a:lnTo>
                  <a:lnTo>
                    <a:pt x="280693" y="189524"/>
                  </a:lnTo>
                  <a:lnTo>
                    <a:pt x="288036" y="144017"/>
                  </a:lnTo>
                  <a:lnTo>
                    <a:pt x="280693" y="98511"/>
                  </a:lnTo>
                  <a:lnTo>
                    <a:pt x="260249" y="58978"/>
                  </a:lnTo>
                  <a:lnTo>
                    <a:pt x="229073" y="27797"/>
                  </a:lnTo>
                  <a:lnTo>
                    <a:pt x="189539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35280" y="120091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90">
                  <a:moveTo>
                    <a:pt x="0" y="144017"/>
                  </a:moveTo>
                  <a:lnTo>
                    <a:pt x="7342" y="98511"/>
                  </a:lnTo>
                  <a:lnTo>
                    <a:pt x="27786" y="58978"/>
                  </a:lnTo>
                  <a:lnTo>
                    <a:pt x="58962" y="27797"/>
                  </a:lnTo>
                  <a:lnTo>
                    <a:pt x="98496" y="7345"/>
                  </a:lnTo>
                  <a:lnTo>
                    <a:pt x="144018" y="0"/>
                  </a:lnTo>
                  <a:lnTo>
                    <a:pt x="189539" y="7345"/>
                  </a:lnTo>
                  <a:lnTo>
                    <a:pt x="229073" y="27797"/>
                  </a:lnTo>
                  <a:lnTo>
                    <a:pt x="260249" y="58978"/>
                  </a:lnTo>
                  <a:lnTo>
                    <a:pt x="280693" y="98511"/>
                  </a:lnTo>
                  <a:lnTo>
                    <a:pt x="288036" y="144017"/>
                  </a:lnTo>
                  <a:lnTo>
                    <a:pt x="280693" y="189524"/>
                  </a:lnTo>
                  <a:lnTo>
                    <a:pt x="260249" y="229057"/>
                  </a:lnTo>
                  <a:lnTo>
                    <a:pt x="229073" y="260238"/>
                  </a:lnTo>
                  <a:lnTo>
                    <a:pt x="189539" y="280690"/>
                  </a:lnTo>
                  <a:lnTo>
                    <a:pt x="144018" y="288036"/>
                  </a:lnTo>
                  <a:lnTo>
                    <a:pt x="98496" y="280690"/>
                  </a:lnTo>
                  <a:lnTo>
                    <a:pt x="58962" y="260238"/>
                  </a:lnTo>
                  <a:lnTo>
                    <a:pt x="27786" y="229057"/>
                  </a:lnTo>
                  <a:lnTo>
                    <a:pt x="7342" y="189524"/>
                  </a:lnTo>
                  <a:lnTo>
                    <a:pt x="0" y="144017"/>
                  </a:lnTo>
                  <a:close/>
                </a:path>
              </a:pathLst>
            </a:custGeom>
            <a:ln w="12191">
              <a:solidFill>
                <a:srgbClr val="001E5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410057" y="1224533"/>
            <a:ext cx="1390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 b="1">
                <a:solidFill>
                  <a:srgbClr val="001E5A"/>
                </a:solidFill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47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702055" y="2856433"/>
            <a:ext cx="712406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>
                <a:latin typeface="Tahoma"/>
                <a:cs typeface="Tahoma"/>
              </a:rPr>
              <a:t>Plataforma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deployment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no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conversa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con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el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software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análisis</a:t>
            </a:r>
            <a:endParaRPr sz="18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2165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>
                <a:latin typeface="Tahoma"/>
                <a:cs typeface="Tahoma"/>
              </a:rPr>
              <a:t>Esfuerzos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superiores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en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integrar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flujo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data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science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en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el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negocio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pc="-130"/>
              <a:t>Bases</a:t>
            </a:r>
            <a:r>
              <a:rPr dirty="0" spc="-270"/>
              <a:t> </a:t>
            </a:r>
            <a:r>
              <a:rPr dirty="0" spc="-150"/>
              <a:t>relacionales</a:t>
            </a:r>
            <a:r>
              <a:rPr dirty="0" spc="-225"/>
              <a:t> </a:t>
            </a:r>
            <a:r>
              <a:rPr dirty="0"/>
              <a:t>y</a:t>
            </a:r>
            <a:r>
              <a:rPr dirty="0" spc="-275"/>
              <a:t> </a:t>
            </a:r>
            <a:r>
              <a:rPr dirty="0" spc="-145"/>
              <a:t>datos</a:t>
            </a:r>
            <a:r>
              <a:rPr dirty="0" spc="-245"/>
              <a:t> </a:t>
            </a:r>
            <a:r>
              <a:rPr dirty="0" spc="-130"/>
              <a:t>estructurados</a:t>
            </a:r>
          </a:p>
          <a:p>
            <a:pPr marL="12700">
              <a:lnSpc>
                <a:spcPts val="2735"/>
              </a:lnSpc>
            </a:pPr>
            <a:r>
              <a:rPr dirty="0" spc="-150">
                <a:solidFill>
                  <a:srgbClr val="797979"/>
                </a:solidFill>
              </a:rPr>
              <a:t>Ejercicio</a:t>
            </a:r>
            <a:r>
              <a:rPr dirty="0" spc="-180">
                <a:solidFill>
                  <a:srgbClr val="797979"/>
                </a:solidFill>
              </a:rPr>
              <a:t> </a:t>
            </a:r>
            <a:r>
              <a:rPr dirty="0" spc="-25">
                <a:solidFill>
                  <a:srgbClr val="797979"/>
                </a:solidFill>
              </a:rPr>
              <a:t>#1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46303" y="1732229"/>
            <a:ext cx="11404600" cy="3228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En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la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Empresa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XYZ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usted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debe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 spc="-30">
                <a:latin typeface="Tahoma"/>
                <a:cs typeface="Tahoma"/>
              </a:rPr>
              <a:t>definir,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si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existe,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la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data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que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utilizará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para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resolver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las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siguientes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interrogantes: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</a:tabLst>
            </a:pPr>
            <a:r>
              <a:rPr dirty="0" sz="1800">
                <a:latin typeface="Tahoma"/>
                <a:cs typeface="Tahoma"/>
              </a:rPr>
              <a:t>¿Cuál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es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la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edad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promedio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del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comprador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mermeladas?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354965" algn="l"/>
              </a:tabLst>
            </a:pPr>
            <a:r>
              <a:rPr dirty="0" sz="1800">
                <a:latin typeface="Tahoma"/>
                <a:cs typeface="Tahoma"/>
              </a:rPr>
              <a:t>¿Cuál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ha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sido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el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peak</a:t>
            </a:r>
            <a:r>
              <a:rPr dirty="0" sz="1800" spc="-1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ventas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-1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los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productos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untables?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354965" algn="l"/>
              </a:tabLst>
            </a:pPr>
            <a:r>
              <a:rPr dirty="0" sz="1800">
                <a:latin typeface="Tahoma"/>
                <a:cs typeface="Tahoma"/>
              </a:rPr>
              <a:t>¿En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qué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región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conviene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vender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los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productos?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354965" algn="l"/>
              </a:tabLst>
            </a:pPr>
            <a:r>
              <a:rPr dirty="0" sz="1800">
                <a:latin typeface="Tahoma"/>
                <a:cs typeface="Tahoma"/>
              </a:rPr>
              <a:t>¿Qué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categoría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tiene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mayor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Precio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Promedio?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165"/>
              </a:spcBef>
              <a:buAutoNum type="arabicPeriod"/>
              <a:tabLst>
                <a:tab pos="354965" algn="l"/>
              </a:tabLst>
            </a:pPr>
            <a:r>
              <a:rPr dirty="0" sz="1800">
                <a:latin typeface="Tahoma"/>
                <a:cs typeface="Tahoma"/>
              </a:rPr>
              <a:t>¿Cuál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es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la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rentabilidad</a:t>
            </a:r>
            <a:r>
              <a:rPr dirty="0" sz="1800" spc="-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las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conservas?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Si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es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el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caso,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¿Desde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dónde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puedo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obtener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la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información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faltante?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48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pc="-130"/>
              <a:t>Bases</a:t>
            </a:r>
            <a:r>
              <a:rPr dirty="0" spc="-270"/>
              <a:t> </a:t>
            </a:r>
            <a:r>
              <a:rPr dirty="0" spc="-150"/>
              <a:t>relacionales</a:t>
            </a:r>
            <a:r>
              <a:rPr dirty="0" spc="-225"/>
              <a:t> </a:t>
            </a:r>
            <a:r>
              <a:rPr dirty="0"/>
              <a:t>y</a:t>
            </a:r>
            <a:r>
              <a:rPr dirty="0" spc="-275"/>
              <a:t> </a:t>
            </a:r>
            <a:r>
              <a:rPr dirty="0" spc="-145"/>
              <a:t>datos</a:t>
            </a:r>
            <a:r>
              <a:rPr dirty="0" spc="-245"/>
              <a:t> </a:t>
            </a:r>
            <a:r>
              <a:rPr dirty="0" spc="-130"/>
              <a:t>estructurados</a:t>
            </a:r>
          </a:p>
          <a:p>
            <a:pPr marL="12700">
              <a:lnSpc>
                <a:spcPts val="2735"/>
              </a:lnSpc>
            </a:pPr>
            <a:r>
              <a:rPr dirty="0" spc="-150">
                <a:solidFill>
                  <a:srgbClr val="797979"/>
                </a:solidFill>
              </a:rPr>
              <a:t>Ejercicio</a:t>
            </a:r>
            <a:r>
              <a:rPr dirty="0" spc="-180">
                <a:solidFill>
                  <a:srgbClr val="797979"/>
                </a:solidFill>
              </a:rPr>
              <a:t> </a:t>
            </a:r>
            <a:r>
              <a:rPr dirty="0" spc="-25">
                <a:solidFill>
                  <a:srgbClr val="797979"/>
                </a:solidFill>
              </a:rPr>
              <a:t>#1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46303" y="1732229"/>
            <a:ext cx="96869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A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continuación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se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muestra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un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esquema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con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los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datos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que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la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empresa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XYZ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maneja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actualmente: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908048" y="2677667"/>
            <a:ext cx="1656714" cy="164338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44450" rIns="0" bIns="0" rtlCol="0" vert="horz">
            <a:spAutoFit/>
          </a:bodyPr>
          <a:lstStyle/>
          <a:p>
            <a:pPr marL="92075" marR="98425">
              <a:lnSpc>
                <a:spcPct val="100000"/>
              </a:lnSpc>
              <a:spcBef>
                <a:spcPts val="350"/>
              </a:spcBef>
            </a:pPr>
            <a:r>
              <a:rPr dirty="0" sz="1400" b="1">
                <a:solidFill>
                  <a:srgbClr val="001E5A"/>
                </a:solidFill>
                <a:latin typeface="Tahoma"/>
                <a:cs typeface="Tahoma"/>
              </a:rPr>
              <a:t>ID</a:t>
            </a:r>
            <a:r>
              <a:rPr dirty="0" sz="1400" spc="-15" b="1">
                <a:solidFill>
                  <a:srgbClr val="001E5A"/>
                </a:solidFill>
                <a:latin typeface="Tahoma"/>
                <a:cs typeface="Tahoma"/>
              </a:rPr>
              <a:t> </a:t>
            </a:r>
            <a:r>
              <a:rPr dirty="0" sz="1400" spc="-10" b="1">
                <a:solidFill>
                  <a:srgbClr val="001E5A"/>
                </a:solidFill>
                <a:latin typeface="Tahoma"/>
                <a:cs typeface="Tahoma"/>
              </a:rPr>
              <a:t>COMPRADOR APELLIDO NOMBRE</a:t>
            </a:r>
            <a:endParaRPr sz="1400">
              <a:latin typeface="Tahoma"/>
              <a:cs typeface="Tahoma"/>
            </a:endParaRPr>
          </a:p>
          <a:p>
            <a:pPr marL="92075" marR="501015">
              <a:lnSpc>
                <a:spcPct val="100000"/>
              </a:lnSpc>
            </a:pPr>
            <a:r>
              <a:rPr dirty="0" sz="1400" spc="-20" b="1">
                <a:solidFill>
                  <a:srgbClr val="001E5A"/>
                </a:solidFill>
                <a:latin typeface="Tahoma"/>
                <a:cs typeface="Tahoma"/>
              </a:rPr>
              <a:t>EDAD </a:t>
            </a:r>
            <a:r>
              <a:rPr dirty="0" sz="1400" spc="-10" b="1">
                <a:solidFill>
                  <a:srgbClr val="001E5A"/>
                </a:solidFill>
                <a:latin typeface="Tahoma"/>
                <a:cs typeface="Tahoma"/>
              </a:rPr>
              <a:t>REGION PROVINCIA COMUNA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040635" y="5181600"/>
            <a:ext cx="1524000" cy="79565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45720" rIns="0" bIns="0" rtlCol="0" vert="horz">
            <a:spAutoFit/>
          </a:bodyPr>
          <a:lstStyle/>
          <a:p>
            <a:pPr algn="just" marL="92075" marR="133350">
              <a:lnSpc>
                <a:spcPct val="100000"/>
              </a:lnSpc>
              <a:spcBef>
                <a:spcPts val="360"/>
              </a:spcBef>
            </a:pPr>
            <a:r>
              <a:rPr dirty="0" sz="1400" b="1">
                <a:solidFill>
                  <a:srgbClr val="001E5A"/>
                </a:solidFill>
                <a:latin typeface="Tahoma"/>
                <a:cs typeface="Tahoma"/>
              </a:rPr>
              <a:t>ID</a:t>
            </a:r>
            <a:r>
              <a:rPr dirty="0" sz="1400" spc="-15" b="1">
                <a:solidFill>
                  <a:srgbClr val="001E5A"/>
                </a:solidFill>
                <a:latin typeface="Tahoma"/>
                <a:cs typeface="Tahoma"/>
              </a:rPr>
              <a:t> </a:t>
            </a:r>
            <a:r>
              <a:rPr dirty="0" sz="1400" spc="-10" b="1">
                <a:solidFill>
                  <a:srgbClr val="001E5A"/>
                </a:solidFill>
                <a:latin typeface="Tahoma"/>
                <a:cs typeface="Tahoma"/>
              </a:rPr>
              <a:t>PRODUCTO DESCRIPCION CATEGORIA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87423" y="2392807"/>
            <a:ext cx="13900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Tahoma"/>
                <a:cs typeface="Tahoma"/>
              </a:rPr>
              <a:t>TD_COMPRADOR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2988" y="4897882"/>
            <a:ext cx="13550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ahoma"/>
                <a:cs typeface="Tahoma"/>
              </a:rPr>
              <a:t>TD_PRODUCTOS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671816" y="4864608"/>
            <a:ext cx="1524000" cy="56578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4635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dirty="0" sz="1400" b="1">
                <a:solidFill>
                  <a:srgbClr val="001E5A"/>
                </a:solidFill>
                <a:latin typeface="Tahoma"/>
                <a:cs typeface="Tahoma"/>
              </a:rPr>
              <a:t>ID</a:t>
            </a:r>
            <a:r>
              <a:rPr dirty="0" sz="1400" spc="-15" b="1">
                <a:solidFill>
                  <a:srgbClr val="001E5A"/>
                </a:solidFill>
                <a:latin typeface="Tahoma"/>
                <a:cs typeface="Tahoma"/>
              </a:rPr>
              <a:t> </a:t>
            </a:r>
            <a:r>
              <a:rPr dirty="0" sz="1400" spc="-10" b="1">
                <a:solidFill>
                  <a:srgbClr val="001E5A"/>
                </a:solidFill>
                <a:latin typeface="Tahoma"/>
                <a:cs typeface="Tahoma"/>
              </a:rPr>
              <a:t>CADENA</a:t>
            </a:r>
            <a:endParaRPr sz="14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</a:pPr>
            <a:r>
              <a:rPr dirty="0" sz="1400" spc="-10" b="1">
                <a:solidFill>
                  <a:srgbClr val="001E5A"/>
                </a:solidFill>
                <a:latin typeface="Tahoma"/>
                <a:cs typeface="Tahoma"/>
              </a:rPr>
              <a:t>CADENA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750809" y="4581525"/>
            <a:ext cx="11068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ahoma"/>
                <a:cs typeface="Tahoma"/>
              </a:rPr>
              <a:t>TD_CADENAS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671816" y="2677667"/>
            <a:ext cx="1580515" cy="124523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44450" rIns="0" bIns="0" rtlCol="0" vert="horz">
            <a:spAutoFit/>
          </a:bodyPr>
          <a:lstStyle/>
          <a:p>
            <a:pPr marL="91440" marR="247650">
              <a:lnSpc>
                <a:spcPct val="100000"/>
              </a:lnSpc>
              <a:spcBef>
                <a:spcPts val="350"/>
              </a:spcBef>
            </a:pPr>
            <a:r>
              <a:rPr dirty="0" sz="1400" b="1">
                <a:solidFill>
                  <a:srgbClr val="001E5A"/>
                </a:solidFill>
                <a:latin typeface="Tahoma"/>
                <a:cs typeface="Tahoma"/>
              </a:rPr>
              <a:t>ID</a:t>
            </a:r>
            <a:r>
              <a:rPr dirty="0" sz="1400" spc="-25" b="1">
                <a:solidFill>
                  <a:srgbClr val="001E5A"/>
                </a:solidFill>
                <a:latin typeface="Tahoma"/>
                <a:cs typeface="Tahoma"/>
              </a:rPr>
              <a:t> </a:t>
            </a:r>
            <a:r>
              <a:rPr dirty="0" sz="1400" spc="-10" b="1">
                <a:solidFill>
                  <a:srgbClr val="001E5A"/>
                </a:solidFill>
                <a:latin typeface="Tahoma"/>
                <a:cs typeface="Tahoma"/>
              </a:rPr>
              <a:t>SUCURSAL </a:t>
            </a:r>
            <a:r>
              <a:rPr dirty="0" sz="1400" b="1">
                <a:solidFill>
                  <a:srgbClr val="001E5A"/>
                </a:solidFill>
                <a:latin typeface="Tahoma"/>
                <a:cs typeface="Tahoma"/>
              </a:rPr>
              <a:t>ID</a:t>
            </a:r>
            <a:r>
              <a:rPr dirty="0" sz="1400" spc="-15" b="1">
                <a:solidFill>
                  <a:srgbClr val="001E5A"/>
                </a:solidFill>
                <a:latin typeface="Tahoma"/>
                <a:cs typeface="Tahoma"/>
              </a:rPr>
              <a:t> </a:t>
            </a:r>
            <a:r>
              <a:rPr dirty="0" sz="1400" spc="-10" b="1">
                <a:solidFill>
                  <a:srgbClr val="001E5A"/>
                </a:solidFill>
                <a:latin typeface="Tahoma"/>
                <a:cs typeface="Tahoma"/>
              </a:rPr>
              <a:t>CADENA COMUNA CIUDAD REGION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750809" y="2392807"/>
            <a:ext cx="13893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Tahoma"/>
                <a:cs typeface="Tahoma"/>
              </a:rPr>
              <a:t>TD_SUCURSALES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936235" y="3630167"/>
            <a:ext cx="1678305" cy="138112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45085" rIns="0" bIns="0" rtlCol="0" vert="horz">
            <a:spAutoFit/>
          </a:bodyPr>
          <a:lstStyle/>
          <a:p>
            <a:pPr marL="92710" marR="119380">
              <a:lnSpc>
                <a:spcPct val="100000"/>
              </a:lnSpc>
              <a:spcBef>
                <a:spcPts val="355"/>
              </a:spcBef>
            </a:pPr>
            <a:r>
              <a:rPr dirty="0" sz="1400" b="1">
                <a:solidFill>
                  <a:srgbClr val="001E5A"/>
                </a:solidFill>
                <a:latin typeface="Tahoma"/>
                <a:cs typeface="Tahoma"/>
              </a:rPr>
              <a:t>ID</a:t>
            </a:r>
            <a:r>
              <a:rPr dirty="0" sz="1400" spc="-15" b="1">
                <a:solidFill>
                  <a:srgbClr val="001E5A"/>
                </a:solidFill>
                <a:latin typeface="Tahoma"/>
                <a:cs typeface="Tahoma"/>
              </a:rPr>
              <a:t> </a:t>
            </a:r>
            <a:r>
              <a:rPr dirty="0" sz="1400" spc="-10" b="1">
                <a:solidFill>
                  <a:srgbClr val="001E5A"/>
                </a:solidFill>
                <a:latin typeface="Tahoma"/>
                <a:cs typeface="Tahoma"/>
              </a:rPr>
              <a:t>COMPRADOR </a:t>
            </a:r>
            <a:r>
              <a:rPr dirty="0" sz="1400" b="1">
                <a:solidFill>
                  <a:srgbClr val="001E5A"/>
                </a:solidFill>
                <a:latin typeface="Tahoma"/>
                <a:cs typeface="Tahoma"/>
              </a:rPr>
              <a:t>ID</a:t>
            </a:r>
            <a:r>
              <a:rPr dirty="0" sz="1400" spc="-15" b="1">
                <a:solidFill>
                  <a:srgbClr val="001E5A"/>
                </a:solidFill>
                <a:latin typeface="Tahoma"/>
                <a:cs typeface="Tahoma"/>
              </a:rPr>
              <a:t> </a:t>
            </a:r>
            <a:r>
              <a:rPr dirty="0" sz="1400" spc="-10" b="1">
                <a:solidFill>
                  <a:srgbClr val="001E5A"/>
                </a:solidFill>
                <a:latin typeface="Tahoma"/>
                <a:cs typeface="Tahoma"/>
              </a:rPr>
              <a:t>PRODUCTO </a:t>
            </a:r>
            <a:r>
              <a:rPr dirty="0" sz="1400" b="1">
                <a:solidFill>
                  <a:srgbClr val="001E5A"/>
                </a:solidFill>
                <a:latin typeface="Tahoma"/>
                <a:cs typeface="Tahoma"/>
              </a:rPr>
              <a:t>ID</a:t>
            </a:r>
            <a:r>
              <a:rPr dirty="0" sz="1400" spc="-25" b="1">
                <a:solidFill>
                  <a:srgbClr val="001E5A"/>
                </a:solidFill>
                <a:latin typeface="Tahoma"/>
                <a:cs typeface="Tahoma"/>
              </a:rPr>
              <a:t> </a:t>
            </a:r>
            <a:r>
              <a:rPr dirty="0" sz="1400" spc="-10" b="1">
                <a:solidFill>
                  <a:srgbClr val="001E5A"/>
                </a:solidFill>
                <a:latin typeface="Tahoma"/>
                <a:cs typeface="Tahoma"/>
              </a:rPr>
              <a:t>SUCURSAL </a:t>
            </a:r>
            <a:r>
              <a:rPr dirty="0" sz="1400" b="1">
                <a:solidFill>
                  <a:srgbClr val="001E5A"/>
                </a:solidFill>
                <a:latin typeface="Tahoma"/>
                <a:cs typeface="Tahoma"/>
              </a:rPr>
              <a:t>VENTAS</a:t>
            </a:r>
            <a:r>
              <a:rPr dirty="0" sz="1400" spc="-25" b="1">
                <a:solidFill>
                  <a:srgbClr val="001E5A"/>
                </a:solidFill>
                <a:latin typeface="Tahoma"/>
                <a:cs typeface="Tahoma"/>
              </a:rPr>
              <a:t> ($) </a:t>
            </a:r>
            <a:r>
              <a:rPr dirty="0" sz="1400" b="1">
                <a:solidFill>
                  <a:srgbClr val="001E5A"/>
                </a:solidFill>
                <a:latin typeface="Tahoma"/>
                <a:cs typeface="Tahoma"/>
              </a:rPr>
              <a:t>VENTAS</a:t>
            </a:r>
            <a:r>
              <a:rPr dirty="0" sz="1400" spc="-35" b="1">
                <a:solidFill>
                  <a:srgbClr val="001E5A"/>
                </a:solidFill>
                <a:latin typeface="Tahoma"/>
                <a:cs typeface="Tahoma"/>
              </a:rPr>
              <a:t> </a:t>
            </a:r>
            <a:r>
              <a:rPr dirty="0" sz="1400" spc="-20" b="1">
                <a:solidFill>
                  <a:srgbClr val="001E5A"/>
                </a:solidFill>
                <a:latin typeface="Tahoma"/>
                <a:cs typeface="Tahoma"/>
              </a:rPr>
              <a:t>(KG) </a:t>
            </a:r>
            <a:r>
              <a:rPr dirty="0" sz="1400" spc="-10" b="1">
                <a:solidFill>
                  <a:srgbClr val="001E5A"/>
                </a:solidFill>
                <a:latin typeface="Tahoma"/>
                <a:cs typeface="Tahoma"/>
              </a:rPr>
              <a:t>UNIDADES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016246" y="3354704"/>
            <a:ext cx="9721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Tahoma"/>
                <a:cs typeface="Tahoma"/>
              </a:rPr>
              <a:t>TD_VENTAS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3564635" y="2808732"/>
            <a:ext cx="1372235" cy="967740"/>
          </a:xfrm>
          <a:custGeom>
            <a:avLst/>
            <a:gdLst/>
            <a:ahLst/>
            <a:cxnLst/>
            <a:rect l="l" t="t" r="r" b="b"/>
            <a:pathLst>
              <a:path w="1372235" h="967739">
                <a:moveTo>
                  <a:pt x="0" y="0"/>
                </a:moveTo>
                <a:lnTo>
                  <a:pt x="685926" y="0"/>
                </a:lnTo>
                <a:lnTo>
                  <a:pt x="685926" y="967358"/>
                </a:lnTo>
                <a:lnTo>
                  <a:pt x="1371980" y="967358"/>
                </a:lnTo>
              </a:path>
            </a:pathLst>
          </a:custGeom>
          <a:ln w="6096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3564635" y="3976115"/>
            <a:ext cx="1372235" cy="1365250"/>
          </a:xfrm>
          <a:custGeom>
            <a:avLst/>
            <a:gdLst/>
            <a:ahLst/>
            <a:cxnLst/>
            <a:rect l="l" t="t" r="r" b="b"/>
            <a:pathLst>
              <a:path w="1372235" h="1365250">
                <a:moveTo>
                  <a:pt x="0" y="1364995"/>
                </a:moveTo>
                <a:lnTo>
                  <a:pt x="685926" y="1364995"/>
                </a:lnTo>
                <a:lnTo>
                  <a:pt x="685926" y="0"/>
                </a:lnTo>
                <a:lnTo>
                  <a:pt x="1371980" y="0"/>
                </a:lnTo>
              </a:path>
            </a:pathLst>
          </a:custGeom>
          <a:ln w="6096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6614159" y="2836164"/>
            <a:ext cx="1057910" cy="2165985"/>
          </a:xfrm>
          <a:custGeom>
            <a:avLst/>
            <a:gdLst/>
            <a:ahLst/>
            <a:cxnLst/>
            <a:rect l="l" t="t" r="r" b="b"/>
            <a:pathLst>
              <a:path w="1057909" h="2165985">
                <a:moveTo>
                  <a:pt x="0" y="1331976"/>
                </a:moveTo>
                <a:lnTo>
                  <a:pt x="528193" y="1331976"/>
                </a:lnTo>
                <a:lnTo>
                  <a:pt x="528193" y="0"/>
                </a:lnTo>
                <a:lnTo>
                  <a:pt x="1056259" y="0"/>
                </a:lnTo>
              </a:path>
              <a:path w="1057909" h="2165985">
                <a:moveTo>
                  <a:pt x="1057656" y="2165985"/>
                </a:moveTo>
                <a:lnTo>
                  <a:pt x="829056" y="2165985"/>
                </a:lnTo>
                <a:lnTo>
                  <a:pt x="829056" y="185927"/>
                </a:lnTo>
                <a:lnTo>
                  <a:pt x="1057656" y="185927"/>
                </a:lnTo>
              </a:path>
            </a:pathLst>
          </a:custGeom>
          <a:ln w="6096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49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786371"/>
            <a:ext cx="12192000" cy="71755"/>
          </a:xfrm>
          <a:custGeom>
            <a:avLst/>
            <a:gdLst/>
            <a:ahLst/>
            <a:cxnLst/>
            <a:rect l="l" t="t" r="r" b="b"/>
            <a:pathLst>
              <a:path w="12192000" h="71754">
                <a:moveTo>
                  <a:pt x="0" y="71627"/>
                </a:moveTo>
                <a:lnTo>
                  <a:pt x="12192000" y="71627"/>
                </a:lnTo>
                <a:lnTo>
                  <a:pt x="12192000" y="0"/>
                </a:lnTo>
                <a:lnTo>
                  <a:pt x="0" y="0"/>
                </a:lnTo>
                <a:lnTo>
                  <a:pt x="0" y="7162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786371"/>
              <a:ext cx="11771376" cy="7162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771376" y="6786371"/>
              <a:ext cx="421005" cy="71755"/>
            </a:xfrm>
            <a:custGeom>
              <a:avLst/>
              <a:gdLst/>
              <a:ahLst/>
              <a:cxnLst/>
              <a:rect l="l" t="t" r="r" b="b"/>
              <a:pathLst>
                <a:path w="421004" h="71754">
                  <a:moveTo>
                    <a:pt x="420624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420624" y="71627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E2CC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335267" y="6786371"/>
              <a:ext cx="3980815" cy="71755"/>
            </a:xfrm>
            <a:custGeom>
              <a:avLst/>
              <a:gdLst/>
              <a:ahLst/>
              <a:cxnLst/>
              <a:rect l="l" t="t" r="r" b="b"/>
              <a:pathLst>
                <a:path w="3980815" h="71754">
                  <a:moveTo>
                    <a:pt x="0" y="71627"/>
                  </a:moveTo>
                  <a:lnTo>
                    <a:pt x="3980688" y="71627"/>
                  </a:lnTo>
                  <a:lnTo>
                    <a:pt x="3980688" y="0"/>
                  </a:lnTo>
                  <a:lnTo>
                    <a:pt x="0" y="0"/>
                  </a:lnTo>
                  <a:lnTo>
                    <a:pt x="0" y="71627"/>
                  </a:lnTo>
                  <a:close/>
                </a:path>
              </a:pathLst>
            </a:custGeom>
            <a:solidFill>
              <a:srgbClr val="00000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786372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5817108" y="0"/>
              <a:ext cx="3980815" cy="6823075"/>
            </a:xfrm>
            <a:custGeom>
              <a:avLst/>
              <a:gdLst/>
              <a:ahLst/>
              <a:cxnLst/>
              <a:rect l="l" t="t" r="r" b="b"/>
              <a:pathLst>
                <a:path w="3980815" h="6823075">
                  <a:moveTo>
                    <a:pt x="0" y="6822946"/>
                  </a:moveTo>
                  <a:lnTo>
                    <a:pt x="3980688" y="6822946"/>
                  </a:lnTo>
                  <a:lnTo>
                    <a:pt x="3980688" y="0"/>
                  </a:lnTo>
                  <a:lnTo>
                    <a:pt x="0" y="0"/>
                  </a:lnTo>
                  <a:lnTo>
                    <a:pt x="0" y="6822946"/>
                  </a:lnTo>
                  <a:close/>
                </a:path>
              </a:pathLst>
            </a:custGeom>
            <a:solidFill>
              <a:srgbClr val="00000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619493" y="3846321"/>
            <a:ext cx="180403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295">
                <a:solidFill>
                  <a:srgbClr val="FFFFFF"/>
                </a:solidFill>
                <a:latin typeface="Calibri Light"/>
                <a:cs typeface="Calibri Light"/>
              </a:rPr>
              <a:t>Gracias</a:t>
            </a:r>
            <a:endParaRPr sz="5400">
              <a:latin typeface="Calibri Light"/>
              <a:cs typeface="Calibri Light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539483" y="4841747"/>
            <a:ext cx="3571875" cy="1513840"/>
            <a:chOff x="6539483" y="4841747"/>
            <a:chExt cx="3571875" cy="1513840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9483" y="4841747"/>
              <a:ext cx="3571748" cy="1219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2155" y="5033771"/>
              <a:ext cx="219455" cy="21945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2155" y="5388863"/>
              <a:ext cx="219455" cy="21945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82155" y="5780531"/>
              <a:ext cx="219455" cy="21793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76059" y="6123431"/>
              <a:ext cx="231648" cy="231648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6893814" y="5031104"/>
            <a:ext cx="129667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solidFill>
                  <a:srgbClr val="FFFFFF"/>
                </a:solidFill>
                <a:latin typeface="Calibri"/>
                <a:cs typeface="Calibri"/>
              </a:rPr>
              <a:t>Cristian</a:t>
            </a:r>
            <a:r>
              <a:rPr dirty="0" sz="13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FFFFFF"/>
                </a:solidFill>
                <a:latin typeface="Calibri"/>
                <a:cs typeface="Calibri"/>
              </a:rPr>
              <a:t>León</a:t>
            </a:r>
            <a:r>
              <a:rPr dirty="0" sz="13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FFFFFF"/>
                </a:solidFill>
                <a:latin typeface="Calibri"/>
                <a:cs typeface="Calibri"/>
              </a:rPr>
              <a:t>Meza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893814" y="5368290"/>
            <a:ext cx="11880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+569</a:t>
            </a:r>
            <a:r>
              <a:rPr dirty="0" sz="1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5696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2718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893814" y="5723331"/>
            <a:ext cx="192658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  <a:hlinkClick r:id="rId9"/>
              </a:rPr>
              <a:t>cristian.leon.me@usach.cl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893814" y="6100064"/>
            <a:ext cx="30848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https://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  <a:hlinkClick r:id="rId10"/>
              </a:rPr>
              <a:t>www.linkedin.com/in/cristian-león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6303" y="416128"/>
            <a:ext cx="21901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5"/>
              <a:t>Sobre</a:t>
            </a:r>
            <a:r>
              <a:rPr dirty="0" spc="-245"/>
              <a:t> </a:t>
            </a:r>
            <a:r>
              <a:rPr dirty="0" spc="-90"/>
              <a:t>el</a:t>
            </a:r>
            <a:r>
              <a:rPr dirty="0" spc="-265"/>
              <a:t> </a:t>
            </a:r>
            <a:r>
              <a:rPr dirty="0" spc="-100"/>
              <a:t>curso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546303" y="1917319"/>
            <a:ext cx="7079615" cy="3046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>
                <a:latin typeface="Tahoma"/>
                <a:cs typeface="Tahoma"/>
              </a:rPr>
              <a:t>Qué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es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el</a:t>
            </a:r>
            <a:r>
              <a:rPr dirty="0" sz="1800" spc="-1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Data</a:t>
            </a:r>
            <a:r>
              <a:rPr dirty="0" sz="1800" spc="-10">
                <a:latin typeface="Tahoma"/>
                <a:cs typeface="Tahoma"/>
              </a:rPr>
              <a:t> Science</a:t>
            </a:r>
            <a:endParaRPr sz="18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>
                <a:latin typeface="Tahoma"/>
                <a:cs typeface="Tahoma"/>
              </a:rPr>
              <a:t>Cómo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opera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en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las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distintas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compañías</a:t>
            </a:r>
            <a:endParaRPr sz="18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>
                <a:latin typeface="Tahoma"/>
                <a:cs typeface="Tahoma"/>
              </a:rPr>
              <a:t>Qué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problemáticas</a:t>
            </a:r>
            <a:r>
              <a:rPr dirty="0" sz="1800" spc="-1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se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buscan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resolver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la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mano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del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Data</a:t>
            </a:r>
            <a:r>
              <a:rPr dirty="0" sz="1800" spc="-11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Science</a:t>
            </a:r>
            <a:endParaRPr sz="18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>
                <a:latin typeface="Tahoma"/>
                <a:cs typeface="Tahoma"/>
              </a:rPr>
              <a:t>Cómo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se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abordan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dichas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problemáticas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–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Modelos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más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utilizados</a:t>
            </a:r>
            <a:endParaRPr sz="18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>
                <a:latin typeface="Tahoma"/>
                <a:cs typeface="Tahoma"/>
              </a:rPr>
              <a:t>Principales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herramientas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que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ayudan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al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negocio</a:t>
            </a:r>
            <a:endParaRPr sz="18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2065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>
                <a:latin typeface="Tahoma"/>
                <a:cs typeface="Tahoma"/>
              </a:rPr>
              <a:t>Las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 spc="-50">
                <a:latin typeface="Tahoma"/>
                <a:cs typeface="Tahoma"/>
              </a:rPr>
              <a:t>“</a:t>
            </a:r>
            <a:r>
              <a:rPr dirty="0" sz="1900" spc="-50">
                <a:latin typeface="Tahoma"/>
                <a:cs typeface="Tahoma"/>
              </a:rPr>
              <a:t>buzzwords</a:t>
            </a:r>
            <a:r>
              <a:rPr dirty="0" sz="1800" spc="-50">
                <a:latin typeface="Tahoma"/>
                <a:cs typeface="Tahoma"/>
              </a:rPr>
              <a:t>”</a:t>
            </a:r>
            <a:r>
              <a:rPr dirty="0" sz="1800" spc="-1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la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especialidad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Evaluaciones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546303" y="1676861"/>
            <a:ext cx="7291705" cy="1775460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5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>
                <a:latin typeface="Tahoma"/>
                <a:cs typeface="Tahoma"/>
              </a:rPr>
              <a:t>Evaluación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#1: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Abordar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problemática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típica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marketing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través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 spc="-25">
                <a:latin typeface="Tahoma"/>
                <a:cs typeface="Tahoma"/>
              </a:rPr>
              <a:t>de</a:t>
            </a:r>
            <a:endParaRPr sz="18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1085"/>
              </a:spcBef>
            </a:pPr>
            <a:r>
              <a:rPr dirty="0" sz="1800">
                <a:latin typeface="Tahoma"/>
                <a:cs typeface="Tahoma"/>
              </a:rPr>
              <a:t>interpretación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datos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y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modelos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fundamentales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del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Data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Science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8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dirty="0" sz="1800">
                <a:latin typeface="Tahoma"/>
                <a:cs typeface="Tahoma"/>
              </a:rPr>
              <a:t>Evaluación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#2: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Presentación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metas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en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base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modelos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predictivos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¿Qué</a:t>
            </a:r>
            <a:r>
              <a:rPr dirty="0" spc="-280"/>
              <a:t> </a:t>
            </a:r>
            <a:r>
              <a:rPr dirty="0" spc="-90"/>
              <a:t>es</a:t>
            </a:r>
            <a:r>
              <a:rPr dirty="0" spc="-265"/>
              <a:t> </a:t>
            </a:r>
            <a:r>
              <a:rPr dirty="0" spc="-90"/>
              <a:t>el</a:t>
            </a:r>
            <a:r>
              <a:rPr dirty="0" spc="-270"/>
              <a:t> </a:t>
            </a:r>
            <a:r>
              <a:rPr dirty="0" spc="-135"/>
              <a:t>Data</a:t>
            </a:r>
            <a:r>
              <a:rPr dirty="0" spc="-280"/>
              <a:t> </a:t>
            </a:r>
            <a:r>
              <a:rPr dirty="0" spc="-130"/>
              <a:t>Science?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618994" y="1952955"/>
            <a:ext cx="696595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>
                <a:latin typeface="Tahoma"/>
                <a:cs typeface="Tahoma"/>
              </a:rPr>
              <a:t>Data</a:t>
            </a:r>
            <a:r>
              <a:rPr dirty="0" sz="9600" spc="-10">
                <a:latin typeface="Tahoma"/>
                <a:cs typeface="Tahoma"/>
              </a:rPr>
              <a:t> Science</a:t>
            </a:r>
            <a:endParaRPr sz="96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711957" y="3496817"/>
            <a:ext cx="2390140" cy="416559"/>
          </a:xfrm>
          <a:custGeom>
            <a:avLst/>
            <a:gdLst/>
            <a:ahLst/>
            <a:cxnLst/>
            <a:rect l="l" t="t" r="r" b="b"/>
            <a:pathLst>
              <a:path w="2390140" h="416560">
                <a:moveTo>
                  <a:pt x="2389632" y="0"/>
                </a:moveTo>
                <a:lnTo>
                  <a:pt x="2386911" y="80992"/>
                </a:lnTo>
                <a:lnTo>
                  <a:pt x="2379487" y="147113"/>
                </a:lnTo>
                <a:lnTo>
                  <a:pt x="2368468" y="191684"/>
                </a:lnTo>
                <a:lnTo>
                  <a:pt x="2354961" y="208026"/>
                </a:lnTo>
                <a:lnTo>
                  <a:pt x="1229487" y="208026"/>
                </a:lnTo>
                <a:lnTo>
                  <a:pt x="1215979" y="224367"/>
                </a:lnTo>
                <a:lnTo>
                  <a:pt x="1204960" y="268938"/>
                </a:lnTo>
                <a:lnTo>
                  <a:pt x="1197536" y="335059"/>
                </a:lnTo>
                <a:lnTo>
                  <a:pt x="1194816" y="416052"/>
                </a:lnTo>
                <a:lnTo>
                  <a:pt x="1192095" y="335059"/>
                </a:lnTo>
                <a:lnTo>
                  <a:pt x="1184671" y="268938"/>
                </a:lnTo>
                <a:lnTo>
                  <a:pt x="1173652" y="224367"/>
                </a:lnTo>
                <a:lnTo>
                  <a:pt x="1160145" y="208026"/>
                </a:lnTo>
                <a:lnTo>
                  <a:pt x="34671" y="208026"/>
                </a:lnTo>
                <a:lnTo>
                  <a:pt x="21163" y="191684"/>
                </a:lnTo>
                <a:lnTo>
                  <a:pt x="10144" y="147113"/>
                </a:lnTo>
                <a:lnTo>
                  <a:pt x="2720" y="80992"/>
                </a:lnTo>
                <a:lnTo>
                  <a:pt x="0" y="0"/>
                </a:lnTo>
              </a:path>
            </a:pathLst>
          </a:custGeom>
          <a:ln w="28956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5880" y="4194000"/>
            <a:ext cx="2100262" cy="2101691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771376" y="6365747"/>
            <a:ext cx="421005" cy="421005"/>
          </a:xfrm>
          <a:custGeom>
            <a:avLst/>
            <a:gdLst/>
            <a:ahLst/>
            <a:cxnLst/>
            <a:rect l="l" t="t" r="r" b="b"/>
            <a:pathLst>
              <a:path w="421004" h="421004">
                <a:moveTo>
                  <a:pt x="420624" y="0"/>
                </a:moveTo>
                <a:lnTo>
                  <a:pt x="0" y="0"/>
                </a:lnTo>
                <a:lnTo>
                  <a:pt x="0" y="420623"/>
                </a:lnTo>
                <a:lnTo>
                  <a:pt x="420624" y="420623"/>
                </a:lnTo>
                <a:lnTo>
                  <a:pt x="4206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Un</a:t>
            </a:r>
            <a:r>
              <a:rPr dirty="0" spc="-290"/>
              <a:t> </a:t>
            </a:r>
            <a:r>
              <a:rPr dirty="0" spc="-130"/>
              <a:t>poco</a:t>
            </a:r>
            <a:r>
              <a:rPr dirty="0" spc="-250"/>
              <a:t> </a:t>
            </a:r>
            <a:r>
              <a:rPr dirty="0" spc="-90"/>
              <a:t>de</a:t>
            </a:r>
            <a:r>
              <a:rPr dirty="0" spc="-275"/>
              <a:t> </a:t>
            </a:r>
            <a:r>
              <a:rPr dirty="0" spc="-145"/>
              <a:t>contexto…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3456" y="1669398"/>
            <a:ext cx="6293446" cy="397503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2997707" y="2781300"/>
            <a:ext cx="1734820" cy="4013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937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dirty="0" sz="2000" i="1">
                <a:solidFill>
                  <a:srgbClr val="6F472F"/>
                </a:solidFill>
                <a:latin typeface="Arial"/>
                <a:cs typeface="Arial"/>
              </a:rPr>
              <a:t>BI</a:t>
            </a:r>
            <a:r>
              <a:rPr dirty="0" sz="2000" spc="-10" i="1">
                <a:solidFill>
                  <a:srgbClr val="6F472F"/>
                </a:solidFill>
                <a:latin typeface="Arial"/>
                <a:cs typeface="Arial"/>
              </a:rPr>
              <a:t> Tradicional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449823" y="2781300"/>
            <a:ext cx="2254250" cy="4013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93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dirty="0" sz="2000" i="1">
                <a:solidFill>
                  <a:srgbClr val="6F472F"/>
                </a:solidFill>
                <a:latin typeface="Arial"/>
                <a:cs typeface="Arial"/>
              </a:rPr>
              <a:t>Análisis</a:t>
            </a:r>
            <a:r>
              <a:rPr dirty="0" sz="2000" spc="-65" i="1">
                <a:solidFill>
                  <a:srgbClr val="6F472F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6F472F"/>
                </a:solidFill>
                <a:latin typeface="Arial"/>
                <a:cs typeface="Arial"/>
              </a:rPr>
              <a:t>avanzado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5170170" y="5405628"/>
            <a:ext cx="1823720" cy="508000"/>
            <a:chOff x="5170170" y="5405628"/>
            <a:chExt cx="1823720" cy="508000"/>
          </a:xfrm>
        </p:grpSpPr>
        <p:sp>
          <p:nvSpPr>
            <p:cNvPr id="9" name="object 9" descr=""/>
            <p:cNvSpPr/>
            <p:nvPr/>
          </p:nvSpPr>
          <p:spPr>
            <a:xfrm>
              <a:off x="5170170" y="5405628"/>
              <a:ext cx="1728470" cy="86995"/>
            </a:xfrm>
            <a:custGeom>
              <a:avLst/>
              <a:gdLst/>
              <a:ahLst/>
              <a:cxnLst/>
              <a:rect l="l" t="t" r="r" b="b"/>
              <a:pathLst>
                <a:path w="1728470" h="86995">
                  <a:moveTo>
                    <a:pt x="1641094" y="0"/>
                  </a:moveTo>
                  <a:lnTo>
                    <a:pt x="1641094" y="86868"/>
                  </a:lnTo>
                  <a:lnTo>
                    <a:pt x="1699005" y="57912"/>
                  </a:lnTo>
                  <a:lnTo>
                    <a:pt x="1655572" y="57912"/>
                  </a:lnTo>
                  <a:lnTo>
                    <a:pt x="1655572" y="28956"/>
                  </a:lnTo>
                  <a:lnTo>
                    <a:pt x="1699005" y="28956"/>
                  </a:lnTo>
                  <a:lnTo>
                    <a:pt x="1641094" y="0"/>
                  </a:lnTo>
                  <a:close/>
                </a:path>
                <a:path w="1728470" h="86995">
                  <a:moveTo>
                    <a:pt x="1641094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1641094" y="57912"/>
                  </a:lnTo>
                  <a:lnTo>
                    <a:pt x="1641094" y="28956"/>
                  </a:lnTo>
                  <a:close/>
                </a:path>
                <a:path w="1728470" h="86995">
                  <a:moveTo>
                    <a:pt x="1699005" y="28956"/>
                  </a:moveTo>
                  <a:lnTo>
                    <a:pt x="1655572" y="28956"/>
                  </a:lnTo>
                  <a:lnTo>
                    <a:pt x="1655572" y="57912"/>
                  </a:lnTo>
                  <a:lnTo>
                    <a:pt x="1699005" y="57912"/>
                  </a:lnTo>
                  <a:lnTo>
                    <a:pt x="1727961" y="43434"/>
                  </a:lnTo>
                  <a:lnTo>
                    <a:pt x="1699005" y="28956"/>
                  </a:lnTo>
                  <a:close/>
                </a:path>
              </a:pathLst>
            </a:custGeom>
            <a:solidFill>
              <a:srgbClr val="6F47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282184" y="5513832"/>
              <a:ext cx="1711960" cy="399415"/>
            </a:xfrm>
            <a:custGeom>
              <a:avLst/>
              <a:gdLst/>
              <a:ahLst/>
              <a:cxnLst/>
              <a:rect l="l" t="t" r="r" b="b"/>
              <a:pathLst>
                <a:path w="1711959" h="399414">
                  <a:moveTo>
                    <a:pt x="1711452" y="0"/>
                  </a:moveTo>
                  <a:lnTo>
                    <a:pt x="0" y="0"/>
                  </a:lnTo>
                  <a:lnTo>
                    <a:pt x="0" y="399288"/>
                  </a:lnTo>
                  <a:lnTo>
                    <a:pt x="1711452" y="399288"/>
                  </a:lnTo>
                  <a:lnTo>
                    <a:pt x="1711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5361559" y="5540451"/>
            <a:ext cx="15392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solidFill>
                  <a:srgbClr val="6F472F"/>
                </a:solidFill>
                <a:latin typeface="Arial"/>
                <a:cs typeface="Arial"/>
              </a:rPr>
              <a:t>Data</a:t>
            </a:r>
            <a:r>
              <a:rPr dirty="0" sz="2000" spc="-55" i="1">
                <a:solidFill>
                  <a:srgbClr val="6F472F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6F472F"/>
                </a:solidFill>
                <a:latin typeface="Arial"/>
                <a:cs typeface="Arial"/>
              </a:rPr>
              <a:t>Science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225545" y="5405628"/>
            <a:ext cx="3672204" cy="86995"/>
          </a:xfrm>
          <a:custGeom>
            <a:avLst/>
            <a:gdLst/>
            <a:ahLst/>
            <a:cxnLst/>
            <a:rect l="l" t="t" r="r" b="b"/>
            <a:pathLst>
              <a:path w="3672204" h="86995">
                <a:moveTo>
                  <a:pt x="115824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115824" y="57912"/>
                </a:lnTo>
                <a:lnTo>
                  <a:pt x="115824" y="28956"/>
                </a:lnTo>
                <a:close/>
              </a:path>
              <a:path w="3672204" h="86995">
                <a:moveTo>
                  <a:pt x="318516" y="28956"/>
                </a:moveTo>
                <a:lnTo>
                  <a:pt x="202692" y="28956"/>
                </a:lnTo>
                <a:lnTo>
                  <a:pt x="202692" y="57912"/>
                </a:lnTo>
                <a:lnTo>
                  <a:pt x="318516" y="57912"/>
                </a:lnTo>
                <a:lnTo>
                  <a:pt x="318516" y="28956"/>
                </a:lnTo>
                <a:close/>
              </a:path>
              <a:path w="3672204" h="86995">
                <a:moveTo>
                  <a:pt x="521207" y="28956"/>
                </a:moveTo>
                <a:lnTo>
                  <a:pt x="405383" y="28956"/>
                </a:lnTo>
                <a:lnTo>
                  <a:pt x="405383" y="57912"/>
                </a:lnTo>
                <a:lnTo>
                  <a:pt x="521207" y="57912"/>
                </a:lnTo>
                <a:lnTo>
                  <a:pt x="521207" y="28956"/>
                </a:lnTo>
                <a:close/>
              </a:path>
              <a:path w="3672204" h="86995">
                <a:moveTo>
                  <a:pt x="723900" y="28956"/>
                </a:moveTo>
                <a:lnTo>
                  <a:pt x="608076" y="28956"/>
                </a:lnTo>
                <a:lnTo>
                  <a:pt x="608076" y="57912"/>
                </a:lnTo>
                <a:lnTo>
                  <a:pt x="723900" y="57912"/>
                </a:lnTo>
                <a:lnTo>
                  <a:pt x="723900" y="28956"/>
                </a:lnTo>
                <a:close/>
              </a:path>
              <a:path w="3672204" h="86995">
                <a:moveTo>
                  <a:pt x="926592" y="28956"/>
                </a:moveTo>
                <a:lnTo>
                  <a:pt x="810768" y="28956"/>
                </a:lnTo>
                <a:lnTo>
                  <a:pt x="810768" y="57912"/>
                </a:lnTo>
                <a:lnTo>
                  <a:pt x="926592" y="57912"/>
                </a:lnTo>
                <a:lnTo>
                  <a:pt x="926592" y="28956"/>
                </a:lnTo>
                <a:close/>
              </a:path>
              <a:path w="3672204" h="86995">
                <a:moveTo>
                  <a:pt x="1129283" y="28956"/>
                </a:moveTo>
                <a:lnTo>
                  <a:pt x="1013459" y="28956"/>
                </a:lnTo>
                <a:lnTo>
                  <a:pt x="1013459" y="57912"/>
                </a:lnTo>
                <a:lnTo>
                  <a:pt x="1129283" y="57912"/>
                </a:lnTo>
                <a:lnTo>
                  <a:pt x="1129283" y="28956"/>
                </a:lnTo>
                <a:close/>
              </a:path>
              <a:path w="3672204" h="86995">
                <a:moveTo>
                  <a:pt x="1331976" y="28956"/>
                </a:moveTo>
                <a:lnTo>
                  <a:pt x="1216152" y="28956"/>
                </a:lnTo>
                <a:lnTo>
                  <a:pt x="1216152" y="57912"/>
                </a:lnTo>
                <a:lnTo>
                  <a:pt x="1331976" y="57912"/>
                </a:lnTo>
                <a:lnTo>
                  <a:pt x="1331976" y="28956"/>
                </a:lnTo>
                <a:close/>
              </a:path>
              <a:path w="3672204" h="86995">
                <a:moveTo>
                  <a:pt x="1534668" y="28956"/>
                </a:moveTo>
                <a:lnTo>
                  <a:pt x="1418844" y="28956"/>
                </a:lnTo>
                <a:lnTo>
                  <a:pt x="1418844" y="57912"/>
                </a:lnTo>
                <a:lnTo>
                  <a:pt x="1534668" y="57912"/>
                </a:lnTo>
                <a:lnTo>
                  <a:pt x="1534668" y="28956"/>
                </a:lnTo>
                <a:close/>
              </a:path>
              <a:path w="3672204" h="86995">
                <a:moveTo>
                  <a:pt x="1737359" y="28956"/>
                </a:moveTo>
                <a:lnTo>
                  <a:pt x="1621536" y="28956"/>
                </a:lnTo>
                <a:lnTo>
                  <a:pt x="1621536" y="57912"/>
                </a:lnTo>
                <a:lnTo>
                  <a:pt x="1737359" y="57912"/>
                </a:lnTo>
                <a:lnTo>
                  <a:pt x="1737359" y="28956"/>
                </a:lnTo>
                <a:close/>
              </a:path>
              <a:path w="3672204" h="86995">
                <a:moveTo>
                  <a:pt x="1940052" y="28956"/>
                </a:moveTo>
                <a:lnTo>
                  <a:pt x="1824228" y="28956"/>
                </a:lnTo>
                <a:lnTo>
                  <a:pt x="1824228" y="57912"/>
                </a:lnTo>
                <a:lnTo>
                  <a:pt x="1940052" y="57912"/>
                </a:lnTo>
                <a:lnTo>
                  <a:pt x="1940052" y="28956"/>
                </a:lnTo>
                <a:close/>
              </a:path>
              <a:path w="3672204" h="86995">
                <a:moveTo>
                  <a:pt x="2142744" y="28956"/>
                </a:moveTo>
                <a:lnTo>
                  <a:pt x="2026920" y="28956"/>
                </a:lnTo>
                <a:lnTo>
                  <a:pt x="2026920" y="57912"/>
                </a:lnTo>
                <a:lnTo>
                  <a:pt x="2142744" y="57912"/>
                </a:lnTo>
                <a:lnTo>
                  <a:pt x="2142744" y="28956"/>
                </a:lnTo>
                <a:close/>
              </a:path>
              <a:path w="3672204" h="86995">
                <a:moveTo>
                  <a:pt x="2345436" y="28956"/>
                </a:moveTo>
                <a:lnTo>
                  <a:pt x="2229612" y="28956"/>
                </a:lnTo>
                <a:lnTo>
                  <a:pt x="2229612" y="57912"/>
                </a:lnTo>
                <a:lnTo>
                  <a:pt x="2345436" y="57912"/>
                </a:lnTo>
                <a:lnTo>
                  <a:pt x="2345436" y="28956"/>
                </a:lnTo>
                <a:close/>
              </a:path>
              <a:path w="3672204" h="86995">
                <a:moveTo>
                  <a:pt x="2548128" y="28956"/>
                </a:moveTo>
                <a:lnTo>
                  <a:pt x="2432304" y="28956"/>
                </a:lnTo>
                <a:lnTo>
                  <a:pt x="2432304" y="57912"/>
                </a:lnTo>
                <a:lnTo>
                  <a:pt x="2548128" y="57912"/>
                </a:lnTo>
                <a:lnTo>
                  <a:pt x="2548128" y="28956"/>
                </a:lnTo>
                <a:close/>
              </a:path>
              <a:path w="3672204" h="86995">
                <a:moveTo>
                  <a:pt x="2750820" y="28956"/>
                </a:moveTo>
                <a:lnTo>
                  <a:pt x="2634996" y="28956"/>
                </a:lnTo>
                <a:lnTo>
                  <a:pt x="2634996" y="57912"/>
                </a:lnTo>
                <a:lnTo>
                  <a:pt x="2750820" y="57912"/>
                </a:lnTo>
                <a:lnTo>
                  <a:pt x="2750820" y="28956"/>
                </a:lnTo>
                <a:close/>
              </a:path>
              <a:path w="3672204" h="86995">
                <a:moveTo>
                  <a:pt x="2953512" y="28956"/>
                </a:moveTo>
                <a:lnTo>
                  <a:pt x="2837688" y="28956"/>
                </a:lnTo>
                <a:lnTo>
                  <a:pt x="2837688" y="57912"/>
                </a:lnTo>
                <a:lnTo>
                  <a:pt x="2953512" y="57912"/>
                </a:lnTo>
                <a:lnTo>
                  <a:pt x="2953512" y="28956"/>
                </a:lnTo>
                <a:close/>
              </a:path>
              <a:path w="3672204" h="86995">
                <a:moveTo>
                  <a:pt x="3156204" y="28956"/>
                </a:moveTo>
                <a:lnTo>
                  <a:pt x="3040380" y="28956"/>
                </a:lnTo>
                <a:lnTo>
                  <a:pt x="3040380" y="57912"/>
                </a:lnTo>
                <a:lnTo>
                  <a:pt x="3156204" y="57912"/>
                </a:lnTo>
                <a:lnTo>
                  <a:pt x="3156204" y="28956"/>
                </a:lnTo>
                <a:close/>
              </a:path>
              <a:path w="3672204" h="86995">
                <a:moveTo>
                  <a:pt x="3358896" y="28956"/>
                </a:moveTo>
                <a:lnTo>
                  <a:pt x="3243072" y="28956"/>
                </a:lnTo>
                <a:lnTo>
                  <a:pt x="3243072" y="57912"/>
                </a:lnTo>
                <a:lnTo>
                  <a:pt x="3358896" y="57912"/>
                </a:lnTo>
                <a:lnTo>
                  <a:pt x="3358896" y="28956"/>
                </a:lnTo>
                <a:close/>
              </a:path>
              <a:path w="3672204" h="86995">
                <a:moveTo>
                  <a:pt x="3561587" y="28956"/>
                </a:moveTo>
                <a:lnTo>
                  <a:pt x="3445763" y="28956"/>
                </a:lnTo>
                <a:lnTo>
                  <a:pt x="3445763" y="57912"/>
                </a:lnTo>
                <a:lnTo>
                  <a:pt x="3561587" y="57912"/>
                </a:lnTo>
                <a:lnTo>
                  <a:pt x="3561587" y="28956"/>
                </a:lnTo>
                <a:close/>
              </a:path>
              <a:path w="3672204" h="86995">
                <a:moveTo>
                  <a:pt x="3585082" y="0"/>
                </a:moveTo>
                <a:lnTo>
                  <a:pt x="3585082" y="86868"/>
                </a:lnTo>
                <a:lnTo>
                  <a:pt x="3671951" y="43434"/>
                </a:lnTo>
                <a:lnTo>
                  <a:pt x="3585082" y="0"/>
                </a:lnTo>
                <a:close/>
              </a:path>
            </a:pathLst>
          </a:custGeom>
          <a:solidFill>
            <a:srgbClr val="6F47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416128"/>
            <a:ext cx="37757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0"/>
              <a:t>Importancia</a:t>
            </a:r>
            <a:r>
              <a:rPr dirty="0" spc="-215"/>
              <a:t> </a:t>
            </a:r>
            <a:r>
              <a:rPr dirty="0" spc="-90"/>
              <a:t>de</a:t>
            </a:r>
            <a:r>
              <a:rPr dirty="0" spc="-275"/>
              <a:t> </a:t>
            </a:r>
            <a:r>
              <a:rPr dirty="0" spc="-114"/>
              <a:t>los</a:t>
            </a:r>
            <a:r>
              <a:rPr dirty="0" spc="-254"/>
              <a:t> </a:t>
            </a:r>
            <a:r>
              <a:rPr dirty="0" spc="-110"/>
              <a:t>Datos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5355" y="214905"/>
            <a:ext cx="2482559" cy="1485878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752855" y="871727"/>
            <a:ext cx="10299700" cy="5288280"/>
            <a:chOff x="752855" y="871727"/>
            <a:chExt cx="10299700" cy="528828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0244" y="2686811"/>
              <a:ext cx="6051804" cy="34731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8895" y="871727"/>
              <a:ext cx="5085588" cy="401269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855" y="1903475"/>
              <a:ext cx="3453384" cy="4049268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Gregorio</dc:creator>
  <dc:title>Diploma en</dc:title>
  <dcterms:created xsi:type="dcterms:W3CDTF">2024-08-16T17:55:26Z</dcterms:created>
  <dcterms:modified xsi:type="dcterms:W3CDTF">2024-08-16T17:55:26Z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2024-08-16T00:00:00Z</vt:filetime>
  </property>
  <property fmtid="{D5CDD505-2E9C-101B-9397-08002B2CF9AE}" pid="5" name="Producer">
    <vt:lpwstr>Microsoft® PowerPoint® 2013</vt:lpwstr>
  </property>
</Properties>
</file>