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317" r:id="rId3"/>
    <p:sldId id="332" r:id="rId4"/>
    <p:sldId id="333" r:id="rId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03"/>
    <p:restoredTop sz="83946"/>
  </p:normalViewPr>
  <p:slideViewPr>
    <p:cSldViewPr>
      <p:cViewPr varScale="1">
        <p:scale>
          <a:sx n="106" d="100"/>
          <a:sy n="106" d="100"/>
        </p:scale>
        <p:origin x="189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F41DE1-0949-4041-820D-38D65EE1F3E7}" type="datetimeFigureOut">
              <a:rPr lang="es-CL" smtClean="0"/>
              <a:t>22-08-24</a:t>
            </a:fld>
            <a:endParaRPr lang="es-CL"/>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FC528ED-E0A4-BB45-B7E7-40E0D5D0CB18}" type="slidenum">
              <a:rPr lang="es-CL" smtClean="0"/>
              <a:t>‹Nº›</a:t>
            </a:fld>
            <a:endParaRPr lang="es-CL"/>
          </a:p>
        </p:txBody>
      </p:sp>
    </p:spTree>
    <p:extLst>
      <p:ext uri="{BB962C8B-B14F-4D97-AF65-F5344CB8AC3E}">
        <p14:creationId xmlns:p14="http://schemas.microsoft.com/office/powerpoint/2010/main" val="301854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FC528ED-E0A4-BB45-B7E7-40E0D5D0CB18}" type="slidenum">
              <a:rPr lang="es-CL" smtClean="0"/>
              <a:t>1</a:t>
            </a:fld>
            <a:endParaRPr lang="es-CL"/>
          </a:p>
        </p:txBody>
      </p:sp>
    </p:spTree>
    <p:extLst>
      <p:ext uri="{BB962C8B-B14F-4D97-AF65-F5344CB8AC3E}">
        <p14:creationId xmlns:p14="http://schemas.microsoft.com/office/powerpoint/2010/main" val="297448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a:t>Se decide que data </a:t>
            </a:r>
            <a:r>
              <a:rPr lang="es-CL" dirty="0" err="1"/>
              <a:t>science</a:t>
            </a:r>
            <a:r>
              <a:rPr lang="es-CL" dirty="0"/>
              <a:t> lidia con grandes cantidades de datos, pero la verdad es que eso no es tan así. </a:t>
            </a:r>
            <a:r>
              <a:rPr lang="es-CL" dirty="0" err="1"/>
              <a:t>Estadistitnca</a:t>
            </a:r>
            <a:r>
              <a:rPr lang="es-CL" dirty="0"/>
              <a:t> partió </a:t>
            </a:r>
            <a:r>
              <a:rPr lang="es-CL" dirty="0" err="1"/>
              <a:t>hac</a:t>
            </a:r>
            <a:r>
              <a:rPr lang="es-CL" dirty="0"/>
              <a:t> </a:t>
            </a:r>
            <a:r>
              <a:rPr lang="es-CL" dirty="0" err="1"/>
              <a:t>emucho</a:t>
            </a:r>
            <a:r>
              <a:rPr lang="es-CL" dirty="0"/>
              <a:t> y para entender datos del censo tuvo que utilizar grandes </a:t>
            </a:r>
            <a:r>
              <a:rPr lang="es-CL" dirty="0" err="1"/>
              <a:t>acanidades</a:t>
            </a:r>
            <a:r>
              <a:rPr lang="es-CL" dirty="0"/>
              <a:t> de datos entonces no es una </a:t>
            </a:r>
            <a:r>
              <a:rPr lang="es-CL" dirty="0" err="1"/>
              <a:t>afiramción</a:t>
            </a:r>
            <a:r>
              <a:rPr lang="es-CL" dirty="0"/>
              <a:t> del todo cierta.  Se utilizó para el censo.</a:t>
            </a:r>
          </a:p>
          <a:p>
            <a:pPr marL="171450" indent="-171450">
              <a:buFontTx/>
              <a:buChar char="-"/>
            </a:pPr>
            <a:r>
              <a:rPr lang="es-CL" dirty="0"/>
              <a:t>Los </a:t>
            </a:r>
            <a:r>
              <a:rPr lang="es-CL" dirty="0" err="1"/>
              <a:t>skills</a:t>
            </a:r>
            <a:r>
              <a:rPr lang="es-CL" dirty="0"/>
              <a:t> de computo son distinto para lidiar con BIG DATA, tampoco es cierto Hadoop partió hace mucho tiempo. </a:t>
            </a:r>
          </a:p>
          <a:p>
            <a:pPr marL="171450" indent="-171450">
              <a:buFontTx/>
              <a:buChar char="-"/>
            </a:pPr>
            <a:r>
              <a:rPr lang="es-CL" dirty="0"/>
              <a:t>Varias organizaciones de </a:t>
            </a:r>
            <a:r>
              <a:rPr lang="es-CL" dirty="0" err="1"/>
              <a:t>estadisticos</a:t>
            </a:r>
            <a:r>
              <a:rPr lang="es-CL" dirty="0"/>
              <a:t> mencionan: </a:t>
            </a:r>
            <a:r>
              <a:rPr lang="es-CL" dirty="0" err="1"/>
              <a:t>Aren’t</a:t>
            </a:r>
            <a:r>
              <a:rPr lang="es-CL" dirty="0"/>
              <a:t> </a:t>
            </a:r>
            <a:r>
              <a:rPr lang="es-CL" dirty="0" err="1"/>
              <a:t>we</a:t>
            </a:r>
            <a:r>
              <a:rPr lang="es-CL" dirty="0"/>
              <a:t> data </a:t>
            </a:r>
            <a:r>
              <a:rPr lang="es-CL" dirty="0" err="1"/>
              <a:t>scientist</a:t>
            </a:r>
            <a:r>
              <a:rPr lang="es-CL" dirty="0"/>
              <a:t>?(2013) Data </a:t>
            </a:r>
            <a:r>
              <a:rPr lang="es-CL" dirty="0" err="1"/>
              <a:t>science</a:t>
            </a:r>
            <a:r>
              <a:rPr lang="es-CL" dirty="0"/>
              <a:t> </a:t>
            </a:r>
            <a:r>
              <a:rPr lang="es-CL" dirty="0" err="1"/>
              <a:t>is</a:t>
            </a:r>
            <a:r>
              <a:rPr lang="es-CL" dirty="0"/>
              <a:t> </a:t>
            </a:r>
            <a:r>
              <a:rPr lang="es-CL" dirty="0" err="1"/>
              <a:t>not</a:t>
            </a:r>
            <a:r>
              <a:rPr lang="es-CL" dirty="0"/>
              <a:t> </a:t>
            </a:r>
            <a:r>
              <a:rPr lang="es-CL" dirty="0" err="1"/>
              <a:t>just</a:t>
            </a:r>
            <a:r>
              <a:rPr lang="es-CL" dirty="0"/>
              <a:t> a rebranding </a:t>
            </a:r>
            <a:r>
              <a:rPr lang="es-CL" dirty="0" err="1"/>
              <a:t>of</a:t>
            </a:r>
            <a:r>
              <a:rPr lang="es-CL" dirty="0"/>
              <a:t> </a:t>
            </a:r>
            <a:r>
              <a:rPr lang="es-CL" dirty="0" err="1"/>
              <a:t>statistics</a:t>
            </a:r>
            <a:r>
              <a:rPr lang="es-CL" dirty="0"/>
              <a:t>? (2015)</a:t>
            </a:r>
          </a:p>
          <a:p>
            <a:pPr marL="171450" indent="-171450">
              <a:buFontTx/>
              <a:buChar char="-"/>
            </a:pPr>
            <a:r>
              <a:rPr lang="es-CL" dirty="0"/>
              <a:t>Desde el otro lado, Data </a:t>
            </a:r>
            <a:r>
              <a:rPr lang="es-CL" dirty="0" err="1"/>
              <a:t>science</a:t>
            </a:r>
            <a:r>
              <a:rPr lang="es-CL" dirty="0"/>
              <a:t> sin estadística es posible incluso </a:t>
            </a:r>
            <a:r>
              <a:rPr lang="es-CL" dirty="0" err="1"/>
              <a:t>deaseable</a:t>
            </a:r>
            <a:r>
              <a:rPr lang="es-CL" dirty="0"/>
              <a:t>. </a:t>
            </a:r>
            <a:r>
              <a:rPr lang="es-CL" dirty="0" err="1"/>
              <a:t>Estadistica</a:t>
            </a:r>
            <a:r>
              <a:rPr lang="es-CL" dirty="0"/>
              <a:t> es la parte menos importante de data </a:t>
            </a:r>
            <a:r>
              <a:rPr lang="es-CL" dirty="0" err="1"/>
              <a:t>science</a:t>
            </a:r>
            <a:r>
              <a:rPr lang="es-CL" dirty="0"/>
              <a:t>. </a:t>
            </a:r>
          </a:p>
          <a:p>
            <a:pPr marL="171450" indent="-171450">
              <a:buFontTx/>
              <a:buChar char="-"/>
            </a:pPr>
            <a:endParaRPr lang="es-CL" dirty="0"/>
          </a:p>
          <a:p>
            <a:pPr marL="171450" indent="-171450">
              <a:buFontTx/>
              <a:buChar char="-"/>
            </a:pPr>
            <a:endParaRPr lang="es-CL" dirty="0"/>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0FC528ED-E0A4-BB45-B7E7-40E0D5D0CB18}" type="slidenum">
              <a:rPr lang="es-CL" smtClean="0"/>
              <a:t>2</a:t>
            </a:fld>
            <a:endParaRPr lang="es-CL"/>
          </a:p>
        </p:txBody>
      </p:sp>
    </p:spTree>
    <p:extLst>
      <p:ext uri="{BB962C8B-B14F-4D97-AF65-F5344CB8AC3E}">
        <p14:creationId xmlns:p14="http://schemas.microsoft.com/office/powerpoint/2010/main" val="347419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a:t>Se decide que data </a:t>
            </a:r>
            <a:r>
              <a:rPr lang="es-CL" dirty="0" err="1"/>
              <a:t>science</a:t>
            </a:r>
            <a:r>
              <a:rPr lang="es-CL" dirty="0"/>
              <a:t> lidia con grandes cantidades de datos, pero la verdad es que eso no es tan así. </a:t>
            </a:r>
            <a:r>
              <a:rPr lang="es-CL" dirty="0" err="1"/>
              <a:t>Estadistitnca</a:t>
            </a:r>
            <a:r>
              <a:rPr lang="es-CL" dirty="0"/>
              <a:t> partió </a:t>
            </a:r>
            <a:r>
              <a:rPr lang="es-CL" dirty="0" err="1"/>
              <a:t>hac</a:t>
            </a:r>
            <a:r>
              <a:rPr lang="es-CL" dirty="0"/>
              <a:t> </a:t>
            </a:r>
            <a:r>
              <a:rPr lang="es-CL" dirty="0" err="1"/>
              <a:t>emucho</a:t>
            </a:r>
            <a:r>
              <a:rPr lang="es-CL" dirty="0"/>
              <a:t> y para entender datos del censo tuvo que utilizar grandes </a:t>
            </a:r>
            <a:r>
              <a:rPr lang="es-CL" dirty="0" err="1"/>
              <a:t>acanidades</a:t>
            </a:r>
            <a:r>
              <a:rPr lang="es-CL" dirty="0"/>
              <a:t> de datos entonces no es una </a:t>
            </a:r>
            <a:r>
              <a:rPr lang="es-CL" dirty="0" err="1"/>
              <a:t>afiramción</a:t>
            </a:r>
            <a:r>
              <a:rPr lang="es-CL" dirty="0"/>
              <a:t> del todo cierta.  Se utilizó para el censo.</a:t>
            </a:r>
          </a:p>
          <a:p>
            <a:pPr marL="171450" indent="-171450">
              <a:buFontTx/>
              <a:buChar char="-"/>
            </a:pPr>
            <a:r>
              <a:rPr lang="es-CL" dirty="0"/>
              <a:t>Los </a:t>
            </a:r>
            <a:r>
              <a:rPr lang="es-CL" dirty="0" err="1"/>
              <a:t>skills</a:t>
            </a:r>
            <a:r>
              <a:rPr lang="es-CL" dirty="0"/>
              <a:t> de computo son distinto para lidiar con BIG DATA, tampoco es cierto Hadoop partió hace mucho tiempo. </a:t>
            </a:r>
          </a:p>
          <a:p>
            <a:pPr marL="171450" indent="-171450">
              <a:buFontTx/>
              <a:buChar char="-"/>
            </a:pPr>
            <a:r>
              <a:rPr lang="es-CL" dirty="0"/>
              <a:t>Varias organizaciones de </a:t>
            </a:r>
            <a:r>
              <a:rPr lang="es-CL" dirty="0" err="1"/>
              <a:t>estadisticos</a:t>
            </a:r>
            <a:r>
              <a:rPr lang="es-CL" dirty="0"/>
              <a:t> mencionan: </a:t>
            </a:r>
            <a:r>
              <a:rPr lang="es-CL" dirty="0" err="1"/>
              <a:t>Aren’t</a:t>
            </a:r>
            <a:r>
              <a:rPr lang="es-CL" dirty="0"/>
              <a:t> </a:t>
            </a:r>
            <a:r>
              <a:rPr lang="es-CL" dirty="0" err="1"/>
              <a:t>we</a:t>
            </a:r>
            <a:r>
              <a:rPr lang="es-CL" dirty="0"/>
              <a:t> data </a:t>
            </a:r>
            <a:r>
              <a:rPr lang="es-CL" dirty="0" err="1"/>
              <a:t>scientist</a:t>
            </a:r>
            <a:r>
              <a:rPr lang="es-CL" dirty="0"/>
              <a:t>?(2013) Data </a:t>
            </a:r>
            <a:r>
              <a:rPr lang="es-CL" dirty="0" err="1"/>
              <a:t>science</a:t>
            </a:r>
            <a:r>
              <a:rPr lang="es-CL" dirty="0"/>
              <a:t> </a:t>
            </a:r>
            <a:r>
              <a:rPr lang="es-CL" dirty="0" err="1"/>
              <a:t>is</a:t>
            </a:r>
            <a:r>
              <a:rPr lang="es-CL" dirty="0"/>
              <a:t> </a:t>
            </a:r>
            <a:r>
              <a:rPr lang="es-CL" dirty="0" err="1"/>
              <a:t>not</a:t>
            </a:r>
            <a:r>
              <a:rPr lang="es-CL" dirty="0"/>
              <a:t> </a:t>
            </a:r>
            <a:r>
              <a:rPr lang="es-CL" dirty="0" err="1"/>
              <a:t>just</a:t>
            </a:r>
            <a:r>
              <a:rPr lang="es-CL" dirty="0"/>
              <a:t> a rebranding </a:t>
            </a:r>
            <a:r>
              <a:rPr lang="es-CL" dirty="0" err="1"/>
              <a:t>of</a:t>
            </a:r>
            <a:r>
              <a:rPr lang="es-CL" dirty="0"/>
              <a:t> </a:t>
            </a:r>
            <a:r>
              <a:rPr lang="es-CL" dirty="0" err="1"/>
              <a:t>statistics</a:t>
            </a:r>
            <a:r>
              <a:rPr lang="es-CL" dirty="0"/>
              <a:t>? (2015)</a:t>
            </a:r>
          </a:p>
          <a:p>
            <a:pPr marL="171450" indent="-171450">
              <a:buFontTx/>
              <a:buChar char="-"/>
            </a:pPr>
            <a:r>
              <a:rPr lang="es-CL" dirty="0"/>
              <a:t>Desde el otro lado, Data </a:t>
            </a:r>
            <a:r>
              <a:rPr lang="es-CL" dirty="0" err="1"/>
              <a:t>science</a:t>
            </a:r>
            <a:r>
              <a:rPr lang="es-CL" dirty="0"/>
              <a:t> sin estadística es posible incluso </a:t>
            </a:r>
            <a:r>
              <a:rPr lang="es-CL" dirty="0" err="1"/>
              <a:t>deaseable</a:t>
            </a:r>
            <a:r>
              <a:rPr lang="es-CL" dirty="0"/>
              <a:t>. </a:t>
            </a:r>
            <a:r>
              <a:rPr lang="es-CL" dirty="0" err="1"/>
              <a:t>Estadistica</a:t>
            </a:r>
            <a:r>
              <a:rPr lang="es-CL" dirty="0"/>
              <a:t> es la parte menos importante de data </a:t>
            </a:r>
            <a:r>
              <a:rPr lang="es-CL" dirty="0" err="1"/>
              <a:t>science</a:t>
            </a:r>
            <a:r>
              <a:rPr lang="es-CL" dirty="0"/>
              <a:t>. </a:t>
            </a:r>
          </a:p>
          <a:p>
            <a:pPr marL="171450" indent="-171450">
              <a:buFontTx/>
              <a:buChar char="-"/>
            </a:pPr>
            <a:endParaRPr lang="es-CL" dirty="0"/>
          </a:p>
          <a:p>
            <a:pPr marL="171450" indent="-171450">
              <a:buFontTx/>
              <a:buChar char="-"/>
            </a:pPr>
            <a:endParaRPr lang="es-CL" dirty="0"/>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0FC528ED-E0A4-BB45-B7E7-40E0D5D0CB18}" type="slidenum">
              <a:rPr lang="es-CL" smtClean="0"/>
              <a:t>3</a:t>
            </a:fld>
            <a:endParaRPr lang="es-CL"/>
          </a:p>
        </p:txBody>
      </p:sp>
    </p:spTree>
    <p:extLst>
      <p:ext uri="{BB962C8B-B14F-4D97-AF65-F5344CB8AC3E}">
        <p14:creationId xmlns:p14="http://schemas.microsoft.com/office/powerpoint/2010/main" val="3796125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FC528ED-E0A4-BB45-B7E7-40E0D5D0CB18}" type="slidenum">
              <a:rPr lang="es-CL" smtClean="0"/>
              <a:t>4</a:t>
            </a:fld>
            <a:endParaRPr lang="es-CL"/>
          </a:p>
        </p:txBody>
      </p:sp>
    </p:spTree>
    <p:extLst>
      <p:ext uri="{BB962C8B-B14F-4D97-AF65-F5344CB8AC3E}">
        <p14:creationId xmlns:p14="http://schemas.microsoft.com/office/powerpoint/2010/main" val="322185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365748"/>
            <a:ext cx="12192000" cy="492252"/>
          </a:xfrm>
          <a:prstGeom prst="rect">
            <a:avLst/>
          </a:prstGeom>
        </p:spPr>
      </p:pic>
      <p:sp>
        <p:nvSpPr>
          <p:cNvPr id="17" name="bg object 17"/>
          <p:cNvSpPr/>
          <p:nvPr/>
        </p:nvSpPr>
        <p:spPr>
          <a:xfrm>
            <a:off x="11771376" y="6786372"/>
            <a:ext cx="421005" cy="71755"/>
          </a:xfrm>
          <a:custGeom>
            <a:avLst/>
            <a:gdLst/>
            <a:ahLst/>
            <a:cxnLst/>
            <a:rect l="l" t="t" r="r" b="b"/>
            <a:pathLst>
              <a:path w="421004" h="71754">
                <a:moveTo>
                  <a:pt x="420624" y="0"/>
                </a:moveTo>
                <a:lnTo>
                  <a:pt x="0" y="0"/>
                </a:lnTo>
                <a:lnTo>
                  <a:pt x="0" y="71627"/>
                </a:lnTo>
                <a:lnTo>
                  <a:pt x="420624" y="71627"/>
                </a:lnTo>
                <a:lnTo>
                  <a:pt x="420624" y="0"/>
                </a:lnTo>
                <a:close/>
              </a:path>
            </a:pathLst>
          </a:custGeom>
          <a:solidFill>
            <a:srgbClr val="A7EA52"/>
          </a:solidFill>
        </p:spPr>
        <p:txBody>
          <a:bodyPr wrap="square" lIns="0" tIns="0" rIns="0" bIns="0" rtlCol="0"/>
          <a:lstStyle/>
          <a:p>
            <a:endParaRPr/>
          </a:p>
        </p:txBody>
      </p:sp>
      <p:sp>
        <p:nvSpPr>
          <p:cNvPr id="18" name="bg object 18"/>
          <p:cNvSpPr/>
          <p:nvPr/>
        </p:nvSpPr>
        <p:spPr>
          <a:xfrm>
            <a:off x="11771376" y="6365748"/>
            <a:ext cx="421005" cy="421005"/>
          </a:xfrm>
          <a:custGeom>
            <a:avLst/>
            <a:gdLst/>
            <a:ahLst/>
            <a:cxnLst/>
            <a:rect l="l" t="t" r="r" b="b"/>
            <a:pathLst>
              <a:path w="421004" h="421004">
                <a:moveTo>
                  <a:pt x="420624" y="0"/>
                </a:moveTo>
                <a:lnTo>
                  <a:pt x="0" y="0"/>
                </a:lnTo>
                <a:lnTo>
                  <a:pt x="0" y="420623"/>
                </a:lnTo>
                <a:lnTo>
                  <a:pt x="420624" y="420623"/>
                </a:lnTo>
                <a:lnTo>
                  <a:pt x="420624" y="0"/>
                </a:lnTo>
                <a:close/>
              </a:path>
            </a:pathLst>
          </a:custGeom>
          <a:solidFill>
            <a:srgbClr val="F1F1F1"/>
          </a:solidFill>
        </p:spPr>
        <p:txBody>
          <a:bodyPr wrap="square" lIns="0" tIns="0" rIns="0" bIns="0" rtlCol="0"/>
          <a:lstStyle/>
          <a:p>
            <a:endParaRPr/>
          </a:p>
        </p:txBody>
      </p:sp>
      <p:sp>
        <p:nvSpPr>
          <p:cNvPr id="19" name="bg object 19"/>
          <p:cNvSpPr/>
          <p:nvPr/>
        </p:nvSpPr>
        <p:spPr>
          <a:xfrm>
            <a:off x="5511546" y="3496818"/>
            <a:ext cx="4034154" cy="416559"/>
          </a:xfrm>
          <a:custGeom>
            <a:avLst/>
            <a:gdLst/>
            <a:ahLst/>
            <a:cxnLst/>
            <a:rect l="l" t="t" r="r" b="b"/>
            <a:pathLst>
              <a:path w="4034154" h="416560">
                <a:moveTo>
                  <a:pt x="4034028" y="0"/>
                </a:moveTo>
                <a:lnTo>
                  <a:pt x="4031307" y="80992"/>
                </a:lnTo>
                <a:lnTo>
                  <a:pt x="4023883" y="147113"/>
                </a:lnTo>
                <a:lnTo>
                  <a:pt x="4012864" y="191684"/>
                </a:lnTo>
                <a:lnTo>
                  <a:pt x="3999356" y="208026"/>
                </a:lnTo>
                <a:lnTo>
                  <a:pt x="2051684" y="208026"/>
                </a:lnTo>
                <a:lnTo>
                  <a:pt x="2038177" y="224367"/>
                </a:lnTo>
                <a:lnTo>
                  <a:pt x="2027158" y="268938"/>
                </a:lnTo>
                <a:lnTo>
                  <a:pt x="2019734" y="335059"/>
                </a:lnTo>
                <a:lnTo>
                  <a:pt x="2017013" y="416052"/>
                </a:lnTo>
                <a:lnTo>
                  <a:pt x="2014293" y="335059"/>
                </a:lnTo>
                <a:lnTo>
                  <a:pt x="2006869" y="268938"/>
                </a:lnTo>
                <a:lnTo>
                  <a:pt x="1995850" y="224367"/>
                </a:lnTo>
                <a:lnTo>
                  <a:pt x="1982343" y="208026"/>
                </a:lnTo>
                <a:lnTo>
                  <a:pt x="34670" y="208026"/>
                </a:lnTo>
                <a:lnTo>
                  <a:pt x="21163" y="191684"/>
                </a:lnTo>
                <a:lnTo>
                  <a:pt x="10144" y="147113"/>
                </a:lnTo>
                <a:lnTo>
                  <a:pt x="2720" y="80992"/>
                </a:lnTo>
                <a:lnTo>
                  <a:pt x="0" y="0"/>
                </a:lnTo>
              </a:path>
            </a:pathLst>
          </a:custGeom>
          <a:ln w="28956">
            <a:solidFill>
              <a:srgbClr val="00AFEF"/>
            </a:solidFill>
          </a:ln>
        </p:spPr>
        <p:txBody>
          <a:bodyPr wrap="square" lIns="0" tIns="0" rIns="0" bIns="0" rtlCol="0"/>
          <a:lstStyle/>
          <a:p>
            <a:endParaRPr/>
          </a:p>
        </p:txBody>
      </p:sp>
      <p:pic>
        <p:nvPicPr>
          <p:cNvPr id="20" name="bg object 20"/>
          <p:cNvPicPr/>
          <p:nvPr/>
        </p:nvPicPr>
        <p:blipFill>
          <a:blip r:embed="rId3" cstate="print"/>
          <a:stretch>
            <a:fillRect/>
          </a:stretch>
        </p:blipFill>
        <p:spPr>
          <a:xfrm>
            <a:off x="6079235" y="3912106"/>
            <a:ext cx="2859023" cy="2860548"/>
          </a:xfrm>
          <a:prstGeom prst="rect">
            <a:avLst/>
          </a:prstGeom>
        </p:spPr>
      </p:pic>
      <p:sp>
        <p:nvSpPr>
          <p:cNvPr id="2" name="Holder 2"/>
          <p:cNvSpPr>
            <a:spLocks noGrp="1"/>
          </p:cNvSpPr>
          <p:nvPr>
            <p:ph type="ctrTitle"/>
          </p:nvPr>
        </p:nvSpPr>
        <p:spPr>
          <a:xfrm>
            <a:off x="546303" y="416128"/>
            <a:ext cx="3824604" cy="391795"/>
          </a:xfrm>
          <a:prstGeom prst="rect">
            <a:avLst/>
          </a:prstGeom>
        </p:spPr>
        <p:txBody>
          <a:bodyPr wrap="square" lIns="0" tIns="0" rIns="0" bIns="0">
            <a:spAutoFit/>
          </a:bodyPr>
          <a:lstStyle>
            <a:lvl1pPr>
              <a:defRPr sz="2400" b="0" i="0">
                <a:solidFill>
                  <a:srgbClr val="404040"/>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0404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04040"/>
                </a:solidFill>
                <a:latin typeface="Arial Black"/>
                <a:cs typeface="Arial Black"/>
              </a:defRPr>
            </a:lvl1pPr>
          </a:lstStyle>
          <a:p>
            <a:endParaRPr/>
          </a:p>
        </p:txBody>
      </p:sp>
      <p:sp>
        <p:nvSpPr>
          <p:cNvPr id="3" name="Holder 3"/>
          <p:cNvSpPr>
            <a:spLocks noGrp="1"/>
          </p:cNvSpPr>
          <p:nvPr>
            <p:ph sz="half" idx="2"/>
          </p:nvPr>
        </p:nvSpPr>
        <p:spPr>
          <a:xfrm>
            <a:off x="100584" y="2311907"/>
            <a:ext cx="2720340" cy="393357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7533131" y="2330195"/>
            <a:ext cx="4274820" cy="39090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8/22/24</a:t>
            </a:fld>
            <a:endParaRPr lang="en-US"/>
          </a:p>
        </p:txBody>
      </p:sp>
      <p:sp>
        <p:nvSpPr>
          <p:cNvPr id="7" name="Holder 7"/>
          <p:cNvSpPr>
            <a:spLocks noGrp="1"/>
          </p:cNvSpPr>
          <p:nvPr>
            <p:ph type="sldNum" sz="quarter" idx="7"/>
          </p:nvPr>
        </p:nvSpPr>
        <p:spPr/>
        <p:txBody>
          <a:bodyPr lIns="0" tIns="0" rIns="0" bIns="0"/>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365747"/>
            <a:ext cx="12192000" cy="492252"/>
          </a:xfrm>
          <a:prstGeom prst="rect">
            <a:avLst/>
          </a:prstGeom>
        </p:spPr>
      </p:pic>
      <p:sp>
        <p:nvSpPr>
          <p:cNvPr id="17" name="bg object 17"/>
          <p:cNvSpPr/>
          <p:nvPr/>
        </p:nvSpPr>
        <p:spPr>
          <a:xfrm>
            <a:off x="11771376" y="6786371"/>
            <a:ext cx="421005" cy="71755"/>
          </a:xfrm>
          <a:custGeom>
            <a:avLst/>
            <a:gdLst/>
            <a:ahLst/>
            <a:cxnLst/>
            <a:rect l="l" t="t" r="r" b="b"/>
            <a:pathLst>
              <a:path w="421004" h="71754">
                <a:moveTo>
                  <a:pt x="420624" y="0"/>
                </a:moveTo>
                <a:lnTo>
                  <a:pt x="0" y="0"/>
                </a:lnTo>
                <a:lnTo>
                  <a:pt x="0" y="71627"/>
                </a:lnTo>
                <a:lnTo>
                  <a:pt x="420624" y="71627"/>
                </a:lnTo>
                <a:lnTo>
                  <a:pt x="420624" y="0"/>
                </a:lnTo>
                <a:close/>
              </a:path>
            </a:pathLst>
          </a:custGeom>
          <a:solidFill>
            <a:srgbClr val="A7EA52"/>
          </a:solidFill>
        </p:spPr>
        <p:txBody>
          <a:bodyPr wrap="square" lIns="0" tIns="0" rIns="0" bIns="0" rtlCol="0"/>
          <a:lstStyle/>
          <a:p>
            <a:endParaRPr/>
          </a:p>
        </p:txBody>
      </p:sp>
      <p:sp>
        <p:nvSpPr>
          <p:cNvPr id="18" name="bg object 18"/>
          <p:cNvSpPr/>
          <p:nvPr/>
        </p:nvSpPr>
        <p:spPr>
          <a:xfrm>
            <a:off x="11771376" y="6365747"/>
            <a:ext cx="421005" cy="421005"/>
          </a:xfrm>
          <a:custGeom>
            <a:avLst/>
            <a:gdLst/>
            <a:ahLst/>
            <a:cxnLst/>
            <a:rect l="l" t="t" r="r" b="b"/>
            <a:pathLst>
              <a:path w="421004" h="421004">
                <a:moveTo>
                  <a:pt x="420624" y="0"/>
                </a:moveTo>
                <a:lnTo>
                  <a:pt x="0" y="0"/>
                </a:lnTo>
                <a:lnTo>
                  <a:pt x="0" y="420623"/>
                </a:lnTo>
                <a:lnTo>
                  <a:pt x="420624" y="420623"/>
                </a:lnTo>
                <a:lnTo>
                  <a:pt x="420624"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40404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8/22/24</a:t>
            </a:fld>
            <a:endParaRPr lang="en-US"/>
          </a:p>
        </p:txBody>
      </p:sp>
      <p:sp>
        <p:nvSpPr>
          <p:cNvPr id="5" name="Holder 5"/>
          <p:cNvSpPr>
            <a:spLocks noGrp="1"/>
          </p:cNvSpPr>
          <p:nvPr>
            <p:ph type="sldNum" sz="quarter" idx="7"/>
          </p:nvPr>
        </p:nvSpPr>
        <p:spPr/>
        <p:txBody>
          <a:bodyPr lIns="0" tIns="0" rIns="0" bIns="0"/>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8/22/24</a:t>
            </a:fld>
            <a:endParaRPr lang="en-US"/>
          </a:p>
        </p:txBody>
      </p:sp>
      <p:sp>
        <p:nvSpPr>
          <p:cNvPr id="4" name="Holder 4"/>
          <p:cNvSpPr>
            <a:spLocks noGrp="1"/>
          </p:cNvSpPr>
          <p:nvPr>
            <p:ph type="sldNum" sz="quarter" idx="7"/>
          </p:nvPr>
        </p:nvSpPr>
        <p:spPr/>
        <p:txBody>
          <a:bodyPr lIns="0" tIns="0" rIns="0" bIns="0"/>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365747"/>
            <a:ext cx="12192000" cy="492252"/>
          </a:xfrm>
          <a:prstGeom prst="rect">
            <a:avLst/>
          </a:prstGeom>
        </p:spPr>
      </p:pic>
      <p:sp>
        <p:nvSpPr>
          <p:cNvPr id="17" name="bg object 17"/>
          <p:cNvSpPr/>
          <p:nvPr/>
        </p:nvSpPr>
        <p:spPr>
          <a:xfrm>
            <a:off x="11771376" y="6786371"/>
            <a:ext cx="421005" cy="71755"/>
          </a:xfrm>
          <a:custGeom>
            <a:avLst/>
            <a:gdLst/>
            <a:ahLst/>
            <a:cxnLst/>
            <a:rect l="l" t="t" r="r" b="b"/>
            <a:pathLst>
              <a:path w="421004" h="71754">
                <a:moveTo>
                  <a:pt x="420624" y="0"/>
                </a:moveTo>
                <a:lnTo>
                  <a:pt x="0" y="0"/>
                </a:lnTo>
                <a:lnTo>
                  <a:pt x="0" y="71627"/>
                </a:lnTo>
                <a:lnTo>
                  <a:pt x="420624" y="71627"/>
                </a:lnTo>
                <a:lnTo>
                  <a:pt x="420624" y="0"/>
                </a:lnTo>
                <a:close/>
              </a:path>
            </a:pathLst>
          </a:custGeom>
          <a:solidFill>
            <a:srgbClr val="A7EA52"/>
          </a:solidFill>
        </p:spPr>
        <p:txBody>
          <a:bodyPr wrap="square" lIns="0" tIns="0" rIns="0" bIns="0" rtlCol="0"/>
          <a:lstStyle/>
          <a:p>
            <a:endParaRPr/>
          </a:p>
        </p:txBody>
      </p:sp>
      <p:sp>
        <p:nvSpPr>
          <p:cNvPr id="2" name="Holder 2"/>
          <p:cNvSpPr>
            <a:spLocks noGrp="1"/>
          </p:cNvSpPr>
          <p:nvPr>
            <p:ph type="title"/>
          </p:nvPr>
        </p:nvSpPr>
        <p:spPr>
          <a:xfrm>
            <a:off x="546303" y="416128"/>
            <a:ext cx="7032625" cy="721360"/>
          </a:xfrm>
          <a:prstGeom prst="rect">
            <a:avLst/>
          </a:prstGeom>
        </p:spPr>
        <p:txBody>
          <a:bodyPr wrap="square" lIns="0" tIns="0" rIns="0" bIns="0">
            <a:spAutoFit/>
          </a:bodyPr>
          <a:lstStyle>
            <a:lvl1pPr>
              <a:defRPr sz="2400" b="0" i="0">
                <a:solidFill>
                  <a:srgbClr val="404040"/>
                </a:solidFill>
                <a:latin typeface="Arial Black"/>
                <a:cs typeface="Arial Black"/>
              </a:defRPr>
            </a:lvl1pPr>
          </a:lstStyle>
          <a:p>
            <a:endParaRPr/>
          </a:p>
        </p:txBody>
      </p:sp>
      <p:sp>
        <p:nvSpPr>
          <p:cNvPr id="3" name="Holder 3"/>
          <p:cNvSpPr>
            <a:spLocks noGrp="1"/>
          </p:cNvSpPr>
          <p:nvPr>
            <p:ph type="body" idx="1"/>
          </p:nvPr>
        </p:nvSpPr>
        <p:spPr>
          <a:xfrm>
            <a:off x="5406516" y="2342007"/>
            <a:ext cx="6201409" cy="296354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8/22/24</a:t>
            </a:fld>
            <a:endParaRPr lang="en-US"/>
          </a:p>
        </p:txBody>
      </p:sp>
      <p:sp>
        <p:nvSpPr>
          <p:cNvPr id="6" name="Holder 6"/>
          <p:cNvSpPr>
            <a:spLocks noGrp="1"/>
          </p:cNvSpPr>
          <p:nvPr>
            <p:ph type="sldNum" sz="quarter" idx="7"/>
          </p:nvPr>
        </p:nvSpPr>
        <p:spPr>
          <a:xfrm>
            <a:off x="11861038" y="6471845"/>
            <a:ext cx="256540" cy="209550"/>
          </a:xfrm>
          <a:prstGeom prst="rect">
            <a:avLst/>
          </a:prstGeom>
        </p:spPr>
        <p:txBody>
          <a:bodyPr wrap="square" lIns="0" tIns="0" rIns="0" bIns="0">
            <a:spAutoFit/>
          </a:bodyPr>
          <a:lstStyle>
            <a:lvl1pPr>
              <a:defRPr sz="1200" b="0" i="0">
                <a:solidFill>
                  <a:srgbClr val="585858"/>
                </a:solidFill>
                <a:latin typeface="Tahoma"/>
                <a:cs typeface="Tahoma"/>
              </a:defRPr>
            </a:lvl1pPr>
          </a:lstStyle>
          <a:p>
            <a:pPr marL="80645">
              <a:lnSpc>
                <a:spcPct val="100000"/>
              </a:lnSpc>
              <a:spcBef>
                <a:spcPts val="100"/>
              </a:spcBef>
            </a:pPr>
            <a:fld id="{81D60167-4931-47E6-BA6A-407CBD079E47}" type="slidenum">
              <a:rPr spc="-50" dirty="0"/>
              <a:t>‹Nº›</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82847B"/>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ACACA8"/>
            </a:solidFill>
          </p:spPr>
          <p:txBody>
            <a:bodyPr wrap="square" lIns="0" tIns="0" rIns="0" bIns="0" rtlCol="0"/>
            <a:lstStyle/>
            <a:p>
              <a:endParaRPr/>
            </a:p>
          </p:txBody>
        </p:sp>
      </p:grpSp>
      <p:grpSp>
        <p:nvGrpSpPr>
          <p:cNvPr id="5" name="object 5"/>
          <p:cNvGrpSpPr/>
          <p:nvPr/>
        </p:nvGrpSpPr>
        <p:grpSpPr>
          <a:xfrm>
            <a:off x="1207008" y="24383"/>
            <a:ext cx="10985500" cy="4733925"/>
            <a:chOff x="1207008" y="24383"/>
            <a:chExt cx="10985500" cy="4733925"/>
          </a:xfrm>
        </p:grpSpPr>
        <p:sp>
          <p:nvSpPr>
            <p:cNvPr id="6" name="object 6"/>
            <p:cNvSpPr/>
            <p:nvPr/>
          </p:nvSpPr>
          <p:spPr>
            <a:xfrm>
              <a:off x="1207008" y="4343399"/>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441191" y="24383"/>
              <a:ext cx="8750807" cy="4733544"/>
            </a:xfrm>
            <a:prstGeom prst="rect">
              <a:avLst/>
            </a:prstGeom>
          </p:spPr>
        </p:pic>
      </p:grpSp>
      <p:sp>
        <p:nvSpPr>
          <p:cNvPr id="8" name="object 8"/>
          <p:cNvSpPr txBox="1"/>
          <p:nvPr/>
        </p:nvSpPr>
        <p:spPr>
          <a:xfrm>
            <a:off x="658164" y="4392357"/>
            <a:ext cx="2458085" cy="1480820"/>
          </a:xfrm>
          <a:prstGeom prst="rect">
            <a:avLst/>
          </a:prstGeom>
        </p:spPr>
        <p:txBody>
          <a:bodyPr vert="horz" wrap="square" lIns="0" tIns="161290" rIns="0" bIns="0" rtlCol="0">
            <a:spAutoFit/>
          </a:bodyPr>
          <a:lstStyle/>
          <a:p>
            <a:pPr marL="12700">
              <a:lnSpc>
                <a:spcPct val="100000"/>
              </a:lnSpc>
              <a:spcBef>
                <a:spcPts val="1270"/>
              </a:spcBef>
            </a:pPr>
            <a:r>
              <a:rPr sz="2000" spc="155" dirty="0">
                <a:solidFill>
                  <a:srgbClr val="252525"/>
                </a:solidFill>
                <a:latin typeface="Calibri Light"/>
                <a:cs typeface="Calibri Light"/>
              </a:rPr>
              <a:t>MÓDULO</a:t>
            </a:r>
            <a:r>
              <a:rPr sz="2000" spc="390" dirty="0">
                <a:solidFill>
                  <a:srgbClr val="252525"/>
                </a:solidFill>
                <a:latin typeface="Calibri Light"/>
                <a:cs typeface="Calibri Light"/>
              </a:rPr>
              <a:t> </a:t>
            </a:r>
            <a:r>
              <a:rPr sz="2000" spc="100" dirty="0">
                <a:solidFill>
                  <a:srgbClr val="252525"/>
                </a:solidFill>
                <a:latin typeface="Calibri Light"/>
                <a:cs typeface="Calibri Light"/>
              </a:rPr>
              <a:t>II</a:t>
            </a:r>
            <a:r>
              <a:rPr sz="2000" spc="-245" dirty="0">
                <a:solidFill>
                  <a:srgbClr val="252525"/>
                </a:solidFill>
                <a:latin typeface="Calibri Light"/>
                <a:cs typeface="Calibri Light"/>
              </a:rPr>
              <a:t> </a:t>
            </a:r>
            <a:r>
              <a:rPr sz="2000" spc="-50" dirty="0">
                <a:solidFill>
                  <a:srgbClr val="252525"/>
                </a:solidFill>
                <a:latin typeface="Calibri Light"/>
                <a:cs typeface="Calibri Light"/>
              </a:rPr>
              <a:t>:</a:t>
            </a:r>
            <a:endParaRPr sz="2000">
              <a:latin typeface="Calibri Light"/>
              <a:cs typeface="Calibri Light"/>
            </a:endParaRPr>
          </a:p>
          <a:p>
            <a:pPr marL="12700" marR="5080">
              <a:lnSpc>
                <a:spcPts val="2160"/>
              </a:lnSpc>
              <a:spcBef>
                <a:spcPts val="1435"/>
              </a:spcBef>
            </a:pPr>
            <a:r>
              <a:rPr sz="2000" spc="65" dirty="0">
                <a:solidFill>
                  <a:srgbClr val="252525"/>
                </a:solidFill>
                <a:latin typeface="Calibri Light"/>
                <a:cs typeface="Calibri Light"/>
              </a:rPr>
              <a:t>DATA</a:t>
            </a:r>
            <a:r>
              <a:rPr sz="2000" spc="380" dirty="0">
                <a:solidFill>
                  <a:srgbClr val="252525"/>
                </a:solidFill>
                <a:latin typeface="Calibri Light"/>
                <a:cs typeface="Calibri Light"/>
              </a:rPr>
              <a:t> </a:t>
            </a:r>
            <a:r>
              <a:rPr sz="2000" spc="165" dirty="0">
                <a:solidFill>
                  <a:srgbClr val="252525"/>
                </a:solidFill>
                <a:latin typeface="Calibri Light"/>
                <a:cs typeface="Calibri Light"/>
              </a:rPr>
              <a:t>SCIENCE</a:t>
            </a:r>
            <a:r>
              <a:rPr sz="2000" spc="370" dirty="0">
                <a:solidFill>
                  <a:srgbClr val="252525"/>
                </a:solidFill>
                <a:latin typeface="Calibri Light"/>
                <a:cs typeface="Calibri Light"/>
              </a:rPr>
              <a:t> </a:t>
            </a:r>
            <a:r>
              <a:rPr sz="2000" spc="90" dirty="0">
                <a:solidFill>
                  <a:srgbClr val="252525"/>
                </a:solidFill>
                <a:latin typeface="Calibri Light"/>
                <a:cs typeface="Calibri Light"/>
              </a:rPr>
              <a:t>PARA </a:t>
            </a:r>
            <a:r>
              <a:rPr sz="2000" spc="100" dirty="0">
                <a:solidFill>
                  <a:srgbClr val="252525"/>
                </a:solidFill>
                <a:latin typeface="Calibri Light"/>
                <a:cs typeface="Calibri Light"/>
              </a:rPr>
              <a:t>EL</a:t>
            </a:r>
            <a:r>
              <a:rPr sz="2000" spc="390" dirty="0">
                <a:solidFill>
                  <a:srgbClr val="252525"/>
                </a:solidFill>
                <a:latin typeface="Calibri Light"/>
                <a:cs typeface="Calibri Light"/>
              </a:rPr>
              <a:t> </a:t>
            </a:r>
            <a:r>
              <a:rPr sz="2000" spc="150" dirty="0">
                <a:solidFill>
                  <a:srgbClr val="252525"/>
                </a:solidFill>
                <a:latin typeface="Calibri Light"/>
                <a:cs typeface="Calibri Light"/>
              </a:rPr>
              <a:t>PRODUCT</a:t>
            </a:r>
            <a:endParaRPr sz="2000">
              <a:latin typeface="Calibri Light"/>
              <a:cs typeface="Calibri Light"/>
            </a:endParaRPr>
          </a:p>
          <a:p>
            <a:pPr marL="12700">
              <a:lnSpc>
                <a:spcPts val="2130"/>
              </a:lnSpc>
            </a:pPr>
            <a:r>
              <a:rPr sz="2000" spc="155" dirty="0">
                <a:solidFill>
                  <a:srgbClr val="252525"/>
                </a:solidFill>
                <a:latin typeface="Calibri Light"/>
                <a:cs typeface="Calibri Light"/>
              </a:rPr>
              <a:t>MANAGER</a:t>
            </a:r>
            <a:endParaRPr sz="2000">
              <a:latin typeface="Calibri Light"/>
              <a:cs typeface="Calibri Light"/>
            </a:endParaRPr>
          </a:p>
        </p:txBody>
      </p:sp>
      <p:pic>
        <p:nvPicPr>
          <p:cNvPr id="9" name="object 9"/>
          <p:cNvPicPr/>
          <p:nvPr/>
        </p:nvPicPr>
        <p:blipFill>
          <a:blip r:embed="rId4" cstate="print"/>
          <a:stretch>
            <a:fillRect/>
          </a:stretch>
        </p:blipFill>
        <p:spPr>
          <a:xfrm>
            <a:off x="3441191" y="4864577"/>
            <a:ext cx="8665354" cy="1272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71376" y="6365747"/>
            <a:ext cx="421005" cy="421005"/>
          </a:xfrm>
          <a:custGeom>
            <a:avLst/>
            <a:gdLst/>
            <a:ahLst/>
            <a:cxnLst/>
            <a:rect l="l" t="t" r="r" b="b"/>
            <a:pathLst>
              <a:path w="421004" h="421004">
                <a:moveTo>
                  <a:pt x="420624" y="0"/>
                </a:moveTo>
                <a:lnTo>
                  <a:pt x="0" y="0"/>
                </a:lnTo>
                <a:lnTo>
                  <a:pt x="0" y="420623"/>
                </a:lnTo>
                <a:lnTo>
                  <a:pt x="420624" y="420623"/>
                </a:lnTo>
                <a:lnTo>
                  <a:pt x="420624" y="0"/>
                </a:lnTo>
                <a:close/>
              </a:path>
            </a:pathLst>
          </a:custGeom>
          <a:solidFill>
            <a:srgbClr val="F1F1F1"/>
          </a:solidFill>
        </p:spPr>
        <p:txBody>
          <a:bodyPr wrap="square" lIns="0" tIns="0" rIns="0" bIns="0" rtlCol="0"/>
          <a:lstStyle/>
          <a:p>
            <a:endParaRPr/>
          </a:p>
        </p:txBody>
      </p:sp>
      <p:pic>
        <p:nvPicPr>
          <p:cNvPr id="3" name="object 3"/>
          <p:cNvPicPr/>
          <p:nvPr/>
        </p:nvPicPr>
        <p:blipFill>
          <a:blip r:embed="rId3" cstate="print"/>
          <a:stretch>
            <a:fillRect/>
          </a:stretch>
        </p:blipFill>
        <p:spPr>
          <a:xfrm>
            <a:off x="9325355" y="214905"/>
            <a:ext cx="2482559" cy="1485878"/>
          </a:xfrm>
          <a:prstGeom prst="rect">
            <a:avLst/>
          </a:prstGeom>
        </p:spPr>
      </p:pic>
      <p:sp>
        <p:nvSpPr>
          <p:cNvPr id="4" name="object 4"/>
          <p:cNvSpPr txBox="1">
            <a:spLocks noGrp="1"/>
          </p:cNvSpPr>
          <p:nvPr>
            <p:ph type="title"/>
          </p:nvPr>
        </p:nvSpPr>
        <p:spPr>
          <a:xfrm>
            <a:off x="546303" y="416128"/>
            <a:ext cx="8292897" cy="382156"/>
          </a:xfrm>
          <a:prstGeom prst="rect">
            <a:avLst/>
          </a:prstGeom>
        </p:spPr>
        <p:txBody>
          <a:bodyPr vert="horz" wrap="square" lIns="0" tIns="12700" rIns="0" bIns="0" rtlCol="0">
            <a:spAutoFit/>
          </a:bodyPr>
          <a:lstStyle/>
          <a:p>
            <a:pPr marL="12700">
              <a:lnSpc>
                <a:spcPct val="100000"/>
              </a:lnSpc>
              <a:spcBef>
                <a:spcPts val="100"/>
              </a:spcBef>
            </a:pPr>
            <a:r>
              <a:rPr lang="es-ES" spc="-140" dirty="0"/>
              <a:t>8. Los 3 tipos de analítica</a:t>
            </a:r>
            <a:endParaRPr spc="-140" dirty="0"/>
          </a:p>
        </p:txBody>
      </p:sp>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80645">
              <a:lnSpc>
                <a:spcPct val="100000"/>
              </a:lnSpc>
              <a:spcBef>
                <a:spcPts val="100"/>
              </a:spcBef>
            </a:pPr>
            <a:fld id="{81D60167-4931-47E6-BA6A-407CBD079E47}" type="slidenum">
              <a:rPr spc="-50" dirty="0"/>
              <a:t>2</a:t>
            </a:fld>
            <a:endParaRPr spc="-50" dirty="0"/>
          </a:p>
        </p:txBody>
      </p:sp>
      <p:pic>
        <p:nvPicPr>
          <p:cNvPr id="5" name="Imagen 4">
            <a:extLst>
              <a:ext uri="{FF2B5EF4-FFF2-40B4-BE49-F238E27FC236}">
                <a16:creationId xmlns:a16="http://schemas.microsoft.com/office/drawing/2014/main" id="{A0704A9F-5C06-AD44-89E1-A211F42B07F4}"/>
              </a:ext>
            </a:extLst>
          </p:cNvPr>
          <p:cNvPicPr>
            <a:picLocks noChangeAspect="1"/>
          </p:cNvPicPr>
          <p:nvPr/>
        </p:nvPicPr>
        <p:blipFill>
          <a:blip r:embed="rId4"/>
          <a:stretch>
            <a:fillRect/>
          </a:stretch>
        </p:blipFill>
        <p:spPr>
          <a:xfrm>
            <a:off x="457200" y="1981200"/>
            <a:ext cx="7239203" cy="3482557"/>
          </a:xfrm>
          <a:prstGeom prst="rect">
            <a:avLst/>
          </a:prstGeom>
        </p:spPr>
      </p:pic>
      <p:sp>
        <p:nvSpPr>
          <p:cNvPr id="7" name="CuadroTexto 6">
            <a:extLst>
              <a:ext uri="{FF2B5EF4-FFF2-40B4-BE49-F238E27FC236}">
                <a16:creationId xmlns:a16="http://schemas.microsoft.com/office/drawing/2014/main" id="{A3251761-D2A8-2B75-4F1F-FA3FDD3AF1B8}"/>
              </a:ext>
            </a:extLst>
          </p:cNvPr>
          <p:cNvSpPr txBox="1"/>
          <p:nvPr/>
        </p:nvSpPr>
        <p:spPr>
          <a:xfrm>
            <a:off x="7696403" y="4495800"/>
            <a:ext cx="4003984" cy="276999"/>
          </a:xfrm>
          <a:prstGeom prst="rect">
            <a:avLst/>
          </a:prstGeom>
          <a:noFill/>
        </p:spPr>
        <p:txBody>
          <a:bodyPr wrap="square" rtlCol="0">
            <a:spAutoFit/>
          </a:bodyPr>
          <a:lstStyle/>
          <a:p>
            <a:r>
              <a:rPr lang="es-CL" sz="1200" b="1" dirty="0"/>
              <a:t>Rol:</a:t>
            </a:r>
            <a:r>
              <a:rPr lang="es-CL" sz="1200" dirty="0"/>
              <a:t> Analista de Datos o Business </a:t>
            </a:r>
            <a:r>
              <a:rPr lang="es-CL" sz="1200" dirty="0" err="1"/>
              <a:t>Intelligence</a:t>
            </a:r>
            <a:r>
              <a:rPr lang="es-CL" sz="1200" dirty="0"/>
              <a:t> </a:t>
            </a:r>
            <a:r>
              <a:rPr lang="es-CL" sz="1200" dirty="0" err="1"/>
              <a:t>Analyst</a:t>
            </a:r>
            <a:endParaRPr lang="es-CL" sz="1200" dirty="0"/>
          </a:p>
        </p:txBody>
      </p:sp>
      <p:sp>
        <p:nvSpPr>
          <p:cNvPr id="8" name="CuadroTexto 7">
            <a:extLst>
              <a:ext uri="{FF2B5EF4-FFF2-40B4-BE49-F238E27FC236}">
                <a16:creationId xmlns:a16="http://schemas.microsoft.com/office/drawing/2014/main" id="{F789A153-3E99-22EF-E6BE-522065BFF0FF}"/>
              </a:ext>
            </a:extLst>
          </p:cNvPr>
          <p:cNvSpPr txBox="1"/>
          <p:nvPr/>
        </p:nvSpPr>
        <p:spPr>
          <a:xfrm>
            <a:off x="7696403" y="3478161"/>
            <a:ext cx="4003984" cy="276999"/>
          </a:xfrm>
          <a:prstGeom prst="rect">
            <a:avLst/>
          </a:prstGeom>
          <a:noFill/>
        </p:spPr>
        <p:txBody>
          <a:bodyPr wrap="square" rtlCol="0">
            <a:spAutoFit/>
          </a:bodyPr>
          <a:lstStyle/>
          <a:p>
            <a:r>
              <a:rPr lang="es-CL" sz="1200" b="1" dirty="0"/>
              <a:t>Rol:</a:t>
            </a:r>
            <a:r>
              <a:rPr lang="es-CL" sz="1200" dirty="0"/>
              <a:t> Data </a:t>
            </a:r>
            <a:r>
              <a:rPr lang="es-CL" sz="1200" dirty="0" err="1"/>
              <a:t>Scientist</a:t>
            </a:r>
            <a:endParaRPr lang="es-CL" sz="1200" dirty="0"/>
          </a:p>
        </p:txBody>
      </p:sp>
      <p:sp>
        <p:nvSpPr>
          <p:cNvPr id="10" name="CuadroTexto 9">
            <a:extLst>
              <a:ext uri="{FF2B5EF4-FFF2-40B4-BE49-F238E27FC236}">
                <a16:creationId xmlns:a16="http://schemas.microsoft.com/office/drawing/2014/main" id="{333DDC12-3313-3ADE-43A3-C40D4B64B2A7}"/>
              </a:ext>
            </a:extLst>
          </p:cNvPr>
          <p:cNvSpPr txBox="1"/>
          <p:nvPr/>
        </p:nvSpPr>
        <p:spPr>
          <a:xfrm>
            <a:off x="7696403" y="2643277"/>
            <a:ext cx="4003984" cy="276999"/>
          </a:xfrm>
          <a:prstGeom prst="rect">
            <a:avLst/>
          </a:prstGeom>
          <a:noFill/>
        </p:spPr>
        <p:txBody>
          <a:bodyPr wrap="square" rtlCol="0">
            <a:spAutoFit/>
          </a:bodyPr>
          <a:lstStyle/>
          <a:p>
            <a:r>
              <a:rPr lang="es-CL" sz="1200" b="1" dirty="0"/>
              <a:t>Rol:</a:t>
            </a:r>
            <a:r>
              <a:rPr lang="es-CL" sz="1200" dirty="0"/>
              <a:t> Negocio y Lideres de analítica.</a:t>
            </a:r>
          </a:p>
        </p:txBody>
      </p:sp>
    </p:spTree>
    <p:extLst>
      <p:ext uri="{BB962C8B-B14F-4D97-AF65-F5344CB8AC3E}">
        <p14:creationId xmlns:p14="http://schemas.microsoft.com/office/powerpoint/2010/main" val="186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71376" y="6365747"/>
            <a:ext cx="421005" cy="421005"/>
          </a:xfrm>
          <a:custGeom>
            <a:avLst/>
            <a:gdLst/>
            <a:ahLst/>
            <a:cxnLst/>
            <a:rect l="l" t="t" r="r" b="b"/>
            <a:pathLst>
              <a:path w="421004" h="421004">
                <a:moveTo>
                  <a:pt x="420624" y="0"/>
                </a:moveTo>
                <a:lnTo>
                  <a:pt x="0" y="0"/>
                </a:lnTo>
                <a:lnTo>
                  <a:pt x="0" y="420623"/>
                </a:lnTo>
                <a:lnTo>
                  <a:pt x="420624" y="420623"/>
                </a:lnTo>
                <a:lnTo>
                  <a:pt x="420624" y="0"/>
                </a:lnTo>
                <a:close/>
              </a:path>
            </a:pathLst>
          </a:custGeom>
          <a:solidFill>
            <a:srgbClr val="F1F1F1"/>
          </a:solidFill>
        </p:spPr>
        <p:txBody>
          <a:bodyPr wrap="square" lIns="0" tIns="0" rIns="0" bIns="0" rtlCol="0"/>
          <a:lstStyle/>
          <a:p>
            <a:endParaRPr/>
          </a:p>
        </p:txBody>
      </p:sp>
      <p:pic>
        <p:nvPicPr>
          <p:cNvPr id="3" name="object 3"/>
          <p:cNvPicPr/>
          <p:nvPr/>
        </p:nvPicPr>
        <p:blipFill>
          <a:blip r:embed="rId3" cstate="print"/>
          <a:stretch>
            <a:fillRect/>
          </a:stretch>
        </p:blipFill>
        <p:spPr>
          <a:xfrm>
            <a:off x="9325355" y="214905"/>
            <a:ext cx="2482559" cy="1485878"/>
          </a:xfrm>
          <a:prstGeom prst="rect">
            <a:avLst/>
          </a:prstGeom>
        </p:spPr>
      </p:pic>
      <p:sp>
        <p:nvSpPr>
          <p:cNvPr id="4" name="object 4"/>
          <p:cNvSpPr txBox="1">
            <a:spLocks noGrp="1"/>
          </p:cNvSpPr>
          <p:nvPr>
            <p:ph type="title"/>
          </p:nvPr>
        </p:nvSpPr>
        <p:spPr>
          <a:xfrm>
            <a:off x="546303" y="416128"/>
            <a:ext cx="8292897" cy="382156"/>
          </a:xfrm>
          <a:prstGeom prst="rect">
            <a:avLst/>
          </a:prstGeom>
        </p:spPr>
        <p:txBody>
          <a:bodyPr vert="horz" wrap="square" lIns="0" tIns="12700" rIns="0" bIns="0" rtlCol="0">
            <a:spAutoFit/>
          </a:bodyPr>
          <a:lstStyle/>
          <a:p>
            <a:pPr marL="12700">
              <a:lnSpc>
                <a:spcPct val="100000"/>
              </a:lnSpc>
              <a:spcBef>
                <a:spcPts val="100"/>
              </a:spcBef>
            </a:pPr>
            <a:r>
              <a:rPr lang="es-ES" spc="-140" dirty="0"/>
              <a:t>9. Actividad 1</a:t>
            </a:r>
            <a:endParaRPr spc="-140" dirty="0"/>
          </a:p>
        </p:txBody>
      </p:sp>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80645">
              <a:lnSpc>
                <a:spcPct val="100000"/>
              </a:lnSpc>
              <a:spcBef>
                <a:spcPts val="100"/>
              </a:spcBef>
            </a:pPr>
            <a:fld id="{81D60167-4931-47E6-BA6A-407CBD079E47}" type="slidenum">
              <a:rPr spc="-50" dirty="0"/>
              <a:t>3</a:t>
            </a:fld>
            <a:endParaRPr spc="-50" dirty="0"/>
          </a:p>
        </p:txBody>
      </p:sp>
      <p:sp>
        <p:nvSpPr>
          <p:cNvPr id="6" name="CuadroTexto 5">
            <a:extLst>
              <a:ext uri="{FF2B5EF4-FFF2-40B4-BE49-F238E27FC236}">
                <a16:creationId xmlns:a16="http://schemas.microsoft.com/office/drawing/2014/main" id="{AF23377F-AE4F-8352-937B-1304149B7D8E}"/>
              </a:ext>
            </a:extLst>
          </p:cNvPr>
          <p:cNvSpPr txBox="1"/>
          <p:nvPr/>
        </p:nvSpPr>
        <p:spPr>
          <a:xfrm>
            <a:off x="531555" y="844689"/>
            <a:ext cx="8673897" cy="5047536"/>
          </a:xfrm>
          <a:prstGeom prst="rect">
            <a:avLst/>
          </a:prstGeom>
          <a:noFill/>
        </p:spPr>
        <p:txBody>
          <a:bodyPr wrap="square" rtlCol="0">
            <a:spAutoFit/>
          </a:bodyPr>
          <a:lstStyle/>
          <a:p>
            <a:r>
              <a:rPr lang="es-CL" sz="1400" u="sng" dirty="0">
                <a:latin typeface="Tahoma" panose="020B0604030504040204" pitchFamily="34" charset="0"/>
                <a:ea typeface="Tahoma" panose="020B0604030504040204" pitchFamily="34" charset="0"/>
                <a:cs typeface="Tahoma" panose="020B0604030504040204" pitchFamily="34" charset="0"/>
              </a:rPr>
              <a:t>Caso 1</a:t>
            </a:r>
            <a:r>
              <a:rPr lang="es-CL" sz="1400" dirty="0">
                <a:latin typeface="Tahoma" panose="020B0604030504040204" pitchFamily="34" charset="0"/>
                <a:ea typeface="Tahoma" panose="020B0604030504040204" pitchFamily="34" charset="0"/>
                <a:cs typeface="Tahoma" panose="020B0604030504040204" pitchFamily="34" charset="0"/>
              </a:rPr>
              <a:t> </a:t>
            </a:r>
          </a:p>
          <a:p>
            <a:endParaRPr lang="es-CL" sz="1400" dirty="0">
              <a:latin typeface="Tahoma" panose="020B0604030504040204" pitchFamily="34" charset="0"/>
              <a:ea typeface="Tahoma" panose="020B0604030504040204" pitchFamily="34" charset="0"/>
              <a:cs typeface="Tahoma" panose="020B0604030504040204" pitchFamily="34" charset="0"/>
            </a:endParaRPr>
          </a:p>
          <a:p>
            <a:r>
              <a:rPr lang="es-CL" sz="1400" dirty="0">
                <a:latin typeface="Tahoma" panose="020B0604030504040204" pitchFamily="34" charset="0"/>
                <a:ea typeface="Tahoma" panose="020B0604030504040204" pitchFamily="34" charset="0"/>
                <a:cs typeface="Tahoma" panose="020B0604030504040204" pitchFamily="34" charset="0"/>
              </a:rPr>
              <a:t>Usted es ascendido como </a:t>
            </a:r>
            <a:r>
              <a:rPr lang="es-CL" sz="1400" dirty="0" err="1">
                <a:latin typeface="Tahoma" panose="020B0604030504040204" pitchFamily="34" charset="0"/>
                <a:ea typeface="Tahoma" panose="020B0604030504040204" pitchFamily="34" charset="0"/>
                <a:cs typeface="Tahoma" panose="020B0604030504040204" pitchFamily="34" charset="0"/>
              </a:rPr>
              <a:t>Product</a:t>
            </a:r>
            <a:r>
              <a:rPr lang="es-CL" sz="1400" dirty="0">
                <a:latin typeface="Tahoma" panose="020B0604030504040204" pitchFamily="34" charset="0"/>
                <a:ea typeface="Tahoma" panose="020B0604030504040204" pitchFamily="34" charset="0"/>
                <a:cs typeface="Tahoma" panose="020B0604030504040204" pitchFamily="34" charset="0"/>
              </a:rPr>
              <a:t> Manager de la categoría de Decoración en la empresa </a:t>
            </a:r>
            <a:r>
              <a:rPr lang="es-CL" sz="1400" dirty="0" err="1">
                <a:latin typeface="Tahoma" panose="020B0604030504040204" pitchFamily="34" charset="0"/>
                <a:ea typeface="Tahoma" panose="020B0604030504040204" pitchFamily="34" charset="0"/>
                <a:cs typeface="Tahoma" panose="020B0604030504040204" pitchFamily="34" charset="0"/>
              </a:rPr>
              <a:t>Dipley</a:t>
            </a:r>
            <a:r>
              <a:rPr lang="es-CL" sz="1400" dirty="0">
                <a:latin typeface="Tahoma" panose="020B0604030504040204" pitchFamily="34" charset="0"/>
                <a:ea typeface="Tahoma" panose="020B0604030504040204" pitchFamily="34" charset="0"/>
                <a:cs typeface="Tahoma" panose="020B0604030504040204" pitchFamily="34" charset="0"/>
              </a:rPr>
              <a:t>. Su Jefe Comercial [MARKETING] es un visionario y le comenta que en este nuevo puesto desea que usted potencie la venta[EL AWARENESS] de la categoría, pero haciendo trabajo en conjunto con los equipos de </a:t>
            </a:r>
            <a:r>
              <a:rPr lang="es-CL" sz="1400" dirty="0" err="1">
                <a:latin typeface="Tahoma" panose="020B0604030504040204" pitchFamily="34" charset="0"/>
                <a:ea typeface="Tahoma" panose="020B0604030504040204" pitchFamily="34" charset="0"/>
                <a:cs typeface="Tahoma" panose="020B0604030504040204" pitchFamily="34" charset="0"/>
              </a:rPr>
              <a:t>Advanced</a:t>
            </a:r>
            <a:r>
              <a:rPr lang="es-CL" sz="1400" dirty="0">
                <a:latin typeface="Tahoma" panose="020B0604030504040204" pitchFamily="34" charset="0"/>
                <a:ea typeface="Tahoma" panose="020B0604030504040204" pitchFamily="34" charset="0"/>
                <a:cs typeface="Tahoma" panose="020B0604030504040204" pitchFamily="34" charset="0"/>
              </a:rPr>
              <a:t> </a:t>
            </a:r>
            <a:r>
              <a:rPr lang="es-CL" sz="1400" dirty="0" err="1">
                <a:latin typeface="Tahoma" panose="020B0604030504040204" pitchFamily="34" charset="0"/>
                <a:ea typeface="Tahoma" panose="020B0604030504040204" pitchFamily="34" charset="0"/>
                <a:cs typeface="Tahoma" panose="020B0604030504040204" pitchFamily="34" charset="0"/>
              </a:rPr>
              <a:t>Analytics</a:t>
            </a:r>
            <a:r>
              <a:rPr lang="es-CL" sz="1400" dirty="0">
                <a:latin typeface="Tahoma" panose="020B0604030504040204" pitchFamily="34" charset="0"/>
                <a:ea typeface="Tahoma" panose="020B0604030504040204" pitchFamily="34" charset="0"/>
                <a:cs typeface="Tahoma" panose="020B0604030504040204" pitchFamily="34" charset="0"/>
              </a:rPr>
              <a:t>. Dicho esto, utilice los 3 tipos de analítica para potenciar las ventas en el canal online.</a:t>
            </a:r>
          </a:p>
          <a:p>
            <a:endParaRPr lang="es-CL" sz="1400"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s-CL" sz="1400" u="sng" dirty="0">
                <a:latin typeface="Tahoma" panose="020B0604030504040204" pitchFamily="34" charset="0"/>
                <a:ea typeface="Tahoma" panose="020B0604030504040204" pitchFamily="34" charset="0"/>
                <a:cs typeface="Tahoma" panose="020B0604030504040204" pitchFamily="34" charset="0"/>
              </a:rPr>
              <a:t>Descriptivo: </a:t>
            </a:r>
            <a:br>
              <a:rPr lang="es-CL" sz="1400" u="sng" dirty="0">
                <a:latin typeface="Tahoma" panose="020B0604030504040204" pitchFamily="34" charset="0"/>
                <a:ea typeface="Tahoma" panose="020B0604030504040204" pitchFamily="34" charset="0"/>
                <a:cs typeface="Tahoma" panose="020B0604030504040204" pitchFamily="34" charset="0"/>
              </a:rPr>
            </a:br>
            <a:r>
              <a:rPr lang="es-CL" sz="1400" dirty="0">
                <a:latin typeface="Tahoma" panose="020B0604030504040204" pitchFamily="34" charset="0"/>
                <a:ea typeface="Tahoma" panose="020B0604030504040204" pitchFamily="34" charset="0"/>
                <a:cs typeface="Tahoma" panose="020B0604030504040204" pitchFamily="34" charset="0"/>
              </a:rPr>
              <a:t>¿Qué necesitaría de datos? Recuerde que lo descriptivo está asociado al pasado, es decir, ¿Qué ha pasado? ¿Qué ha ocurrido anteriormente con la categoría? Utilizando analítica descriptiva, ¿Qué necesitarían para potenciar su venta [AWARENESS]?</a:t>
            </a:r>
          </a:p>
          <a:p>
            <a:pPr marL="342900" indent="-342900">
              <a:buAutoNum type="arabicPeriod"/>
            </a:pPr>
            <a:endParaRPr lang="es-CL" sz="1400"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s-CL" sz="1400" u="sng" dirty="0">
                <a:latin typeface="Tahoma" panose="020B0604030504040204" pitchFamily="34" charset="0"/>
                <a:ea typeface="Tahoma" panose="020B0604030504040204" pitchFamily="34" charset="0"/>
                <a:cs typeface="Tahoma" panose="020B0604030504040204" pitchFamily="34" charset="0"/>
              </a:rPr>
              <a:t>Predictivo:</a:t>
            </a:r>
            <a:br>
              <a:rPr lang="es-CL" sz="1400" u="sng" dirty="0">
                <a:latin typeface="Tahoma" panose="020B0604030504040204" pitchFamily="34" charset="0"/>
                <a:ea typeface="Tahoma" panose="020B0604030504040204" pitchFamily="34" charset="0"/>
                <a:cs typeface="Tahoma" panose="020B0604030504040204" pitchFamily="34" charset="0"/>
              </a:rPr>
            </a:br>
            <a:r>
              <a:rPr lang="es-CL" sz="1400" dirty="0">
                <a:latin typeface="Tahoma" panose="020B0604030504040204" pitchFamily="34" charset="0"/>
                <a:ea typeface="Tahoma" panose="020B0604030504040204" pitchFamily="34" charset="0"/>
                <a:cs typeface="Tahoma" panose="020B0604030504040204" pitchFamily="34" charset="0"/>
              </a:rPr>
              <a:t>Si contara con un equipo de Data </a:t>
            </a:r>
            <a:r>
              <a:rPr lang="es-CL" sz="1400" dirty="0" err="1">
                <a:latin typeface="Tahoma" panose="020B0604030504040204" pitchFamily="34" charset="0"/>
                <a:ea typeface="Tahoma" panose="020B0604030504040204" pitchFamily="34" charset="0"/>
                <a:cs typeface="Tahoma" panose="020B0604030504040204" pitchFamily="34" charset="0"/>
              </a:rPr>
              <a:t>Scientist’s</a:t>
            </a:r>
            <a:r>
              <a:rPr lang="es-CL" sz="1400" dirty="0">
                <a:latin typeface="Tahoma" panose="020B0604030504040204" pitchFamily="34" charset="0"/>
                <a:ea typeface="Tahoma" panose="020B0604030504040204" pitchFamily="34" charset="0"/>
                <a:cs typeface="Tahoma" panose="020B0604030504040204" pitchFamily="34" charset="0"/>
              </a:rPr>
              <a:t> perfectos y que son capaces de crear cualquier modelo predictivo o que permita adelantarse a acciones como probabilidad de compra, apertura de correos de audiencias, segmentación de clientes, probabilidad de fuga de clientes, </a:t>
            </a:r>
            <a:r>
              <a:rPr lang="es-CL" sz="1400" dirty="0" err="1">
                <a:latin typeface="Tahoma" panose="020B0604030504040204" pitchFamily="34" charset="0"/>
                <a:ea typeface="Tahoma" panose="020B0604030504040204" pitchFamily="34" charset="0"/>
                <a:cs typeface="Tahoma" panose="020B0604030504040204" pitchFamily="34" charset="0"/>
              </a:rPr>
              <a:t>forecast</a:t>
            </a:r>
            <a:r>
              <a:rPr lang="es-CL" sz="1400" dirty="0">
                <a:latin typeface="Tahoma" panose="020B0604030504040204" pitchFamily="34" charset="0"/>
                <a:ea typeface="Tahoma" panose="020B0604030504040204" pitchFamily="34" charset="0"/>
                <a:cs typeface="Tahoma" panose="020B0604030504040204" pitchFamily="34" charset="0"/>
              </a:rPr>
              <a:t> de ventas, etc.</a:t>
            </a:r>
            <a:br>
              <a:rPr lang="es-CL" sz="1400" dirty="0">
                <a:latin typeface="Tahoma" panose="020B0604030504040204" pitchFamily="34" charset="0"/>
                <a:ea typeface="Tahoma" panose="020B0604030504040204" pitchFamily="34" charset="0"/>
                <a:cs typeface="Tahoma" panose="020B0604030504040204" pitchFamily="34" charset="0"/>
              </a:rPr>
            </a:br>
            <a:r>
              <a:rPr lang="es-CL" sz="1400" dirty="0">
                <a:latin typeface="Tahoma" panose="020B0604030504040204" pitchFamily="34" charset="0"/>
                <a:ea typeface="Tahoma" panose="020B0604030504040204" pitchFamily="34" charset="0"/>
                <a:cs typeface="Tahoma" panose="020B0604030504040204" pitchFamily="34" charset="0"/>
              </a:rPr>
              <a:t>Seleccione uno o los que crea necesarios para este caso.</a:t>
            </a:r>
          </a:p>
          <a:p>
            <a:pPr marL="342900" indent="-342900">
              <a:buAutoNum type="arabicPeriod"/>
            </a:pPr>
            <a:endParaRPr lang="es-CL" sz="1400"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s-CL" sz="1400" u="sng" dirty="0">
                <a:latin typeface="Tahoma" panose="020B0604030504040204" pitchFamily="34" charset="0"/>
                <a:ea typeface="Tahoma" panose="020B0604030504040204" pitchFamily="34" charset="0"/>
                <a:cs typeface="Tahoma" panose="020B0604030504040204" pitchFamily="34" charset="0"/>
              </a:rPr>
              <a:t>Prescriptivo:</a:t>
            </a:r>
            <a:br>
              <a:rPr lang="es-CL" sz="1400" u="sng" dirty="0">
                <a:latin typeface="Tahoma" panose="020B0604030504040204" pitchFamily="34" charset="0"/>
                <a:ea typeface="Tahoma" panose="020B0604030504040204" pitchFamily="34" charset="0"/>
                <a:cs typeface="Tahoma" panose="020B0604030504040204" pitchFamily="34" charset="0"/>
              </a:rPr>
            </a:br>
            <a:r>
              <a:rPr lang="es-CL" sz="1400" dirty="0">
                <a:latin typeface="Tahoma" panose="020B0604030504040204" pitchFamily="34" charset="0"/>
                <a:ea typeface="Tahoma" panose="020B0604030504040204" pitchFamily="34" charset="0"/>
                <a:cs typeface="Tahoma" panose="020B0604030504040204" pitchFamily="34" charset="0"/>
              </a:rPr>
              <a:t>Suponga un escenario hipotético donde usted recibió los modelos o un modelo. Digamos que obtuvo un modelo de predicción de ventas, ¿Qué estrategia propondría?  ¿Qué debería hacer? En este punto asuma que obtuvo un modelo entregado por el equipo de analítica y que cuenta con ese modelo, pero en base a esto proponga posibles acciones que apalanquen la venta, </a:t>
            </a:r>
            <a:r>
              <a:rPr lang="es-CL" sz="1400" dirty="0" err="1">
                <a:latin typeface="Tahoma" panose="020B0604030504040204" pitchFamily="34" charset="0"/>
                <a:ea typeface="Tahoma" panose="020B0604030504040204" pitchFamily="34" charset="0"/>
                <a:cs typeface="Tahoma" panose="020B0604030504040204" pitchFamily="34" charset="0"/>
              </a:rPr>
              <a:t>awareness</a:t>
            </a:r>
            <a:r>
              <a:rPr lang="es-CL" sz="1400" dirty="0">
                <a:latin typeface="Tahoma" panose="020B0604030504040204" pitchFamily="34" charset="0"/>
                <a:ea typeface="Tahoma" panose="020B0604030504040204" pitchFamily="34" charset="0"/>
                <a:cs typeface="Tahoma" panose="020B0604030504040204" pitchFamily="34" charset="0"/>
              </a:rPr>
              <a:t>, continuidad, etc.</a:t>
            </a:r>
            <a:endParaRPr lang="es-CL" sz="1400" u="sng" dirty="0">
              <a:latin typeface="Tahoma" panose="020B0604030504040204" pitchFamily="34" charset="0"/>
              <a:ea typeface="Tahoma" panose="020B0604030504040204" pitchFamily="34" charset="0"/>
              <a:cs typeface="Tahoma" panose="020B0604030504040204" pitchFamily="34" charset="0"/>
            </a:endParaRPr>
          </a:p>
        </p:txBody>
      </p:sp>
      <p:pic>
        <p:nvPicPr>
          <p:cNvPr id="12" name="Imagen 11">
            <a:extLst>
              <a:ext uri="{FF2B5EF4-FFF2-40B4-BE49-F238E27FC236}">
                <a16:creationId xmlns:a16="http://schemas.microsoft.com/office/drawing/2014/main" id="{0C992B7D-290C-1DA8-2A78-9A5EC6423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4434" y="2994120"/>
            <a:ext cx="2184400" cy="2184400"/>
          </a:xfrm>
          <a:prstGeom prst="rect">
            <a:avLst/>
          </a:prstGeom>
        </p:spPr>
      </p:pic>
    </p:spTree>
    <p:extLst>
      <p:ext uri="{BB962C8B-B14F-4D97-AF65-F5344CB8AC3E}">
        <p14:creationId xmlns:p14="http://schemas.microsoft.com/office/powerpoint/2010/main" val="37991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82847B"/>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ACACA8"/>
            </a:solidFill>
          </p:spPr>
          <p:txBody>
            <a:bodyPr wrap="square" lIns="0" tIns="0" rIns="0" bIns="0" rtlCol="0"/>
            <a:lstStyle/>
            <a:p>
              <a:endParaRPr/>
            </a:p>
          </p:txBody>
        </p:sp>
      </p:grpSp>
      <p:grpSp>
        <p:nvGrpSpPr>
          <p:cNvPr id="5" name="object 5"/>
          <p:cNvGrpSpPr/>
          <p:nvPr/>
        </p:nvGrpSpPr>
        <p:grpSpPr>
          <a:xfrm>
            <a:off x="1207008" y="24383"/>
            <a:ext cx="10985500" cy="4733925"/>
            <a:chOff x="1207008" y="24383"/>
            <a:chExt cx="10985500" cy="4733925"/>
          </a:xfrm>
        </p:grpSpPr>
        <p:sp>
          <p:nvSpPr>
            <p:cNvPr id="6" name="object 6"/>
            <p:cNvSpPr/>
            <p:nvPr/>
          </p:nvSpPr>
          <p:spPr>
            <a:xfrm>
              <a:off x="1207008" y="4343399"/>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441191" y="24383"/>
              <a:ext cx="8750807" cy="4733544"/>
            </a:xfrm>
            <a:prstGeom prst="rect">
              <a:avLst/>
            </a:prstGeom>
          </p:spPr>
        </p:pic>
      </p:grpSp>
      <p:sp>
        <p:nvSpPr>
          <p:cNvPr id="8" name="object 8"/>
          <p:cNvSpPr txBox="1"/>
          <p:nvPr/>
        </p:nvSpPr>
        <p:spPr>
          <a:xfrm>
            <a:off x="658164" y="4392357"/>
            <a:ext cx="2458085" cy="1480820"/>
          </a:xfrm>
          <a:prstGeom prst="rect">
            <a:avLst/>
          </a:prstGeom>
        </p:spPr>
        <p:txBody>
          <a:bodyPr vert="horz" wrap="square" lIns="0" tIns="161290" rIns="0" bIns="0" rtlCol="0">
            <a:spAutoFit/>
          </a:bodyPr>
          <a:lstStyle/>
          <a:p>
            <a:pPr marL="12700">
              <a:lnSpc>
                <a:spcPct val="100000"/>
              </a:lnSpc>
              <a:spcBef>
                <a:spcPts val="1270"/>
              </a:spcBef>
            </a:pPr>
            <a:r>
              <a:rPr sz="2000" spc="155" dirty="0">
                <a:solidFill>
                  <a:srgbClr val="252525"/>
                </a:solidFill>
                <a:latin typeface="Calibri Light"/>
                <a:cs typeface="Calibri Light"/>
              </a:rPr>
              <a:t>MÓDULO</a:t>
            </a:r>
            <a:r>
              <a:rPr sz="2000" spc="390" dirty="0">
                <a:solidFill>
                  <a:srgbClr val="252525"/>
                </a:solidFill>
                <a:latin typeface="Calibri Light"/>
                <a:cs typeface="Calibri Light"/>
              </a:rPr>
              <a:t> </a:t>
            </a:r>
            <a:r>
              <a:rPr sz="2000" spc="100" dirty="0">
                <a:solidFill>
                  <a:srgbClr val="252525"/>
                </a:solidFill>
                <a:latin typeface="Calibri Light"/>
                <a:cs typeface="Calibri Light"/>
              </a:rPr>
              <a:t>II</a:t>
            </a:r>
            <a:r>
              <a:rPr sz="2000" spc="-245" dirty="0">
                <a:solidFill>
                  <a:srgbClr val="252525"/>
                </a:solidFill>
                <a:latin typeface="Calibri Light"/>
                <a:cs typeface="Calibri Light"/>
              </a:rPr>
              <a:t> </a:t>
            </a:r>
            <a:r>
              <a:rPr sz="2000" spc="-50" dirty="0">
                <a:solidFill>
                  <a:srgbClr val="252525"/>
                </a:solidFill>
                <a:latin typeface="Calibri Light"/>
                <a:cs typeface="Calibri Light"/>
              </a:rPr>
              <a:t>:</a:t>
            </a:r>
            <a:endParaRPr sz="2000">
              <a:latin typeface="Calibri Light"/>
              <a:cs typeface="Calibri Light"/>
            </a:endParaRPr>
          </a:p>
          <a:p>
            <a:pPr marL="12700" marR="5080">
              <a:lnSpc>
                <a:spcPts val="2160"/>
              </a:lnSpc>
              <a:spcBef>
                <a:spcPts val="1435"/>
              </a:spcBef>
            </a:pPr>
            <a:r>
              <a:rPr sz="2000" spc="65" dirty="0">
                <a:solidFill>
                  <a:srgbClr val="252525"/>
                </a:solidFill>
                <a:latin typeface="Calibri Light"/>
                <a:cs typeface="Calibri Light"/>
              </a:rPr>
              <a:t>DATA</a:t>
            </a:r>
            <a:r>
              <a:rPr sz="2000" spc="380" dirty="0">
                <a:solidFill>
                  <a:srgbClr val="252525"/>
                </a:solidFill>
                <a:latin typeface="Calibri Light"/>
                <a:cs typeface="Calibri Light"/>
              </a:rPr>
              <a:t> </a:t>
            </a:r>
            <a:r>
              <a:rPr sz="2000" spc="165" dirty="0">
                <a:solidFill>
                  <a:srgbClr val="252525"/>
                </a:solidFill>
                <a:latin typeface="Calibri Light"/>
                <a:cs typeface="Calibri Light"/>
              </a:rPr>
              <a:t>SCIENCE</a:t>
            </a:r>
            <a:r>
              <a:rPr sz="2000" spc="370" dirty="0">
                <a:solidFill>
                  <a:srgbClr val="252525"/>
                </a:solidFill>
                <a:latin typeface="Calibri Light"/>
                <a:cs typeface="Calibri Light"/>
              </a:rPr>
              <a:t> </a:t>
            </a:r>
            <a:r>
              <a:rPr sz="2000" spc="90" dirty="0">
                <a:solidFill>
                  <a:srgbClr val="252525"/>
                </a:solidFill>
                <a:latin typeface="Calibri Light"/>
                <a:cs typeface="Calibri Light"/>
              </a:rPr>
              <a:t>PARA </a:t>
            </a:r>
            <a:r>
              <a:rPr sz="2000" spc="100" dirty="0">
                <a:solidFill>
                  <a:srgbClr val="252525"/>
                </a:solidFill>
                <a:latin typeface="Calibri Light"/>
                <a:cs typeface="Calibri Light"/>
              </a:rPr>
              <a:t>EL</a:t>
            </a:r>
            <a:r>
              <a:rPr sz="2000" spc="390" dirty="0">
                <a:solidFill>
                  <a:srgbClr val="252525"/>
                </a:solidFill>
                <a:latin typeface="Calibri Light"/>
                <a:cs typeface="Calibri Light"/>
              </a:rPr>
              <a:t> </a:t>
            </a:r>
            <a:r>
              <a:rPr sz="2000" spc="150" dirty="0">
                <a:solidFill>
                  <a:srgbClr val="252525"/>
                </a:solidFill>
                <a:latin typeface="Calibri Light"/>
                <a:cs typeface="Calibri Light"/>
              </a:rPr>
              <a:t>PRODUCT</a:t>
            </a:r>
            <a:endParaRPr sz="2000">
              <a:latin typeface="Calibri Light"/>
              <a:cs typeface="Calibri Light"/>
            </a:endParaRPr>
          </a:p>
          <a:p>
            <a:pPr marL="12700">
              <a:lnSpc>
                <a:spcPts val="2130"/>
              </a:lnSpc>
            </a:pPr>
            <a:r>
              <a:rPr sz="2000" spc="155" dirty="0">
                <a:solidFill>
                  <a:srgbClr val="252525"/>
                </a:solidFill>
                <a:latin typeface="Calibri Light"/>
                <a:cs typeface="Calibri Light"/>
              </a:rPr>
              <a:t>MANAGER</a:t>
            </a:r>
            <a:endParaRPr sz="2000">
              <a:latin typeface="Calibri Light"/>
              <a:cs typeface="Calibri Light"/>
            </a:endParaRPr>
          </a:p>
        </p:txBody>
      </p:sp>
      <p:pic>
        <p:nvPicPr>
          <p:cNvPr id="9" name="object 9"/>
          <p:cNvPicPr/>
          <p:nvPr/>
        </p:nvPicPr>
        <p:blipFill>
          <a:blip r:embed="rId4" cstate="print"/>
          <a:stretch>
            <a:fillRect/>
          </a:stretch>
        </p:blipFill>
        <p:spPr>
          <a:xfrm>
            <a:off x="3441191" y="4864577"/>
            <a:ext cx="8665354" cy="1272570"/>
          </a:xfrm>
          <a:prstGeom prst="rect">
            <a:avLst/>
          </a:prstGeom>
        </p:spPr>
      </p:pic>
    </p:spTree>
    <p:extLst>
      <p:ext uri="{BB962C8B-B14F-4D97-AF65-F5344CB8AC3E}">
        <p14:creationId xmlns:p14="http://schemas.microsoft.com/office/powerpoint/2010/main" val="250831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6063</TotalTime>
  <Words>578</Words>
  <Application>Microsoft Macintosh PowerPoint</Application>
  <PresentationFormat>Panorámica</PresentationFormat>
  <Paragraphs>36</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 Black</vt:lpstr>
      <vt:lpstr>Calibri</vt:lpstr>
      <vt:lpstr>Calibri Light</vt:lpstr>
      <vt:lpstr>Tahoma</vt:lpstr>
      <vt:lpstr>Office Theme</vt:lpstr>
      <vt:lpstr>Presentación de PowerPoint</vt:lpstr>
      <vt:lpstr>8. Los 3 tipos de analítica</vt:lpstr>
      <vt:lpstr>9. Actividad 1</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 en</dc:title>
  <dc:creator>Gregorio</dc:creator>
  <cp:lastModifiedBy>Vargas Venegas Daniel</cp:lastModifiedBy>
  <cp:revision>6</cp:revision>
  <dcterms:created xsi:type="dcterms:W3CDTF">2024-08-16T17:55:26Z</dcterms:created>
  <dcterms:modified xsi:type="dcterms:W3CDTF">2024-08-22T05:13:35Z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2024-05-09T00:00:00Z</vt:filetime>
  </property>
  <property fmtid="{D5CDD505-2E9C-101B-9397-08002B2CF9AE}" pid="3" name="Creator">
    <vt:lpwstr>Microsoft® PowerPoint® 2013</vt:lpwstr>
  </property>
  <property fmtid="{D5CDD505-2E9C-101B-9397-08002B2CF9AE}" pid="4" name="LastSaved">
    <vt:filetime>2024-08-16T00:00:00Z</vt:filetime>
  </property>
  <property fmtid="{D5CDD505-2E9C-101B-9397-08002B2CF9AE}" pid="5" name="Producer">
    <vt:lpwstr>Microsoft® PowerPoint® 2013</vt:lpwstr>
  </property>
</Properties>
</file>