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73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59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0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86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588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32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49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93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4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1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8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4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6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2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8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7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05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4.png"/><Relationship Id="rId7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8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es.wikipedia.org/wiki/Teorema_de_Taylo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D4D94-2402-4774-992D-CBD0A0BFE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530" y="1278385"/>
            <a:ext cx="9982940" cy="2918287"/>
          </a:xfrm>
        </p:spPr>
        <p:txBody>
          <a:bodyPr>
            <a:normAutofit/>
          </a:bodyPr>
          <a:lstStyle/>
          <a:p>
            <a:pPr algn="ctr"/>
            <a:r>
              <a:rPr lang="es-CL" b="1" dirty="0"/>
              <a:t>ECUACIONES DIFERENCIALES PARCIALES PARABÓLICAS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EB0B63-D775-4B61-A931-8639C391E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677" y="5137704"/>
            <a:ext cx="10458635" cy="1271973"/>
          </a:xfrm>
        </p:spPr>
        <p:txBody>
          <a:bodyPr>
            <a:normAutofit/>
          </a:bodyPr>
          <a:lstStyle/>
          <a:p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Anderson Alexis </a:t>
            </a:r>
            <a:r>
              <a:rPr lang="es-CL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Ruales</a:t>
            </a:r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, Julián Montoya, Luisa Fernanda Vargas Restrepo.</a:t>
            </a:r>
          </a:p>
          <a:p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Facultad de Ciencias Exactas y Naturales – Instituto de Física</a:t>
            </a:r>
          </a:p>
          <a:p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Universidad de Antioquia - 2020 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D33AB7-3B53-4E2A-914A-97F3B2EF3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812" y="0"/>
            <a:ext cx="1197342" cy="148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4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9989273-6281-46DC-BAE4-2705B9290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33" y="1671314"/>
            <a:ext cx="9877425" cy="26098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EE563F3-61A7-4211-8D03-9C5AA9065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853" y="4283291"/>
            <a:ext cx="8732205" cy="20859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7929834-28F9-43CB-A1B9-E9CB43DAF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33" y="4281164"/>
            <a:ext cx="1242874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9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2DAEEEE-87B0-49F5-83AA-D258AE86D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288" y="1785037"/>
            <a:ext cx="5781675" cy="6381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A935D5-57F8-410B-ABD8-5C5DA9B37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940" y="2724150"/>
            <a:ext cx="2628900" cy="7048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476C097-FE70-4DB4-962D-7979FC435736}"/>
              </a:ext>
            </a:extLst>
          </p:cNvPr>
          <p:cNvSpPr/>
          <p:nvPr/>
        </p:nvSpPr>
        <p:spPr>
          <a:xfrm>
            <a:off x="8258536" y="4833199"/>
            <a:ext cx="1875578" cy="344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1600" i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s-CL" sz="1600" i="1" baseline="-250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es-CL" sz="1600" i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aproxima a </a:t>
            </a:r>
            <a:r>
              <a:rPr lang="es-CL" sz="1600" i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u(</a:t>
            </a:r>
            <a:r>
              <a:rPr lang="es-CL" sz="1600" i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CL" sz="1600" i="1" baseline="-250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CL" sz="1600" i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,t</a:t>
            </a:r>
            <a:r>
              <a:rPr lang="es-CL" sz="1600" i="1" baseline="-250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s-CL" sz="1600" i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C7F6F8AA-932F-48EA-BBF8-C992D46B2882}"/>
              </a:ext>
            </a:extLst>
          </p:cNvPr>
          <p:cNvCxnSpPr>
            <a:cxnSpLocks/>
            <a:stCxn id="24" idx="2"/>
            <a:endCxn id="7" idx="1"/>
          </p:cNvCxnSpPr>
          <p:nvPr/>
        </p:nvCxnSpPr>
        <p:spPr>
          <a:xfrm rot="16200000" flipH="1">
            <a:off x="3350729" y="1953363"/>
            <a:ext cx="658553" cy="15878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A15506BF-A4DE-477C-B9FD-0B3411869AFE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7639302" y="1886750"/>
            <a:ext cx="653363" cy="17262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BF24E48-ACDF-4CB1-AFE8-947FEFBE8D57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5788390" y="3429000"/>
            <a:ext cx="0" cy="297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27BF6F2-5E81-4CA6-A43B-91A1AD9529D0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7736252" y="5005234"/>
            <a:ext cx="522284" cy="2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FEDEB29B-80F8-44B9-8C29-1C76FEB66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740" y="2747906"/>
            <a:ext cx="1390650" cy="333375"/>
          </a:xfrm>
          <a:prstGeom prst="rect">
            <a:avLst/>
          </a:prstGeom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id="{DBA2E036-D847-4211-9791-7411ED98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852" y="583260"/>
            <a:ext cx="9996996" cy="1293028"/>
          </a:xfrm>
        </p:spPr>
        <p:txBody>
          <a:bodyPr/>
          <a:lstStyle/>
          <a:p>
            <a:r>
              <a:rPr lang="es-CL" b="1" dirty="0"/>
              <a:t>MÉTODO DE DIFERENCIAS REGRESIVAS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EC537927-3CE9-4461-9A41-273475DDC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1" y="1770322"/>
            <a:ext cx="4267200" cy="6477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5149B0E-ED91-4B28-9607-76805C592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672" y="2867025"/>
            <a:ext cx="1619250" cy="24765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E258E4E2-2428-4CAF-B655-41B43D8EE0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7590" y="3726274"/>
            <a:ext cx="5181600" cy="657225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CF14532D-C989-4880-809A-3EE8B2692D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0527" y="4688242"/>
            <a:ext cx="3895725" cy="638175"/>
          </a:xfrm>
          <a:prstGeom prst="rect">
            <a:avLst/>
          </a:prstGeom>
        </p:spPr>
      </p:pic>
      <p:sp>
        <p:nvSpPr>
          <p:cNvPr id="40" name="Rectángulo 39">
            <a:extLst>
              <a:ext uri="{FF2B5EF4-FFF2-40B4-BE49-F238E27FC236}">
                <a16:creationId xmlns:a16="http://schemas.microsoft.com/office/drawing/2014/main" id="{ED21DB44-0BB5-4B07-8B40-96C0C5BAAE57}"/>
              </a:ext>
            </a:extLst>
          </p:cNvPr>
          <p:cNvSpPr/>
          <p:nvPr/>
        </p:nvSpPr>
        <p:spPr>
          <a:xfrm>
            <a:off x="1597681" y="5978815"/>
            <a:ext cx="2139518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Error de truncamiento local</a:t>
            </a: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D805D53-8828-46A3-B0D5-7BF0A2AEC5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7138" y="5950240"/>
            <a:ext cx="3162300" cy="590550"/>
          </a:xfrm>
          <a:prstGeom prst="rect">
            <a:avLst/>
          </a:prstGeom>
        </p:spPr>
      </p:pic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78011A87-E733-4C16-B0FD-FE050D142B2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5788390" y="4383499"/>
            <a:ext cx="0" cy="304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15C604E9-5B47-487B-B6C3-ED4C969960F2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3737199" y="6245515"/>
            <a:ext cx="6199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3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81DA589A-C50F-42CE-87E3-0F015C152A7F}"/>
              </a:ext>
            </a:extLst>
          </p:cNvPr>
          <p:cNvSpPr/>
          <p:nvPr/>
        </p:nvSpPr>
        <p:spPr>
          <a:xfrm>
            <a:off x="88777" y="1062361"/>
            <a:ext cx="4035549" cy="23671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878AFB-D950-4164-BFA9-BFD11E92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017" y="869579"/>
            <a:ext cx="3943350" cy="2752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94579F4-BA07-4341-B358-1B85D0ED3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175" y="869578"/>
            <a:ext cx="3933825" cy="27527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959CE97-8960-4DE7-AD56-51D0DC9C8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48" y="1244156"/>
            <a:ext cx="3562350" cy="4476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A67AB16-C418-4122-B497-27C1B5A76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872" y="2360427"/>
            <a:ext cx="1028700" cy="2667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23B108-4242-4B6F-B581-C31B8DD04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034" y="2832777"/>
            <a:ext cx="1476375" cy="2571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34C24E4-2D8E-4C69-B54C-7E06E8F047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952" y="4152867"/>
            <a:ext cx="5895975" cy="16573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3D4E5E-8BF1-4F53-9E6C-44F326C243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8879" y="4791042"/>
            <a:ext cx="3228975" cy="381000"/>
          </a:xfrm>
          <a:prstGeom prst="rect">
            <a:avLst/>
          </a:prstGeom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9DA232A9-C23E-4D22-983D-2EE6336A7194}"/>
              </a:ext>
            </a:extLst>
          </p:cNvPr>
          <p:cNvSpPr txBox="1">
            <a:spLocks/>
          </p:cNvSpPr>
          <p:nvPr/>
        </p:nvSpPr>
        <p:spPr>
          <a:xfrm>
            <a:off x="5491423" y="425393"/>
            <a:ext cx="6946191" cy="829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20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Comparación diferencias regresivas y progresivas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15E6343-27B4-4B0B-A307-355EEE8EC6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952" y="1897481"/>
            <a:ext cx="3748951" cy="302945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EAC173D-D942-4533-BEA6-A4E6A272ADF3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flipH="1">
            <a:off x="4124326" y="2245942"/>
            <a:ext cx="2556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ED226EA-61EF-40F7-B07E-86F03877A55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977223" y="1691831"/>
            <a:ext cx="0" cy="203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9A838B1-ADD6-4BDF-9FDA-EBA4C396F02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977222" y="2216570"/>
            <a:ext cx="0" cy="143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4DCECEA-5941-46DF-86BB-22C2A6D4BD3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977222" y="2627127"/>
            <a:ext cx="0" cy="205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77091BBA-D004-434F-898B-4987CFA78B80}"/>
              </a:ext>
            </a:extLst>
          </p:cNvPr>
          <p:cNvCxnSpPr>
            <a:cxnSpLocks/>
          </p:cNvCxnSpPr>
          <p:nvPr/>
        </p:nvCxnSpPr>
        <p:spPr>
          <a:xfrm>
            <a:off x="2000336" y="3429000"/>
            <a:ext cx="0" cy="723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EC9F268-5639-43E5-8FBE-D191F57EE5B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080927" y="4981542"/>
            <a:ext cx="627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4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3E7E5F3-CDAB-4D0F-9DB9-649C5F59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852" y="583260"/>
            <a:ext cx="9996996" cy="1293028"/>
          </a:xfrm>
        </p:spPr>
        <p:txBody>
          <a:bodyPr/>
          <a:lstStyle/>
          <a:p>
            <a:r>
              <a:rPr lang="es-CL" b="1" dirty="0"/>
              <a:t>MÉTODO DE CRANK-NICOLSON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9123E63-3C09-4838-A85F-D628014F3A1B}"/>
              </a:ext>
            </a:extLst>
          </p:cNvPr>
          <p:cNvSpPr txBox="1">
            <a:spLocks/>
          </p:cNvSpPr>
          <p:nvPr/>
        </p:nvSpPr>
        <p:spPr>
          <a:xfrm>
            <a:off x="3292957" y="1876288"/>
            <a:ext cx="6946191" cy="829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20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Comparación diferencias progresivas y regresivas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6651F4-61B0-4DBC-897C-815591650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387" y="2353490"/>
            <a:ext cx="3895725" cy="7048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888A67E-A60E-4D60-96EF-195963DEE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904" y="2353490"/>
            <a:ext cx="3905250" cy="704851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EF4DD673-A4D3-4FA6-9C12-01098F21205F}"/>
              </a:ext>
            </a:extLst>
          </p:cNvPr>
          <p:cNvSpPr txBox="1">
            <a:spLocks/>
          </p:cNvSpPr>
          <p:nvPr/>
        </p:nvSpPr>
        <p:spPr>
          <a:xfrm>
            <a:off x="569421" y="3260905"/>
            <a:ext cx="6946191" cy="829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Promediamos este método en el </a:t>
            </a:r>
            <a:r>
              <a:rPr lang="es-CL" sz="1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j-</a:t>
            </a:r>
            <a:r>
              <a:rPr lang="es-CL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ésimo</a:t>
            </a:r>
            <a:r>
              <a:rPr lang="es-C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paso en </a:t>
            </a:r>
            <a:r>
              <a:rPr lang="es-CL" sz="1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t:</a:t>
            </a:r>
            <a:endParaRPr lang="es-CL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6473BDD-3154-4627-A0A6-7308AB4D7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904" y="3824307"/>
            <a:ext cx="3905250" cy="74342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1AA02478-D518-4E0F-A5F8-1DF04C143A56}"/>
              </a:ext>
            </a:extLst>
          </p:cNvPr>
          <p:cNvSpPr/>
          <p:nvPr/>
        </p:nvSpPr>
        <p:spPr>
          <a:xfrm>
            <a:off x="569421" y="5044940"/>
            <a:ext cx="2139518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Error de truncamiento local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46EF106-FDC8-4273-AFBD-D915B5632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762" y="4990219"/>
            <a:ext cx="2457450" cy="642841"/>
          </a:xfrm>
          <a:prstGeom prst="rect">
            <a:avLst/>
          </a:prstGeom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9C888E7A-B9C1-4F54-8F89-6068FF849BD4}"/>
              </a:ext>
            </a:extLst>
          </p:cNvPr>
          <p:cNvSpPr txBox="1">
            <a:spLocks/>
          </p:cNvSpPr>
          <p:nvPr/>
        </p:nvSpPr>
        <p:spPr>
          <a:xfrm>
            <a:off x="6096000" y="3260905"/>
            <a:ext cx="6946191" cy="829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Promediamos este método en el (</a:t>
            </a:r>
            <a:r>
              <a:rPr lang="es-CL" sz="1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j+1)-</a:t>
            </a:r>
            <a:r>
              <a:rPr lang="es-CL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ésimo</a:t>
            </a:r>
            <a:r>
              <a:rPr lang="es-C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paso en </a:t>
            </a:r>
            <a:r>
              <a:rPr lang="es-CL" sz="1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t:</a:t>
            </a:r>
            <a:endParaRPr lang="es-CL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038F4EC-8B39-4987-B8B8-DA7F9F59E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350" y="3824308"/>
            <a:ext cx="4495800" cy="743428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4EAE705C-1B82-4FE7-8852-F5B730977956}"/>
              </a:ext>
            </a:extLst>
          </p:cNvPr>
          <p:cNvSpPr/>
          <p:nvPr/>
        </p:nvSpPr>
        <p:spPr>
          <a:xfrm>
            <a:off x="6357072" y="5047363"/>
            <a:ext cx="2139518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Error de truncamiento local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DD68C4C-5FE6-4ACD-9B74-2CBF22F26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173" y="4990219"/>
            <a:ext cx="2647950" cy="657225"/>
          </a:xfrm>
          <a:prstGeom prst="rect">
            <a:avLst/>
          </a:prstGeom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6630059-B86A-44A9-A1B4-A868554C1668}"/>
              </a:ext>
            </a:extLst>
          </p:cNvPr>
          <p:cNvCxnSpPr>
            <a:cxnSpLocks/>
          </p:cNvCxnSpPr>
          <p:nvPr/>
        </p:nvCxnSpPr>
        <p:spPr>
          <a:xfrm>
            <a:off x="5894773" y="2324331"/>
            <a:ext cx="0" cy="35324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A40A92E-6074-4297-BD06-9FC53DE5A70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708939" y="5311640"/>
            <a:ext cx="355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97B16A1-A56D-4C00-A829-C41DB173144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8496590" y="5314063"/>
            <a:ext cx="418583" cy="4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3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55979E36-C4B8-4ACA-9A5A-2032464A27DC}"/>
              </a:ext>
            </a:extLst>
          </p:cNvPr>
          <p:cNvSpPr/>
          <p:nvPr/>
        </p:nvSpPr>
        <p:spPr>
          <a:xfrm>
            <a:off x="5797331" y="328474"/>
            <a:ext cx="4891384" cy="10830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32BCE69-D92E-4612-BE0D-7015842211C6}"/>
              </a:ext>
            </a:extLst>
          </p:cNvPr>
          <p:cNvSpPr/>
          <p:nvPr/>
        </p:nvSpPr>
        <p:spPr>
          <a:xfrm>
            <a:off x="5927601" y="631203"/>
            <a:ext cx="1954189" cy="407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2000" b="1" dirty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Supongamos que</a:t>
            </a:r>
            <a:endParaRPr lang="es-CL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D8AF86-0A5B-4802-B920-555E2A9C5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061" y="510426"/>
            <a:ext cx="2362200" cy="647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F7972FD-7EF9-4E26-A0D9-AF12E1C3E31D}"/>
              </a:ext>
            </a:extLst>
          </p:cNvPr>
          <p:cNvSpPr/>
          <p:nvPr/>
        </p:nvSpPr>
        <p:spPr>
          <a:xfrm>
            <a:off x="560222" y="1605257"/>
            <a:ext cx="4936223" cy="407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2000" b="1" i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Entonces el método de diferencia promediado</a:t>
            </a:r>
            <a:endParaRPr lang="es-CL" sz="20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40DCB6-6741-41AA-8D50-78C47BE9B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95" y="2154328"/>
            <a:ext cx="6781800" cy="7239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AEE736-E415-4B0F-9550-1EC9BC584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457" y="3098808"/>
            <a:ext cx="3876675" cy="4476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1B449FE-9869-479C-AF6C-70B5449E4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494" y="3749572"/>
            <a:ext cx="4038600" cy="7239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5C3374C-F0FD-4B4C-9556-CCC6458EC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31" y="4995732"/>
            <a:ext cx="3429000" cy="15906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1F8DF4A-D7D5-4628-9EFF-20E56F9E2F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3794" y="4995732"/>
            <a:ext cx="3362325" cy="15906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15987FC-A163-4E5D-B5B8-EDAB548841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5440" y="2516278"/>
            <a:ext cx="3952875" cy="2771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FE35FBB-5D7E-429D-9491-9792797619B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513795" y="2878228"/>
            <a:ext cx="0" cy="2205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253C2D6-1D61-4FFE-8890-D87B5285E72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513794" y="3546483"/>
            <a:ext cx="1" cy="2030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D0AF071C-E0CF-47B7-A4FB-DFAEB41FC4F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2412083" y="3894021"/>
            <a:ext cx="522260" cy="16811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525AA7FA-C9BE-4B41-BDCB-CC864DFA8B66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4093245" y="3894020"/>
            <a:ext cx="522260" cy="1681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45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3DFD3-86E5-4998-958B-B408550E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365" y="328475"/>
            <a:ext cx="8610600" cy="1293028"/>
          </a:xfrm>
        </p:spPr>
        <p:txBody>
          <a:bodyPr>
            <a:normAutofit/>
          </a:bodyPr>
          <a:lstStyle/>
          <a:p>
            <a:r>
              <a:rPr lang="es-CL" sz="4400" b="1" dirty="0"/>
              <a:t>CONCLUSIONES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491636-5E2B-4C92-A0ED-250F6E80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7" y="1752966"/>
            <a:ext cx="5742373" cy="47853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DCBD515-B51C-4F1C-B478-F2A1A9496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2965"/>
            <a:ext cx="5731871" cy="478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7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18BE5-9E8E-47BE-8D97-BCB94D0D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7B621-E91C-4BC7-970B-F90BE052C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Richard </a:t>
            </a:r>
            <a:r>
              <a:rPr lang="es-CL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Burden</a:t>
            </a:r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, Douglas </a:t>
            </a:r>
            <a:r>
              <a:rPr lang="es-CL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Faires</a:t>
            </a:r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, Annette </a:t>
            </a:r>
            <a:r>
              <a:rPr lang="es-CL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Burden</a:t>
            </a:r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Análisis numérico</a:t>
            </a:r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. Cengage </a:t>
            </a:r>
            <a:r>
              <a:rPr lang="es-CL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Learning</a:t>
            </a:r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, 10ª edición. 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William F. Ames, 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Numerical Method for Partial Differential Equations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Section 1.6. Academic Press, New York, 1977.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Francis B. Hildebrand, 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Finite-Difference Equations and Simulations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Section 2.2. Prentice-Hall, Englewood Cliffs, New Jersey, 1968.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Gabriel López, Hugo Martinez.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Ecuaciones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diferenciales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parciales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Universidad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Autónoma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Metropolitana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Titus Adrian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Beu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to numerical programming. </a:t>
            </a:r>
            <a:endParaRPr lang="es-C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4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B5C27-3CA4-4CF8-9F16-18DE044B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75" y="611973"/>
            <a:ext cx="10248900" cy="1293028"/>
          </a:xfrm>
        </p:spPr>
        <p:txBody>
          <a:bodyPr/>
          <a:lstStyle/>
          <a:p>
            <a:r>
              <a:rPr lang="es-CL" b="1" dirty="0"/>
              <a:t>Ecuaciones diferenciales parciales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E65936-22E9-4D91-B3DC-2B0223B6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2066925"/>
            <a:ext cx="5172075" cy="4953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BE31563-5919-4E66-9476-DA7FBB1E0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2159218"/>
            <a:ext cx="1738313" cy="3107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D473B1-F525-4E7C-8A97-3DA028C2C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702" y="2717138"/>
            <a:ext cx="1602582" cy="2465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9CF4DF1-0975-4CC6-B7E3-4CBD4CA33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437" y="2879326"/>
            <a:ext cx="4629150" cy="4381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6D2C249-7B3D-4025-B558-3E59EAAC0D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774" y="3919338"/>
            <a:ext cx="1514475" cy="4095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AA8576D-4E7B-4DAA-8C02-5E750063A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1949" y="3647875"/>
            <a:ext cx="2762250" cy="9525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29B2650B-320D-475B-BB7F-5E87C61C3150}"/>
              </a:ext>
            </a:extLst>
          </p:cNvPr>
          <p:cNvSpPr/>
          <p:nvPr/>
        </p:nvSpPr>
        <p:spPr>
          <a:xfrm>
            <a:off x="619125" y="5035149"/>
            <a:ext cx="4257675" cy="8072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Forma canónica ecuaciones parabólicas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026A007-8944-4CDE-81F2-075DDC5534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1636" y="5219700"/>
            <a:ext cx="2190750" cy="438150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870CDAC-E04B-46E0-AF72-72EF0356094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577012" y="2562225"/>
            <a:ext cx="1" cy="317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B94C12C-47A9-4CBB-A996-C2E04994D591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3105150" y="2314575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76D05BA-4908-444A-860F-03395B563BD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235993" y="2469931"/>
            <a:ext cx="1" cy="247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A9E9D58-C4A8-4B4F-A442-D8FA2605782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577012" y="3317476"/>
            <a:ext cx="0" cy="601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9807A91-D441-4216-BD20-50432B097EA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34249" y="4124125"/>
            <a:ext cx="647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23B83B0-C560-4842-AC57-5B71E6F9FB0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876800" y="5438775"/>
            <a:ext cx="604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86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1A3BA-FAC1-4ED0-A872-0F3F0102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/>
              <a:t>Ecuación de calor o difusión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43BAC6D-3B6C-44E8-BC48-11C804C47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3200" y="2022745"/>
            <a:ext cx="4695825" cy="8096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FFF80AC-5A47-4F2F-BDE6-B88A3A921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13" y="3100386"/>
            <a:ext cx="6600825" cy="5334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B409B6BB-2871-407F-B52B-E1C16D5E0A17}"/>
              </a:ext>
            </a:extLst>
          </p:cNvPr>
          <p:cNvSpPr txBox="1">
            <a:spLocks/>
          </p:cNvSpPr>
          <p:nvPr/>
        </p:nvSpPr>
        <p:spPr>
          <a:xfrm>
            <a:off x="530579" y="2578893"/>
            <a:ext cx="3057247" cy="410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Condiciones de frontera: 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55BC2D-FFA8-4A7B-AC91-FEBF407F1C1F}"/>
              </a:ext>
            </a:extLst>
          </p:cNvPr>
          <p:cNvSpPr/>
          <p:nvPr/>
        </p:nvSpPr>
        <p:spPr>
          <a:xfrm>
            <a:off x="891302" y="5026827"/>
            <a:ext cx="2139518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Enfoque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6692963-978C-4B6C-B691-AA0C8404BA56}"/>
              </a:ext>
            </a:extLst>
          </p:cNvPr>
          <p:cNvSpPr/>
          <p:nvPr/>
        </p:nvSpPr>
        <p:spPr>
          <a:xfrm>
            <a:off x="3587825" y="5616299"/>
            <a:ext cx="2139518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Método Diferencias finitas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98E7947-2C7E-4DB2-9A32-D664F781D987}"/>
              </a:ext>
            </a:extLst>
          </p:cNvPr>
          <p:cNvSpPr/>
          <p:nvPr/>
        </p:nvSpPr>
        <p:spPr>
          <a:xfrm>
            <a:off x="3587825" y="4410071"/>
            <a:ext cx="2139518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Método de </a:t>
            </a:r>
            <a:r>
              <a:rPr lang="es-CL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Crank</a:t>
            </a:r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s-CL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Nicolson</a:t>
            </a:r>
            <a:endParaRPr lang="es-C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E2EAFCE-88CF-452F-B9AD-535E2BE2701E}"/>
              </a:ext>
            </a:extLst>
          </p:cNvPr>
          <p:cNvSpPr/>
          <p:nvPr/>
        </p:nvSpPr>
        <p:spPr>
          <a:xfrm>
            <a:off x="6841354" y="5026827"/>
            <a:ext cx="2139518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Diferencias progresivas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D13C9B-1515-45CA-B917-4F293078F8D5}"/>
              </a:ext>
            </a:extLst>
          </p:cNvPr>
          <p:cNvSpPr/>
          <p:nvPr/>
        </p:nvSpPr>
        <p:spPr>
          <a:xfrm>
            <a:off x="6841354" y="6013728"/>
            <a:ext cx="2139518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Diferencias regresivas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E7EBEB04-D32C-4EDC-A2A3-DEB333560E3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030820" y="4676771"/>
            <a:ext cx="557005" cy="616756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4473B48C-BEBC-483D-8AB4-25F858DD565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030820" y="5293527"/>
            <a:ext cx="557005" cy="589472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DD5DCFCB-D0B4-43A8-A579-78C49345281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727343" y="5293527"/>
            <a:ext cx="1114011" cy="603114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3A614C49-F190-439F-95B2-FC04C8C94F3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727343" y="5882999"/>
            <a:ext cx="1114011" cy="397429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1" name="Imagen 30">
            <a:extLst>
              <a:ext uri="{FF2B5EF4-FFF2-40B4-BE49-F238E27FC236}">
                <a16:creationId xmlns:a16="http://schemas.microsoft.com/office/drawing/2014/main" id="{E53FD877-5622-4A2C-97D4-23986253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3661580"/>
            <a:ext cx="3681805" cy="4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9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33794-3782-417E-A68F-2B9F18EC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MÉTODO DE DIFERENCIAS FINITAS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B2C124-6864-4567-A18B-D32E3B602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664" y="2519039"/>
            <a:ext cx="4194827" cy="304725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CF41031-8EC8-4FA8-80E9-30F6EF4952D7}"/>
              </a:ext>
            </a:extLst>
          </p:cNvPr>
          <p:cNvSpPr/>
          <p:nvPr/>
        </p:nvSpPr>
        <p:spPr>
          <a:xfrm>
            <a:off x="493820" y="3162300"/>
            <a:ext cx="2139518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Diferencias progresivas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D28EFD-A522-4B94-80DD-05A59657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34" y="3224212"/>
            <a:ext cx="2647950" cy="40957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554F043-BE34-4D9E-AD02-B2D1F2A11E45}"/>
              </a:ext>
            </a:extLst>
          </p:cNvPr>
          <p:cNvSpPr/>
          <p:nvPr/>
        </p:nvSpPr>
        <p:spPr>
          <a:xfrm>
            <a:off x="493820" y="4042669"/>
            <a:ext cx="2139518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Diferencias regresivas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5A7E406-B597-4607-8C3C-9A290FED9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534" y="4123076"/>
            <a:ext cx="2590800" cy="466725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ED27A299-CD51-45EB-97D6-9CD70F6012C5}"/>
              </a:ext>
            </a:extLst>
          </p:cNvPr>
          <p:cNvSpPr txBox="1">
            <a:spLocks/>
          </p:cNvSpPr>
          <p:nvPr/>
        </p:nvSpPr>
        <p:spPr>
          <a:xfrm>
            <a:off x="1198948" y="2328534"/>
            <a:ext cx="4587536" cy="761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Diferencia finita: </a:t>
            </a:r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f(</a:t>
            </a:r>
            <a:r>
              <a:rPr lang="es-CL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x+b</a:t>
            </a:r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) – f(</a:t>
            </a:r>
            <a:r>
              <a:rPr lang="es-CL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x+a</a:t>
            </a:r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5CBD8660-E9B3-46D9-B601-7B57F28180D4}"/>
              </a:ext>
            </a:extLst>
          </p:cNvPr>
          <p:cNvSpPr txBox="1">
            <a:spLocks/>
          </p:cNvSpPr>
          <p:nvPr/>
        </p:nvSpPr>
        <p:spPr>
          <a:xfrm>
            <a:off x="6918664" y="5634657"/>
            <a:ext cx="4587536" cy="761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L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Diferencias finitas</a:t>
            </a:r>
            <a:endParaRPr lang="es-CL" sz="18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E464510-20D9-422D-B486-7FE5601ED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741" y="5059481"/>
            <a:ext cx="3171825" cy="542925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BC6EA7A-C92B-4FF8-8905-47B97ADF3F47}"/>
              </a:ext>
            </a:extLst>
          </p:cNvPr>
          <p:cNvSpPr/>
          <p:nvPr/>
        </p:nvSpPr>
        <p:spPr>
          <a:xfrm>
            <a:off x="493820" y="5072108"/>
            <a:ext cx="2139518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Diferencia central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3776390-0B81-438A-AC6E-01CDDF1F620B}"/>
              </a:ext>
            </a:extLst>
          </p:cNvPr>
          <p:cNvCxnSpPr>
            <a:cxnSpLocks/>
          </p:cNvCxnSpPr>
          <p:nvPr/>
        </p:nvCxnSpPr>
        <p:spPr>
          <a:xfrm>
            <a:off x="2633338" y="3428999"/>
            <a:ext cx="5051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0EE74FF-F5BC-4214-9BA4-F9C4D8590388}"/>
              </a:ext>
            </a:extLst>
          </p:cNvPr>
          <p:cNvCxnSpPr>
            <a:cxnSpLocks/>
          </p:cNvCxnSpPr>
          <p:nvPr/>
        </p:nvCxnSpPr>
        <p:spPr>
          <a:xfrm>
            <a:off x="2643002" y="4324625"/>
            <a:ext cx="5051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F4C4832-CEBF-4DDC-ADDB-3DC1BAAAE6CF}"/>
              </a:ext>
            </a:extLst>
          </p:cNvPr>
          <p:cNvCxnSpPr>
            <a:cxnSpLocks/>
          </p:cNvCxnSpPr>
          <p:nvPr/>
        </p:nvCxnSpPr>
        <p:spPr>
          <a:xfrm>
            <a:off x="2602545" y="5298118"/>
            <a:ext cx="5051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2D61167-B016-492E-9B03-9AF73E96E1B5}"/>
              </a:ext>
            </a:extLst>
          </p:cNvPr>
          <p:cNvSpPr txBox="1">
            <a:spLocks/>
          </p:cNvSpPr>
          <p:nvPr/>
        </p:nvSpPr>
        <p:spPr>
          <a:xfrm>
            <a:off x="6096000" y="686165"/>
            <a:ext cx="4587536" cy="761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8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Relación con las derivadas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DC21265-D2BF-4675-A786-CEAC00C2C1B6}"/>
              </a:ext>
            </a:extLst>
          </p:cNvPr>
          <p:cNvSpPr txBox="1">
            <a:spLocks/>
          </p:cNvSpPr>
          <p:nvPr/>
        </p:nvSpPr>
        <p:spPr>
          <a:xfrm>
            <a:off x="959251" y="1778118"/>
            <a:ext cx="4587536" cy="761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Definición:</a:t>
            </a:r>
            <a:endParaRPr lang="es-CL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49C28-CE66-460A-9AA6-262EC7228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113" y="1653327"/>
            <a:ext cx="2867025" cy="657225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70A4D140-5ED5-4BAF-BAD6-8D2EE2A85F72}"/>
              </a:ext>
            </a:extLst>
          </p:cNvPr>
          <p:cNvSpPr txBox="1">
            <a:spLocks/>
          </p:cNvSpPr>
          <p:nvPr/>
        </p:nvSpPr>
        <p:spPr>
          <a:xfrm>
            <a:off x="959251" y="2918300"/>
            <a:ext cx="4587536" cy="761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Si h tiene un valor fijo no nulo</a:t>
            </a:r>
            <a:endParaRPr lang="es-CL" sz="2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C2569EC-F6B7-435E-862B-3C40423F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890" y="2790825"/>
            <a:ext cx="2819400" cy="63817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CBD5677-E842-471E-8419-3134D1CC02C2}"/>
              </a:ext>
            </a:extLst>
          </p:cNvPr>
          <p:cNvSpPr/>
          <p:nvPr/>
        </p:nvSpPr>
        <p:spPr>
          <a:xfrm>
            <a:off x="959251" y="3778090"/>
            <a:ext cx="105639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El error de esta aproximación puede derivarse del </a:t>
            </a:r>
            <a:r>
              <a:rPr lang="es-CL" sz="2000" dirty="0">
                <a:latin typeface="Calibri Light" panose="020F0302020204030204" pitchFamily="34" charset="0"/>
                <a:cs typeface="Calibri Light" panose="020F0302020204030204" pitchFamily="34" charset="0"/>
                <a:hlinkClick r:id="rId4" tooltip="Teorema de Tayl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teorema de Taylor</a:t>
            </a:r>
            <a:r>
              <a:rPr lang="es-C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. Asumiendo que </a:t>
            </a:r>
            <a:r>
              <a:rPr lang="es-CL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r>
              <a:rPr lang="es-C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 es continuamente diferenciable, el error es: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E8AAF03-6DC3-4D20-BA15-B4A6DB266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076" y="4999478"/>
            <a:ext cx="2438400" cy="723900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29A32754-00AF-405A-9FBA-254F7D3FDA3D}"/>
              </a:ext>
            </a:extLst>
          </p:cNvPr>
          <p:cNvSpPr txBox="1">
            <a:spLocks/>
          </p:cNvSpPr>
          <p:nvPr/>
        </p:nvSpPr>
        <p:spPr>
          <a:xfrm>
            <a:off x="959251" y="1786996"/>
            <a:ext cx="4587536" cy="761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Definición:</a:t>
            </a:r>
            <a:endParaRPr lang="es-CL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A838D-8D7B-4E59-B32A-A1807883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289" y="901532"/>
            <a:ext cx="9996996" cy="1293028"/>
          </a:xfrm>
        </p:spPr>
        <p:txBody>
          <a:bodyPr/>
          <a:lstStyle/>
          <a:p>
            <a:r>
              <a:rPr lang="es-CL" b="1" dirty="0"/>
              <a:t>MÉTODO DE DIFERENCIAS PROGRESIVAS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BB83F7-CF50-4AF6-AF88-98B26BEC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59" y="2194560"/>
            <a:ext cx="4767051" cy="265087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C51403F-2AD5-4348-8B2F-E790B50074B2}"/>
              </a:ext>
            </a:extLst>
          </p:cNvPr>
          <p:cNvSpPr/>
          <p:nvPr/>
        </p:nvSpPr>
        <p:spPr>
          <a:xfrm>
            <a:off x="6250833" y="2412939"/>
            <a:ext cx="52993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Seleccionamos </a:t>
            </a:r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n </a:t>
            </a:r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y </a:t>
            </a:r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 </a:t>
            </a:r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para definir los tamaños de paso</a:t>
            </a:r>
          </a:p>
          <a:p>
            <a:pPr marL="342900" indent="-342900">
              <a:buAutoNum type="arabicPeriod"/>
            </a:pPr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 = (b-a)m</a:t>
            </a:r>
          </a:p>
          <a:p>
            <a:pPr marL="342900" indent="-342900">
              <a:buAutoNum type="arabicPeriod"/>
            </a:pPr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k = (d-c)/n</a:t>
            </a:r>
          </a:p>
          <a:p>
            <a:pPr marL="342900" indent="-342900">
              <a:buFontTx/>
              <a:buAutoNum type="arabicPeriod"/>
            </a:pPr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r>
              <a:rPr lang="es-CL" i="1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= a + </a:t>
            </a:r>
            <a:r>
              <a:rPr lang="es-CL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ih</a:t>
            </a:r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 para cada </a:t>
            </a:r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 = 1,….,m</a:t>
            </a:r>
            <a:endParaRPr lang="es-C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s-CL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  <a:r>
              <a:rPr lang="es-CL" i="1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= c + </a:t>
            </a:r>
            <a:r>
              <a:rPr lang="es-CL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jk</a:t>
            </a:r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para cada </a:t>
            </a:r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j = 1,….,n</a:t>
            </a:r>
            <a:endParaRPr lang="es-C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Tx/>
              <a:buAutoNum type="arabicPeriod"/>
            </a:pPr>
            <a:endParaRPr lang="es-CL" dirty="0"/>
          </a:p>
          <a:p>
            <a:pPr marL="342900" indent="-342900">
              <a:buAutoNum type="arabicPeriod"/>
            </a:pPr>
            <a:endParaRPr lang="es-CL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C2A274F-BD99-44E0-B22A-3FE17AB84B40}"/>
              </a:ext>
            </a:extLst>
          </p:cNvPr>
          <p:cNvSpPr/>
          <p:nvPr/>
        </p:nvSpPr>
        <p:spPr>
          <a:xfrm>
            <a:off x="942109" y="5063811"/>
            <a:ext cx="103493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Para nuestro caso definimos un entero m &gt; 0 donde la longitud de paso del eje x: </a:t>
            </a:r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 = l/m</a:t>
            </a:r>
          </a:p>
          <a:p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Tamaño de longitud de paso de tiempo </a:t>
            </a:r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k. </a:t>
            </a:r>
          </a:p>
          <a:p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r>
              <a:rPr lang="es-CL" i="1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s-CL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ih</a:t>
            </a:r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 para cada </a:t>
            </a:r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 = 0,1,….,m</a:t>
            </a:r>
            <a:endParaRPr lang="es-C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CL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s-CL" i="1" baseline="-25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s-CL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jk</a:t>
            </a:r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s-CL" dirty="0">
                <a:latin typeface="Calibri Light" panose="020F0302020204030204" pitchFamily="34" charset="0"/>
                <a:cs typeface="Calibri Light" panose="020F0302020204030204" pitchFamily="34" charset="0"/>
              </a:rPr>
              <a:t>para cada </a:t>
            </a:r>
            <a:r>
              <a:rPr lang="es-CL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j = 0,1,….</a:t>
            </a:r>
            <a:endParaRPr lang="es-C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s-C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s-C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4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26104D-2A6C-495E-9585-5A403051F521}"/>
              </a:ext>
            </a:extLst>
          </p:cNvPr>
          <p:cNvSpPr/>
          <p:nvPr/>
        </p:nvSpPr>
        <p:spPr>
          <a:xfrm>
            <a:off x="2874549" y="787755"/>
            <a:ext cx="105639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Mediante la serie de Taylor en </a:t>
            </a:r>
            <a:r>
              <a:rPr lang="es-CL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 </a:t>
            </a:r>
            <a:r>
              <a:rPr lang="es-C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y en </a:t>
            </a:r>
            <a:r>
              <a:rPr lang="es-CL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r>
              <a:rPr lang="es-C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expandimos para formar el cociente de diferencias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739FC6-4A4D-4C37-B5D8-D248939DF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63" y="1752600"/>
            <a:ext cx="4448175" cy="609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DAEEEE-87B0-49F5-83AA-D258AE86D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497" y="1724025"/>
            <a:ext cx="5781675" cy="6381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A935D5-57F8-410B-ABD8-5C5DA9B37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047" y="2898360"/>
            <a:ext cx="2628900" cy="7048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09DCFB0-9954-4AE4-8B72-D83942172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872" y="3992376"/>
            <a:ext cx="3905250" cy="77152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476C097-FE70-4DB4-962D-7979FC435736}"/>
              </a:ext>
            </a:extLst>
          </p:cNvPr>
          <p:cNvSpPr/>
          <p:nvPr/>
        </p:nvSpPr>
        <p:spPr>
          <a:xfrm>
            <a:off x="8263163" y="4190362"/>
            <a:ext cx="1875578" cy="344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1600" i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s-CL" sz="1600" i="1" baseline="-250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es-CL" sz="1600" i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aproxima a </a:t>
            </a:r>
            <a:r>
              <a:rPr lang="es-CL" sz="1600" i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u(</a:t>
            </a:r>
            <a:r>
              <a:rPr lang="es-CL" sz="1600" i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CL" sz="1600" i="1" baseline="-250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CL" sz="1600" i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,t</a:t>
            </a:r>
            <a:r>
              <a:rPr lang="es-CL" sz="1600" i="1" baseline="-250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s-CL" sz="1600" i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C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BD95C7C-419D-4933-A004-C1B7E78F2EE6}"/>
              </a:ext>
            </a:extLst>
          </p:cNvPr>
          <p:cNvSpPr/>
          <p:nvPr/>
        </p:nvSpPr>
        <p:spPr>
          <a:xfrm>
            <a:off x="3080950" y="5442809"/>
            <a:ext cx="2139518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Error de truncamiento local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1681059-B80A-4DD2-A349-F70933C9E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7779" y="5314221"/>
            <a:ext cx="3333750" cy="790575"/>
          </a:xfrm>
          <a:prstGeom prst="rect">
            <a:avLst/>
          </a:prstGeom>
        </p:spPr>
      </p:pic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C7F6F8AA-932F-48EA-BBF8-C992D46B2882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3359207" y="2083944"/>
            <a:ext cx="888585" cy="1445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A15506BF-A4DE-477C-B9FD-0B3411869AFE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7498849" y="2018298"/>
            <a:ext cx="888585" cy="15763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BF24E48-ACDF-4CB1-AFE8-947FEFBE8D5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840497" y="3603210"/>
            <a:ext cx="0" cy="389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27BF6F2-5E81-4CA6-A43B-91A1AD9529D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793122" y="4362397"/>
            <a:ext cx="470041" cy="7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6C73193-EE5E-4196-9BA3-56648914375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220468" y="5709508"/>
            <a:ext cx="8473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8" name="Imagen 27">
            <a:extLst>
              <a:ext uri="{FF2B5EF4-FFF2-40B4-BE49-F238E27FC236}">
                <a16:creationId xmlns:a16="http://schemas.microsoft.com/office/drawing/2014/main" id="{8767CB16-8FA9-485A-AE41-C345C45FD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271" y="2898360"/>
            <a:ext cx="1228725" cy="31432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EDEB29B-80F8-44B9-8C29-1C76FEB662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3172" y="2731672"/>
            <a:ext cx="13906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9FFAD64-76F8-4362-9F6E-D3A61E26F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199" y="558961"/>
            <a:ext cx="4295775" cy="6762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3ACEADA-5EED-4578-BE5F-A63EA847F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748" y="2415848"/>
            <a:ext cx="6600825" cy="5334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43E92F4-6532-4FD6-9E72-BB3FD6A12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49" y="4033040"/>
            <a:ext cx="4257675" cy="381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D55A549-74D4-409A-A7EB-CDB1A4B92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224" y="3494286"/>
            <a:ext cx="4667250" cy="319087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F0DF8C0-36F6-4596-AD0D-5B7DA6269440}"/>
              </a:ext>
            </a:extLst>
          </p:cNvPr>
          <p:cNvSpPr/>
          <p:nvPr/>
        </p:nvSpPr>
        <p:spPr>
          <a:xfrm>
            <a:off x="5478161" y="712432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i="1" dirty="0">
                <a:latin typeface="Calibri Light" panose="020F0302020204030204" pitchFamily="34" charset="0"/>
                <a:ea typeface="Calibri" panose="020F0502020204030204" pitchFamily="34" charset="0"/>
              </a:rPr>
              <a:t>Despejando w</a:t>
            </a:r>
            <a:r>
              <a:rPr lang="es-CL" i="1" baseline="-25000" dirty="0">
                <a:latin typeface="Calibri Light" panose="020F0302020204030204" pitchFamily="34" charset="0"/>
                <a:ea typeface="Calibri" panose="020F0502020204030204" pitchFamily="34" charset="0"/>
              </a:rPr>
              <a:t>i,j+1</a:t>
            </a:r>
            <a:r>
              <a:rPr lang="es-CL" i="1" dirty="0">
                <a:latin typeface="Calibri Light" panose="020F0302020204030204" pitchFamily="34" charset="0"/>
                <a:ea typeface="Calibri" panose="020F0502020204030204" pitchFamily="34" charset="0"/>
              </a:rPr>
              <a:t>:</a:t>
            </a:r>
            <a:endParaRPr lang="es-CL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A50C077-C3BA-4529-B4F5-39C6A96E87FA}"/>
              </a:ext>
            </a:extLst>
          </p:cNvPr>
          <p:cNvSpPr txBox="1">
            <a:spLocks/>
          </p:cNvSpPr>
          <p:nvPr/>
        </p:nvSpPr>
        <p:spPr>
          <a:xfrm>
            <a:off x="548335" y="1620104"/>
            <a:ext cx="3934889" cy="410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De las condiciones de frontera: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089D0301-93AA-49BF-AC53-675C23175594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4005719" y="1739116"/>
            <a:ext cx="262310" cy="2682575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9A3188B-CB0C-48A0-A8D0-AE8730D7F7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795586" y="3211556"/>
            <a:ext cx="1" cy="82148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044ADE15-D863-450E-A39A-F6144CBD2C94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6630351" y="1797058"/>
            <a:ext cx="262310" cy="2566690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B62E72D-F6A2-436A-B2EF-60BFE2463B6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044849" y="3211556"/>
            <a:ext cx="0" cy="2827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6C54BA3-773B-41C2-8F6E-3BBB12323D11}"/>
              </a:ext>
            </a:extLst>
          </p:cNvPr>
          <p:cNvSpPr/>
          <p:nvPr/>
        </p:nvSpPr>
        <p:spPr>
          <a:xfrm>
            <a:off x="666749" y="5235521"/>
            <a:ext cx="4063014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Usando los valores </a:t>
            </a:r>
            <a:r>
              <a:rPr lang="es-CL" i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s-CL" i="1" baseline="-25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i,1</a:t>
            </a:r>
            <a:r>
              <a:rPr lang="es-CL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puedo generar todos los valores </a:t>
            </a:r>
            <a:r>
              <a:rPr lang="es-CL" i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s-CL" i="1" baseline="-25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i,2</a:t>
            </a:r>
            <a:r>
              <a:rPr lang="es-CL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así sucesivamente. 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24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D16BAD9-005F-49F1-8B3A-E0164F6B8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2" y="1274694"/>
            <a:ext cx="4010025" cy="1619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20BA4D3-092A-47C5-9DCA-875D6BF11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073" y="3139572"/>
            <a:ext cx="1152525" cy="3048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2218CF5-A0E0-428E-8549-07517A6A2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71" y="3855720"/>
            <a:ext cx="3057525" cy="4095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0D9FBC-62E6-47A7-9C78-420F37BDE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884" y="4580640"/>
            <a:ext cx="2628900" cy="4667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D9A6C94-FAAE-4147-81C9-36550E0D6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727" y="5634926"/>
            <a:ext cx="4178518" cy="6279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D49AA1D-E360-47E7-B9AE-2E9170BD9F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107" y="2084319"/>
            <a:ext cx="3981450" cy="2743200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269790BB-3765-4E67-8A17-274D4AFABA7D}"/>
              </a:ext>
            </a:extLst>
          </p:cNvPr>
          <p:cNvSpPr txBox="1">
            <a:spLocks/>
          </p:cNvSpPr>
          <p:nvPr/>
        </p:nvSpPr>
        <p:spPr>
          <a:xfrm>
            <a:off x="4683557" y="505143"/>
            <a:ext cx="6946191" cy="829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Podemos obtener una matriz </a:t>
            </a:r>
            <a:r>
              <a:rPr lang="es-CL" sz="2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(m-1)x(m-1) </a:t>
            </a:r>
            <a:r>
              <a:rPr lang="es-C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de forma </a:t>
            </a:r>
            <a:r>
              <a:rPr lang="es-CL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tridiagonal</a:t>
            </a:r>
            <a:endParaRPr lang="es-CL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97AA756-8390-4A83-A6C8-41EDC2CEE87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415335" y="2893944"/>
            <a:ext cx="1" cy="245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4D25682-4FDF-4D30-8DBC-6C3CA216BB7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415334" y="3444372"/>
            <a:ext cx="2" cy="411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26C05E6-FC2A-4755-8284-78673348DD7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415334" y="4265295"/>
            <a:ext cx="0" cy="315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F7B08D64-0FBB-4E25-9E34-1191068990D4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rot="5400000">
            <a:off x="7515030" y="5048581"/>
            <a:ext cx="901521" cy="8990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1EFB73F0-BF81-41A2-8510-967796A10171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rot="16200000" flipH="1">
            <a:off x="2454596" y="5065754"/>
            <a:ext cx="1121367" cy="6448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34878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2035</TotalTime>
  <Words>384</Words>
  <Application>Microsoft Office PowerPoint</Application>
  <PresentationFormat>Panorámica</PresentationFormat>
  <Paragraphs>60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Estela de condensación</vt:lpstr>
      <vt:lpstr>ECUACIONES DIFERENCIALES PARCIALES PARABÓLICAS</vt:lpstr>
      <vt:lpstr>Ecuaciones diferenciales parciales</vt:lpstr>
      <vt:lpstr>Ecuación de calor o difusión</vt:lpstr>
      <vt:lpstr>MÉTODO DE DIFERENCIAS FINITAS</vt:lpstr>
      <vt:lpstr>Presentación de PowerPoint</vt:lpstr>
      <vt:lpstr>MÉTODO DE DIFERENCIAS PROGRESIVAS</vt:lpstr>
      <vt:lpstr>Presentación de PowerPoint</vt:lpstr>
      <vt:lpstr>Presentación de PowerPoint</vt:lpstr>
      <vt:lpstr>Presentación de PowerPoint</vt:lpstr>
      <vt:lpstr>Presentación de PowerPoint</vt:lpstr>
      <vt:lpstr>MÉTODO DE DIFERENCIAS REGRESIVAS</vt:lpstr>
      <vt:lpstr>Presentación de PowerPoint</vt:lpstr>
      <vt:lpstr>MÉTODO DE CRANK-NICOLSON</vt:lpstr>
      <vt:lpstr>Presentación de PowerPoint</vt:lpstr>
      <vt:lpstr>CONCLUSIONES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Kevin Flores</dc:creator>
  <cp:lastModifiedBy>Kevin Flores</cp:lastModifiedBy>
  <cp:revision>33</cp:revision>
  <dcterms:created xsi:type="dcterms:W3CDTF">2020-05-11T05:49:45Z</dcterms:created>
  <dcterms:modified xsi:type="dcterms:W3CDTF">2020-05-12T15:45:07Z</dcterms:modified>
</cp:coreProperties>
</file>