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0" r:id="rId6"/>
    <p:sldId id="26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005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 Set Selected from Kaggle : https://www.kaggle.com/datasets/johnsmith88/heart-disease-dataset</a:t>
            </a:r>
          </a:p>
          <a:p>
            <a:r>
              <a:rPr lang="en-IN" dirty="0"/>
              <a:t>Data Cleaning:</a:t>
            </a:r>
          </a:p>
          <a:p>
            <a:pPr marL="228600" indent="-228600">
              <a:buAutoNum type="arabicPeriod"/>
            </a:pPr>
            <a:r>
              <a:rPr lang="en-IN" dirty="0"/>
              <a:t>Changed Sex columns values : 0 to Female and 1 to Male</a:t>
            </a:r>
          </a:p>
          <a:p>
            <a:pPr marL="228600" indent="-228600">
              <a:buAutoNum type="arabicPeriod"/>
            </a:pPr>
            <a:r>
              <a:rPr lang="en-IN" dirty="0"/>
              <a:t>Changed the value of </a:t>
            </a:r>
            <a:r>
              <a:rPr lang="en-IN" dirty="0" err="1"/>
              <a:t>Exagenda</a:t>
            </a:r>
            <a:r>
              <a:rPr lang="en-IN" dirty="0"/>
              <a:t> (Exercise Agenda) from 0 to no and 1 to yes 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F6368"/>
                </a:solidFill>
                <a:effectLst/>
                <a:latin typeface="Inter"/>
              </a:rPr>
              <a:t>Age on the X- axis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dirty="0">
                <a:solidFill>
                  <a:srgbClr val="5F6368"/>
                </a:solidFill>
                <a:effectLst/>
                <a:latin typeface="Inter"/>
              </a:rPr>
              <a:t>Serum Cholesterol in mg/dl in y axis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dirty="0">
                <a:solidFill>
                  <a:srgbClr val="5F6368"/>
                </a:solidFill>
                <a:effectLst/>
                <a:latin typeface="Inter"/>
              </a:rPr>
              <a:t>Here HDL is chosen </a:t>
            </a:r>
            <a:r>
              <a:rPr lang="en-IN" b="0" i="0" dirty="0" err="1">
                <a:solidFill>
                  <a:srgbClr val="5F6368"/>
                </a:solidFill>
                <a:effectLst/>
                <a:latin typeface="Inter"/>
              </a:rPr>
              <a:t>i</a:t>
            </a:r>
            <a:r>
              <a:rPr lang="en-IN" b="0" i="0" dirty="0">
                <a:solidFill>
                  <a:srgbClr val="5F6368"/>
                </a:solidFill>
                <a:effectLst/>
                <a:latin typeface="Inter"/>
              </a:rPr>
              <a:t> .e. High Density Lipid </a:t>
            </a:r>
            <a:r>
              <a:rPr lang="en-IN" b="0" i="0" dirty="0" err="1">
                <a:solidFill>
                  <a:srgbClr val="5F6368"/>
                </a:solidFill>
                <a:effectLst/>
                <a:latin typeface="Inter"/>
              </a:rPr>
              <a:t>Cholestrol</a:t>
            </a:r>
            <a:r>
              <a:rPr lang="en-IN" b="0" i="0" dirty="0">
                <a:solidFill>
                  <a:srgbClr val="5F6368"/>
                </a:solidFill>
                <a:effectLst/>
                <a:latin typeface="Inter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3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This is due to the fact that these men have lower HDL cholesterol which puts them at a higher risk of heart disease.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HDL (high-density lipoprotein), or “good” cholesterol, absorbs cholesterol and carries it back to the liver. The liver then flushes it from the body. </a:t>
            </a:r>
            <a:endParaRPr lang="en-IN" b="0" i="0" dirty="0">
              <a:solidFill>
                <a:srgbClr val="5F6368"/>
              </a:solidFill>
              <a:effectLst/>
              <a:latin typeface="Inter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 AXIS</a:t>
            </a:r>
          </a:p>
          <a:p>
            <a:r>
              <a:rPr lang="en-IN" dirty="0" err="1"/>
              <a:t>Exang</a:t>
            </a:r>
            <a:r>
              <a:rPr lang="en-IN" dirty="0"/>
              <a:t> : Exercise Agenda</a:t>
            </a:r>
          </a:p>
          <a:p>
            <a:r>
              <a:rPr lang="en-IN" dirty="0"/>
              <a:t>Yes : The person(male or female ) started practising an exercise agenda</a:t>
            </a:r>
          </a:p>
          <a:p>
            <a:r>
              <a:rPr lang="en-IN" dirty="0"/>
              <a:t>No : Did not start  practising an exercise agenda </a:t>
            </a:r>
          </a:p>
          <a:p>
            <a:r>
              <a:rPr lang="en-IN" dirty="0"/>
              <a:t>X AXIS</a:t>
            </a:r>
          </a:p>
          <a:p>
            <a:r>
              <a:rPr lang="en-IN" dirty="0"/>
              <a:t>Target : Risk of Heart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3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35" y="222739"/>
            <a:ext cx="5278514" cy="4708126"/>
          </a:xfrm>
        </p:spPr>
        <p:txBody>
          <a:bodyPr/>
          <a:lstStyle/>
          <a:p>
            <a:r>
              <a:rPr lang="en-US" b="1" dirty="0"/>
              <a:t>HEART DISEASE RISK AMONG MEN AND WOMEN FOR DIFFERENT AGE GROUPS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5" y="5568698"/>
            <a:ext cx="5519415" cy="87899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Name : Danita Anubhuti Prakash</a:t>
            </a:r>
          </a:p>
          <a:p>
            <a:r>
              <a:rPr lang="en-US" b="1" dirty="0">
                <a:solidFill>
                  <a:schemeClr val="tx1"/>
                </a:solidFill>
              </a:rPr>
              <a:t>Student ID : s4745511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Cardiovascular Diseases - Men are from Mars, Women are from Venus -  SingHealth">
            <a:extLst>
              <a:ext uri="{FF2B5EF4-FFF2-40B4-BE49-F238E27FC236}">
                <a16:creationId xmlns:a16="http://schemas.microsoft.com/office/drawing/2014/main" id="{A0C928A1-7B1C-2AAB-0263-32ADC44D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59" y="1134886"/>
            <a:ext cx="4687032" cy="41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4" y="245010"/>
            <a:ext cx="10754534" cy="567873"/>
          </a:xfrm>
        </p:spPr>
        <p:txBody>
          <a:bodyPr/>
          <a:lstStyle/>
          <a:p>
            <a:r>
              <a:rPr lang="en-US" b="1" u="sng" dirty="0"/>
              <a:t>CHOLESTROL LEVEL : Men VS WOMEN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4C42AF9-D10D-2ADB-8506-67F676249543}"/>
              </a:ext>
            </a:extLst>
          </p:cNvPr>
          <p:cNvSpPr txBox="1">
            <a:spLocks/>
          </p:cNvSpPr>
          <p:nvPr/>
        </p:nvSpPr>
        <p:spPr>
          <a:xfrm>
            <a:off x="9069235" y="1492370"/>
            <a:ext cx="2743201" cy="473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clear that women have higher HDL cholesterol  than men especially in the age group 54 to 58.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38D8F3-BA77-F0E4-7790-37BF616D9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4" y="1492370"/>
            <a:ext cx="8393500" cy="4951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0EEDAD-F8AE-A3C2-7616-B4860854C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260" y="1492370"/>
            <a:ext cx="1379340" cy="6172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52C97B-5545-43A2-3267-3427AE10E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64" y="1005258"/>
            <a:ext cx="4145639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32416A3-39EF-4CBE-943D-C79C22FD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956"/>
            <a:ext cx="10515600" cy="726137"/>
          </a:xfrm>
        </p:spPr>
        <p:txBody>
          <a:bodyPr/>
          <a:lstStyle/>
          <a:p>
            <a:r>
              <a:rPr lang="en-US" b="1" u="sng" dirty="0"/>
              <a:t>HEART RISK: MEN VS WOMEN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F231637-753A-4454-98CA-FD968C0D94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2188" y="2486202"/>
            <a:ext cx="4626293" cy="33257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Men are seen to have a higher chance of heart attack than women.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75B46-1A54-44B9-BDCF-97B4D675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8D55B5-AD13-1E60-C352-AB432A77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7" y="1790165"/>
            <a:ext cx="5428818" cy="46183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6546AF-ACF0-F7ED-8F20-C24BECE41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570" y="5596561"/>
            <a:ext cx="1161243" cy="551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07227-9A0D-CF49-0EBF-CF5B331AA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124" y="1508201"/>
            <a:ext cx="3680779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9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F3F083B8-4B95-4C15-B710-4BC526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665" y="160850"/>
            <a:ext cx="6607461" cy="1266592"/>
          </a:xfrm>
        </p:spPr>
        <p:txBody>
          <a:bodyPr/>
          <a:lstStyle/>
          <a:p>
            <a:r>
              <a:rPr lang="en-US" b="1" u="sng" dirty="0"/>
              <a:t>Exercise Makes a Difference!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626F-057D-4E99-A748-F97765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3B5386-7295-1E96-3D28-A715BB12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930485"/>
            <a:ext cx="11429000" cy="14862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E8130A-B411-C916-C819-55C05582F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72" y="2218562"/>
            <a:ext cx="3337849" cy="3962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D4B6AE-65E0-6236-2405-E02A0F0E2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378" y="2218562"/>
            <a:ext cx="1409822" cy="594412"/>
          </a:xfrm>
          <a:prstGeom prst="rect">
            <a:avLst/>
          </a:prstGeom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4D780CE-C249-A7B5-BA3D-C1379EB54B1D}"/>
              </a:ext>
            </a:extLst>
          </p:cNvPr>
          <p:cNvSpPr txBox="1">
            <a:spLocks/>
          </p:cNvSpPr>
          <p:nvPr/>
        </p:nvSpPr>
        <p:spPr>
          <a:xfrm>
            <a:off x="203200" y="5021016"/>
            <a:ext cx="11344031" cy="11224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Conclusion:</a:t>
            </a:r>
            <a:r>
              <a:rPr lang="en-US" dirty="0"/>
              <a:t> It is clear from the above graphs that the people who exercised reduced the risk of a heart disease significantly.  </a:t>
            </a:r>
            <a:r>
              <a:rPr lang="en-US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471</TotalTime>
  <Words>270</Words>
  <Application>Microsoft Office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Calibri</vt:lpstr>
      <vt:lpstr>Inter</vt:lpstr>
      <vt:lpstr>Segoe UI</vt:lpstr>
      <vt:lpstr>Segoe UI Light</vt:lpstr>
      <vt:lpstr>Office Theme</vt:lpstr>
      <vt:lpstr>HEART DISEASE RISK AMONG MEN AND WOMEN FOR DIFFERENT AGE GROUPS</vt:lpstr>
      <vt:lpstr>CHOLESTROL LEVEL : Men VS WOMEN</vt:lpstr>
      <vt:lpstr>HEART RISK: MEN VS WOMEN</vt:lpstr>
      <vt:lpstr>Exercise Makes a Difference!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OF HEART DISEASE</dc:title>
  <dc:creator>Danita Anubhuti</dc:creator>
  <cp:lastModifiedBy>Danita Anubhuti</cp:lastModifiedBy>
  <cp:revision>34</cp:revision>
  <dcterms:created xsi:type="dcterms:W3CDTF">2022-10-07T05:54:24Z</dcterms:created>
  <dcterms:modified xsi:type="dcterms:W3CDTF">2022-10-08T05:03:20Z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