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7" r:id="rId4"/>
    <p:sldId id="268" r:id="rId5"/>
    <p:sldId id="269" r:id="rId6"/>
    <p:sldId id="271"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0F0"/>
    <a:srgbClr val="312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7033-948B-74F0-D4FA-9BE04632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6DD4E0-0F9E-A1A8-79E0-C0E8FEAB2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FD58B-7AA9-1C05-4851-D5D55576FB23}"/>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5798B00D-C8E0-DF1C-DA47-032B97E8B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228DF-1E8D-3496-AF76-6D86D72E95D3}"/>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7130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0770-005D-DA03-2F21-23DE324E9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832BA-5B69-D320-96CF-A8726BF76B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4C7AC-9E4A-84BA-274C-A639442A1C60}"/>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F46234C0-026A-D909-D6B7-E778FD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1AA79-17BF-20D8-9CE5-CF526AD1F9A9}"/>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6501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6F4FC-3592-BE59-8512-6E7C9FB28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3A2A5-B3C4-7C82-7C0D-0F957BD2E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76F07-A485-73DC-0D5C-3E2D8FEFCA04}"/>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E41538FD-9111-1BBB-9F49-E5B4E0D35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9ACEA-2889-95B4-C24A-C35D99039CD6}"/>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30386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1C3B-8F05-B8CC-D8D0-BD060B510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96BA6-50C0-6B1C-2648-470D30CE9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F1688-2694-0173-7BA9-81E9783E0E26}"/>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0B9284E1-FD4E-0030-8478-47B9D289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0001-6042-9A98-1189-01A35F722EF5}"/>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40414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3345-A516-1A0F-2D21-4CE24385F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17032-F51C-C06D-B063-AB36E27DA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326BD-9258-E964-B5CF-1F013071A894}"/>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F5B72850-0A2E-5CDC-DB38-FFAE95E8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B745E-727A-8C18-8127-0E43352572E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6021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BC9-2CAD-FE56-934A-6649958D6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16267-CC57-E5FE-C194-F65F970A0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BFCB5-D28F-74C7-66C7-501012C0D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3DD0A-CC24-FD6C-0E67-4F5AEF810363}"/>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6" name="Footer Placeholder 5">
            <a:extLst>
              <a:ext uri="{FF2B5EF4-FFF2-40B4-BE49-F238E27FC236}">
                <a16:creationId xmlns:a16="http://schemas.microsoft.com/office/drawing/2014/main" id="{08212F1A-321C-B194-38EF-EFAEFC7B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7CD-BC73-D27B-5707-0473EE7B8224}"/>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56307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A0AC-7DE2-584F-7B60-BB2B7CA56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E0F92-2824-FA51-943C-185D27A7D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601D1-36E7-6D87-4CFA-12497AAFE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F9133B-00BE-3D05-353E-1AB0D835D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FC25E-A513-12F9-8801-140DD1348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CB75F-232A-AA81-3637-6882FEF9A071}"/>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8" name="Footer Placeholder 7">
            <a:extLst>
              <a:ext uri="{FF2B5EF4-FFF2-40B4-BE49-F238E27FC236}">
                <a16:creationId xmlns:a16="http://schemas.microsoft.com/office/drawing/2014/main" id="{8B0279BB-2482-4EA5-57A8-FD5A6E980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F7920E-3AA1-B5A0-9EA1-B4C037BD921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69969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D85B-E1B7-86EA-6A66-BC2ECA96C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9BC14-765E-6E89-99B7-C9D502633AF7}"/>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4" name="Footer Placeholder 3">
            <a:extLst>
              <a:ext uri="{FF2B5EF4-FFF2-40B4-BE49-F238E27FC236}">
                <a16:creationId xmlns:a16="http://schemas.microsoft.com/office/drawing/2014/main" id="{C18D6FDA-07FE-E9B4-6F00-648D7C765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A9F0D-A95C-979A-940E-E41C4CC6D41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3998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5EB72-4563-B49A-0270-DF1B8408A38A}"/>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3" name="Footer Placeholder 2">
            <a:extLst>
              <a:ext uri="{FF2B5EF4-FFF2-40B4-BE49-F238E27FC236}">
                <a16:creationId xmlns:a16="http://schemas.microsoft.com/office/drawing/2014/main" id="{9F572930-BC07-5972-3D0B-64B6266AF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490E1-670D-0CF6-3456-84126031DE00}"/>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52985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966A-1C2A-6E40-E52A-4D718EF52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85E5F-8442-987E-99F7-6255C524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194E1-D0E6-C7D5-B712-2E387DB7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22BD2-59E0-C8C8-7D14-9384CFF8C6A0}"/>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6" name="Footer Placeholder 5">
            <a:extLst>
              <a:ext uri="{FF2B5EF4-FFF2-40B4-BE49-F238E27FC236}">
                <a16:creationId xmlns:a16="http://schemas.microsoft.com/office/drawing/2014/main" id="{8907C66C-4C43-FEF3-8989-9ABF39706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5D7E-07BA-057D-5C3A-27F033BE5F2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09625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117-669C-E350-5932-9FE8C1D8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AE783-EB6E-5E72-628A-8F47C67F3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3F523-BC3B-BC0F-0C9F-8145C367C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C4B2-A39A-27F5-A41E-AB2D6E9800EF}"/>
              </a:ext>
            </a:extLst>
          </p:cNvPr>
          <p:cNvSpPr>
            <a:spLocks noGrp="1"/>
          </p:cNvSpPr>
          <p:nvPr>
            <p:ph type="dt" sz="half" idx="10"/>
          </p:nvPr>
        </p:nvSpPr>
        <p:spPr/>
        <p:txBody>
          <a:bodyPr/>
          <a:lstStyle/>
          <a:p>
            <a:fld id="{29017812-1ADB-9546-8154-023A686DA0A8}" type="datetimeFigureOut">
              <a:rPr lang="en-US" smtClean="0"/>
              <a:t>9/29/23</a:t>
            </a:fld>
            <a:endParaRPr lang="en-US"/>
          </a:p>
        </p:txBody>
      </p:sp>
      <p:sp>
        <p:nvSpPr>
          <p:cNvPr id="6" name="Footer Placeholder 5">
            <a:extLst>
              <a:ext uri="{FF2B5EF4-FFF2-40B4-BE49-F238E27FC236}">
                <a16:creationId xmlns:a16="http://schemas.microsoft.com/office/drawing/2014/main" id="{0BBFBCCB-6AA8-E2B3-299A-965459561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209B8-E753-987E-635F-B97AFC2D6F31}"/>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7748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0B61E-1E4E-36EB-499B-9400A5803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5EE4A-7AF7-73EF-B502-74A5D60B4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57A8-547C-888F-0571-CBBD7EB57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17812-1ADB-9546-8154-023A686DA0A8}" type="datetimeFigureOut">
              <a:rPr lang="en-US" smtClean="0"/>
              <a:t>9/29/23</a:t>
            </a:fld>
            <a:endParaRPr lang="en-US"/>
          </a:p>
        </p:txBody>
      </p:sp>
      <p:sp>
        <p:nvSpPr>
          <p:cNvPr id="5" name="Footer Placeholder 4">
            <a:extLst>
              <a:ext uri="{FF2B5EF4-FFF2-40B4-BE49-F238E27FC236}">
                <a16:creationId xmlns:a16="http://schemas.microsoft.com/office/drawing/2014/main" id="{85D05F53-65F4-C5FE-DD60-ADEA8BDAE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CA312-28E6-FA2E-48B3-D6DAFE1F6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0856C-D34D-AB4A-9A5F-2C25A3A08E53}" type="slidenum">
              <a:rPr lang="en-US" smtClean="0"/>
              <a:t>‹#›</a:t>
            </a:fld>
            <a:endParaRPr lang="en-US"/>
          </a:p>
        </p:txBody>
      </p:sp>
    </p:spTree>
    <p:extLst>
      <p:ext uri="{BB962C8B-B14F-4D97-AF65-F5344CB8AC3E}">
        <p14:creationId xmlns:p14="http://schemas.microsoft.com/office/powerpoint/2010/main" val="97078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danito.n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dannydanito/"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sains.digital/" TargetMode="External"/><Relationship Id="rId4" Type="http://schemas.openxmlformats.org/officeDocument/2006/relationships/hyperlink" Target="https://www.instagram.com/danito_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D6DC-9687-0622-894E-0CCBF687772E}"/>
              </a:ext>
            </a:extLst>
          </p:cNvPr>
          <p:cNvSpPr>
            <a:spLocks noGrp="1"/>
          </p:cNvSpPr>
          <p:nvPr>
            <p:ph type="ctrTitle"/>
          </p:nvPr>
        </p:nvSpPr>
        <p:spPr>
          <a:xfrm>
            <a:off x="8732" y="3536638"/>
            <a:ext cx="12191999" cy="1219494"/>
          </a:xfrm>
        </p:spPr>
        <p:txBody>
          <a:bodyPr>
            <a:normAutofit fontScale="90000"/>
          </a:bodyPr>
          <a:lstStyle/>
          <a:p>
            <a:r>
              <a:rPr lang="en-ID" dirty="0">
                <a:solidFill>
                  <a:schemeClr val="bg1"/>
                </a:solidFill>
                <a:latin typeface="Titillium Web" pitchFamily="2" charset="77"/>
              </a:rPr>
              <a:t>s</a:t>
            </a:r>
            <a:r>
              <a:rPr lang="en-ID" b="1" dirty="0">
                <a:solidFill>
                  <a:srgbClr val="00B0F0"/>
                </a:solidFill>
                <a:latin typeface="Titillium Web SemiBold" pitchFamily="2" charset="77"/>
              </a:rPr>
              <a:t>AI</a:t>
            </a:r>
            <a:r>
              <a:rPr lang="en-ID" dirty="0">
                <a:solidFill>
                  <a:schemeClr val="bg1"/>
                </a:solidFill>
                <a:latin typeface="Titillium Web" pitchFamily="2" charset="77"/>
              </a:rPr>
              <a:t>ns</a:t>
            </a:r>
            <a:r>
              <a:rPr lang="en-ID" dirty="0">
                <a:solidFill>
                  <a:srgbClr val="00B0F0"/>
                </a:solidFill>
                <a:latin typeface="Titillium Web" pitchFamily="2" charset="77"/>
              </a:rPr>
              <a:t>-</a:t>
            </a:r>
            <a:r>
              <a:rPr lang="en-ID" dirty="0">
                <a:solidFill>
                  <a:schemeClr val="bg1"/>
                </a:solidFill>
                <a:latin typeface="Titillium Web" pitchFamily="2" charset="77"/>
              </a:rPr>
              <a:t>digital</a:t>
            </a:r>
            <a:br>
              <a:rPr lang="en-ID" dirty="0">
                <a:latin typeface="Titillium Web" pitchFamily="2" charset="77"/>
              </a:rPr>
            </a:br>
            <a:r>
              <a:rPr lang="en-ID" sz="3100" dirty="0">
                <a:solidFill>
                  <a:schemeClr val="bg1"/>
                </a:solidFill>
                <a:latin typeface="Titillium Web" pitchFamily="2" charset="77"/>
              </a:rPr>
              <a:t>” </a:t>
            </a:r>
            <a:r>
              <a:rPr lang="en-ID" sz="3100" i="1" dirty="0">
                <a:solidFill>
                  <a:schemeClr val="bg1"/>
                </a:solidFill>
                <a:latin typeface="Titillium Web" pitchFamily="2" charset="77"/>
              </a:rPr>
              <a:t>Digitalizing the Laboratory, Bridging the Gap with IoT Integration</a:t>
            </a:r>
            <a:r>
              <a:rPr lang="en-ID" sz="3100" dirty="0">
                <a:solidFill>
                  <a:schemeClr val="bg1"/>
                </a:solidFill>
                <a:latin typeface="Titillium Web" pitchFamily="2" charset="77"/>
              </a:rPr>
              <a:t> “</a:t>
            </a:r>
            <a:endParaRPr lang="en-US" sz="3100" dirty="0">
              <a:solidFill>
                <a:schemeClr val="bg1"/>
              </a:solidFill>
              <a:latin typeface="Titillium Web" pitchFamily="2" charset="77"/>
            </a:endParaRPr>
          </a:p>
        </p:txBody>
      </p:sp>
      <p:sp>
        <p:nvSpPr>
          <p:cNvPr id="3" name="Subtitle 2">
            <a:extLst>
              <a:ext uri="{FF2B5EF4-FFF2-40B4-BE49-F238E27FC236}">
                <a16:creationId xmlns:a16="http://schemas.microsoft.com/office/drawing/2014/main" id="{7A488854-CAA4-8661-691F-72AD22BD86BF}"/>
              </a:ext>
            </a:extLst>
          </p:cNvPr>
          <p:cNvSpPr>
            <a:spLocks noGrp="1"/>
          </p:cNvSpPr>
          <p:nvPr>
            <p:ph type="subTitle" idx="1"/>
          </p:nvPr>
        </p:nvSpPr>
        <p:spPr>
          <a:xfrm>
            <a:off x="0" y="4848208"/>
            <a:ext cx="12200732" cy="481447"/>
          </a:xfrm>
        </p:spPr>
        <p:txBody>
          <a:bodyPr>
            <a:normAutofit/>
          </a:bodyPr>
          <a:lstStyle/>
          <a:p>
            <a:r>
              <a:rPr lang="en-US" sz="1800" dirty="0">
                <a:solidFill>
                  <a:schemeClr val="bg1"/>
                </a:solidFill>
                <a:latin typeface="Titillium Web Light" pitchFamily="2" charset="77"/>
              </a:rPr>
              <a:t>( Hackathon Theme: </a:t>
            </a:r>
            <a:r>
              <a:rPr lang="en-US" sz="1800" b="1" dirty="0">
                <a:solidFill>
                  <a:schemeClr val="bg1"/>
                </a:solidFill>
                <a:latin typeface="Titillium Web SemiBold" pitchFamily="2" charset="77"/>
              </a:rPr>
              <a:t>Building Intelligent Products and Platforms</a:t>
            </a:r>
            <a:r>
              <a:rPr lang="en-US" sz="1800" dirty="0">
                <a:solidFill>
                  <a:schemeClr val="bg1"/>
                </a:solidFill>
                <a:latin typeface="Titillium Web Light" pitchFamily="2" charset="77"/>
              </a:rPr>
              <a:t> )</a:t>
            </a:r>
          </a:p>
        </p:txBody>
      </p:sp>
      <p:pic>
        <p:nvPicPr>
          <p:cNvPr id="7" name="Picture 6">
            <a:extLst>
              <a:ext uri="{FF2B5EF4-FFF2-40B4-BE49-F238E27FC236}">
                <a16:creationId xmlns:a16="http://schemas.microsoft.com/office/drawing/2014/main" id="{95FB7A7A-0F41-4A59-6348-654DEDEA8D13}"/>
              </a:ext>
            </a:extLst>
          </p:cNvPr>
          <p:cNvPicPr>
            <a:picLocks noChangeAspect="1"/>
          </p:cNvPicPr>
          <p:nvPr/>
        </p:nvPicPr>
        <p:blipFill>
          <a:blip r:embed="rId2"/>
          <a:stretch>
            <a:fillRect/>
          </a:stretch>
        </p:blipFill>
        <p:spPr>
          <a:xfrm>
            <a:off x="-8732" y="-1"/>
            <a:ext cx="12200731" cy="2711617"/>
          </a:xfrm>
          <a:prstGeom prst="rect">
            <a:avLst/>
          </a:prstGeom>
        </p:spPr>
      </p:pic>
      <p:sp>
        <p:nvSpPr>
          <p:cNvPr id="10" name="Title 1">
            <a:extLst>
              <a:ext uri="{FF2B5EF4-FFF2-40B4-BE49-F238E27FC236}">
                <a16:creationId xmlns:a16="http://schemas.microsoft.com/office/drawing/2014/main" id="{0E943676-B230-2C39-35C9-F8A6C564A73A}"/>
              </a:ext>
            </a:extLst>
          </p:cNvPr>
          <p:cNvSpPr txBox="1">
            <a:spLocks/>
          </p:cNvSpPr>
          <p:nvPr/>
        </p:nvSpPr>
        <p:spPr>
          <a:xfrm>
            <a:off x="0" y="5814620"/>
            <a:ext cx="12200732" cy="48144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2000" dirty="0">
                <a:solidFill>
                  <a:schemeClr val="bg1"/>
                </a:solidFill>
                <a:latin typeface="Titillium Web Light" pitchFamily="2" charset="77"/>
              </a:rPr>
              <a:t>Danny Ismarianto Ruhiyat ( </a:t>
            </a:r>
            <a:r>
              <a:rPr lang="en-ID" sz="2000"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info@danito.net</a:t>
            </a:r>
            <a:r>
              <a:rPr lang="en-ID" sz="2000" dirty="0">
                <a:solidFill>
                  <a:schemeClr val="bg1"/>
                </a:solidFill>
                <a:latin typeface="Titillium Web Light" pitchFamily="2" charset="77"/>
              </a:rPr>
              <a:t> )</a:t>
            </a:r>
            <a:endParaRPr lang="en-US" sz="2000" dirty="0">
              <a:solidFill>
                <a:schemeClr val="bg1"/>
              </a:solidFill>
              <a:latin typeface="Titillium Web Light" pitchFamily="2" charset="77"/>
            </a:endParaRPr>
          </a:p>
        </p:txBody>
      </p:sp>
      <p:pic>
        <p:nvPicPr>
          <p:cNvPr id="4" name="Picture 3">
            <a:extLst>
              <a:ext uri="{FF2B5EF4-FFF2-40B4-BE49-F238E27FC236}">
                <a16:creationId xmlns:a16="http://schemas.microsoft.com/office/drawing/2014/main" id="{F9FE4F2E-149F-7FB9-6091-27301005BE02}"/>
              </a:ext>
            </a:extLst>
          </p:cNvPr>
          <p:cNvPicPr>
            <a:picLocks noChangeAspect="1"/>
          </p:cNvPicPr>
          <p:nvPr/>
        </p:nvPicPr>
        <p:blipFill>
          <a:blip r:embed="rId4"/>
          <a:stretch>
            <a:fillRect/>
          </a:stretch>
        </p:blipFill>
        <p:spPr>
          <a:xfrm>
            <a:off x="10054009" y="1528345"/>
            <a:ext cx="1800000" cy="970060"/>
          </a:xfrm>
          <a:prstGeom prst="rect">
            <a:avLst/>
          </a:prstGeom>
        </p:spPr>
      </p:pic>
    </p:spTree>
    <p:extLst>
      <p:ext uri="{BB962C8B-B14F-4D97-AF65-F5344CB8AC3E}">
        <p14:creationId xmlns:p14="http://schemas.microsoft.com/office/powerpoint/2010/main" val="5927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AB1561-E72F-5EA2-F324-3BAD2B05496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045507-5750-A3CE-9ADE-248EA2F16E14}"/>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01</a:t>
            </a:r>
            <a:endParaRPr lang="en-US" sz="1400" dirty="0">
              <a:solidFill>
                <a:schemeClr val="bg1"/>
              </a:solidFill>
              <a:latin typeface="Titillium Web" pitchFamily="2" charset="77"/>
            </a:endParaRPr>
          </a:p>
        </p:txBody>
      </p:sp>
      <p:sp>
        <p:nvSpPr>
          <p:cNvPr id="17" name="Title 1">
            <a:extLst>
              <a:ext uri="{FF2B5EF4-FFF2-40B4-BE49-F238E27FC236}">
                <a16:creationId xmlns:a16="http://schemas.microsoft.com/office/drawing/2014/main" id="{F3697A0A-0A5A-447E-FAF7-924D6DF487C1}"/>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1. </a:t>
            </a:r>
            <a:r>
              <a:rPr lang="en-US" sz="4800" dirty="0">
                <a:solidFill>
                  <a:schemeClr val="bg1"/>
                </a:solidFill>
                <a:latin typeface="Titillium Web" pitchFamily="2" charset="77"/>
              </a:rPr>
              <a:t>Problem</a:t>
            </a:r>
            <a:r>
              <a:rPr lang="en-US" sz="4800" dirty="0">
                <a:solidFill>
                  <a:schemeClr val="bg1"/>
                </a:solidFill>
                <a:latin typeface="Titillium Web ExtraLight" pitchFamily="2" charset="77"/>
              </a:rPr>
              <a:t> Statement</a:t>
            </a: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2012611"/>
            <a:ext cx="5306038" cy="4128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The existence of laboratories play a vital role in research, but many are still reliant on </a:t>
            </a:r>
            <a:r>
              <a:rPr lang="en-US" b="1" dirty="0">
                <a:solidFill>
                  <a:srgbClr val="00B0F0"/>
                </a:solidFill>
                <a:latin typeface="Titillium Web SemiBold" pitchFamily="2" charset="77"/>
              </a:rPr>
              <a:t>manual data entry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outdated processes</a:t>
            </a:r>
            <a:r>
              <a:rPr lang="en-US" dirty="0">
                <a:solidFill>
                  <a:schemeClr val="bg1"/>
                </a:solidFill>
                <a:latin typeface="Titillium Web Light" pitchFamily="2" charset="77"/>
              </a:rPr>
              <a:t>, </a:t>
            </a:r>
            <a:r>
              <a:rPr lang="en-US" b="1" dirty="0">
                <a:solidFill>
                  <a:srgbClr val="00B0F0"/>
                </a:solidFill>
                <a:latin typeface="Titillium Web SemiBold" pitchFamily="2" charset="77"/>
              </a:rPr>
              <a:t>hindering efficiency and collaboration</a:t>
            </a:r>
          </a:p>
          <a:p>
            <a:pPr marL="273050" indent="-273050" algn="l">
              <a:buClr>
                <a:srgbClr val="00B0F0"/>
              </a:buClr>
              <a:buFont typeface="Wingdings" pitchFamily="2" charset="2"/>
              <a:buChar char="§"/>
            </a:pPr>
            <a:r>
              <a:rPr lang="en-US" dirty="0">
                <a:solidFill>
                  <a:schemeClr val="bg1"/>
                </a:solidFill>
                <a:latin typeface="Titillium Web Light" pitchFamily="2" charset="77"/>
              </a:rPr>
              <a:t>Conventional laboratory instruments often </a:t>
            </a:r>
            <a:r>
              <a:rPr lang="en-US" b="1" dirty="0">
                <a:solidFill>
                  <a:srgbClr val="00B0F0"/>
                </a:solidFill>
                <a:latin typeface="Titillium Web SemiBold" pitchFamily="2" charset="77"/>
              </a:rPr>
              <a:t>lack connectivity</a:t>
            </a:r>
            <a:r>
              <a:rPr lang="en-US" dirty="0">
                <a:solidFill>
                  <a:schemeClr val="bg1"/>
                </a:solidFill>
                <a:latin typeface="Titillium Web Light" pitchFamily="2" charset="77"/>
              </a:rPr>
              <a:t> (they don’t have output at all) , making data collection and analysis </a:t>
            </a:r>
            <a:r>
              <a:rPr lang="en-US" b="1" dirty="0">
                <a:solidFill>
                  <a:srgbClr val="00B0F0"/>
                </a:solidFill>
                <a:latin typeface="Titillium Web SemiBold" pitchFamily="2" charset="77"/>
              </a:rPr>
              <a:t>cumbersome and time-consuming</a:t>
            </a:r>
            <a:endParaRPr lang="en-US" dirty="0">
              <a:solidFill>
                <a:schemeClr val="bg1"/>
              </a:solidFill>
              <a:latin typeface="Titillium Web Light" pitchFamily="2" charset="77"/>
            </a:endParaRPr>
          </a:p>
        </p:txBody>
      </p:sp>
      <p:pic>
        <p:nvPicPr>
          <p:cNvPr id="3" name="Picture 2">
            <a:extLst>
              <a:ext uri="{FF2B5EF4-FFF2-40B4-BE49-F238E27FC236}">
                <a16:creationId xmlns:a16="http://schemas.microsoft.com/office/drawing/2014/main" id="{8D9D9CD6-24B5-4155-76E2-092CD8C69AFD}"/>
              </a:ext>
            </a:extLst>
          </p:cNvPr>
          <p:cNvPicPr>
            <a:picLocks noChangeAspect="1"/>
          </p:cNvPicPr>
          <p:nvPr/>
        </p:nvPicPr>
        <p:blipFill>
          <a:blip r:embed="rId2"/>
          <a:stretch>
            <a:fillRect/>
          </a:stretch>
        </p:blipFill>
        <p:spPr>
          <a:xfrm>
            <a:off x="10028956" y="370062"/>
            <a:ext cx="1800000" cy="970060"/>
          </a:xfrm>
          <a:prstGeom prst="rect">
            <a:avLst/>
          </a:prstGeom>
        </p:spPr>
      </p:pic>
      <p:pic>
        <p:nvPicPr>
          <p:cNvPr id="13" name="Picture 12">
            <a:extLst>
              <a:ext uri="{FF2B5EF4-FFF2-40B4-BE49-F238E27FC236}">
                <a16:creationId xmlns:a16="http://schemas.microsoft.com/office/drawing/2014/main" id="{8DB224A5-42CA-4510-F894-771EC7E8DB98}"/>
              </a:ext>
            </a:extLst>
          </p:cNvPr>
          <p:cNvPicPr>
            <a:picLocks noChangeAspect="1"/>
          </p:cNvPicPr>
          <p:nvPr/>
        </p:nvPicPr>
        <p:blipFill>
          <a:blip r:embed="rId3"/>
          <a:stretch>
            <a:fillRect/>
          </a:stretch>
        </p:blipFill>
        <p:spPr>
          <a:xfrm>
            <a:off x="6158994" y="2012613"/>
            <a:ext cx="2304226" cy="4110674"/>
          </a:xfrm>
          <a:prstGeom prst="rect">
            <a:avLst/>
          </a:prstGeom>
        </p:spPr>
      </p:pic>
      <p:pic>
        <p:nvPicPr>
          <p:cNvPr id="15" name="Picture 14">
            <a:extLst>
              <a:ext uri="{FF2B5EF4-FFF2-40B4-BE49-F238E27FC236}">
                <a16:creationId xmlns:a16="http://schemas.microsoft.com/office/drawing/2014/main" id="{C0126DEE-8B4F-A5F3-9B71-34F7741EBFDA}"/>
              </a:ext>
            </a:extLst>
          </p:cNvPr>
          <p:cNvPicPr>
            <a:picLocks noChangeAspect="1"/>
          </p:cNvPicPr>
          <p:nvPr/>
        </p:nvPicPr>
        <p:blipFill>
          <a:blip r:embed="rId4"/>
          <a:stretch>
            <a:fillRect/>
          </a:stretch>
        </p:blipFill>
        <p:spPr>
          <a:xfrm>
            <a:off x="8577756" y="3651875"/>
            <a:ext cx="3251200" cy="2489200"/>
          </a:xfrm>
          <a:prstGeom prst="rect">
            <a:avLst/>
          </a:prstGeom>
        </p:spPr>
      </p:pic>
      <p:pic>
        <p:nvPicPr>
          <p:cNvPr id="20" name="Picture 19">
            <a:extLst>
              <a:ext uri="{FF2B5EF4-FFF2-40B4-BE49-F238E27FC236}">
                <a16:creationId xmlns:a16="http://schemas.microsoft.com/office/drawing/2014/main" id="{6BDD074D-4550-765C-7F14-2012D3485433}"/>
              </a:ext>
            </a:extLst>
          </p:cNvPr>
          <p:cNvPicPr>
            <a:picLocks noChangeAspect="1"/>
          </p:cNvPicPr>
          <p:nvPr/>
        </p:nvPicPr>
        <p:blipFill>
          <a:blip r:embed="rId5"/>
          <a:stretch>
            <a:fillRect/>
          </a:stretch>
        </p:blipFill>
        <p:spPr>
          <a:xfrm>
            <a:off x="8577756" y="2012612"/>
            <a:ext cx="3251200" cy="1485900"/>
          </a:xfrm>
          <a:prstGeom prst="rect">
            <a:avLst/>
          </a:prstGeom>
        </p:spPr>
      </p:pic>
      <p:sp>
        <p:nvSpPr>
          <p:cNvPr id="2" name="Rectangle 1">
            <a:extLst>
              <a:ext uri="{FF2B5EF4-FFF2-40B4-BE49-F238E27FC236}">
                <a16:creationId xmlns:a16="http://schemas.microsoft.com/office/drawing/2014/main" id="{CDC41F18-3220-824C-0DBA-38C651DC395C}"/>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5131C97-102E-E6AC-3742-68707C0C210C}"/>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31919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02</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sz="2400" dirty="0">
                <a:solidFill>
                  <a:schemeClr val="bg1"/>
                </a:solidFill>
                <a:latin typeface="Titillium Web Light" pitchFamily="2" charset="77"/>
              </a:rPr>
              <a:t>The word “</a:t>
            </a:r>
            <a:r>
              <a:rPr lang="en-US" sz="2400" b="1" dirty="0">
                <a:solidFill>
                  <a:schemeClr val="bg1"/>
                </a:solidFill>
                <a:latin typeface="Titillium Web SemiBold" pitchFamily="2" charset="77"/>
              </a:rPr>
              <a:t>science</a:t>
            </a:r>
            <a:r>
              <a:rPr lang="en-US" sz="2400" dirty="0">
                <a:solidFill>
                  <a:schemeClr val="bg1"/>
                </a:solidFill>
                <a:latin typeface="Titillium Web Light" pitchFamily="2" charset="77"/>
              </a:rPr>
              <a:t>“ in Bahasa Indonesia is “</a:t>
            </a:r>
            <a:r>
              <a:rPr lang="en-US" sz="2400" b="1" dirty="0">
                <a:solidFill>
                  <a:schemeClr val="bg1"/>
                </a:solidFill>
                <a:latin typeface="Titillium Web SemiBold" pitchFamily="2" charset="77"/>
              </a:rPr>
              <a:t>s</a:t>
            </a:r>
            <a:r>
              <a:rPr lang="en-US" sz="2400" b="1" dirty="0">
                <a:solidFill>
                  <a:srgbClr val="00B0F0"/>
                </a:solidFill>
                <a:latin typeface="Titillium Web SemiBold" pitchFamily="2" charset="77"/>
              </a:rPr>
              <a:t>ai</a:t>
            </a:r>
            <a:r>
              <a:rPr lang="en-US" sz="2400" b="1" dirty="0">
                <a:solidFill>
                  <a:schemeClr val="bg1"/>
                </a:solidFill>
                <a:latin typeface="Titillium Web SemiBold" pitchFamily="2" charset="77"/>
              </a:rPr>
              <a:t>ns</a:t>
            </a:r>
            <a:r>
              <a:rPr lang="en-US" sz="2400" dirty="0">
                <a:solidFill>
                  <a:schemeClr val="bg1"/>
                </a:solidFill>
                <a:latin typeface="Titillium Web Light" pitchFamily="2" charset="77"/>
              </a:rPr>
              <a:t>“ (literally, there is an “</a:t>
            </a:r>
            <a:r>
              <a:rPr lang="en-US" sz="2400" b="1" dirty="0">
                <a:solidFill>
                  <a:srgbClr val="00B0F0"/>
                </a:solidFill>
                <a:latin typeface="Titillium Web SemiBold" pitchFamily="2" charset="77"/>
              </a:rPr>
              <a:t>AI</a:t>
            </a:r>
            <a:r>
              <a:rPr lang="en-US" sz="2400" dirty="0">
                <a:solidFill>
                  <a:schemeClr val="bg1"/>
                </a:solidFill>
                <a:latin typeface="Titillium Web Light" pitchFamily="2" charset="77"/>
              </a:rPr>
              <a:t>“ in it).</a:t>
            </a:r>
            <a:r>
              <a:rPr lang="en-US" sz="2400" dirty="0">
                <a:solidFill>
                  <a:schemeClr val="bg1"/>
                </a:solidFill>
                <a:latin typeface="Titillium Web" pitchFamily="2" charset="77"/>
              </a:rPr>
              <a:t> s</a:t>
            </a:r>
            <a:r>
              <a:rPr lang="en-US" sz="2400" b="1" dirty="0">
                <a:solidFill>
                  <a:srgbClr val="00B0F0"/>
                </a:solidFill>
                <a:latin typeface="Titillium Web SemiBold" pitchFamily="2" charset="77"/>
              </a:rPr>
              <a:t>AI</a:t>
            </a:r>
            <a:r>
              <a:rPr lang="en-US" sz="2400" dirty="0">
                <a:solidFill>
                  <a:schemeClr val="bg1"/>
                </a:solidFill>
                <a:latin typeface="Titillium Web" pitchFamily="2" charset="77"/>
              </a:rPr>
              <a:t>ns-digital</a:t>
            </a:r>
            <a:r>
              <a:rPr lang="en-US" sz="2400" dirty="0">
                <a:solidFill>
                  <a:schemeClr val="bg1"/>
                </a:solidFill>
                <a:latin typeface="Titillium Web Light" pitchFamily="2" charset="77"/>
              </a:rPr>
              <a:t> provide </a:t>
            </a:r>
            <a:r>
              <a:rPr lang="en-US" sz="2400" b="1" dirty="0">
                <a:solidFill>
                  <a:srgbClr val="00B0F0"/>
                </a:solidFill>
                <a:latin typeface="Titillium Web SemiBold" pitchFamily="2" charset="77"/>
              </a:rPr>
              <a:t>Artificial Intelligence</a:t>
            </a:r>
            <a:r>
              <a:rPr lang="en-US" sz="2400" dirty="0">
                <a:solidFill>
                  <a:schemeClr val="bg1"/>
                </a:solidFill>
                <a:latin typeface="Titillium Web Light" pitchFamily="2" charset="77"/>
              </a:rPr>
              <a:t> based solutions, using Computer Vision technology to imitate the human eye's function in seeing the instrument output and automatically send the output data (without having to write by hand on paper or type on a keyboard)</a:t>
            </a:r>
          </a:p>
          <a:p>
            <a:pPr marL="273050" indent="-273050" algn="l">
              <a:buClr>
                <a:srgbClr val="00B0F0"/>
              </a:buClr>
              <a:buFont typeface="Wingdings" pitchFamily="2" charset="2"/>
              <a:buChar char="§"/>
            </a:pP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is a breakthrough solution that enables every laboratory instruments, even conventional ones, to seamlessly transmit data via </a:t>
            </a:r>
            <a:r>
              <a:rPr lang="en-US" b="1" dirty="0">
                <a:solidFill>
                  <a:srgbClr val="00B0F0"/>
                </a:solidFill>
                <a:latin typeface="Titillium Web SemiBold" pitchFamily="2" charset="77"/>
              </a:rPr>
              <a:t>Internet of Things</a:t>
            </a:r>
            <a:r>
              <a:rPr lang="en-US" dirty="0">
                <a:solidFill>
                  <a:schemeClr val="bg1"/>
                </a:solidFill>
                <a:latin typeface="Titillium Web" pitchFamily="2" charset="77"/>
              </a:rPr>
              <a:t> (</a:t>
            </a:r>
            <a:r>
              <a:rPr lang="en-US" b="1" dirty="0">
                <a:solidFill>
                  <a:srgbClr val="00B0F0"/>
                </a:solidFill>
                <a:latin typeface="Titillium Web SemiBold" pitchFamily="2" charset="77"/>
              </a:rPr>
              <a:t>IoT</a:t>
            </a:r>
            <a:r>
              <a:rPr lang="en-US" dirty="0">
                <a:solidFill>
                  <a:schemeClr val="bg1"/>
                </a:solidFill>
                <a:latin typeface="Titillium Web" pitchFamily="2" charset="77"/>
              </a:rPr>
              <a:t>)</a:t>
            </a:r>
            <a:r>
              <a:rPr lang="en-US" sz="2400" dirty="0">
                <a:solidFill>
                  <a:schemeClr val="bg1"/>
                </a:solidFill>
                <a:latin typeface="Titillium Web Light" pitchFamily="2" charset="77"/>
              </a:rPr>
              <a:t> </a:t>
            </a:r>
          </a:p>
          <a:p>
            <a:pPr marL="273050" indent="-273050" algn="l">
              <a:buClr>
                <a:srgbClr val="00B0F0"/>
              </a:buClr>
              <a:buFont typeface="Wingdings" pitchFamily="2" charset="2"/>
              <a:buChar char="§"/>
            </a:pPr>
            <a:r>
              <a:rPr lang="en-US" sz="2400" dirty="0">
                <a:solidFill>
                  <a:schemeClr val="bg1"/>
                </a:solidFill>
                <a:latin typeface="Titillium Web Light" pitchFamily="2" charset="77"/>
              </a:rPr>
              <a:t>Collaboration between: </a:t>
            </a:r>
          </a:p>
          <a:p>
            <a:pPr marL="730250" lvl="1" indent="-273050" algn="l">
              <a:buClr>
                <a:srgbClr val="00B0F0"/>
              </a:buClr>
              <a:buFont typeface="Wingdings" pitchFamily="2" charset="2"/>
              <a:buChar char="§"/>
            </a:pPr>
            <a:r>
              <a:rPr lang="en-US" dirty="0">
                <a:solidFill>
                  <a:schemeClr val="bg1"/>
                </a:solidFill>
                <a:latin typeface="Titillium Web Light" pitchFamily="2" charset="77"/>
              </a:rPr>
              <a:t>Microprocessor: Raspberry Pi / Google Coral Dev Board / BeagleBone Black</a:t>
            </a:r>
          </a:p>
          <a:p>
            <a:pPr marL="730250" lvl="1" indent="-273050" algn="l">
              <a:buClr>
                <a:srgbClr val="00B0F0"/>
              </a:buClr>
              <a:buFont typeface="Wingdings" pitchFamily="2" charset="2"/>
              <a:buChar char="§"/>
            </a:pPr>
            <a:r>
              <a:rPr lang="en-US" dirty="0">
                <a:solidFill>
                  <a:schemeClr val="bg1"/>
                </a:solidFill>
                <a:latin typeface="Titillium Web Light" pitchFamily="2" charset="77"/>
              </a:rPr>
              <a:t>Microcontroller: ESP8266 / ESP32 / RP2040</a:t>
            </a:r>
          </a:p>
          <a:p>
            <a:pPr marL="730250" lvl="1" indent="-273050" algn="l">
              <a:buClr>
                <a:srgbClr val="00B0F0"/>
              </a:buClr>
              <a:buFont typeface="Wingdings" pitchFamily="2" charset="2"/>
              <a:buChar char="§"/>
            </a:pPr>
            <a:r>
              <a:rPr lang="en-US" dirty="0">
                <a:solidFill>
                  <a:schemeClr val="bg1"/>
                </a:solidFill>
                <a:latin typeface="Titillium Web Light" pitchFamily="2" charset="77"/>
              </a:rPr>
              <a:t>Sensors / Actuators: Temperature, Humidity, Pressure, Accelerometer, Gyro, Motors, LEDs, etc.</a:t>
            </a:r>
          </a:p>
          <a:p>
            <a:pPr marL="730250" lvl="1" indent="-273050" algn="l">
              <a:buClr>
                <a:srgbClr val="00B0F0"/>
              </a:buClr>
              <a:buFont typeface="Wingdings" pitchFamily="2" charset="2"/>
              <a:buChar char="§"/>
            </a:pPr>
            <a:r>
              <a:rPr lang="en-US" dirty="0">
                <a:solidFill>
                  <a:schemeClr val="bg1"/>
                </a:solidFill>
                <a:latin typeface="Titillium Web Light" pitchFamily="2" charset="77"/>
              </a:rPr>
              <a:t>Software: Linux OS, C/C++, Bash, Python</a:t>
            </a:r>
            <a:endParaRPr lang="en-US" dirty="0">
              <a:solidFill>
                <a:schemeClr val="bg1"/>
              </a:solidFill>
              <a:latin typeface="Titillium Web" pitchFamily="2" charset="77"/>
            </a:endParaRPr>
          </a:p>
        </p:txBody>
      </p:sp>
      <p:sp>
        <p:nvSpPr>
          <p:cNvPr id="2" name="Rectangle 1">
            <a:extLst>
              <a:ext uri="{FF2B5EF4-FFF2-40B4-BE49-F238E27FC236}">
                <a16:creationId xmlns:a16="http://schemas.microsoft.com/office/drawing/2014/main" id="{FB7D2332-97A8-9A75-5718-8A15755D1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8ED595-5BEA-358F-7DD0-9E5EDD215264}"/>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FD86A3-8795-43F6-7C28-0B85938666B1}"/>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2. </a:t>
            </a:r>
            <a:r>
              <a:rPr lang="en-US" sz="4800" dirty="0">
                <a:solidFill>
                  <a:schemeClr val="bg1"/>
                </a:solidFill>
                <a:latin typeface="Titillium Web" pitchFamily="2" charset="77"/>
              </a:rPr>
              <a:t>Solution</a:t>
            </a:r>
            <a:r>
              <a:rPr lang="en-US" sz="4800" dirty="0">
                <a:solidFill>
                  <a:schemeClr val="bg1"/>
                </a:solidFill>
                <a:latin typeface="Titillium Web ExtraLight" pitchFamily="2" charset="77"/>
              </a:rPr>
              <a:t> Overview</a:t>
            </a:r>
          </a:p>
        </p:txBody>
      </p:sp>
      <p:sp>
        <p:nvSpPr>
          <p:cNvPr id="4" name="TextBox 3">
            <a:extLst>
              <a:ext uri="{FF2B5EF4-FFF2-40B4-BE49-F238E27FC236}">
                <a16:creationId xmlns:a16="http://schemas.microsoft.com/office/drawing/2014/main" id="{C2382226-06D8-E3D1-4C92-937FA3CA22EA}"/>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09671441-4B72-B42C-A42D-08177C979C69}"/>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9F9CA7-8BB5-F83F-65B5-8EE967E3B5A9}"/>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318648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03</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will revolutionizes laboratory operations, improving data accuracy, and streamlining research processes</a:t>
            </a:r>
          </a:p>
          <a:p>
            <a:pPr marL="273050" indent="-273050" algn="l">
              <a:buClr>
                <a:srgbClr val="00B0F0"/>
              </a:buClr>
              <a:buFont typeface="Wingdings" pitchFamily="2" charset="2"/>
              <a:buChar char="§"/>
            </a:pPr>
            <a:r>
              <a:rPr lang="en-US" dirty="0">
                <a:solidFill>
                  <a:schemeClr val="bg1"/>
                </a:solidFill>
                <a:latin typeface="Titillium Web Light" pitchFamily="2" charset="77"/>
              </a:rPr>
              <a:t>Benefits: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Will reduce data entry errors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Accelerated research with real-time data access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Enhanced collaboration through shared data repositories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2" name="Rectangle 1">
            <a:extLst>
              <a:ext uri="{FF2B5EF4-FFF2-40B4-BE49-F238E27FC236}">
                <a16:creationId xmlns:a16="http://schemas.microsoft.com/office/drawing/2014/main" id="{43733905-4A95-C379-7B50-760B37B76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6C29CF0-EC79-FF00-843F-A95F6728C2BF}"/>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7CD2F5-58A3-F362-ED20-9A3D3E43ECE0}"/>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3. </a:t>
            </a:r>
            <a:r>
              <a:rPr lang="en-US" sz="4800" dirty="0">
                <a:solidFill>
                  <a:schemeClr val="bg1"/>
                </a:solidFill>
                <a:latin typeface="Titillium Web" pitchFamily="2" charset="77"/>
              </a:rPr>
              <a:t>Value</a:t>
            </a:r>
            <a:r>
              <a:rPr lang="en-US" sz="4800" dirty="0">
                <a:solidFill>
                  <a:schemeClr val="bg1"/>
                </a:solidFill>
                <a:latin typeface="Titillium Web ExtraLight" pitchFamily="2" charset="77"/>
              </a:rPr>
              <a:t> Proposition</a:t>
            </a:r>
          </a:p>
        </p:txBody>
      </p:sp>
      <p:sp>
        <p:nvSpPr>
          <p:cNvPr id="4" name="TextBox 3">
            <a:extLst>
              <a:ext uri="{FF2B5EF4-FFF2-40B4-BE49-F238E27FC236}">
                <a16:creationId xmlns:a16="http://schemas.microsoft.com/office/drawing/2014/main" id="{F9D6B1B7-AACD-4B52-8C88-77EDC5F86E0D}"/>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CD84FD3D-E96A-EB3D-65A2-3C772BB1CB44}"/>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0B44D8-F83A-31A6-AC52-6E54D163B0E8}"/>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253851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04</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Implementation:</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The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 </a:t>
            </a:r>
            <a:r>
              <a:rPr lang="en-US" dirty="0">
                <a:solidFill>
                  <a:schemeClr val="bg1"/>
                </a:solidFill>
                <a:latin typeface="Titillium Web Light" pitchFamily="2" charset="77"/>
              </a:rPr>
              <a:t>device easily attach to lab instruments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Seamless integration with cloud platforms for data storage and analysis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Differentiator:</a:t>
            </a:r>
          </a:p>
          <a:p>
            <a:pPr marL="622300" lvl="1" indent="-311150" algn="l">
              <a:buClr>
                <a:srgbClr val="00B0F0"/>
              </a:buClr>
              <a:buFont typeface="Wingdings" pitchFamily="2" charset="2"/>
              <a:buChar char="§"/>
            </a:pP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is the first universal IoT solution for laboratories, bridging the gap between conventional and modern instrumentation</a:t>
            </a:r>
          </a:p>
          <a:p>
            <a:pPr marL="622300" lvl="1" indent="-311150" algn="l">
              <a:buClr>
                <a:srgbClr val="00B0F0"/>
              </a:buClr>
              <a:buFont typeface="Wingdings" pitchFamily="2" charset="2"/>
              <a:buChar char="§"/>
            </a:pPr>
            <a:r>
              <a:rPr lang="en-US" dirty="0">
                <a:solidFill>
                  <a:schemeClr val="bg1"/>
                </a:solidFill>
                <a:latin typeface="Titillium Web Light" pitchFamily="2" charset="77"/>
              </a:rPr>
              <a:t>Cost-effective and user-friendly,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sets a new industry standard</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Unique Aspects: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Universal compatibility with existing lab equipment</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Real-time data transfer to cloud-based platforms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Integration with data analytics tools for instant insights</a:t>
            </a:r>
          </a:p>
        </p:txBody>
      </p:sp>
      <p:sp>
        <p:nvSpPr>
          <p:cNvPr id="2" name="Rectangle 1">
            <a:extLst>
              <a:ext uri="{FF2B5EF4-FFF2-40B4-BE49-F238E27FC236}">
                <a16:creationId xmlns:a16="http://schemas.microsoft.com/office/drawing/2014/main" id="{3824EB5A-0CBA-5187-1834-3DB2DEEC2F0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2BCA761-9C2D-FC4D-2772-42EC6615A16C}"/>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4" name="Title 1">
            <a:extLst>
              <a:ext uri="{FF2B5EF4-FFF2-40B4-BE49-F238E27FC236}">
                <a16:creationId xmlns:a16="http://schemas.microsoft.com/office/drawing/2014/main" id="{371636D8-13D9-769F-7CA5-4E2DCAEE6EDD}"/>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4. </a:t>
            </a:r>
            <a:r>
              <a:rPr lang="en-US" sz="4800" dirty="0">
                <a:solidFill>
                  <a:schemeClr val="bg1"/>
                </a:solidFill>
                <a:latin typeface="Titillium Web" pitchFamily="2" charset="77"/>
              </a:rPr>
              <a:t>Unique</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Feasible</a:t>
            </a:r>
          </a:p>
        </p:txBody>
      </p:sp>
      <p:sp>
        <p:nvSpPr>
          <p:cNvPr id="5" name="TextBox 4">
            <a:extLst>
              <a:ext uri="{FF2B5EF4-FFF2-40B4-BE49-F238E27FC236}">
                <a16:creationId xmlns:a16="http://schemas.microsoft.com/office/drawing/2014/main" id="{870F2C01-EEA7-D9C0-D3DD-812DB068023D}"/>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8" name="Rectangle 7">
            <a:extLst>
              <a:ext uri="{FF2B5EF4-FFF2-40B4-BE49-F238E27FC236}">
                <a16:creationId xmlns:a16="http://schemas.microsoft.com/office/drawing/2014/main" id="{359B83AA-96B3-A558-623B-1BD706D57527}"/>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1272599-2790-4119-AA7F-B761DC5927CE}"/>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191533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05</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Impact:</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Significant reduction in paper usage and waste</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Accelerated research leads to faster discoveries</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Enhanced data-driven decision-making in laboratory operations</a:t>
            </a:r>
          </a:p>
          <a:p>
            <a:pPr lvl="1" algn="l">
              <a:buClr>
                <a:srgbClr val="00B0F0"/>
              </a:buCl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Sustainability:</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Reduced environmental impact through paperless data collection</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Ongoing data analysis leads to resource-efficient processes</a:t>
            </a:r>
          </a:p>
        </p:txBody>
      </p:sp>
      <p:sp>
        <p:nvSpPr>
          <p:cNvPr id="2" name="Rectangle 1">
            <a:extLst>
              <a:ext uri="{FF2B5EF4-FFF2-40B4-BE49-F238E27FC236}">
                <a16:creationId xmlns:a16="http://schemas.microsoft.com/office/drawing/2014/main" id="{DC92317A-49A4-FCB3-5CEB-FF4E69D25409}"/>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662884-BDB8-9D42-71C6-FACD1F055271}"/>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2E156364-853F-9615-4E27-1125E6D9875A}"/>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5. </a:t>
            </a:r>
            <a:r>
              <a:rPr lang="en-US" sz="4800" dirty="0">
                <a:solidFill>
                  <a:schemeClr val="bg1"/>
                </a:solidFill>
                <a:latin typeface="Titillium Web" pitchFamily="2" charset="77"/>
              </a:rPr>
              <a:t>Impact</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Sustainability</a:t>
            </a:r>
          </a:p>
        </p:txBody>
      </p:sp>
      <p:sp>
        <p:nvSpPr>
          <p:cNvPr id="5" name="TextBox 4">
            <a:extLst>
              <a:ext uri="{FF2B5EF4-FFF2-40B4-BE49-F238E27FC236}">
                <a16:creationId xmlns:a16="http://schemas.microsoft.com/office/drawing/2014/main" id="{07749167-8CB8-1CF6-BDCC-06F9024DB085}"/>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8" name="Rectangle 7">
            <a:extLst>
              <a:ext uri="{FF2B5EF4-FFF2-40B4-BE49-F238E27FC236}">
                <a16:creationId xmlns:a16="http://schemas.microsoft.com/office/drawing/2014/main" id="{918A740D-E833-027C-A923-F0404A5F8278}"/>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B57C4F-E897-85AA-1019-9F53D35BD3DF}"/>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39232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06</a:t>
            </a:r>
            <a:endParaRPr lang="en-US" sz="1400" dirty="0">
              <a:solidFill>
                <a:schemeClr val="bg1"/>
              </a:solidFill>
              <a:latin typeface="Titillium Web" pitchFamily="2" charset="77"/>
            </a:endParaRPr>
          </a:p>
        </p:txBody>
      </p:sp>
      <p:grpSp>
        <p:nvGrpSpPr>
          <p:cNvPr id="2" name="Group 1">
            <a:extLst>
              <a:ext uri="{FF2B5EF4-FFF2-40B4-BE49-F238E27FC236}">
                <a16:creationId xmlns:a16="http://schemas.microsoft.com/office/drawing/2014/main" id="{67B094C4-4CFF-AE82-D0D5-E61A51660B21}"/>
              </a:ext>
            </a:extLst>
          </p:cNvPr>
          <p:cNvGrpSpPr>
            <a:grpSpLocks noChangeAspect="1"/>
          </p:cNvGrpSpPr>
          <p:nvPr/>
        </p:nvGrpSpPr>
        <p:grpSpPr>
          <a:xfrm>
            <a:off x="1378200" y="1994041"/>
            <a:ext cx="2520000" cy="2520000"/>
            <a:chOff x="939451" y="1629000"/>
            <a:chExt cx="3600000" cy="3600000"/>
          </a:xfrm>
        </p:grpSpPr>
        <p:sp>
          <p:nvSpPr>
            <p:cNvPr id="3" name="Oval 2">
              <a:extLst>
                <a:ext uri="{FF2B5EF4-FFF2-40B4-BE49-F238E27FC236}">
                  <a16:creationId xmlns:a16="http://schemas.microsoft.com/office/drawing/2014/main" id="{FBD94E69-7652-16DF-6AEB-731C44482EEC}"/>
                </a:ext>
              </a:extLst>
            </p:cNvPr>
            <p:cNvSpPr>
              <a:spLocks noChangeAspect="1"/>
            </p:cNvSpPr>
            <p:nvPr/>
          </p:nvSpPr>
          <p:spPr>
            <a:xfrm>
              <a:off x="939451" y="1629000"/>
              <a:ext cx="3600000" cy="36000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D4EE4CE-AA3B-E828-D67E-90FFD2FA5D93}"/>
                </a:ext>
              </a:extLst>
            </p:cNvPr>
            <p:cNvPicPr>
              <a:picLocks noChangeAspect="1"/>
            </p:cNvPicPr>
            <p:nvPr/>
          </p:nvPicPr>
          <p:blipFill>
            <a:blip r:embed="rId2"/>
            <a:stretch>
              <a:fillRect/>
            </a:stretch>
          </p:blipFill>
          <p:spPr>
            <a:xfrm>
              <a:off x="1119451" y="1809000"/>
              <a:ext cx="3240000" cy="3240000"/>
            </a:xfrm>
            <a:prstGeom prst="rect">
              <a:avLst/>
            </a:prstGeom>
          </p:spPr>
        </p:pic>
      </p:grpSp>
      <p:sp>
        <p:nvSpPr>
          <p:cNvPr id="11" name="Content Placeholder 2">
            <a:extLst>
              <a:ext uri="{FF2B5EF4-FFF2-40B4-BE49-F238E27FC236}">
                <a16:creationId xmlns:a16="http://schemas.microsoft.com/office/drawing/2014/main" id="{79530BB9-9C10-A461-525B-9EE3DA9E9361}"/>
              </a:ext>
            </a:extLst>
          </p:cNvPr>
          <p:cNvSpPr txBox="1">
            <a:spLocks/>
          </p:cNvSpPr>
          <p:nvPr/>
        </p:nvSpPr>
        <p:spPr>
          <a:xfrm>
            <a:off x="838200" y="4734830"/>
            <a:ext cx="3600000" cy="515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Titillium Web SemiBold" pitchFamily="2" charset="77"/>
              </a:rPr>
              <a:t>Danny Ismarianto Ruhiyat</a:t>
            </a:r>
          </a:p>
        </p:txBody>
      </p:sp>
      <p:sp>
        <p:nvSpPr>
          <p:cNvPr id="13" name="Content Placeholder 2">
            <a:extLst>
              <a:ext uri="{FF2B5EF4-FFF2-40B4-BE49-F238E27FC236}">
                <a16:creationId xmlns:a16="http://schemas.microsoft.com/office/drawing/2014/main" id="{17446564-7C6C-446F-4F4D-228D9163D5E3}"/>
              </a:ext>
            </a:extLst>
          </p:cNvPr>
          <p:cNvSpPr txBox="1">
            <a:spLocks/>
          </p:cNvSpPr>
          <p:nvPr/>
        </p:nvSpPr>
        <p:spPr>
          <a:xfrm>
            <a:off x="838201" y="5220364"/>
            <a:ext cx="3599999" cy="366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latin typeface="Titillium Web" pitchFamily="2" charset="77"/>
              </a:rPr>
              <a:t>AIoT Engineer</a:t>
            </a:r>
          </a:p>
        </p:txBody>
      </p:sp>
      <p:sp>
        <p:nvSpPr>
          <p:cNvPr id="15" name="Content Placeholder 2">
            <a:extLst>
              <a:ext uri="{FF2B5EF4-FFF2-40B4-BE49-F238E27FC236}">
                <a16:creationId xmlns:a16="http://schemas.microsoft.com/office/drawing/2014/main" id="{87292D99-7507-B06C-F8C8-E9E2035A312B}"/>
              </a:ext>
            </a:extLst>
          </p:cNvPr>
          <p:cNvSpPr txBox="1">
            <a:spLocks/>
          </p:cNvSpPr>
          <p:nvPr/>
        </p:nvSpPr>
        <p:spPr>
          <a:xfrm>
            <a:off x="4438200" y="1825625"/>
            <a:ext cx="7390756"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Meet </a:t>
            </a:r>
            <a:r>
              <a:rPr lang="en-US" b="1" dirty="0">
                <a:solidFill>
                  <a:srgbClr val="00B0F0"/>
                </a:solidFill>
                <a:latin typeface="Titillium Web SemiBold" pitchFamily="2" charset="77"/>
              </a:rPr>
              <a:t>Danny Ismarianto Ruhiyat</a:t>
            </a:r>
            <a:r>
              <a:rPr lang="en-US" dirty="0">
                <a:solidFill>
                  <a:schemeClr val="bg1"/>
                </a:solidFill>
                <a:latin typeface="Titillium Web Light" pitchFamily="2" charset="77"/>
              </a:rPr>
              <a:t> a.k.a </a:t>
            </a:r>
            <a:r>
              <a:rPr lang="en-US" b="1" dirty="0">
                <a:solidFill>
                  <a:srgbClr val="00B0F0"/>
                </a:solidFill>
                <a:latin typeface="Titillium Web SemiBold" pitchFamily="2" charset="77"/>
              </a:rPr>
              <a:t>danito</a:t>
            </a:r>
            <a:r>
              <a:rPr lang="en-US" dirty="0">
                <a:solidFill>
                  <a:schemeClr val="bg1"/>
                </a:solidFill>
                <a:latin typeface="Titillium Web Light" pitchFamily="2" charset="77"/>
              </a:rPr>
              <a:t> the solo fighter in </a:t>
            </a: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team as an </a:t>
            </a:r>
            <a:r>
              <a:rPr lang="en-US" b="1" dirty="0">
                <a:solidFill>
                  <a:schemeClr val="bg1"/>
                </a:solidFill>
                <a:latin typeface="Titillium Web SemiBold" pitchFamily="2" charset="77"/>
              </a:rPr>
              <a:t>AIoT Engineer</a:t>
            </a:r>
          </a:p>
          <a:p>
            <a:pPr marL="273050" indent="-273050" algn="l">
              <a:buClr>
                <a:srgbClr val="00B0F0"/>
              </a:buClr>
              <a:buFont typeface="Wingdings" pitchFamily="2" charset="2"/>
              <a:buChar char="§"/>
            </a:pPr>
            <a:endParaRPr lang="en-US" sz="1000"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3 years  experience in </a:t>
            </a:r>
            <a:r>
              <a:rPr lang="en-US" b="1" dirty="0">
                <a:solidFill>
                  <a:srgbClr val="00B0F0"/>
                </a:solidFill>
                <a:latin typeface="Titillium Web SemiBold" pitchFamily="2" charset="77"/>
              </a:rPr>
              <a:t>Vision Computing</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7 years  experience in </a:t>
            </a:r>
            <a:r>
              <a:rPr lang="en-US" b="1" dirty="0">
                <a:solidFill>
                  <a:srgbClr val="00B0F0"/>
                </a:solidFill>
                <a:latin typeface="Titillium Web SemiBold" pitchFamily="2" charset="77"/>
              </a:rPr>
              <a:t>Internet of Things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won various </a:t>
            </a:r>
            <a:r>
              <a:rPr lang="en-US" b="1" dirty="0">
                <a:solidFill>
                  <a:srgbClr val="00B0F0"/>
                </a:solidFill>
                <a:latin typeface="Titillium Web SemiBold" pitchFamily="2" charset="77"/>
              </a:rPr>
              <a:t>national and international hackathons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Currently working as </a:t>
            </a:r>
            <a:r>
              <a:rPr lang="en-US" b="1" dirty="0">
                <a:solidFill>
                  <a:srgbClr val="00B0F0"/>
                </a:solidFill>
                <a:latin typeface="Titillium Web SemiBold" pitchFamily="2" charset="77"/>
              </a:rPr>
              <a:t>IoT Tech Lead</a:t>
            </a:r>
            <a:r>
              <a:rPr lang="en-US" dirty="0">
                <a:solidFill>
                  <a:schemeClr val="bg1"/>
                </a:solidFill>
                <a:latin typeface="Titillium Web Light" pitchFamily="2" charset="77"/>
              </a:rPr>
              <a:t> at one of the largest logistics companies in Indonesia</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studied </a:t>
            </a:r>
            <a:r>
              <a:rPr lang="en-US" b="1" dirty="0">
                <a:solidFill>
                  <a:srgbClr val="00B0F0"/>
                </a:solidFill>
                <a:latin typeface="Titillium Web SemiBold" pitchFamily="2" charset="77"/>
              </a:rPr>
              <a:t>Chemistry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IT</a:t>
            </a:r>
            <a:r>
              <a:rPr lang="en-US" dirty="0">
                <a:solidFill>
                  <a:schemeClr val="bg1"/>
                </a:solidFill>
                <a:latin typeface="Titillium Web Light" pitchFamily="2" charset="77"/>
              </a:rPr>
              <a:t> majors (quite familiar with the science laboratory and its instruments)</a:t>
            </a:r>
            <a:br>
              <a:rPr lang="en-US" dirty="0">
                <a:solidFill>
                  <a:schemeClr val="bg1"/>
                </a:solidFill>
                <a:latin typeface="Titillium Web Light" pitchFamily="2" charset="77"/>
              </a:rPr>
            </a:b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https://www.linkedin.com/in/</a:t>
            </a:r>
            <a:r>
              <a:rPr lang="en-US" b="1" dirty="0">
                <a:solidFill>
                  <a:srgbClr val="18B0F0"/>
                </a:solidFill>
                <a:latin typeface="Titillium Web SemiBold" pitchFamily="2" charset="77"/>
                <a:hlinkClick r:id="rId3">
                  <a:extLst>
                    <a:ext uri="{A12FA001-AC4F-418D-AE19-62706E023703}">
                      <ahyp:hlinkClr xmlns:ahyp="http://schemas.microsoft.com/office/drawing/2018/hyperlinkcolor" val="tx"/>
                    </a:ext>
                  </a:extLst>
                </a:hlinkClick>
              </a:rPr>
              <a:t>dannydanito</a:t>
            </a:r>
            <a:r>
              <a:rPr lang="en-US"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4">
                  <a:extLst>
                    <a:ext uri="{A12FA001-AC4F-418D-AE19-62706E023703}">
                      <ahyp:hlinkClr xmlns:ahyp="http://schemas.microsoft.com/office/drawing/2018/hyperlinkcolor" val="tx"/>
                    </a:ext>
                  </a:extLst>
                </a:hlinkClick>
              </a:rPr>
              <a:t>https://www.instagram.com/</a:t>
            </a:r>
            <a:r>
              <a:rPr lang="en-US" b="1" dirty="0">
                <a:solidFill>
                  <a:srgbClr val="18B0F0"/>
                </a:solidFill>
                <a:latin typeface="Titillium Web SemiBold" pitchFamily="2" charset="77"/>
                <a:hlinkClick r:id="rId4">
                  <a:extLst>
                    <a:ext uri="{A12FA001-AC4F-418D-AE19-62706E023703}">
                      <ahyp:hlinkClr xmlns:ahyp="http://schemas.microsoft.com/office/drawing/2018/hyperlinkcolor" val="tx"/>
                    </a:ext>
                  </a:extLst>
                </a:hlinkClick>
              </a:rPr>
              <a:t>danito_net</a:t>
            </a:r>
            <a:r>
              <a:rPr lang="en-US" dirty="0">
                <a:solidFill>
                  <a:schemeClr val="bg1"/>
                </a:solidFill>
                <a:latin typeface="Titillium Web Light" pitchFamily="2" charset="77"/>
                <a:hlinkClick r:id="rId4">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5">
                  <a:extLst>
                    <a:ext uri="{A12FA001-AC4F-418D-AE19-62706E023703}">
                      <ahyp:hlinkClr xmlns:ahyp="http://schemas.microsoft.com/office/drawing/2018/hyperlinkcolor" val="tx"/>
                    </a:ext>
                  </a:extLst>
                </a:hlinkClick>
              </a:rPr>
              <a:t>https://</a:t>
            </a:r>
            <a:r>
              <a:rPr lang="en-US" b="1" dirty="0">
                <a:solidFill>
                  <a:srgbClr val="18B0F0"/>
                </a:solidFill>
                <a:latin typeface="Titillium Web Light" pitchFamily="2" charset="77"/>
                <a:hlinkClick r:id="rId5">
                  <a:extLst>
                    <a:ext uri="{A12FA001-AC4F-418D-AE19-62706E023703}">
                      <ahyp:hlinkClr xmlns:ahyp="http://schemas.microsoft.com/office/drawing/2018/hyperlinkcolor" val="tx"/>
                    </a:ext>
                  </a:extLst>
                </a:hlinkClick>
              </a:rPr>
              <a:t>sAIns.digital</a:t>
            </a:r>
            <a:r>
              <a:rPr lang="en-US" dirty="0">
                <a:solidFill>
                  <a:schemeClr val="bg1"/>
                </a:solidFill>
                <a:latin typeface="Titillium Web Light" pitchFamily="2" charset="77"/>
                <a:hlinkClick r:id="rId5">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10" name="Rectangle 9">
            <a:extLst>
              <a:ext uri="{FF2B5EF4-FFF2-40B4-BE49-F238E27FC236}">
                <a16:creationId xmlns:a16="http://schemas.microsoft.com/office/drawing/2014/main" id="{FBC4A1CE-E789-EE95-A564-F60C6CCC1F8B}"/>
              </a:ext>
            </a:extLst>
          </p:cNvPr>
          <p:cNvSpPr>
            <a:spLocks noChangeAspect="1"/>
          </p:cNvSpPr>
          <p:nvPr/>
        </p:nvSpPr>
        <p:spPr>
          <a:xfrm rot="16200000">
            <a:off x="-3069002" y="3059224"/>
            <a:ext cx="6498002"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6112F8FE-7F23-116B-2F74-B931F366AE45}"/>
              </a:ext>
            </a:extLst>
          </p:cNvPr>
          <p:cNvPicPr>
            <a:picLocks noChangeAspect="1"/>
          </p:cNvPicPr>
          <p:nvPr/>
        </p:nvPicPr>
        <p:blipFill>
          <a:blip r:embed="rId6"/>
          <a:stretch>
            <a:fillRect/>
          </a:stretch>
        </p:blipFill>
        <p:spPr>
          <a:xfrm>
            <a:off x="10028956" y="370062"/>
            <a:ext cx="1800000" cy="970060"/>
          </a:xfrm>
          <a:prstGeom prst="rect">
            <a:avLst/>
          </a:prstGeom>
        </p:spPr>
      </p:pic>
      <p:sp>
        <p:nvSpPr>
          <p:cNvPr id="21" name="Title 1">
            <a:extLst>
              <a:ext uri="{FF2B5EF4-FFF2-40B4-BE49-F238E27FC236}">
                <a16:creationId xmlns:a16="http://schemas.microsoft.com/office/drawing/2014/main" id="{1F310469-EA8A-8481-F721-4A58958281D8}"/>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6. Meet </a:t>
            </a:r>
            <a:r>
              <a:rPr lang="en-US" sz="4800" dirty="0">
                <a:solidFill>
                  <a:schemeClr val="bg1"/>
                </a:solidFill>
                <a:latin typeface="Titillium Web" pitchFamily="2" charset="77"/>
              </a:rPr>
              <a:t>s</a:t>
            </a:r>
            <a:r>
              <a:rPr lang="en-US" sz="4800" b="1" dirty="0">
                <a:solidFill>
                  <a:srgbClr val="00B0F0"/>
                </a:solidFill>
                <a:latin typeface="Titillium Web SemiBold" pitchFamily="2" charset="77"/>
              </a:rPr>
              <a:t>AI</a:t>
            </a:r>
            <a:r>
              <a:rPr lang="en-US" sz="4800" dirty="0">
                <a:solidFill>
                  <a:schemeClr val="bg1"/>
                </a:solidFill>
                <a:latin typeface="Titillium Web" pitchFamily="2" charset="77"/>
              </a:rPr>
              <a:t>ns-digital</a:t>
            </a:r>
            <a:r>
              <a:rPr lang="en-US" sz="4800" dirty="0">
                <a:solidFill>
                  <a:schemeClr val="bg1"/>
                </a:solidFill>
                <a:latin typeface="Titillium Web ExtraLight" pitchFamily="2" charset="77"/>
              </a:rPr>
              <a:t> Team ...</a:t>
            </a:r>
          </a:p>
        </p:txBody>
      </p:sp>
      <p:sp>
        <p:nvSpPr>
          <p:cNvPr id="4" name="TextBox 3">
            <a:extLst>
              <a:ext uri="{FF2B5EF4-FFF2-40B4-BE49-F238E27FC236}">
                <a16:creationId xmlns:a16="http://schemas.microsoft.com/office/drawing/2014/main" id="{148DD2B1-3D29-C540-1D1F-1F3EA54B4BE8}"/>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83057583-A729-52FA-BB34-E572EB0546C3}"/>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38B14F-20AE-BF73-609D-E593CC394D72}"/>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226523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719</Words>
  <Application>Microsoft Macintosh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Titillium Web</vt:lpstr>
      <vt:lpstr>Titillium Web ExtraLight</vt:lpstr>
      <vt:lpstr>Titillium Web Light</vt:lpstr>
      <vt:lpstr>Titillium Web SemiBold</vt:lpstr>
      <vt:lpstr>Wingdings</vt:lpstr>
      <vt:lpstr>Office Theme</vt:lpstr>
      <vt:lpstr>sAIns-digital ” Digitalizing the Laboratory, Bridging the Gap with IoT Integration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Ismarianto Ruhiyat</dc:creator>
  <cp:lastModifiedBy>Danny Ismarianto Ruhiyat</cp:lastModifiedBy>
  <cp:revision>110</cp:revision>
  <dcterms:created xsi:type="dcterms:W3CDTF">2023-09-16T18:45:33Z</dcterms:created>
  <dcterms:modified xsi:type="dcterms:W3CDTF">2023-09-28T17:20:11Z</dcterms:modified>
</cp:coreProperties>
</file>