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61" r:id="rId3"/>
    <p:sldId id="272" r:id="rId4"/>
    <p:sldId id="268" r:id="rId5"/>
    <p:sldId id="269" r:id="rId6"/>
    <p:sldId id="271"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B0F0"/>
    <a:srgbClr val="312F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0"/>
  </p:normalViewPr>
  <p:slideViewPr>
    <p:cSldViewPr snapToGrid="0">
      <p:cViewPr varScale="1">
        <p:scale>
          <a:sx n="88" d="100"/>
          <a:sy n="88" d="100"/>
        </p:scale>
        <p:origin x="184"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7033-948B-74F0-D4FA-9BE0463249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6DD4E0-0F9E-A1A8-79E0-C0E8FEAB2C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7FD58B-7AA9-1C05-4851-D5D55576FB23}"/>
              </a:ext>
            </a:extLst>
          </p:cNvPr>
          <p:cNvSpPr>
            <a:spLocks noGrp="1"/>
          </p:cNvSpPr>
          <p:nvPr>
            <p:ph type="dt" sz="half" idx="10"/>
          </p:nvPr>
        </p:nvSpPr>
        <p:spPr/>
        <p:txBody>
          <a:bodyPr/>
          <a:lstStyle/>
          <a:p>
            <a:fld id="{29017812-1ADB-9546-8154-023A686DA0A8}" type="datetimeFigureOut">
              <a:rPr lang="en-US" smtClean="0"/>
              <a:t>10/5/23</a:t>
            </a:fld>
            <a:endParaRPr lang="en-US"/>
          </a:p>
        </p:txBody>
      </p:sp>
      <p:sp>
        <p:nvSpPr>
          <p:cNvPr id="5" name="Footer Placeholder 4">
            <a:extLst>
              <a:ext uri="{FF2B5EF4-FFF2-40B4-BE49-F238E27FC236}">
                <a16:creationId xmlns:a16="http://schemas.microsoft.com/office/drawing/2014/main" id="{5798B00D-C8E0-DF1C-DA47-032B97E8BC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2228DF-1E8D-3496-AF76-6D86D72E95D3}"/>
              </a:ext>
            </a:extLst>
          </p:cNvPr>
          <p:cNvSpPr>
            <a:spLocks noGrp="1"/>
          </p:cNvSpPr>
          <p:nvPr>
            <p:ph type="sldNum" sz="quarter" idx="12"/>
          </p:nvPr>
        </p:nvSpPr>
        <p:spPr/>
        <p:txBody>
          <a:bodyPr/>
          <a:lstStyle/>
          <a:p>
            <a:fld id="{CC10856C-D34D-AB4A-9A5F-2C25A3A08E53}" type="slidenum">
              <a:rPr lang="en-US" smtClean="0"/>
              <a:t>‹#›</a:t>
            </a:fld>
            <a:endParaRPr lang="en-US"/>
          </a:p>
        </p:txBody>
      </p:sp>
    </p:spTree>
    <p:extLst>
      <p:ext uri="{BB962C8B-B14F-4D97-AF65-F5344CB8AC3E}">
        <p14:creationId xmlns:p14="http://schemas.microsoft.com/office/powerpoint/2010/main" val="2671306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80770-005D-DA03-2F21-23DE324E97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D832BA-5B69-D320-96CF-A8726BF76B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F4C7AC-9E4A-84BA-274C-A639442A1C60}"/>
              </a:ext>
            </a:extLst>
          </p:cNvPr>
          <p:cNvSpPr>
            <a:spLocks noGrp="1"/>
          </p:cNvSpPr>
          <p:nvPr>
            <p:ph type="dt" sz="half" idx="10"/>
          </p:nvPr>
        </p:nvSpPr>
        <p:spPr/>
        <p:txBody>
          <a:bodyPr/>
          <a:lstStyle/>
          <a:p>
            <a:fld id="{29017812-1ADB-9546-8154-023A686DA0A8}" type="datetimeFigureOut">
              <a:rPr lang="en-US" smtClean="0"/>
              <a:t>10/5/23</a:t>
            </a:fld>
            <a:endParaRPr lang="en-US"/>
          </a:p>
        </p:txBody>
      </p:sp>
      <p:sp>
        <p:nvSpPr>
          <p:cNvPr id="5" name="Footer Placeholder 4">
            <a:extLst>
              <a:ext uri="{FF2B5EF4-FFF2-40B4-BE49-F238E27FC236}">
                <a16:creationId xmlns:a16="http://schemas.microsoft.com/office/drawing/2014/main" id="{F46234C0-026A-D909-D6B7-E778FDC00C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31AA79-17BF-20D8-9CE5-CF526AD1F9A9}"/>
              </a:ext>
            </a:extLst>
          </p:cNvPr>
          <p:cNvSpPr>
            <a:spLocks noGrp="1"/>
          </p:cNvSpPr>
          <p:nvPr>
            <p:ph type="sldNum" sz="quarter" idx="12"/>
          </p:nvPr>
        </p:nvSpPr>
        <p:spPr/>
        <p:txBody>
          <a:bodyPr/>
          <a:lstStyle/>
          <a:p>
            <a:fld id="{CC10856C-D34D-AB4A-9A5F-2C25A3A08E53}" type="slidenum">
              <a:rPr lang="en-US" smtClean="0"/>
              <a:t>‹#›</a:t>
            </a:fld>
            <a:endParaRPr lang="en-US"/>
          </a:p>
        </p:txBody>
      </p:sp>
    </p:spTree>
    <p:extLst>
      <p:ext uri="{BB962C8B-B14F-4D97-AF65-F5344CB8AC3E}">
        <p14:creationId xmlns:p14="http://schemas.microsoft.com/office/powerpoint/2010/main" val="3465015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96F4FC-3592-BE59-8512-6E7C9FB285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83A2A5-B3C4-7C82-7C0D-0F957BD2EE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B76F07-A485-73DC-0D5C-3E2D8FEFCA04}"/>
              </a:ext>
            </a:extLst>
          </p:cNvPr>
          <p:cNvSpPr>
            <a:spLocks noGrp="1"/>
          </p:cNvSpPr>
          <p:nvPr>
            <p:ph type="dt" sz="half" idx="10"/>
          </p:nvPr>
        </p:nvSpPr>
        <p:spPr/>
        <p:txBody>
          <a:bodyPr/>
          <a:lstStyle/>
          <a:p>
            <a:fld id="{29017812-1ADB-9546-8154-023A686DA0A8}" type="datetimeFigureOut">
              <a:rPr lang="en-US" smtClean="0"/>
              <a:t>10/5/23</a:t>
            </a:fld>
            <a:endParaRPr lang="en-US"/>
          </a:p>
        </p:txBody>
      </p:sp>
      <p:sp>
        <p:nvSpPr>
          <p:cNvPr id="5" name="Footer Placeholder 4">
            <a:extLst>
              <a:ext uri="{FF2B5EF4-FFF2-40B4-BE49-F238E27FC236}">
                <a16:creationId xmlns:a16="http://schemas.microsoft.com/office/drawing/2014/main" id="{E41538FD-9111-1BBB-9F49-E5B4E0D355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9ACEA-2889-95B4-C24A-C35D99039CD6}"/>
              </a:ext>
            </a:extLst>
          </p:cNvPr>
          <p:cNvSpPr>
            <a:spLocks noGrp="1"/>
          </p:cNvSpPr>
          <p:nvPr>
            <p:ph type="sldNum" sz="quarter" idx="12"/>
          </p:nvPr>
        </p:nvSpPr>
        <p:spPr/>
        <p:txBody>
          <a:bodyPr/>
          <a:lstStyle/>
          <a:p>
            <a:fld id="{CC10856C-D34D-AB4A-9A5F-2C25A3A08E53}" type="slidenum">
              <a:rPr lang="en-US" smtClean="0"/>
              <a:t>‹#›</a:t>
            </a:fld>
            <a:endParaRPr lang="en-US"/>
          </a:p>
        </p:txBody>
      </p:sp>
    </p:spTree>
    <p:extLst>
      <p:ext uri="{BB962C8B-B14F-4D97-AF65-F5344CB8AC3E}">
        <p14:creationId xmlns:p14="http://schemas.microsoft.com/office/powerpoint/2010/main" val="330386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A1C3B-8F05-B8CC-D8D0-BD060B510D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96BA6-50C0-6B1C-2648-470D30CE9B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F1688-2694-0173-7BA9-81E9783E0E26}"/>
              </a:ext>
            </a:extLst>
          </p:cNvPr>
          <p:cNvSpPr>
            <a:spLocks noGrp="1"/>
          </p:cNvSpPr>
          <p:nvPr>
            <p:ph type="dt" sz="half" idx="10"/>
          </p:nvPr>
        </p:nvSpPr>
        <p:spPr/>
        <p:txBody>
          <a:bodyPr/>
          <a:lstStyle/>
          <a:p>
            <a:fld id="{29017812-1ADB-9546-8154-023A686DA0A8}" type="datetimeFigureOut">
              <a:rPr lang="en-US" smtClean="0"/>
              <a:t>10/5/23</a:t>
            </a:fld>
            <a:endParaRPr lang="en-US"/>
          </a:p>
        </p:txBody>
      </p:sp>
      <p:sp>
        <p:nvSpPr>
          <p:cNvPr id="5" name="Footer Placeholder 4">
            <a:extLst>
              <a:ext uri="{FF2B5EF4-FFF2-40B4-BE49-F238E27FC236}">
                <a16:creationId xmlns:a16="http://schemas.microsoft.com/office/drawing/2014/main" id="{0B9284E1-FD4E-0030-8478-47B9D289D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70001-6042-9A98-1189-01A35F722EF5}"/>
              </a:ext>
            </a:extLst>
          </p:cNvPr>
          <p:cNvSpPr>
            <a:spLocks noGrp="1"/>
          </p:cNvSpPr>
          <p:nvPr>
            <p:ph type="sldNum" sz="quarter" idx="12"/>
          </p:nvPr>
        </p:nvSpPr>
        <p:spPr/>
        <p:txBody>
          <a:bodyPr/>
          <a:lstStyle/>
          <a:p>
            <a:fld id="{CC10856C-D34D-AB4A-9A5F-2C25A3A08E53}" type="slidenum">
              <a:rPr lang="en-US" smtClean="0"/>
              <a:t>‹#›</a:t>
            </a:fld>
            <a:endParaRPr lang="en-US"/>
          </a:p>
        </p:txBody>
      </p:sp>
    </p:spTree>
    <p:extLst>
      <p:ext uri="{BB962C8B-B14F-4D97-AF65-F5344CB8AC3E}">
        <p14:creationId xmlns:p14="http://schemas.microsoft.com/office/powerpoint/2010/main" val="404143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43345-A516-1A0F-2D21-4CE24385F5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C17032-F51C-C06D-B063-AB36E27DA3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F326BD-9258-E964-B5CF-1F013071A894}"/>
              </a:ext>
            </a:extLst>
          </p:cNvPr>
          <p:cNvSpPr>
            <a:spLocks noGrp="1"/>
          </p:cNvSpPr>
          <p:nvPr>
            <p:ph type="dt" sz="half" idx="10"/>
          </p:nvPr>
        </p:nvSpPr>
        <p:spPr/>
        <p:txBody>
          <a:bodyPr/>
          <a:lstStyle/>
          <a:p>
            <a:fld id="{29017812-1ADB-9546-8154-023A686DA0A8}" type="datetimeFigureOut">
              <a:rPr lang="en-US" smtClean="0"/>
              <a:t>10/5/23</a:t>
            </a:fld>
            <a:endParaRPr lang="en-US"/>
          </a:p>
        </p:txBody>
      </p:sp>
      <p:sp>
        <p:nvSpPr>
          <p:cNvPr id="5" name="Footer Placeholder 4">
            <a:extLst>
              <a:ext uri="{FF2B5EF4-FFF2-40B4-BE49-F238E27FC236}">
                <a16:creationId xmlns:a16="http://schemas.microsoft.com/office/drawing/2014/main" id="{F5B72850-0A2E-5CDC-DB38-FFAE95E8A5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B745E-727A-8C18-8127-0E43352572ED}"/>
              </a:ext>
            </a:extLst>
          </p:cNvPr>
          <p:cNvSpPr>
            <a:spLocks noGrp="1"/>
          </p:cNvSpPr>
          <p:nvPr>
            <p:ph type="sldNum" sz="quarter" idx="12"/>
          </p:nvPr>
        </p:nvSpPr>
        <p:spPr/>
        <p:txBody>
          <a:bodyPr/>
          <a:lstStyle/>
          <a:p>
            <a:fld id="{CC10856C-D34D-AB4A-9A5F-2C25A3A08E53}" type="slidenum">
              <a:rPr lang="en-US" smtClean="0"/>
              <a:t>‹#›</a:t>
            </a:fld>
            <a:endParaRPr lang="en-US"/>
          </a:p>
        </p:txBody>
      </p:sp>
    </p:spTree>
    <p:extLst>
      <p:ext uri="{BB962C8B-B14F-4D97-AF65-F5344CB8AC3E}">
        <p14:creationId xmlns:p14="http://schemas.microsoft.com/office/powerpoint/2010/main" val="602147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34BC9-2CAD-FE56-934A-6649958D6D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216267-CC57-E5FE-C194-F65F970A09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3BFCB5-D28F-74C7-66C7-501012C0D6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53DD0A-CC24-FD6C-0E67-4F5AEF810363}"/>
              </a:ext>
            </a:extLst>
          </p:cNvPr>
          <p:cNvSpPr>
            <a:spLocks noGrp="1"/>
          </p:cNvSpPr>
          <p:nvPr>
            <p:ph type="dt" sz="half" idx="10"/>
          </p:nvPr>
        </p:nvSpPr>
        <p:spPr/>
        <p:txBody>
          <a:bodyPr/>
          <a:lstStyle/>
          <a:p>
            <a:fld id="{29017812-1ADB-9546-8154-023A686DA0A8}" type="datetimeFigureOut">
              <a:rPr lang="en-US" smtClean="0"/>
              <a:t>10/5/23</a:t>
            </a:fld>
            <a:endParaRPr lang="en-US"/>
          </a:p>
        </p:txBody>
      </p:sp>
      <p:sp>
        <p:nvSpPr>
          <p:cNvPr id="6" name="Footer Placeholder 5">
            <a:extLst>
              <a:ext uri="{FF2B5EF4-FFF2-40B4-BE49-F238E27FC236}">
                <a16:creationId xmlns:a16="http://schemas.microsoft.com/office/drawing/2014/main" id="{08212F1A-321C-B194-38EF-EFAEFC7B5E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E9D7CD-BC73-D27B-5707-0473EE7B8224}"/>
              </a:ext>
            </a:extLst>
          </p:cNvPr>
          <p:cNvSpPr>
            <a:spLocks noGrp="1"/>
          </p:cNvSpPr>
          <p:nvPr>
            <p:ph type="sldNum" sz="quarter" idx="12"/>
          </p:nvPr>
        </p:nvSpPr>
        <p:spPr/>
        <p:txBody>
          <a:bodyPr/>
          <a:lstStyle/>
          <a:p>
            <a:fld id="{CC10856C-D34D-AB4A-9A5F-2C25A3A08E53}" type="slidenum">
              <a:rPr lang="en-US" smtClean="0"/>
              <a:t>‹#›</a:t>
            </a:fld>
            <a:endParaRPr lang="en-US"/>
          </a:p>
        </p:txBody>
      </p:sp>
    </p:spTree>
    <p:extLst>
      <p:ext uri="{BB962C8B-B14F-4D97-AF65-F5344CB8AC3E}">
        <p14:creationId xmlns:p14="http://schemas.microsoft.com/office/powerpoint/2010/main" val="1563076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7A0AC-7DE2-584F-7B60-BB2B7CA563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0E0F92-2824-FA51-943C-185D27A7D8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1601D1-36E7-6D87-4CFA-12497AAFE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F9133B-00BE-3D05-353E-1AB0D835D6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3FC25E-A513-12F9-8801-140DD1348A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3CB75F-232A-AA81-3637-6882FEF9A071}"/>
              </a:ext>
            </a:extLst>
          </p:cNvPr>
          <p:cNvSpPr>
            <a:spLocks noGrp="1"/>
          </p:cNvSpPr>
          <p:nvPr>
            <p:ph type="dt" sz="half" idx="10"/>
          </p:nvPr>
        </p:nvSpPr>
        <p:spPr/>
        <p:txBody>
          <a:bodyPr/>
          <a:lstStyle/>
          <a:p>
            <a:fld id="{29017812-1ADB-9546-8154-023A686DA0A8}" type="datetimeFigureOut">
              <a:rPr lang="en-US" smtClean="0"/>
              <a:t>10/5/23</a:t>
            </a:fld>
            <a:endParaRPr lang="en-US"/>
          </a:p>
        </p:txBody>
      </p:sp>
      <p:sp>
        <p:nvSpPr>
          <p:cNvPr id="8" name="Footer Placeholder 7">
            <a:extLst>
              <a:ext uri="{FF2B5EF4-FFF2-40B4-BE49-F238E27FC236}">
                <a16:creationId xmlns:a16="http://schemas.microsoft.com/office/drawing/2014/main" id="{8B0279BB-2482-4EA5-57A8-FD5A6E9808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F7920E-3AA1-B5A0-9EA1-B4C037BD921E}"/>
              </a:ext>
            </a:extLst>
          </p:cNvPr>
          <p:cNvSpPr>
            <a:spLocks noGrp="1"/>
          </p:cNvSpPr>
          <p:nvPr>
            <p:ph type="sldNum" sz="quarter" idx="12"/>
          </p:nvPr>
        </p:nvSpPr>
        <p:spPr/>
        <p:txBody>
          <a:bodyPr/>
          <a:lstStyle/>
          <a:p>
            <a:fld id="{CC10856C-D34D-AB4A-9A5F-2C25A3A08E53}" type="slidenum">
              <a:rPr lang="en-US" smtClean="0"/>
              <a:t>‹#›</a:t>
            </a:fld>
            <a:endParaRPr lang="en-US"/>
          </a:p>
        </p:txBody>
      </p:sp>
    </p:spTree>
    <p:extLst>
      <p:ext uri="{BB962C8B-B14F-4D97-AF65-F5344CB8AC3E}">
        <p14:creationId xmlns:p14="http://schemas.microsoft.com/office/powerpoint/2010/main" val="1699696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BD85B-E1B7-86EA-6A66-BC2ECA96C6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A9BC14-765E-6E89-99B7-C9D502633AF7}"/>
              </a:ext>
            </a:extLst>
          </p:cNvPr>
          <p:cNvSpPr>
            <a:spLocks noGrp="1"/>
          </p:cNvSpPr>
          <p:nvPr>
            <p:ph type="dt" sz="half" idx="10"/>
          </p:nvPr>
        </p:nvSpPr>
        <p:spPr/>
        <p:txBody>
          <a:bodyPr/>
          <a:lstStyle/>
          <a:p>
            <a:fld id="{29017812-1ADB-9546-8154-023A686DA0A8}" type="datetimeFigureOut">
              <a:rPr lang="en-US" smtClean="0"/>
              <a:t>10/5/23</a:t>
            </a:fld>
            <a:endParaRPr lang="en-US"/>
          </a:p>
        </p:txBody>
      </p:sp>
      <p:sp>
        <p:nvSpPr>
          <p:cNvPr id="4" name="Footer Placeholder 3">
            <a:extLst>
              <a:ext uri="{FF2B5EF4-FFF2-40B4-BE49-F238E27FC236}">
                <a16:creationId xmlns:a16="http://schemas.microsoft.com/office/drawing/2014/main" id="{C18D6FDA-07FE-E9B4-6F00-648D7C7658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A9F0D-A95C-979A-940E-E41C4CC6D41D}"/>
              </a:ext>
            </a:extLst>
          </p:cNvPr>
          <p:cNvSpPr>
            <a:spLocks noGrp="1"/>
          </p:cNvSpPr>
          <p:nvPr>
            <p:ph type="sldNum" sz="quarter" idx="12"/>
          </p:nvPr>
        </p:nvSpPr>
        <p:spPr/>
        <p:txBody>
          <a:bodyPr/>
          <a:lstStyle/>
          <a:p>
            <a:fld id="{CC10856C-D34D-AB4A-9A5F-2C25A3A08E53}" type="slidenum">
              <a:rPr lang="en-US" smtClean="0"/>
              <a:t>‹#›</a:t>
            </a:fld>
            <a:endParaRPr lang="en-US"/>
          </a:p>
        </p:txBody>
      </p:sp>
    </p:spTree>
    <p:extLst>
      <p:ext uri="{BB962C8B-B14F-4D97-AF65-F5344CB8AC3E}">
        <p14:creationId xmlns:p14="http://schemas.microsoft.com/office/powerpoint/2010/main" val="2639983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75EB72-4563-B49A-0270-DF1B8408A38A}"/>
              </a:ext>
            </a:extLst>
          </p:cNvPr>
          <p:cNvSpPr>
            <a:spLocks noGrp="1"/>
          </p:cNvSpPr>
          <p:nvPr>
            <p:ph type="dt" sz="half" idx="10"/>
          </p:nvPr>
        </p:nvSpPr>
        <p:spPr/>
        <p:txBody>
          <a:bodyPr/>
          <a:lstStyle/>
          <a:p>
            <a:fld id="{29017812-1ADB-9546-8154-023A686DA0A8}" type="datetimeFigureOut">
              <a:rPr lang="en-US" smtClean="0"/>
              <a:t>10/5/23</a:t>
            </a:fld>
            <a:endParaRPr lang="en-US"/>
          </a:p>
        </p:txBody>
      </p:sp>
      <p:sp>
        <p:nvSpPr>
          <p:cNvPr id="3" name="Footer Placeholder 2">
            <a:extLst>
              <a:ext uri="{FF2B5EF4-FFF2-40B4-BE49-F238E27FC236}">
                <a16:creationId xmlns:a16="http://schemas.microsoft.com/office/drawing/2014/main" id="{9F572930-BC07-5972-3D0B-64B6266AFD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F490E1-670D-0CF6-3456-84126031DE00}"/>
              </a:ext>
            </a:extLst>
          </p:cNvPr>
          <p:cNvSpPr>
            <a:spLocks noGrp="1"/>
          </p:cNvSpPr>
          <p:nvPr>
            <p:ph type="sldNum" sz="quarter" idx="12"/>
          </p:nvPr>
        </p:nvSpPr>
        <p:spPr/>
        <p:txBody>
          <a:bodyPr/>
          <a:lstStyle/>
          <a:p>
            <a:fld id="{CC10856C-D34D-AB4A-9A5F-2C25A3A08E53}" type="slidenum">
              <a:rPr lang="en-US" smtClean="0"/>
              <a:t>‹#›</a:t>
            </a:fld>
            <a:endParaRPr lang="en-US"/>
          </a:p>
        </p:txBody>
      </p:sp>
    </p:spTree>
    <p:extLst>
      <p:ext uri="{BB962C8B-B14F-4D97-AF65-F5344CB8AC3E}">
        <p14:creationId xmlns:p14="http://schemas.microsoft.com/office/powerpoint/2010/main" val="352985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2966A-1C2A-6E40-E52A-4D718EF52B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885E5F-8442-987E-99F7-6255C5247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B194E1-D0E6-C7D5-B712-2E387DB7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22BD2-59E0-C8C8-7D14-9384CFF8C6A0}"/>
              </a:ext>
            </a:extLst>
          </p:cNvPr>
          <p:cNvSpPr>
            <a:spLocks noGrp="1"/>
          </p:cNvSpPr>
          <p:nvPr>
            <p:ph type="dt" sz="half" idx="10"/>
          </p:nvPr>
        </p:nvSpPr>
        <p:spPr/>
        <p:txBody>
          <a:bodyPr/>
          <a:lstStyle/>
          <a:p>
            <a:fld id="{29017812-1ADB-9546-8154-023A686DA0A8}" type="datetimeFigureOut">
              <a:rPr lang="en-US" smtClean="0"/>
              <a:t>10/5/23</a:t>
            </a:fld>
            <a:endParaRPr lang="en-US"/>
          </a:p>
        </p:txBody>
      </p:sp>
      <p:sp>
        <p:nvSpPr>
          <p:cNvPr id="6" name="Footer Placeholder 5">
            <a:extLst>
              <a:ext uri="{FF2B5EF4-FFF2-40B4-BE49-F238E27FC236}">
                <a16:creationId xmlns:a16="http://schemas.microsoft.com/office/drawing/2014/main" id="{8907C66C-4C43-FEF3-8989-9ABF39706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095D7E-07BA-057D-5C3A-27F033BE5F2E}"/>
              </a:ext>
            </a:extLst>
          </p:cNvPr>
          <p:cNvSpPr>
            <a:spLocks noGrp="1"/>
          </p:cNvSpPr>
          <p:nvPr>
            <p:ph type="sldNum" sz="quarter" idx="12"/>
          </p:nvPr>
        </p:nvSpPr>
        <p:spPr/>
        <p:txBody>
          <a:bodyPr/>
          <a:lstStyle/>
          <a:p>
            <a:fld id="{CC10856C-D34D-AB4A-9A5F-2C25A3A08E53}" type="slidenum">
              <a:rPr lang="en-US" smtClean="0"/>
              <a:t>‹#›</a:t>
            </a:fld>
            <a:endParaRPr lang="en-US"/>
          </a:p>
        </p:txBody>
      </p:sp>
    </p:spTree>
    <p:extLst>
      <p:ext uri="{BB962C8B-B14F-4D97-AF65-F5344CB8AC3E}">
        <p14:creationId xmlns:p14="http://schemas.microsoft.com/office/powerpoint/2010/main" val="209625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117-669C-E350-5932-9FE8C1D88F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DAE783-EB6E-5E72-628A-8F47C67F31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33F523-BC3B-BC0F-0C9F-8145C367C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2BC4B2-A39A-27F5-A41E-AB2D6E9800EF}"/>
              </a:ext>
            </a:extLst>
          </p:cNvPr>
          <p:cNvSpPr>
            <a:spLocks noGrp="1"/>
          </p:cNvSpPr>
          <p:nvPr>
            <p:ph type="dt" sz="half" idx="10"/>
          </p:nvPr>
        </p:nvSpPr>
        <p:spPr/>
        <p:txBody>
          <a:bodyPr/>
          <a:lstStyle/>
          <a:p>
            <a:fld id="{29017812-1ADB-9546-8154-023A686DA0A8}" type="datetimeFigureOut">
              <a:rPr lang="en-US" smtClean="0"/>
              <a:t>10/5/23</a:t>
            </a:fld>
            <a:endParaRPr lang="en-US"/>
          </a:p>
        </p:txBody>
      </p:sp>
      <p:sp>
        <p:nvSpPr>
          <p:cNvPr id="6" name="Footer Placeholder 5">
            <a:extLst>
              <a:ext uri="{FF2B5EF4-FFF2-40B4-BE49-F238E27FC236}">
                <a16:creationId xmlns:a16="http://schemas.microsoft.com/office/drawing/2014/main" id="{0BBFBCCB-6AA8-E2B3-299A-9654595612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D209B8-E753-987E-635F-B97AFC2D6F31}"/>
              </a:ext>
            </a:extLst>
          </p:cNvPr>
          <p:cNvSpPr>
            <a:spLocks noGrp="1"/>
          </p:cNvSpPr>
          <p:nvPr>
            <p:ph type="sldNum" sz="quarter" idx="12"/>
          </p:nvPr>
        </p:nvSpPr>
        <p:spPr/>
        <p:txBody>
          <a:bodyPr/>
          <a:lstStyle/>
          <a:p>
            <a:fld id="{CC10856C-D34D-AB4A-9A5F-2C25A3A08E53}" type="slidenum">
              <a:rPr lang="en-US" smtClean="0"/>
              <a:t>‹#›</a:t>
            </a:fld>
            <a:endParaRPr lang="en-US"/>
          </a:p>
        </p:txBody>
      </p:sp>
    </p:spTree>
    <p:extLst>
      <p:ext uri="{BB962C8B-B14F-4D97-AF65-F5344CB8AC3E}">
        <p14:creationId xmlns:p14="http://schemas.microsoft.com/office/powerpoint/2010/main" val="3477487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10B61E-1E4E-36EB-499B-9400A58039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15EE4A-7AF7-73EF-B502-74A5D60B45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857A8-547C-888F-0571-CBBD7EB57A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017812-1ADB-9546-8154-023A686DA0A8}" type="datetimeFigureOut">
              <a:rPr lang="en-US" smtClean="0"/>
              <a:t>10/5/23</a:t>
            </a:fld>
            <a:endParaRPr lang="en-US"/>
          </a:p>
        </p:txBody>
      </p:sp>
      <p:sp>
        <p:nvSpPr>
          <p:cNvPr id="5" name="Footer Placeholder 4">
            <a:extLst>
              <a:ext uri="{FF2B5EF4-FFF2-40B4-BE49-F238E27FC236}">
                <a16:creationId xmlns:a16="http://schemas.microsoft.com/office/drawing/2014/main" id="{85D05F53-65F4-C5FE-DD60-ADEA8BDAE7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BCA312-28E6-FA2E-48B3-D6DAFE1F63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10856C-D34D-AB4A-9A5F-2C25A3A08E53}" type="slidenum">
              <a:rPr lang="en-US" smtClean="0"/>
              <a:t>‹#›</a:t>
            </a:fld>
            <a:endParaRPr lang="en-US"/>
          </a:p>
        </p:txBody>
      </p:sp>
    </p:spTree>
    <p:extLst>
      <p:ext uri="{BB962C8B-B14F-4D97-AF65-F5344CB8AC3E}">
        <p14:creationId xmlns:p14="http://schemas.microsoft.com/office/powerpoint/2010/main" val="970789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nfo@danito.net"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linkedin.com/in/dannydanito/" TargetMode="External"/><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sains.digital/" TargetMode="External"/><Relationship Id="rId4" Type="http://schemas.openxmlformats.org/officeDocument/2006/relationships/hyperlink" Target="https://www.instagram.com/danito_n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4D6DC-9687-0622-894E-0CCBF687772E}"/>
              </a:ext>
            </a:extLst>
          </p:cNvPr>
          <p:cNvSpPr>
            <a:spLocks noGrp="1"/>
          </p:cNvSpPr>
          <p:nvPr>
            <p:ph type="ctrTitle"/>
          </p:nvPr>
        </p:nvSpPr>
        <p:spPr>
          <a:xfrm>
            <a:off x="8732" y="3536638"/>
            <a:ext cx="12191999" cy="1219494"/>
          </a:xfrm>
        </p:spPr>
        <p:txBody>
          <a:bodyPr>
            <a:normAutofit fontScale="90000"/>
          </a:bodyPr>
          <a:lstStyle/>
          <a:p>
            <a:r>
              <a:rPr lang="en-ID" dirty="0">
                <a:solidFill>
                  <a:schemeClr val="bg1"/>
                </a:solidFill>
                <a:latin typeface="Titillium Web" pitchFamily="2" charset="77"/>
              </a:rPr>
              <a:t>s</a:t>
            </a:r>
            <a:r>
              <a:rPr lang="en-ID" b="1" dirty="0">
                <a:solidFill>
                  <a:srgbClr val="00B0F0"/>
                </a:solidFill>
                <a:latin typeface="Titillium Web SemiBold" pitchFamily="2" charset="77"/>
              </a:rPr>
              <a:t>AI</a:t>
            </a:r>
            <a:r>
              <a:rPr lang="en-ID" dirty="0">
                <a:solidFill>
                  <a:schemeClr val="bg1"/>
                </a:solidFill>
                <a:latin typeface="Titillium Web" pitchFamily="2" charset="77"/>
              </a:rPr>
              <a:t>ns</a:t>
            </a:r>
            <a:r>
              <a:rPr lang="en-ID" dirty="0">
                <a:solidFill>
                  <a:srgbClr val="00B0F0"/>
                </a:solidFill>
                <a:latin typeface="Titillium Web" pitchFamily="2" charset="77"/>
              </a:rPr>
              <a:t>-</a:t>
            </a:r>
            <a:r>
              <a:rPr lang="en-ID" dirty="0">
                <a:solidFill>
                  <a:schemeClr val="bg1"/>
                </a:solidFill>
                <a:latin typeface="Titillium Web" pitchFamily="2" charset="77"/>
              </a:rPr>
              <a:t>digital</a:t>
            </a:r>
            <a:br>
              <a:rPr lang="en-ID" dirty="0">
                <a:latin typeface="Titillium Web" pitchFamily="2" charset="77"/>
              </a:rPr>
            </a:br>
            <a:r>
              <a:rPr lang="en-ID" sz="3100" dirty="0">
                <a:solidFill>
                  <a:schemeClr val="bg1"/>
                </a:solidFill>
                <a:latin typeface="Titillium Web" pitchFamily="2" charset="77"/>
              </a:rPr>
              <a:t>” </a:t>
            </a:r>
            <a:r>
              <a:rPr lang="en-ID" sz="3100" i="1" dirty="0">
                <a:solidFill>
                  <a:schemeClr val="bg1"/>
                </a:solidFill>
                <a:latin typeface="Titillium Web" pitchFamily="2" charset="77"/>
              </a:rPr>
              <a:t>Digitalizing the Laboratory, Bridging the Gap with IoT Integration</a:t>
            </a:r>
            <a:r>
              <a:rPr lang="en-ID" sz="3100" dirty="0">
                <a:solidFill>
                  <a:schemeClr val="bg1"/>
                </a:solidFill>
                <a:latin typeface="Titillium Web" pitchFamily="2" charset="77"/>
              </a:rPr>
              <a:t> “</a:t>
            </a:r>
            <a:endParaRPr lang="en-US" sz="3100" dirty="0">
              <a:solidFill>
                <a:schemeClr val="bg1"/>
              </a:solidFill>
              <a:latin typeface="Titillium Web" pitchFamily="2" charset="77"/>
            </a:endParaRPr>
          </a:p>
        </p:txBody>
      </p:sp>
      <p:sp>
        <p:nvSpPr>
          <p:cNvPr id="3" name="Subtitle 2">
            <a:extLst>
              <a:ext uri="{FF2B5EF4-FFF2-40B4-BE49-F238E27FC236}">
                <a16:creationId xmlns:a16="http://schemas.microsoft.com/office/drawing/2014/main" id="{7A488854-CAA4-8661-691F-72AD22BD86BF}"/>
              </a:ext>
            </a:extLst>
          </p:cNvPr>
          <p:cNvSpPr>
            <a:spLocks noGrp="1"/>
          </p:cNvSpPr>
          <p:nvPr>
            <p:ph type="subTitle" idx="1"/>
          </p:nvPr>
        </p:nvSpPr>
        <p:spPr>
          <a:xfrm>
            <a:off x="0" y="4848208"/>
            <a:ext cx="12200732" cy="481447"/>
          </a:xfrm>
        </p:spPr>
        <p:txBody>
          <a:bodyPr>
            <a:normAutofit/>
          </a:bodyPr>
          <a:lstStyle/>
          <a:p>
            <a:r>
              <a:rPr lang="en-US" sz="1800" dirty="0">
                <a:solidFill>
                  <a:schemeClr val="bg1"/>
                </a:solidFill>
                <a:latin typeface="Titillium Web Light" pitchFamily="2" charset="77"/>
              </a:rPr>
              <a:t>( Hackathon Theme: </a:t>
            </a:r>
            <a:r>
              <a:rPr lang="en-US" sz="1800" b="1" dirty="0">
                <a:solidFill>
                  <a:schemeClr val="bg1"/>
                </a:solidFill>
                <a:latin typeface="Titillium Web SemiBold" pitchFamily="2" charset="77"/>
              </a:rPr>
              <a:t>Building Intelligent Products and Platforms</a:t>
            </a:r>
            <a:r>
              <a:rPr lang="en-US" sz="1800" dirty="0">
                <a:solidFill>
                  <a:schemeClr val="bg1"/>
                </a:solidFill>
                <a:latin typeface="Titillium Web Light" pitchFamily="2" charset="77"/>
              </a:rPr>
              <a:t> )</a:t>
            </a:r>
          </a:p>
        </p:txBody>
      </p:sp>
      <p:pic>
        <p:nvPicPr>
          <p:cNvPr id="7" name="Picture 6">
            <a:extLst>
              <a:ext uri="{FF2B5EF4-FFF2-40B4-BE49-F238E27FC236}">
                <a16:creationId xmlns:a16="http://schemas.microsoft.com/office/drawing/2014/main" id="{95FB7A7A-0F41-4A59-6348-654DEDEA8D13}"/>
              </a:ext>
            </a:extLst>
          </p:cNvPr>
          <p:cNvPicPr>
            <a:picLocks noChangeAspect="1"/>
          </p:cNvPicPr>
          <p:nvPr/>
        </p:nvPicPr>
        <p:blipFill>
          <a:blip r:embed="rId2"/>
          <a:stretch>
            <a:fillRect/>
          </a:stretch>
        </p:blipFill>
        <p:spPr>
          <a:xfrm>
            <a:off x="-8732" y="-1"/>
            <a:ext cx="12200731" cy="2711617"/>
          </a:xfrm>
          <a:prstGeom prst="rect">
            <a:avLst/>
          </a:prstGeom>
        </p:spPr>
      </p:pic>
      <p:sp>
        <p:nvSpPr>
          <p:cNvPr id="10" name="Title 1">
            <a:extLst>
              <a:ext uri="{FF2B5EF4-FFF2-40B4-BE49-F238E27FC236}">
                <a16:creationId xmlns:a16="http://schemas.microsoft.com/office/drawing/2014/main" id="{0E943676-B230-2C39-35C9-F8A6C564A73A}"/>
              </a:ext>
            </a:extLst>
          </p:cNvPr>
          <p:cNvSpPr txBox="1">
            <a:spLocks/>
          </p:cNvSpPr>
          <p:nvPr/>
        </p:nvSpPr>
        <p:spPr>
          <a:xfrm>
            <a:off x="0" y="5814620"/>
            <a:ext cx="12200732" cy="48144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D" sz="2000" dirty="0">
                <a:solidFill>
                  <a:schemeClr val="bg1"/>
                </a:solidFill>
                <a:latin typeface="Titillium Web Light" pitchFamily="2" charset="77"/>
              </a:rPr>
              <a:t>Danny Ismarianto Ruhiyat ( </a:t>
            </a:r>
            <a:r>
              <a:rPr lang="en-ID" sz="2000" dirty="0">
                <a:solidFill>
                  <a:schemeClr val="bg1"/>
                </a:solidFill>
                <a:latin typeface="Titillium Web Light" pitchFamily="2" charset="77"/>
                <a:hlinkClick r:id="rId3">
                  <a:extLst>
                    <a:ext uri="{A12FA001-AC4F-418D-AE19-62706E023703}">
                      <ahyp:hlinkClr xmlns:ahyp="http://schemas.microsoft.com/office/drawing/2018/hyperlinkcolor" val="tx"/>
                    </a:ext>
                  </a:extLst>
                </a:hlinkClick>
              </a:rPr>
              <a:t>info@danito.net</a:t>
            </a:r>
            <a:r>
              <a:rPr lang="en-ID" sz="2000" dirty="0">
                <a:solidFill>
                  <a:schemeClr val="bg1"/>
                </a:solidFill>
                <a:latin typeface="Titillium Web Light" pitchFamily="2" charset="77"/>
              </a:rPr>
              <a:t> )</a:t>
            </a:r>
            <a:endParaRPr lang="en-US" sz="2000" dirty="0">
              <a:solidFill>
                <a:schemeClr val="bg1"/>
              </a:solidFill>
              <a:latin typeface="Titillium Web Light" pitchFamily="2" charset="77"/>
            </a:endParaRPr>
          </a:p>
        </p:txBody>
      </p:sp>
      <p:pic>
        <p:nvPicPr>
          <p:cNvPr id="4" name="Picture 3">
            <a:extLst>
              <a:ext uri="{FF2B5EF4-FFF2-40B4-BE49-F238E27FC236}">
                <a16:creationId xmlns:a16="http://schemas.microsoft.com/office/drawing/2014/main" id="{F9FE4F2E-149F-7FB9-6091-27301005BE02}"/>
              </a:ext>
            </a:extLst>
          </p:cNvPr>
          <p:cNvPicPr>
            <a:picLocks noChangeAspect="1"/>
          </p:cNvPicPr>
          <p:nvPr/>
        </p:nvPicPr>
        <p:blipFill>
          <a:blip r:embed="rId4"/>
          <a:stretch>
            <a:fillRect/>
          </a:stretch>
        </p:blipFill>
        <p:spPr>
          <a:xfrm>
            <a:off x="10054009" y="1528345"/>
            <a:ext cx="1800000" cy="970060"/>
          </a:xfrm>
          <a:prstGeom prst="rect">
            <a:avLst/>
          </a:prstGeom>
        </p:spPr>
      </p:pic>
    </p:spTree>
    <p:extLst>
      <p:ext uri="{BB962C8B-B14F-4D97-AF65-F5344CB8AC3E}">
        <p14:creationId xmlns:p14="http://schemas.microsoft.com/office/powerpoint/2010/main" val="59275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AB1561-E72F-5EA2-F324-3BAD2B054961}"/>
              </a:ext>
            </a:extLst>
          </p:cNvPr>
          <p:cNvSpPr>
            <a:spLocks noChangeAspect="1"/>
          </p:cNvSpPr>
          <p:nvPr/>
        </p:nvSpPr>
        <p:spPr>
          <a:xfrm rot="16200000">
            <a:off x="-3051058" y="3077168"/>
            <a:ext cx="6462114"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7045507-5750-A3CE-9ADE-248EA2F16E14}"/>
              </a:ext>
            </a:extLst>
          </p:cNvPr>
          <p:cNvSpPr txBox="1"/>
          <p:nvPr/>
        </p:nvSpPr>
        <p:spPr>
          <a:xfrm rot="16200000">
            <a:off x="-3069000" y="3087418"/>
            <a:ext cx="6498002" cy="323165"/>
          </a:xfrm>
          <a:prstGeom prst="rect">
            <a:avLst/>
          </a:prstGeom>
          <a:solidFill>
            <a:schemeClr val="tx1">
              <a:lumMod val="75000"/>
              <a:lumOff val="25000"/>
            </a:schemeClr>
          </a:solidFill>
        </p:spPr>
        <p:txBody>
          <a:bodyPr wrap="square" rtlCol="0">
            <a:spAutoFit/>
          </a:bodyPr>
          <a:lstStyle/>
          <a:p>
            <a:pPr algn="ctr"/>
            <a:r>
              <a:rPr lang="en-US" sz="1500" b="1" dirty="0">
                <a:solidFill>
                  <a:srgbClr val="00B0F0"/>
                </a:solidFill>
                <a:latin typeface="Titillium Web" pitchFamily="2" charset="77"/>
              </a:rPr>
              <a:t>CYIENT</a:t>
            </a:r>
            <a:r>
              <a:rPr lang="en-US" sz="1500" b="1" dirty="0">
                <a:solidFill>
                  <a:schemeClr val="bg1"/>
                </a:solidFill>
                <a:latin typeface="Titillium Web SemiBold" pitchFamily="2" charset="77"/>
              </a:rPr>
              <a:t> - CYIENTIFIQ </a:t>
            </a:r>
            <a:r>
              <a:rPr lang="en-US" sz="1500" dirty="0">
                <a:solidFill>
                  <a:schemeClr val="bg1"/>
                </a:solidFill>
                <a:latin typeface="Titillium Web" pitchFamily="2" charset="77"/>
              </a:rPr>
              <a:t>INNOVATION LEAGUE</a:t>
            </a:r>
            <a:r>
              <a:rPr lang="en-US" sz="1500" b="1" dirty="0">
                <a:solidFill>
                  <a:schemeClr val="bg1"/>
                </a:solidFill>
                <a:latin typeface="Titillium Web SemiBold" pitchFamily="2" charset="77"/>
              </a:rPr>
              <a:t> </a:t>
            </a:r>
            <a:r>
              <a:rPr lang="en-US" sz="1500" dirty="0">
                <a:solidFill>
                  <a:srgbClr val="00B0F0"/>
                </a:solidFill>
                <a:latin typeface="Titillium Web ExtraLight" pitchFamily="2" charset="77"/>
              </a:rPr>
              <a:t>GLOBAL HACKATHON 2023</a:t>
            </a:r>
          </a:p>
        </p:txBody>
      </p:sp>
      <p:sp>
        <p:nvSpPr>
          <p:cNvPr id="6" name="Rectangle 5">
            <a:extLst>
              <a:ext uri="{FF2B5EF4-FFF2-40B4-BE49-F238E27FC236}">
                <a16:creationId xmlns:a16="http://schemas.microsoft.com/office/drawing/2014/main" id="{BACA1E88-1E83-1A82-8669-ED091CD9E9CE}"/>
              </a:ext>
            </a:extLst>
          </p:cNvPr>
          <p:cNvSpPr>
            <a:spLocks/>
          </p:cNvSpPr>
          <p:nvPr/>
        </p:nvSpPr>
        <p:spPr>
          <a:xfrm>
            <a:off x="11472000" y="6523054"/>
            <a:ext cx="720000"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D37E28C-5375-7559-F649-759E2801C0C0}"/>
              </a:ext>
            </a:extLst>
          </p:cNvPr>
          <p:cNvSpPr txBox="1"/>
          <p:nvPr/>
        </p:nvSpPr>
        <p:spPr>
          <a:xfrm>
            <a:off x="11465913" y="6539388"/>
            <a:ext cx="726087" cy="307777"/>
          </a:xfrm>
          <a:prstGeom prst="rect">
            <a:avLst/>
          </a:prstGeom>
          <a:noFill/>
        </p:spPr>
        <p:txBody>
          <a:bodyPr wrap="square" rtlCol="0">
            <a:spAutoFit/>
          </a:bodyPr>
          <a:lstStyle/>
          <a:p>
            <a:pPr algn="ctr"/>
            <a:r>
              <a:rPr lang="en-US" sz="1400" b="1" dirty="0">
                <a:solidFill>
                  <a:schemeClr val="bg1"/>
                </a:solidFill>
                <a:latin typeface="Titillium Web SemiBold" pitchFamily="2" charset="77"/>
              </a:rPr>
              <a:t>01</a:t>
            </a:r>
            <a:endParaRPr lang="en-US" sz="1400" dirty="0">
              <a:solidFill>
                <a:schemeClr val="bg1"/>
              </a:solidFill>
              <a:latin typeface="Titillium Web" pitchFamily="2" charset="77"/>
            </a:endParaRPr>
          </a:p>
        </p:txBody>
      </p:sp>
      <p:sp>
        <p:nvSpPr>
          <p:cNvPr id="17" name="Title 1">
            <a:extLst>
              <a:ext uri="{FF2B5EF4-FFF2-40B4-BE49-F238E27FC236}">
                <a16:creationId xmlns:a16="http://schemas.microsoft.com/office/drawing/2014/main" id="{F3697A0A-0A5A-447E-FAF7-924D6DF487C1}"/>
              </a:ext>
            </a:extLst>
          </p:cNvPr>
          <p:cNvSpPr txBox="1">
            <a:spLocks/>
          </p:cNvSpPr>
          <p:nvPr/>
        </p:nvSpPr>
        <p:spPr>
          <a:xfrm>
            <a:off x="738420" y="580957"/>
            <a:ext cx="9272120" cy="9033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solidFill>
                  <a:schemeClr val="bg1"/>
                </a:solidFill>
                <a:latin typeface="Titillium Web ExtraLight" pitchFamily="2" charset="77"/>
              </a:rPr>
              <a:t>1. Lab Instruments </a:t>
            </a:r>
            <a:r>
              <a:rPr lang="en-US" sz="4800" dirty="0">
                <a:solidFill>
                  <a:schemeClr val="bg1"/>
                </a:solidFill>
                <a:latin typeface="Titillium Web" pitchFamily="2" charset="77"/>
              </a:rPr>
              <a:t>Problem</a:t>
            </a:r>
            <a:endParaRPr lang="en-US" sz="4800" dirty="0">
              <a:solidFill>
                <a:schemeClr val="bg1"/>
              </a:solidFill>
              <a:latin typeface="Titillium Web ExtraLight" pitchFamily="2" charset="77"/>
            </a:endParaRPr>
          </a:p>
        </p:txBody>
      </p:sp>
      <p:sp>
        <p:nvSpPr>
          <p:cNvPr id="18" name="Content Placeholder 2">
            <a:extLst>
              <a:ext uri="{FF2B5EF4-FFF2-40B4-BE49-F238E27FC236}">
                <a16:creationId xmlns:a16="http://schemas.microsoft.com/office/drawing/2014/main" id="{907E9B26-42C5-9C88-0FF2-469F12DCEDCF}"/>
              </a:ext>
            </a:extLst>
          </p:cNvPr>
          <p:cNvSpPr txBox="1">
            <a:spLocks/>
          </p:cNvSpPr>
          <p:nvPr/>
        </p:nvSpPr>
        <p:spPr>
          <a:xfrm>
            <a:off x="738420" y="2012611"/>
            <a:ext cx="5306038" cy="41284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3050" indent="-273050" algn="l">
              <a:buClr>
                <a:srgbClr val="00B0F0"/>
              </a:buClr>
              <a:buFont typeface="Wingdings" pitchFamily="2" charset="2"/>
              <a:buChar char="§"/>
            </a:pPr>
            <a:r>
              <a:rPr lang="en-US" dirty="0">
                <a:solidFill>
                  <a:schemeClr val="bg1"/>
                </a:solidFill>
                <a:latin typeface="Titillium Web Light" pitchFamily="2" charset="77"/>
              </a:rPr>
              <a:t>The existence of laboratories play a vital role in research, but many are still reliant on </a:t>
            </a:r>
            <a:r>
              <a:rPr lang="en-US" b="1" dirty="0">
                <a:solidFill>
                  <a:srgbClr val="00B0F0"/>
                </a:solidFill>
                <a:latin typeface="Titillium Web SemiBold" pitchFamily="2" charset="77"/>
              </a:rPr>
              <a:t>manual data entry</a:t>
            </a:r>
            <a:r>
              <a:rPr lang="en-US" dirty="0">
                <a:solidFill>
                  <a:schemeClr val="bg1"/>
                </a:solidFill>
                <a:latin typeface="Titillium Web Light" pitchFamily="2" charset="77"/>
              </a:rPr>
              <a:t> and </a:t>
            </a:r>
            <a:r>
              <a:rPr lang="en-US" b="1" dirty="0">
                <a:solidFill>
                  <a:srgbClr val="00B0F0"/>
                </a:solidFill>
                <a:latin typeface="Titillium Web SemiBold" pitchFamily="2" charset="77"/>
              </a:rPr>
              <a:t>outdated processes</a:t>
            </a:r>
            <a:r>
              <a:rPr lang="en-US" dirty="0">
                <a:solidFill>
                  <a:schemeClr val="bg1"/>
                </a:solidFill>
                <a:latin typeface="Titillium Web Light" pitchFamily="2" charset="77"/>
              </a:rPr>
              <a:t>, </a:t>
            </a:r>
            <a:r>
              <a:rPr lang="en-US" b="1" dirty="0">
                <a:solidFill>
                  <a:srgbClr val="00B0F0"/>
                </a:solidFill>
                <a:latin typeface="Titillium Web SemiBold" pitchFamily="2" charset="77"/>
              </a:rPr>
              <a:t>hindering efficiency and collaboration</a:t>
            </a:r>
          </a:p>
          <a:p>
            <a:pPr marL="273050" indent="-273050" algn="l">
              <a:buClr>
                <a:srgbClr val="00B0F0"/>
              </a:buClr>
              <a:buFont typeface="Wingdings" pitchFamily="2" charset="2"/>
              <a:buChar char="§"/>
            </a:pPr>
            <a:r>
              <a:rPr lang="en-US" dirty="0">
                <a:solidFill>
                  <a:schemeClr val="bg1"/>
                </a:solidFill>
                <a:latin typeface="Titillium Web Light" pitchFamily="2" charset="77"/>
              </a:rPr>
              <a:t>Conventional laboratory instruments often </a:t>
            </a:r>
            <a:r>
              <a:rPr lang="en-US" b="1" dirty="0">
                <a:solidFill>
                  <a:srgbClr val="00B0F0"/>
                </a:solidFill>
                <a:latin typeface="Titillium Web SemiBold" pitchFamily="2" charset="77"/>
              </a:rPr>
              <a:t>lack connectivity</a:t>
            </a:r>
            <a:r>
              <a:rPr lang="en-US" dirty="0">
                <a:solidFill>
                  <a:schemeClr val="bg1"/>
                </a:solidFill>
                <a:latin typeface="Titillium Web Light" pitchFamily="2" charset="77"/>
              </a:rPr>
              <a:t> (they don’t have output at all) , making data collection and analysis </a:t>
            </a:r>
            <a:r>
              <a:rPr lang="en-US" b="1" dirty="0">
                <a:solidFill>
                  <a:srgbClr val="00B0F0"/>
                </a:solidFill>
                <a:latin typeface="Titillium Web SemiBold" pitchFamily="2" charset="77"/>
              </a:rPr>
              <a:t>cumbersome and time-consuming</a:t>
            </a:r>
            <a:endParaRPr lang="en-US" dirty="0">
              <a:solidFill>
                <a:schemeClr val="bg1"/>
              </a:solidFill>
              <a:latin typeface="Titillium Web Light" pitchFamily="2" charset="77"/>
            </a:endParaRPr>
          </a:p>
        </p:txBody>
      </p:sp>
      <p:pic>
        <p:nvPicPr>
          <p:cNvPr id="3" name="Picture 2">
            <a:extLst>
              <a:ext uri="{FF2B5EF4-FFF2-40B4-BE49-F238E27FC236}">
                <a16:creationId xmlns:a16="http://schemas.microsoft.com/office/drawing/2014/main" id="{8D9D9CD6-24B5-4155-76E2-092CD8C69AFD}"/>
              </a:ext>
            </a:extLst>
          </p:cNvPr>
          <p:cNvPicPr>
            <a:picLocks noChangeAspect="1"/>
          </p:cNvPicPr>
          <p:nvPr/>
        </p:nvPicPr>
        <p:blipFill>
          <a:blip r:embed="rId2"/>
          <a:stretch>
            <a:fillRect/>
          </a:stretch>
        </p:blipFill>
        <p:spPr>
          <a:xfrm>
            <a:off x="10028956" y="370062"/>
            <a:ext cx="1800000" cy="970060"/>
          </a:xfrm>
          <a:prstGeom prst="rect">
            <a:avLst/>
          </a:prstGeom>
        </p:spPr>
      </p:pic>
      <p:pic>
        <p:nvPicPr>
          <p:cNvPr id="13" name="Picture 12">
            <a:extLst>
              <a:ext uri="{FF2B5EF4-FFF2-40B4-BE49-F238E27FC236}">
                <a16:creationId xmlns:a16="http://schemas.microsoft.com/office/drawing/2014/main" id="{8DB224A5-42CA-4510-F894-771EC7E8DB98}"/>
              </a:ext>
            </a:extLst>
          </p:cNvPr>
          <p:cNvPicPr>
            <a:picLocks noChangeAspect="1"/>
          </p:cNvPicPr>
          <p:nvPr/>
        </p:nvPicPr>
        <p:blipFill>
          <a:blip r:embed="rId3"/>
          <a:stretch>
            <a:fillRect/>
          </a:stretch>
        </p:blipFill>
        <p:spPr>
          <a:xfrm>
            <a:off x="6158994" y="2012613"/>
            <a:ext cx="2304226" cy="4110674"/>
          </a:xfrm>
          <a:prstGeom prst="rect">
            <a:avLst/>
          </a:prstGeom>
        </p:spPr>
      </p:pic>
      <p:pic>
        <p:nvPicPr>
          <p:cNvPr id="15" name="Picture 14">
            <a:extLst>
              <a:ext uri="{FF2B5EF4-FFF2-40B4-BE49-F238E27FC236}">
                <a16:creationId xmlns:a16="http://schemas.microsoft.com/office/drawing/2014/main" id="{C0126DEE-8B4F-A5F3-9B71-34F7741EBFDA}"/>
              </a:ext>
            </a:extLst>
          </p:cNvPr>
          <p:cNvPicPr>
            <a:picLocks noChangeAspect="1"/>
          </p:cNvPicPr>
          <p:nvPr/>
        </p:nvPicPr>
        <p:blipFill>
          <a:blip r:embed="rId4"/>
          <a:stretch>
            <a:fillRect/>
          </a:stretch>
        </p:blipFill>
        <p:spPr>
          <a:xfrm>
            <a:off x="8577756" y="3651875"/>
            <a:ext cx="3251200" cy="2489200"/>
          </a:xfrm>
          <a:prstGeom prst="rect">
            <a:avLst/>
          </a:prstGeom>
        </p:spPr>
      </p:pic>
      <p:pic>
        <p:nvPicPr>
          <p:cNvPr id="20" name="Picture 19">
            <a:extLst>
              <a:ext uri="{FF2B5EF4-FFF2-40B4-BE49-F238E27FC236}">
                <a16:creationId xmlns:a16="http://schemas.microsoft.com/office/drawing/2014/main" id="{6BDD074D-4550-765C-7F14-2012D3485433}"/>
              </a:ext>
            </a:extLst>
          </p:cNvPr>
          <p:cNvPicPr>
            <a:picLocks noChangeAspect="1"/>
          </p:cNvPicPr>
          <p:nvPr/>
        </p:nvPicPr>
        <p:blipFill>
          <a:blip r:embed="rId5"/>
          <a:stretch>
            <a:fillRect/>
          </a:stretch>
        </p:blipFill>
        <p:spPr>
          <a:xfrm>
            <a:off x="8577756" y="2012612"/>
            <a:ext cx="3251200" cy="1485900"/>
          </a:xfrm>
          <a:prstGeom prst="rect">
            <a:avLst/>
          </a:prstGeom>
        </p:spPr>
      </p:pic>
      <p:sp>
        <p:nvSpPr>
          <p:cNvPr id="2" name="Rectangle 1">
            <a:extLst>
              <a:ext uri="{FF2B5EF4-FFF2-40B4-BE49-F238E27FC236}">
                <a16:creationId xmlns:a16="http://schemas.microsoft.com/office/drawing/2014/main" id="{CDC41F18-3220-824C-0DBA-38C651DC395C}"/>
              </a:ext>
            </a:extLst>
          </p:cNvPr>
          <p:cNvSpPr>
            <a:spLocks noChangeAspect="1"/>
          </p:cNvSpPr>
          <p:nvPr/>
        </p:nvSpPr>
        <p:spPr>
          <a:xfrm>
            <a:off x="-2" y="6513277"/>
            <a:ext cx="11472002" cy="360000"/>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5131C97-102E-E6AC-3742-68707C0C210C}"/>
              </a:ext>
            </a:extLst>
          </p:cNvPr>
          <p:cNvSpPr txBox="1"/>
          <p:nvPr/>
        </p:nvSpPr>
        <p:spPr>
          <a:xfrm>
            <a:off x="-2" y="6524000"/>
            <a:ext cx="11478089" cy="323165"/>
          </a:xfrm>
          <a:prstGeom prst="rect">
            <a:avLst/>
          </a:prstGeom>
          <a:noFill/>
        </p:spPr>
        <p:txBody>
          <a:bodyPr wrap="square" rtlCol="0">
            <a:spAutoFit/>
          </a:bodyPr>
          <a:lstStyle/>
          <a:p>
            <a:pPr algn="ctr"/>
            <a:r>
              <a:rPr lang="en-US" sz="1500" dirty="0">
                <a:solidFill>
                  <a:schemeClr val="bg1"/>
                </a:solidFill>
                <a:latin typeface="Titillium Web" pitchFamily="2" charset="77"/>
              </a:rPr>
              <a:t>s</a:t>
            </a:r>
            <a:r>
              <a:rPr lang="en-US" sz="1500" b="1" dirty="0">
                <a:solidFill>
                  <a:schemeClr val="bg1"/>
                </a:solidFill>
                <a:latin typeface="Titillium Web" pitchFamily="2" charset="77"/>
              </a:rPr>
              <a:t>AI</a:t>
            </a:r>
            <a:r>
              <a:rPr lang="en-US" sz="1500" dirty="0">
                <a:solidFill>
                  <a:schemeClr val="bg1"/>
                </a:solidFill>
                <a:latin typeface="Titillium Web" pitchFamily="2" charset="77"/>
              </a:rPr>
              <a:t>ns-digital : “</a:t>
            </a:r>
            <a:r>
              <a:rPr lang="en-US" sz="1500" i="1" dirty="0">
                <a:solidFill>
                  <a:schemeClr val="bg1"/>
                </a:solidFill>
                <a:latin typeface="Titillium Web" pitchFamily="2" charset="77"/>
              </a:rPr>
              <a:t>Digitalizing the Laboratory, Bridging the Gap with IoT Integration</a:t>
            </a:r>
            <a:r>
              <a:rPr lang="en-US" sz="1500" dirty="0">
                <a:solidFill>
                  <a:schemeClr val="bg1"/>
                </a:solidFill>
                <a:latin typeface="Titillium Web" pitchFamily="2" charset="77"/>
              </a:rPr>
              <a:t>” | Danny Ismarianto Ruhiyat ( info@danito.net )</a:t>
            </a:r>
          </a:p>
        </p:txBody>
      </p:sp>
    </p:spTree>
    <p:extLst>
      <p:ext uri="{BB962C8B-B14F-4D97-AF65-F5344CB8AC3E}">
        <p14:creationId xmlns:p14="http://schemas.microsoft.com/office/powerpoint/2010/main" val="319198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FEDF610A-DA4F-E923-1F20-BD7FE1D49F22}"/>
              </a:ext>
            </a:extLst>
          </p:cNvPr>
          <p:cNvPicPr>
            <a:picLocks noChangeAspect="1"/>
          </p:cNvPicPr>
          <p:nvPr/>
        </p:nvPicPr>
        <p:blipFill>
          <a:blip r:embed="rId2"/>
          <a:stretch>
            <a:fillRect/>
          </a:stretch>
        </p:blipFill>
        <p:spPr>
          <a:xfrm>
            <a:off x="10028956" y="3743405"/>
            <a:ext cx="1800000" cy="2414907"/>
          </a:xfrm>
          <a:prstGeom prst="rect">
            <a:avLst/>
          </a:prstGeom>
        </p:spPr>
      </p:pic>
      <p:sp>
        <p:nvSpPr>
          <p:cNvPr id="6" name="Rectangle 5">
            <a:extLst>
              <a:ext uri="{FF2B5EF4-FFF2-40B4-BE49-F238E27FC236}">
                <a16:creationId xmlns:a16="http://schemas.microsoft.com/office/drawing/2014/main" id="{BACA1E88-1E83-1A82-8669-ED091CD9E9CE}"/>
              </a:ext>
            </a:extLst>
          </p:cNvPr>
          <p:cNvSpPr>
            <a:spLocks/>
          </p:cNvSpPr>
          <p:nvPr/>
        </p:nvSpPr>
        <p:spPr>
          <a:xfrm>
            <a:off x="11472000" y="6523054"/>
            <a:ext cx="720000"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D37E28C-5375-7559-F649-759E2801C0C0}"/>
              </a:ext>
            </a:extLst>
          </p:cNvPr>
          <p:cNvSpPr txBox="1"/>
          <p:nvPr/>
        </p:nvSpPr>
        <p:spPr>
          <a:xfrm>
            <a:off x="11465913" y="6539388"/>
            <a:ext cx="726087" cy="307777"/>
          </a:xfrm>
          <a:prstGeom prst="rect">
            <a:avLst/>
          </a:prstGeom>
          <a:noFill/>
        </p:spPr>
        <p:txBody>
          <a:bodyPr wrap="square" rtlCol="0">
            <a:spAutoFit/>
          </a:bodyPr>
          <a:lstStyle/>
          <a:p>
            <a:pPr algn="ctr"/>
            <a:r>
              <a:rPr lang="en-US" sz="1400" b="1" dirty="0">
                <a:solidFill>
                  <a:schemeClr val="bg1"/>
                </a:solidFill>
                <a:latin typeface="Titillium Web SemiBold" pitchFamily="2" charset="77"/>
              </a:rPr>
              <a:t>02</a:t>
            </a:r>
            <a:endParaRPr lang="en-US" sz="1400" dirty="0">
              <a:solidFill>
                <a:schemeClr val="bg1"/>
              </a:solidFill>
              <a:latin typeface="Titillium Web" pitchFamily="2" charset="77"/>
            </a:endParaRPr>
          </a:p>
        </p:txBody>
      </p:sp>
      <p:sp>
        <p:nvSpPr>
          <p:cNvPr id="2" name="Rectangle 1">
            <a:extLst>
              <a:ext uri="{FF2B5EF4-FFF2-40B4-BE49-F238E27FC236}">
                <a16:creationId xmlns:a16="http://schemas.microsoft.com/office/drawing/2014/main" id="{FB7D2332-97A8-9A75-5718-8A15755D1DA0}"/>
              </a:ext>
            </a:extLst>
          </p:cNvPr>
          <p:cNvSpPr>
            <a:spLocks noChangeAspect="1"/>
          </p:cNvSpPr>
          <p:nvPr/>
        </p:nvSpPr>
        <p:spPr>
          <a:xfrm rot="16200000">
            <a:off x="-3051058" y="3077168"/>
            <a:ext cx="6462114"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48ED595-5BEA-358F-7DD0-9E5EDD215264}"/>
              </a:ext>
            </a:extLst>
          </p:cNvPr>
          <p:cNvPicPr>
            <a:picLocks noChangeAspect="1"/>
          </p:cNvPicPr>
          <p:nvPr/>
        </p:nvPicPr>
        <p:blipFill>
          <a:blip r:embed="rId3"/>
          <a:stretch>
            <a:fillRect/>
          </a:stretch>
        </p:blipFill>
        <p:spPr>
          <a:xfrm>
            <a:off x="10028956" y="370062"/>
            <a:ext cx="1800000" cy="970060"/>
          </a:xfrm>
          <a:prstGeom prst="rect">
            <a:avLst/>
          </a:prstGeom>
        </p:spPr>
      </p:pic>
      <p:sp>
        <p:nvSpPr>
          <p:cNvPr id="13" name="Title 1">
            <a:extLst>
              <a:ext uri="{FF2B5EF4-FFF2-40B4-BE49-F238E27FC236}">
                <a16:creationId xmlns:a16="http://schemas.microsoft.com/office/drawing/2014/main" id="{A9FD86A3-8795-43F6-7C28-0B85938666B1}"/>
              </a:ext>
            </a:extLst>
          </p:cNvPr>
          <p:cNvSpPr txBox="1">
            <a:spLocks/>
          </p:cNvSpPr>
          <p:nvPr/>
        </p:nvSpPr>
        <p:spPr>
          <a:xfrm>
            <a:off x="738420" y="580957"/>
            <a:ext cx="9272120" cy="9033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solidFill>
                  <a:schemeClr val="bg1"/>
                </a:solidFill>
                <a:latin typeface="Titillium Web ExtraLight" pitchFamily="2" charset="77"/>
              </a:rPr>
              <a:t>2. Machine Vision </a:t>
            </a:r>
            <a:r>
              <a:rPr lang="en-US" sz="4800" dirty="0">
                <a:solidFill>
                  <a:schemeClr val="bg1"/>
                </a:solidFill>
                <a:latin typeface="Titillium Web" pitchFamily="2" charset="77"/>
              </a:rPr>
              <a:t>Solution</a:t>
            </a:r>
            <a:endParaRPr lang="en-US" sz="4800" dirty="0">
              <a:solidFill>
                <a:schemeClr val="bg1"/>
              </a:solidFill>
              <a:latin typeface="Titillium Web ExtraLight" pitchFamily="2" charset="77"/>
            </a:endParaRPr>
          </a:p>
        </p:txBody>
      </p:sp>
      <p:sp>
        <p:nvSpPr>
          <p:cNvPr id="4" name="TextBox 3">
            <a:extLst>
              <a:ext uri="{FF2B5EF4-FFF2-40B4-BE49-F238E27FC236}">
                <a16:creationId xmlns:a16="http://schemas.microsoft.com/office/drawing/2014/main" id="{C2382226-06D8-E3D1-4C92-937FA3CA22EA}"/>
              </a:ext>
            </a:extLst>
          </p:cNvPr>
          <p:cNvSpPr txBox="1"/>
          <p:nvPr/>
        </p:nvSpPr>
        <p:spPr>
          <a:xfrm rot="16200000">
            <a:off x="-3069000" y="3087418"/>
            <a:ext cx="6498002" cy="323165"/>
          </a:xfrm>
          <a:prstGeom prst="rect">
            <a:avLst/>
          </a:prstGeom>
          <a:solidFill>
            <a:schemeClr val="tx1">
              <a:lumMod val="75000"/>
              <a:lumOff val="25000"/>
            </a:schemeClr>
          </a:solidFill>
        </p:spPr>
        <p:txBody>
          <a:bodyPr wrap="square" rtlCol="0">
            <a:spAutoFit/>
          </a:bodyPr>
          <a:lstStyle/>
          <a:p>
            <a:pPr algn="ctr"/>
            <a:r>
              <a:rPr lang="en-US" sz="1500" b="1" dirty="0">
                <a:solidFill>
                  <a:srgbClr val="00B0F0"/>
                </a:solidFill>
                <a:latin typeface="Titillium Web" pitchFamily="2" charset="77"/>
              </a:rPr>
              <a:t>CYIENT</a:t>
            </a:r>
            <a:r>
              <a:rPr lang="en-US" sz="1500" b="1" dirty="0">
                <a:solidFill>
                  <a:schemeClr val="bg1"/>
                </a:solidFill>
                <a:latin typeface="Titillium Web SemiBold" pitchFamily="2" charset="77"/>
              </a:rPr>
              <a:t> - CYIENTIFIQ </a:t>
            </a:r>
            <a:r>
              <a:rPr lang="en-US" sz="1500" dirty="0">
                <a:solidFill>
                  <a:schemeClr val="bg1"/>
                </a:solidFill>
                <a:latin typeface="Titillium Web" pitchFamily="2" charset="77"/>
              </a:rPr>
              <a:t>INNOVATION LEAGUE</a:t>
            </a:r>
            <a:r>
              <a:rPr lang="en-US" sz="1500" b="1" dirty="0">
                <a:solidFill>
                  <a:schemeClr val="bg1"/>
                </a:solidFill>
                <a:latin typeface="Titillium Web SemiBold" pitchFamily="2" charset="77"/>
              </a:rPr>
              <a:t> </a:t>
            </a:r>
            <a:r>
              <a:rPr lang="en-US" sz="1500" dirty="0">
                <a:solidFill>
                  <a:srgbClr val="00B0F0"/>
                </a:solidFill>
                <a:latin typeface="Titillium Web ExtraLight" pitchFamily="2" charset="77"/>
              </a:rPr>
              <a:t>GLOBAL HACKATHON 2023</a:t>
            </a:r>
          </a:p>
        </p:txBody>
      </p:sp>
      <p:sp>
        <p:nvSpPr>
          <p:cNvPr id="5" name="Rectangle 4">
            <a:extLst>
              <a:ext uri="{FF2B5EF4-FFF2-40B4-BE49-F238E27FC236}">
                <a16:creationId xmlns:a16="http://schemas.microsoft.com/office/drawing/2014/main" id="{09671441-4B72-B42C-A42D-08177C979C69}"/>
              </a:ext>
            </a:extLst>
          </p:cNvPr>
          <p:cNvSpPr>
            <a:spLocks noChangeAspect="1"/>
          </p:cNvSpPr>
          <p:nvPr/>
        </p:nvSpPr>
        <p:spPr>
          <a:xfrm>
            <a:off x="-2" y="6513277"/>
            <a:ext cx="11472002" cy="360000"/>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39F9CA7-8BB5-F83F-65B5-8EE967E3B5A9}"/>
              </a:ext>
            </a:extLst>
          </p:cNvPr>
          <p:cNvSpPr txBox="1"/>
          <p:nvPr/>
        </p:nvSpPr>
        <p:spPr>
          <a:xfrm>
            <a:off x="-2" y="6524000"/>
            <a:ext cx="11478089" cy="323165"/>
          </a:xfrm>
          <a:prstGeom prst="rect">
            <a:avLst/>
          </a:prstGeom>
          <a:noFill/>
        </p:spPr>
        <p:txBody>
          <a:bodyPr wrap="square" rtlCol="0">
            <a:spAutoFit/>
          </a:bodyPr>
          <a:lstStyle/>
          <a:p>
            <a:pPr algn="ctr"/>
            <a:r>
              <a:rPr lang="en-US" sz="1500" dirty="0">
                <a:solidFill>
                  <a:schemeClr val="bg1"/>
                </a:solidFill>
                <a:latin typeface="Titillium Web" pitchFamily="2" charset="77"/>
              </a:rPr>
              <a:t>s</a:t>
            </a:r>
            <a:r>
              <a:rPr lang="en-US" sz="1500" b="1" dirty="0">
                <a:solidFill>
                  <a:schemeClr val="bg1"/>
                </a:solidFill>
                <a:latin typeface="Titillium Web" pitchFamily="2" charset="77"/>
              </a:rPr>
              <a:t>AI</a:t>
            </a:r>
            <a:r>
              <a:rPr lang="en-US" sz="1500" dirty="0">
                <a:solidFill>
                  <a:schemeClr val="bg1"/>
                </a:solidFill>
                <a:latin typeface="Titillium Web" pitchFamily="2" charset="77"/>
              </a:rPr>
              <a:t>ns-digital : “</a:t>
            </a:r>
            <a:r>
              <a:rPr lang="en-US" sz="1500" i="1" dirty="0">
                <a:solidFill>
                  <a:schemeClr val="bg1"/>
                </a:solidFill>
                <a:latin typeface="Titillium Web" pitchFamily="2" charset="77"/>
              </a:rPr>
              <a:t>Digitalizing the Laboratory, Bridging the Gap with IoT Integration</a:t>
            </a:r>
            <a:r>
              <a:rPr lang="en-US" sz="1500" dirty="0">
                <a:solidFill>
                  <a:schemeClr val="bg1"/>
                </a:solidFill>
                <a:latin typeface="Titillium Web" pitchFamily="2" charset="77"/>
              </a:rPr>
              <a:t>” | Danny Ismarianto Ruhiyat ( info@danito.net )</a:t>
            </a:r>
          </a:p>
        </p:txBody>
      </p:sp>
      <p:pic>
        <p:nvPicPr>
          <p:cNvPr id="28" name="Picture 27">
            <a:extLst>
              <a:ext uri="{FF2B5EF4-FFF2-40B4-BE49-F238E27FC236}">
                <a16:creationId xmlns:a16="http://schemas.microsoft.com/office/drawing/2014/main" id="{D53AA1A6-0453-4D7D-9C65-E86E90481AE9}"/>
              </a:ext>
            </a:extLst>
          </p:cNvPr>
          <p:cNvPicPr>
            <a:picLocks noChangeAspect="1"/>
          </p:cNvPicPr>
          <p:nvPr/>
        </p:nvPicPr>
        <p:blipFill>
          <a:blip r:embed="rId4"/>
          <a:stretch>
            <a:fillRect/>
          </a:stretch>
        </p:blipFill>
        <p:spPr>
          <a:xfrm>
            <a:off x="8347138" y="1781852"/>
            <a:ext cx="2581818" cy="1800000"/>
          </a:xfrm>
          <a:prstGeom prst="rect">
            <a:avLst/>
          </a:prstGeom>
        </p:spPr>
      </p:pic>
      <p:sp>
        <p:nvSpPr>
          <p:cNvPr id="29" name="Oval 28">
            <a:extLst>
              <a:ext uri="{FF2B5EF4-FFF2-40B4-BE49-F238E27FC236}">
                <a16:creationId xmlns:a16="http://schemas.microsoft.com/office/drawing/2014/main" id="{69B2D309-5289-436A-1D49-C12C5C7E94A1}"/>
              </a:ext>
            </a:extLst>
          </p:cNvPr>
          <p:cNvSpPr>
            <a:spLocks noChangeAspect="1"/>
          </p:cNvSpPr>
          <p:nvPr/>
        </p:nvSpPr>
        <p:spPr>
          <a:xfrm>
            <a:off x="8228956" y="1414447"/>
            <a:ext cx="2520000" cy="2520000"/>
          </a:xfrm>
          <a:prstGeom prst="ellipse">
            <a:avLst/>
          </a:prstGeom>
          <a:noFill/>
          <a:ln w="28575">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C8FEA44-7447-442E-AAB3-2D19CA9098BE}"/>
              </a:ext>
            </a:extLst>
          </p:cNvPr>
          <p:cNvSpPr>
            <a:spLocks noChangeAspect="1"/>
          </p:cNvSpPr>
          <p:nvPr/>
        </p:nvSpPr>
        <p:spPr>
          <a:xfrm>
            <a:off x="10241460" y="4406487"/>
            <a:ext cx="360000" cy="360000"/>
          </a:xfrm>
          <a:prstGeom prst="ellipse">
            <a:avLst/>
          </a:prstGeom>
          <a:noFill/>
          <a:ln w="28575">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a:extLst>
              <a:ext uri="{FF2B5EF4-FFF2-40B4-BE49-F238E27FC236}">
                <a16:creationId xmlns:a16="http://schemas.microsoft.com/office/drawing/2014/main" id="{B7E21D13-ADDF-8D5D-9D4B-00537B620B9B}"/>
              </a:ext>
            </a:extLst>
          </p:cNvPr>
          <p:cNvCxnSpPr>
            <a:cxnSpLocks/>
            <a:endCxn id="29" idx="4"/>
          </p:cNvCxnSpPr>
          <p:nvPr/>
        </p:nvCxnSpPr>
        <p:spPr>
          <a:xfrm rot="10800000">
            <a:off x="9488957" y="3934448"/>
            <a:ext cx="751883" cy="683347"/>
          </a:xfrm>
          <a:prstGeom prst="bentConnector2">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7C2AF89B-F0B0-8592-9CAB-21EE42094379}"/>
              </a:ext>
            </a:extLst>
          </p:cNvPr>
          <p:cNvPicPr>
            <a:picLocks noChangeAspect="1"/>
          </p:cNvPicPr>
          <p:nvPr/>
        </p:nvPicPr>
        <p:blipFill>
          <a:blip r:embed="rId5"/>
          <a:stretch>
            <a:fillRect/>
          </a:stretch>
        </p:blipFill>
        <p:spPr>
          <a:xfrm>
            <a:off x="5701640" y="2578708"/>
            <a:ext cx="1930400" cy="2146300"/>
          </a:xfrm>
          <a:prstGeom prst="rect">
            <a:avLst/>
          </a:prstGeom>
        </p:spPr>
      </p:pic>
      <p:pic>
        <p:nvPicPr>
          <p:cNvPr id="42" name="Picture 41">
            <a:extLst>
              <a:ext uri="{FF2B5EF4-FFF2-40B4-BE49-F238E27FC236}">
                <a16:creationId xmlns:a16="http://schemas.microsoft.com/office/drawing/2014/main" id="{98272A15-1AE1-FBD7-7B4A-CE99E212FDBE}"/>
              </a:ext>
            </a:extLst>
          </p:cNvPr>
          <p:cNvPicPr>
            <a:picLocks noChangeAspect="1"/>
          </p:cNvPicPr>
          <p:nvPr/>
        </p:nvPicPr>
        <p:blipFill>
          <a:blip r:embed="rId6"/>
          <a:stretch>
            <a:fillRect/>
          </a:stretch>
        </p:blipFill>
        <p:spPr>
          <a:xfrm>
            <a:off x="6826634" y="4064497"/>
            <a:ext cx="2276344" cy="2149638"/>
          </a:xfrm>
          <a:prstGeom prst="rect">
            <a:avLst/>
          </a:prstGeom>
        </p:spPr>
      </p:pic>
      <p:sp>
        <p:nvSpPr>
          <p:cNvPr id="45" name="Rectangle 44">
            <a:extLst>
              <a:ext uri="{FF2B5EF4-FFF2-40B4-BE49-F238E27FC236}">
                <a16:creationId xmlns:a16="http://schemas.microsoft.com/office/drawing/2014/main" id="{17E2E14F-4C8E-1EA7-9B03-D7ACCA59DD53}"/>
              </a:ext>
            </a:extLst>
          </p:cNvPr>
          <p:cNvSpPr>
            <a:spLocks/>
          </p:cNvSpPr>
          <p:nvPr/>
        </p:nvSpPr>
        <p:spPr>
          <a:xfrm>
            <a:off x="11828956" y="6153276"/>
            <a:ext cx="360000"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ontent Placeholder 2">
            <a:extLst>
              <a:ext uri="{FF2B5EF4-FFF2-40B4-BE49-F238E27FC236}">
                <a16:creationId xmlns:a16="http://schemas.microsoft.com/office/drawing/2014/main" id="{FE444DFC-27C1-B0FD-730B-9272DB48557C}"/>
              </a:ext>
            </a:extLst>
          </p:cNvPr>
          <p:cNvSpPr txBox="1">
            <a:spLocks/>
          </p:cNvSpPr>
          <p:nvPr/>
        </p:nvSpPr>
        <p:spPr>
          <a:xfrm>
            <a:off x="9123232" y="5491345"/>
            <a:ext cx="1117608" cy="3648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bg1"/>
                </a:solidFill>
                <a:latin typeface="Titillium Web" pitchFamily="2" charset="77"/>
              </a:rPr>
              <a:t>br</a:t>
            </a:r>
            <a:r>
              <a:rPr lang="en-US" sz="2400" b="1" dirty="0">
                <a:solidFill>
                  <a:srgbClr val="18B0F0"/>
                </a:solidFill>
                <a:latin typeface="Titillium Web SemiBold" pitchFamily="2" charset="77"/>
              </a:rPr>
              <a:t>AI</a:t>
            </a:r>
            <a:r>
              <a:rPr lang="en-US" sz="2400" dirty="0">
                <a:solidFill>
                  <a:schemeClr val="bg1"/>
                </a:solidFill>
                <a:latin typeface="Titillium Web" pitchFamily="2" charset="77"/>
              </a:rPr>
              <a:t>n</a:t>
            </a:r>
          </a:p>
        </p:txBody>
      </p:sp>
      <p:cxnSp>
        <p:nvCxnSpPr>
          <p:cNvPr id="69" name="Straight Arrow Connector 68">
            <a:extLst>
              <a:ext uri="{FF2B5EF4-FFF2-40B4-BE49-F238E27FC236}">
                <a16:creationId xmlns:a16="http://schemas.microsoft.com/office/drawing/2014/main" id="{FE99B2D4-6898-D3F9-223E-837580103CBA}"/>
              </a:ext>
            </a:extLst>
          </p:cNvPr>
          <p:cNvCxnSpPr>
            <a:cxnSpLocks/>
          </p:cNvCxnSpPr>
          <p:nvPr/>
        </p:nvCxnSpPr>
        <p:spPr>
          <a:xfrm flipH="1">
            <a:off x="10175970" y="4571978"/>
            <a:ext cx="1236150" cy="1101786"/>
          </a:xfrm>
          <a:prstGeom prst="straightConnector1">
            <a:avLst/>
          </a:prstGeom>
          <a:ln w="28575">
            <a:solidFill>
              <a:srgbClr val="18B0F0"/>
            </a:solidFill>
            <a:prstDash val="sysDot"/>
            <a:headEnd type="oval"/>
            <a:tailEnd type="triangle" w="lg"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AABBF8C7-1529-4B27-0F58-2D72EDF4CE8A}"/>
              </a:ext>
            </a:extLst>
          </p:cNvPr>
          <p:cNvCxnSpPr>
            <a:cxnSpLocks/>
          </p:cNvCxnSpPr>
          <p:nvPr/>
        </p:nvCxnSpPr>
        <p:spPr>
          <a:xfrm>
            <a:off x="8228956" y="5420236"/>
            <a:ext cx="1000906" cy="253528"/>
          </a:xfrm>
          <a:prstGeom prst="straightConnector1">
            <a:avLst/>
          </a:prstGeom>
          <a:ln w="28575">
            <a:solidFill>
              <a:srgbClr val="18B0F0"/>
            </a:solidFill>
            <a:prstDash val="sysDot"/>
            <a:headEnd type="oval"/>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BB4B2C20-5C22-E79A-62B6-52975BB6195B}"/>
              </a:ext>
            </a:extLst>
          </p:cNvPr>
          <p:cNvCxnSpPr>
            <a:cxnSpLocks/>
          </p:cNvCxnSpPr>
          <p:nvPr/>
        </p:nvCxnSpPr>
        <p:spPr>
          <a:xfrm flipV="1">
            <a:off x="5965554" y="1994119"/>
            <a:ext cx="1060040" cy="860243"/>
          </a:xfrm>
          <a:prstGeom prst="straightConnector1">
            <a:avLst/>
          </a:prstGeom>
          <a:ln w="28575">
            <a:solidFill>
              <a:srgbClr val="18B0F0"/>
            </a:solidFill>
            <a:prstDash val="sysDot"/>
            <a:headEnd type="oval"/>
            <a:tailEnd type="triangle" w="lg" len="med"/>
          </a:ln>
        </p:spPr>
        <p:style>
          <a:lnRef idx="1">
            <a:schemeClr val="accent1"/>
          </a:lnRef>
          <a:fillRef idx="0">
            <a:schemeClr val="accent1"/>
          </a:fillRef>
          <a:effectRef idx="0">
            <a:schemeClr val="accent1"/>
          </a:effectRef>
          <a:fontRef idx="minor">
            <a:schemeClr val="tx1"/>
          </a:fontRef>
        </p:style>
      </p:cxnSp>
      <p:sp>
        <p:nvSpPr>
          <p:cNvPr id="74" name="Content Placeholder 2">
            <a:extLst>
              <a:ext uri="{FF2B5EF4-FFF2-40B4-BE49-F238E27FC236}">
                <a16:creationId xmlns:a16="http://schemas.microsoft.com/office/drawing/2014/main" id="{0773C8FD-3F49-5BFB-960A-EEB9D7952B16}"/>
              </a:ext>
            </a:extLst>
          </p:cNvPr>
          <p:cNvSpPr txBox="1">
            <a:spLocks/>
          </p:cNvSpPr>
          <p:nvPr/>
        </p:nvSpPr>
        <p:spPr>
          <a:xfrm>
            <a:off x="6142403" y="1556776"/>
            <a:ext cx="2013105" cy="364839"/>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bg1"/>
                </a:solidFill>
                <a:latin typeface="Titillium Web" pitchFamily="2" charset="77"/>
              </a:rPr>
              <a:t>vision sensor</a:t>
            </a:r>
          </a:p>
        </p:txBody>
      </p:sp>
      <p:cxnSp>
        <p:nvCxnSpPr>
          <p:cNvPr id="76" name="Straight Arrow Connector 75">
            <a:extLst>
              <a:ext uri="{FF2B5EF4-FFF2-40B4-BE49-F238E27FC236}">
                <a16:creationId xmlns:a16="http://schemas.microsoft.com/office/drawing/2014/main" id="{047CE00B-5AD7-6514-885F-09E2D1B45AC0}"/>
              </a:ext>
            </a:extLst>
          </p:cNvPr>
          <p:cNvCxnSpPr>
            <a:cxnSpLocks/>
          </p:cNvCxnSpPr>
          <p:nvPr/>
        </p:nvCxnSpPr>
        <p:spPr>
          <a:xfrm flipH="1" flipV="1">
            <a:off x="7281970" y="1990806"/>
            <a:ext cx="1800878" cy="786428"/>
          </a:xfrm>
          <a:prstGeom prst="straightConnector1">
            <a:avLst/>
          </a:prstGeom>
          <a:ln w="28575">
            <a:solidFill>
              <a:srgbClr val="18B0F0"/>
            </a:solidFill>
            <a:prstDash val="sysDot"/>
            <a:headEnd type="oval"/>
            <a:tailEnd type="triangle" w="lg" len="med"/>
          </a:ln>
        </p:spPr>
        <p:style>
          <a:lnRef idx="1">
            <a:schemeClr val="accent1"/>
          </a:lnRef>
          <a:fillRef idx="0">
            <a:schemeClr val="accent1"/>
          </a:fillRef>
          <a:effectRef idx="0">
            <a:schemeClr val="accent1"/>
          </a:effectRef>
          <a:fontRef idx="minor">
            <a:schemeClr val="tx1"/>
          </a:fontRef>
        </p:style>
      </p:cxnSp>
      <p:sp>
        <p:nvSpPr>
          <p:cNvPr id="84" name="Content Placeholder 2">
            <a:extLst>
              <a:ext uri="{FF2B5EF4-FFF2-40B4-BE49-F238E27FC236}">
                <a16:creationId xmlns:a16="http://schemas.microsoft.com/office/drawing/2014/main" id="{770AFB68-3ABE-73A6-9BFA-2CE995D86F89}"/>
              </a:ext>
            </a:extLst>
          </p:cNvPr>
          <p:cNvSpPr txBox="1">
            <a:spLocks/>
          </p:cNvSpPr>
          <p:nvPr/>
        </p:nvSpPr>
        <p:spPr>
          <a:xfrm>
            <a:off x="745761" y="1615140"/>
            <a:ext cx="5203241" cy="45381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3050" indent="-273050" algn="l">
              <a:buClr>
                <a:srgbClr val="00B0F0"/>
              </a:buClr>
              <a:buFont typeface="Wingdings" pitchFamily="2" charset="2"/>
              <a:buChar char="§"/>
            </a:pPr>
            <a:r>
              <a:rPr lang="en-US" sz="2400" dirty="0">
                <a:solidFill>
                  <a:schemeClr val="bg1"/>
                </a:solidFill>
                <a:latin typeface="Titillium Web Light" pitchFamily="2" charset="77"/>
              </a:rPr>
              <a:t>The word “</a:t>
            </a:r>
            <a:r>
              <a:rPr lang="en-US" sz="2400" b="1" dirty="0">
                <a:solidFill>
                  <a:schemeClr val="bg1"/>
                </a:solidFill>
                <a:latin typeface="Titillium Web SemiBold" pitchFamily="2" charset="77"/>
              </a:rPr>
              <a:t>science</a:t>
            </a:r>
            <a:r>
              <a:rPr lang="en-US" sz="2400" dirty="0">
                <a:solidFill>
                  <a:schemeClr val="bg1"/>
                </a:solidFill>
                <a:latin typeface="Titillium Web Light" pitchFamily="2" charset="77"/>
              </a:rPr>
              <a:t>“ in Bahasa Indonesia is “</a:t>
            </a:r>
            <a:r>
              <a:rPr lang="en-US" sz="2400" b="1" dirty="0">
                <a:solidFill>
                  <a:schemeClr val="bg1"/>
                </a:solidFill>
                <a:latin typeface="Titillium Web SemiBold" pitchFamily="2" charset="77"/>
              </a:rPr>
              <a:t>s</a:t>
            </a:r>
            <a:r>
              <a:rPr lang="en-US" sz="2400" b="1" dirty="0">
                <a:solidFill>
                  <a:srgbClr val="00B0F0"/>
                </a:solidFill>
                <a:latin typeface="Titillium Web SemiBold" pitchFamily="2" charset="77"/>
              </a:rPr>
              <a:t>ai</a:t>
            </a:r>
            <a:r>
              <a:rPr lang="en-US" sz="2400" b="1" dirty="0">
                <a:solidFill>
                  <a:schemeClr val="bg1"/>
                </a:solidFill>
                <a:latin typeface="Titillium Web SemiBold" pitchFamily="2" charset="77"/>
              </a:rPr>
              <a:t>ns</a:t>
            </a:r>
            <a:r>
              <a:rPr lang="en-US" sz="2400" dirty="0">
                <a:solidFill>
                  <a:schemeClr val="bg1"/>
                </a:solidFill>
                <a:latin typeface="Titillium Web Light" pitchFamily="2" charset="77"/>
              </a:rPr>
              <a:t>“ (literally there is an “</a:t>
            </a:r>
            <a:r>
              <a:rPr lang="en-US" sz="2400" b="1" dirty="0">
                <a:solidFill>
                  <a:srgbClr val="00B0F0"/>
                </a:solidFill>
                <a:latin typeface="Titillium Web SemiBold" pitchFamily="2" charset="77"/>
              </a:rPr>
              <a:t>AI</a:t>
            </a:r>
            <a:r>
              <a:rPr lang="en-US" sz="2400" dirty="0">
                <a:solidFill>
                  <a:schemeClr val="bg1"/>
                </a:solidFill>
                <a:latin typeface="Titillium Web Light" pitchFamily="2" charset="77"/>
              </a:rPr>
              <a:t>“ in it).</a:t>
            </a:r>
            <a:r>
              <a:rPr lang="en-US" sz="2400" dirty="0">
                <a:solidFill>
                  <a:schemeClr val="bg1"/>
                </a:solidFill>
                <a:latin typeface="Titillium Web" pitchFamily="2" charset="77"/>
              </a:rPr>
              <a:t> s</a:t>
            </a:r>
            <a:r>
              <a:rPr lang="en-US" sz="2400" b="1" dirty="0">
                <a:solidFill>
                  <a:srgbClr val="00B0F0"/>
                </a:solidFill>
                <a:latin typeface="Titillium Web SemiBold" pitchFamily="2" charset="77"/>
              </a:rPr>
              <a:t>AI</a:t>
            </a:r>
            <a:r>
              <a:rPr lang="en-US" sz="2400" dirty="0">
                <a:solidFill>
                  <a:schemeClr val="bg1"/>
                </a:solidFill>
                <a:latin typeface="Titillium Web" pitchFamily="2" charset="77"/>
              </a:rPr>
              <a:t>ns-digital</a:t>
            </a:r>
            <a:r>
              <a:rPr lang="en-US" sz="2400" dirty="0">
                <a:solidFill>
                  <a:schemeClr val="bg1"/>
                </a:solidFill>
                <a:latin typeface="Titillium Web Light" pitchFamily="2" charset="77"/>
              </a:rPr>
              <a:t> provide </a:t>
            </a:r>
            <a:r>
              <a:rPr lang="en-US" sz="2400" b="1" dirty="0">
                <a:solidFill>
                  <a:srgbClr val="00B0F0"/>
                </a:solidFill>
                <a:latin typeface="Titillium Web SemiBold" pitchFamily="2" charset="77"/>
              </a:rPr>
              <a:t>Artificial Intelligence</a:t>
            </a:r>
            <a:r>
              <a:rPr lang="en-US" sz="2400" dirty="0">
                <a:solidFill>
                  <a:schemeClr val="bg1"/>
                </a:solidFill>
                <a:latin typeface="Titillium Web Light" pitchFamily="2" charset="77"/>
              </a:rPr>
              <a:t> based solutions, using Machine Vision technology to imitate the human eye's function in seeing the instrument output and automatically send the output data (without having to write by hand on paper or type on a keyboard)</a:t>
            </a:r>
          </a:p>
        </p:txBody>
      </p:sp>
    </p:spTree>
    <p:extLst>
      <p:ext uri="{BB962C8B-B14F-4D97-AF65-F5344CB8AC3E}">
        <p14:creationId xmlns:p14="http://schemas.microsoft.com/office/powerpoint/2010/main" val="2818591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CA1E88-1E83-1A82-8669-ED091CD9E9CE}"/>
              </a:ext>
            </a:extLst>
          </p:cNvPr>
          <p:cNvSpPr>
            <a:spLocks/>
          </p:cNvSpPr>
          <p:nvPr/>
        </p:nvSpPr>
        <p:spPr>
          <a:xfrm>
            <a:off x="11472000" y="6523054"/>
            <a:ext cx="720000"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D37E28C-5375-7559-F649-759E2801C0C0}"/>
              </a:ext>
            </a:extLst>
          </p:cNvPr>
          <p:cNvSpPr txBox="1"/>
          <p:nvPr/>
        </p:nvSpPr>
        <p:spPr>
          <a:xfrm>
            <a:off x="11465913" y="6539388"/>
            <a:ext cx="726087" cy="307777"/>
          </a:xfrm>
          <a:prstGeom prst="rect">
            <a:avLst/>
          </a:prstGeom>
          <a:noFill/>
        </p:spPr>
        <p:txBody>
          <a:bodyPr wrap="square" rtlCol="0">
            <a:spAutoFit/>
          </a:bodyPr>
          <a:lstStyle/>
          <a:p>
            <a:pPr algn="ctr"/>
            <a:r>
              <a:rPr lang="en-US" sz="1400" b="1" dirty="0">
                <a:solidFill>
                  <a:schemeClr val="bg1"/>
                </a:solidFill>
                <a:latin typeface="Titillium Web SemiBold" pitchFamily="2" charset="77"/>
              </a:rPr>
              <a:t>03</a:t>
            </a:r>
            <a:endParaRPr lang="en-US" sz="1400" dirty="0">
              <a:solidFill>
                <a:schemeClr val="bg1"/>
              </a:solidFill>
              <a:latin typeface="Titillium Web" pitchFamily="2" charset="77"/>
            </a:endParaRPr>
          </a:p>
        </p:txBody>
      </p:sp>
      <p:sp>
        <p:nvSpPr>
          <p:cNvPr id="18" name="Content Placeholder 2">
            <a:extLst>
              <a:ext uri="{FF2B5EF4-FFF2-40B4-BE49-F238E27FC236}">
                <a16:creationId xmlns:a16="http://schemas.microsoft.com/office/drawing/2014/main" id="{907E9B26-42C5-9C88-0FF2-469F12DCEDCF}"/>
              </a:ext>
            </a:extLst>
          </p:cNvPr>
          <p:cNvSpPr txBox="1">
            <a:spLocks/>
          </p:cNvSpPr>
          <p:nvPr/>
        </p:nvSpPr>
        <p:spPr>
          <a:xfrm>
            <a:off x="738420" y="1825625"/>
            <a:ext cx="11090536"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3050" indent="-273050" algn="l">
              <a:buClr>
                <a:srgbClr val="00B0F0"/>
              </a:buClr>
              <a:buFont typeface="Wingdings" pitchFamily="2" charset="2"/>
              <a:buChar char="§"/>
            </a:pPr>
            <a:r>
              <a:rPr lang="en-US" dirty="0">
                <a:solidFill>
                  <a:schemeClr val="bg1"/>
                </a:solidFill>
                <a:latin typeface="Titillium Web" pitchFamily="2" charset="77"/>
              </a:rPr>
              <a:t>s</a:t>
            </a:r>
            <a:r>
              <a:rPr lang="en-US" b="1" dirty="0">
                <a:solidFill>
                  <a:srgbClr val="00B0F0"/>
                </a:solidFill>
                <a:latin typeface="Titillium Web SemiBold" pitchFamily="2" charset="77"/>
              </a:rPr>
              <a:t>AI</a:t>
            </a:r>
            <a:r>
              <a:rPr lang="en-US" dirty="0">
                <a:solidFill>
                  <a:schemeClr val="bg1"/>
                </a:solidFill>
                <a:latin typeface="Titillium Web" pitchFamily="2" charset="77"/>
              </a:rPr>
              <a:t>ns-digital</a:t>
            </a:r>
            <a:r>
              <a:rPr lang="en-US" dirty="0">
                <a:solidFill>
                  <a:schemeClr val="bg1"/>
                </a:solidFill>
                <a:latin typeface="Titillium Web Light" pitchFamily="2" charset="77"/>
              </a:rPr>
              <a:t> will revolutionizes laboratory operations, improving data accuracy, and streamlining research processes</a:t>
            </a:r>
          </a:p>
          <a:p>
            <a:pPr marL="273050" indent="-273050" algn="l">
              <a:buClr>
                <a:srgbClr val="00B0F0"/>
              </a:buClr>
              <a:buFont typeface="Wingdings" pitchFamily="2" charset="2"/>
              <a:buChar char="§"/>
            </a:pPr>
            <a:r>
              <a:rPr lang="en-US" dirty="0">
                <a:solidFill>
                  <a:schemeClr val="bg1"/>
                </a:solidFill>
                <a:latin typeface="Titillium Web Light" pitchFamily="2" charset="77"/>
              </a:rPr>
              <a:t>Benefits:</a:t>
            </a:r>
          </a:p>
          <a:p>
            <a:pPr marL="584200" lvl="1" indent="-273050" algn="l">
              <a:buClr>
                <a:srgbClr val="00B0F0"/>
              </a:buClr>
              <a:buFont typeface="Wingdings" pitchFamily="2" charset="2"/>
              <a:buChar char="§"/>
            </a:pPr>
            <a:r>
              <a:rPr lang="en-US" dirty="0">
                <a:solidFill>
                  <a:schemeClr val="bg1"/>
                </a:solidFill>
                <a:latin typeface="Titillium Web Light" pitchFamily="2" charset="77"/>
              </a:rPr>
              <a:t>Will reduce data entry errors</a:t>
            </a:r>
          </a:p>
          <a:p>
            <a:pPr marL="584200" lvl="1" indent="-273050" algn="l">
              <a:buClr>
                <a:srgbClr val="00B0F0"/>
              </a:buClr>
              <a:buFont typeface="Wingdings" pitchFamily="2" charset="2"/>
              <a:buChar char="§"/>
            </a:pPr>
            <a:r>
              <a:rPr lang="en-US" dirty="0">
                <a:solidFill>
                  <a:schemeClr val="bg1"/>
                </a:solidFill>
                <a:latin typeface="Titillium Web Light" pitchFamily="2" charset="77"/>
              </a:rPr>
              <a:t>Accelerated research with real-time data access</a:t>
            </a:r>
          </a:p>
          <a:p>
            <a:pPr marL="584200" lvl="1" indent="-273050" algn="l">
              <a:buClr>
                <a:srgbClr val="00B0F0"/>
              </a:buClr>
              <a:buFont typeface="Wingdings" pitchFamily="2" charset="2"/>
              <a:buChar char="§"/>
            </a:pPr>
            <a:r>
              <a:rPr lang="en-US" dirty="0">
                <a:solidFill>
                  <a:schemeClr val="bg1"/>
                </a:solidFill>
                <a:latin typeface="Titillium Web Light" pitchFamily="2" charset="77"/>
              </a:rPr>
              <a:t>Enhanced collaboration through shared data repositories</a:t>
            </a:r>
          </a:p>
          <a:p>
            <a:pPr marL="730250" lvl="1" indent="-273050" algn="l">
              <a:buClr>
                <a:srgbClr val="00B0F0"/>
              </a:buClr>
              <a:buFont typeface="Wingdings" pitchFamily="2" charset="2"/>
              <a:buChar char="§"/>
            </a:pPr>
            <a:endParaRPr lang="en-US" dirty="0">
              <a:solidFill>
                <a:schemeClr val="bg1"/>
              </a:solidFill>
              <a:latin typeface="Titillium Web Light" pitchFamily="2" charset="77"/>
            </a:endParaRPr>
          </a:p>
        </p:txBody>
      </p:sp>
      <p:sp>
        <p:nvSpPr>
          <p:cNvPr id="2" name="Rectangle 1">
            <a:extLst>
              <a:ext uri="{FF2B5EF4-FFF2-40B4-BE49-F238E27FC236}">
                <a16:creationId xmlns:a16="http://schemas.microsoft.com/office/drawing/2014/main" id="{43733905-4A95-C379-7B50-760B37B76DA0}"/>
              </a:ext>
            </a:extLst>
          </p:cNvPr>
          <p:cNvSpPr>
            <a:spLocks noChangeAspect="1"/>
          </p:cNvSpPr>
          <p:nvPr/>
        </p:nvSpPr>
        <p:spPr>
          <a:xfrm rot="16200000">
            <a:off x="-3051058" y="3077168"/>
            <a:ext cx="6462114"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6C29CF0-EC79-FF00-843F-A95F6728C2BF}"/>
              </a:ext>
            </a:extLst>
          </p:cNvPr>
          <p:cNvPicPr>
            <a:picLocks noChangeAspect="1"/>
          </p:cNvPicPr>
          <p:nvPr/>
        </p:nvPicPr>
        <p:blipFill>
          <a:blip r:embed="rId2"/>
          <a:stretch>
            <a:fillRect/>
          </a:stretch>
        </p:blipFill>
        <p:spPr>
          <a:xfrm>
            <a:off x="10028956" y="370062"/>
            <a:ext cx="1800000" cy="970060"/>
          </a:xfrm>
          <a:prstGeom prst="rect">
            <a:avLst/>
          </a:prstGeom>
        </p:spPr>
      </p:pic>
      <p:sp>
        <p:nvSpPr>
          <p:cNvPr id="13" name="Title 1">
            <a:extLst>
              <a:ext uri="{FF2B5EF4-FFF2-40B4-BE49-F238E27FC236}">
                <a16:creationId xmlns:a16="http://schemas.microsoft.com/office/drawing/2014/main" id="{A97CD2F5-58A3-F362-ED20-9A3D3E43ECE0}"/>
              </a:ext>
            </a:extLst>
          </p:cNvPr>
          <p:cNvSpPr txBox="1">
            <a:spLocks/>
          </p:cNvSpPr>
          <p:nvPr/>
        </p:nvSpPr>
        <p:spPr>
          <a:xfrm>
            <a:off x="738420" y="580957"/>
            <a:ext cx="9272120" cy="9033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solidFill>
                  <a:schemeClr val="bg1"/>
                </a:solidFill>
                <a:latin typeface="Titillium Web ExtraLight" pitchFamily="2" charset="77"/>
              </a:rPr>
              <a:t>3. </a:t>
            </a:r>
            <a:r>
              <a:rPr lang="en-US" sz="4800" dirty="0">
                <a:solidFill>
                  <a:schemeClr val="bg1"/>
                </a:solidFill>
                <a:latin typeface="Titillium Web" pitchFamily="2" charset="77"/>
              </a:rPr>
              <a:t>Value</a:t>
            </a:r>
            <a:r>
              <a:rPr lang="en-US" sz="4800" dirty="0">
                <a:solidFill>
                  <a:schemeClr val="bg1"/>
                </a:solidFill>
                <a:latin typeface="Titillium Web ExtraLight" pitchFamily="2" charset="77"/>
              </a:rPr>
              <a:t> Proposition</a:t>
            </a:r>
          </a:p>
        </p:txBody>
      </p:sp>
      <p:sp>
        <p:nvSpPr>
          <p:cNvPr id="4" name="TextBox 3">
            <a:extLst>
              <a:ext uri="{FF2B5EF4-FFF2-40B4-BE49-F238E27FC236}">
                <a16:creationId xmlns:a16="http://schemas.microsoft.com/office/drawing/2014/main" id="{F9D6B1B7-AACD-4B52-8C88-77EDC5F86E0D}"/>
              </a:ext>
            </a:extLst>
          </p:cNvPr>
          <p:cNvSpPr txBox="1"/>
          <p:nvPr/>
        </p:nvSpPr>
        <p:spPr>
          <a:xfrm rot="16200000">
            <a:off x="-3069000" y="3087418"/>
            <a:ext cx="6498002" cy="323165"/>
          </a:xfrm>
          <a:prstGeom prst="rect">
            <a:avLst/>
          </a:prstGeom>
          <a:solidFill>
            <a:schemeClr val="tx1">
              <a:lumMod val="75000"/>
              <a:lumOff val="25000"/>
            </a:schemeClr>
          </a:solidFill>
        </p:spPr>
        <p:txBody>
          <a:bodyPr wrap="square" rtlCol="0">
            <a:spAutoFit/>
          </a:bodyPr>
          <a:lstStyle/>
          <a:p>
            <a:pPr algn="ctr"/>
            <a:r>
              <a:rPr lang="en-US" sz="1500" b="1" dirty="0">
                <a:solidFill>
                  <a:srgbClr val="00B0F0"/>
                </a:solidFill>
                <a:latin typeface="Titillium Web" pitchFamily="2" charset="77"/>
              </a:rPr>
              <a:t>CYIENT</a:t>
            </a:r>
            <a:r>
              <a:rPr lang="en-US" sz="1500" b="1" dirty="0">
                <a:solidFill>
                  <a:schemeClr val="bg1"/>
                </a:solidFill>
                <a:latin typeface="Titillium Web SemiBold" pitchFamily="2" charset="77"/>
              </a:rPr>
              <a:t> - CYIENTIFIQ </a:t>
            </a:r>
            <a:r>
              <a:rPr lang="en-US" sz="1500" dirty="0">
                <a:solidFill>
                  <a:schemeClr val="bg1"/>
                </a:solidFill>
                <a:latin typeface="Titillium Web" pitchFamily="2" charset="77"/>
              </a:rPr>
              <a:t>INNOVATION LEAGUE</a:t>
            </a:r>
            <a:r>
              <a:rPr lang="en-US" sz="1500" b="1" dirty="0">
                <a:solidFill>
                  <a:schemeClr val="bg1"/>
                </a:solidFill>
                <a:latin typeface="Titillium Web SemiBold" pitchFamily="2" charset="77"/>
              </a:rPr>
              <a:t> </a:t>
            </a:r>
            <a:r>
              <a:rPr lang="en-US" sz="1500" dirty="0">
                <a:solidFill>
                  <a:srgbClr val="00B0F0"/>
                </a:solidFill>
                <a:latin typeface="Titillium Web ExtraLight" pitchFamily="2" charset="77"/>
              </a:rPr>
              <a:t>GLOBAL HACKATHON 2023</a:t>
            </a:r>
          </a:p>
        </p:txBody>
      </p:sp>
      <p:sp>
        <p:nvSpPr>
          <p:cNvPr id="5" name="Rectangle 4">
            <a:extLst>
              <a:ext uri="{FF2B5EF4-FFF2-40B4-BE49-F238E27FC236}">
                <a16:creationId xmlns:a16="http://schemas.microsoft.com/office/drawing/2014/main" id="{CD84FD3D-E96A-EB3D-65A2-3C772BB1CB44}"/>
              </a:ext>
            </a:extLst>
          </p:cNvPr>
          <p:cNvSpPr>
            <a:spLocks noChangeAspect="1"/>
          </p:cNvSpPr>
          <p:nvPr/>
        </p:nvSpPr>
        <p:spPr>
          <a:xfrm>
            <a:off x="-2" y="6513277"/>
            <a:ext cx="11472002" cy="360000"/>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00B44D8-F83A-31A6-AC52-6E54D163B0E8}"/>
              </a:ext>
            </a:extLst>
          </p:cNvPr>
          <p:cNvSpPr txBox="1"/>
          <p:nvPr/>
        </p:nvSpPr>
        <p:spPr>
          <a:xfrm>
            <a:off x="-2" y="6524000"/>
            <a:ext cx="11478089" cy="323165"/>
          </a:xfrm>
          <a:prstGeom prst="rect">
            <a:avLst/>
          </a:prstGeom>
          <a:noFill/>
        </p:spPr>
        <p:txBody>
          <a:bodyPr wrap="square" rtlCol="0">
            <a:spAutoFit/>
          </a:bodyPr>
          <a:lstStyle/>
          <a:p>
            <a:pPr algn="ctr"/>
            <a:r>
              <a:rPr lang="en-US" sz="1500" dirty="0">
                <a:solidFill>
                  <a:schemeClr val="bg1"/>
                </a:solidFill>
                <a:latin typeface="Titillium Web" pitchFamily="2" charset="77"/>
              </a:rPr>
              <a:t>s</a:t>
            </a:r>
            <a:r>
              <a:rPr lang="en-US" sz="1500" b="1" dirty="0">
                <a:solidFill>
                  <a:schemeClr val="bg1"/>
                </a:solidFill>
                <a:latin typeface="Titillium Web" pitchFamily="2" charset="77"/>
              </a:rPr>
              <a:t>AI</a:t>
            </a:r>
            <a:r>
              <a:rPr lang="en-US" sz="1500" dirty="0">
                <a:solidFill>
                  <a:schemeClr val="bg1"/>
                </a:solidFill>
                <a:latin typeface="Titillium Web" pitchFamily="2" charset="77"/>
              </a:rPr>
              <a:t>ns-digital : “</a:t>
            </a:r>
            <a:r>
              <a:rPr lang="en-US" sz="1500" i="1" dirty="0">
                <a:solidFill>
                  <a:schemeClr val="bg1"/>
                </a:solidFill>
                <a:latin typeface="Titillium Web" pitchFamily="2" charset="77"/>
              </a:rPr>
              <a:t>Digitalizing the Laboratory, Bridging the Gap with IoT Integration</a:t>
            </a:r>
            <a:r>
              <a:rPr lang="en-US" sz="1500" dirty="0">
                <a:solidFill>
                  <a:schemeClr val="bg1"/>
                </a:solidFill>
                <a:latin typeface="Titillium Web" pitchFamily="2" charset="77"/>
              </a:rPr>
              <a:t>” | Danny Ismarianto Ruhiyat ( info@danito.net )</a:t>
            </a:r>
          </a:p>
        </p:txBody>
      </p:sp>
    </p:spTree>
    <p:extLst>
      <p:ext uri="{BB962C8B-B14F-4D97-AF65-F5344CB8AC3E}">
        <p14:creationId xmlns:p14="http://schemas.microsoft.com/office/powerpoint/2010/main" val="2538519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CA1E88-1E83-1A82-8669-ED091CD9E9CE}"/>
              </a:ext>
            </a:extLst>
          </p:cNvPr>
          <p:cNvSpPr>
            <a:spLocks/>
          </p:cNvSpPr>
          <p:nvPr/>
        </p:nvSpPr>
        <p:spPr>
          <a:xfrm>
            <a:off x="11472000" y="6523054"/>
            <a:ext cx="720000"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D37E28C-5375-7559-F649-759E2801C0C0}"/>
              </a:ext>
            </a:extLst>
          </p:cNvPr>
          <p:cNvSpPr txBox="1"/>
          <p:nvPr/>
        </p:nvSpPr>
        <p:spPr>
          <a:xfrm>
            <a:off x="11465913" y="6539388"/>
            <a:ext cx="726087" cy="307777"/>
          </a:xfrm>
          <a:prstGeom prst="rect">
            <a:avLst/>
          </a:prstGeom>
          <a:noFill/>
        </p:spPr>
        <p:txBody>
          <a:bodyPr wrap="square" rtlCol="0">
            <a:spAutoFit/>
          </a:bodyPr>
          <a:lstStyle/>
          <a:p>
            <a:pPr algn="ctr"/>
            <a:r>
              <a:rPr lang="en-US" sz="1400" b="1" dirty="0">
                <a:solidFill>
                  <a:schemeClr val="bg1"/>
                </a:solidFill>
                <a:latin typeface="Titillium Web SemiBold" pitchFamily="2" charset="77"/>
              </a:rPr>
              <a:t>04</a:t>
            </a:r>
            <a:endParaRPr lang="en-US" sz="1400" dirty="0">
              <a:solidFill>
                <a:schemeClr val="bg1"/>
              </a:solidFill>
              <a:latin typeface="Titillium Web" pitchFamily="2" charset="77"/>
            </a:endParaRPr>
          </a:p>
        </p:txBody>
      </p:sp>
      <p:sp>
        <p:nvSpPr>
          <p:cNvPr id="18" name="Content Placeholder 2">
            <a:extLst>
              <a:ext uri="{FF2B5EF4-FFF2-40B4-BE49-F238E27FC236}">
                <a16:creationId xmlns:a16="http://schemas.microsoft.com/office/drawing/2014/main" id="{907E9B26-42C5-9C88-0FF2-469F12DCEDCF}"/>
              </a:ext>
            </a:extLst>
          </p:cNvPr>
          <p:cNvSpPr txBox="1">
            <a:spLocks/>
          </p:cNvSpPr>
          <p:nvPr/>
        </p:nvSpPr>
        <p:spPr>
          <a:xfrm>
            <a:off x="738420" y="1825625"/>
            <a:ext cx="11090536" cy="435133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3050" indent="-273050" algn="l">
              <a:buClr>
                <a:srgbClr val="00B0F0"/>
              </a:buClr>
              <a:buFont typeface="Wingdings" pitchFamily="2" charset="2"/>
              <a:buChar char="§"/>
            </a:pPr>
            <a:r>
              <a:rPr lang="en-US" dirty="0">
                <a:solidFill>
                  <a:schemeClr val="bg1"/>
                </a:solidFill>
                <a:latin typeface="Titillium Web Light" pitchFamily="2" charset="77"/>
              </a:rPr>
              <a:t>Implementation:</a:t>
            </a:r>
          </a:p>
          <a:p>
            <a:pPr marL="584200" lvl="1" indent="-273050" algn="l">
              <a:buClr>
                <a:srgbClr val="00B0F0"/>
              </a:buClr>
              <a:buFont typeface="Wingdings" pitchFamily="2" charset="2"/>
              <a:buChar char="§"/>
            </a:pPr>
            <a:r>
              <a:rPr lang="en-US" dirty="0">
                <a:solidFill>
                  <a:schemeClr val="bg1"/>
                </a:solidFill>
                <a:latin typeface="Titillium Web Light" pitchFamily="2" charset="77"/>
              </a:rPr>
              <a:t>The </a:t>
            </a:r>
            <a:r>
              <a:rPr lang="en-US" sz="2000" dirty="0">
                <a:solidFill>
                  <a:schemeClr val="bg1"/>
                </a:solidFill>
                <a:latin typeface="Titillium Web" pitchFamily="2" charset="77"/>
              </a:rPr>
              <a:t>s</a:t>
            </a:r>
            <a:r>
              <a:rPr lang="en-US" sz="2000" b="1" dirty="0">
                <a:solidFill>
                  <a:srgbClr val="00B0F0"/>
                </a:solidFill>
                <a:latin typeface="Titillium Web SemiBold" pitchFamily="2" charset="77"/>
              </a:rPr>
              <a:t>AI</a:t>
            </a:r>
            <a:r>
              <a:rPr lang="en-US" sz="2000" dirty="0">
                <a:solidFill>
                  <a:schemeClr val="bg1"/>
                </a:solidFill>
                <a:latin typeface="Titillium Web" pitchFamily="2" charset="77"/>
              </a:rPr>
              <a:t>ns-digital </a:t>
            </a:r>
            <a:r>
              <a:rPr lang="en-US" dirty="0">
                <a:solidFill>
                  <a:schemeClr val="bg1"/>
                </a:solidFill>
                <a:latin typeface="Titillium Web Light" pitchFamily="2" charset="77"/>
              </a:rPr>
              <a:t>device easily attach to lab instruments</a:t>
            </a:r>
          </a:p>
          <a:p>
            <a:pPr marL="584200" lvl="1" indent="-273050" algn="l">
              <a:buClr>
                <a:srgbClr val="00B0F0"/>
              </a:buClr>
              <a:buFont typeface="Wingdings" pitchFamily="2" charset="2"/>
              <a:buChar char="§"/>
            </a:pPr>
            <a:r>
              <a:rPr lang="en-US" dirty="0">
                <a:solidFill>
                  <a:schemeClr val="bg1"/>
                </a:solidFill>
                <a:latin typeface="Titillium Web Light" pitchFamily="2" charset="77"/>
              </a:rPr>
              <a:t>Seamless integration with cloud platforms for data storage and analysis</a:t>
            </a:r>
          </a:p>
          <a:p>
            <a:pPr marL="730250" lvl="1" indent="-273050" algn="l">
              <a:buClr>
                <a:srgbClr val="00B0F0"/>
              </a:buClr>
              <a:buFont typeface="Wingdings" pitchFamily="2" charset="2"/>
              <a:buChar char="§"/>
            </a:pPr>
            <a:endParaRPr lang="en-US" dirty="0">
              <a:solidFill>
                <a:schemeClr val="bg1"/>
              </a:solidFill>
              <a:latin typeface="Titillium Web Light" pitchFamily="2" charset="77"/>
            </a:endParaRPr>
          </a:p>
          <a:p>
            <a:pPr marL="273050" indent="-273050" algn="l">
              <a:buClr>
                <a:srgbClr val="00B0F0"/>
              </a:buClr>
              <a:buFont typeface="Wingdings" pitchFamily="2" charset="2"/>
              <a:buChar char="§"/>
            </a:pPr>
            <a:r>
              <a:rPr lang="en-US" dirty="0">
                <a:solidFill>
                  <a:schemeClr val="bg1"/>
                </a:solidFill>
                <a:latin typeface="Titillium Web Light" pitchFamily="2" charset="77"/>
              </a:rPr>
              <a:t>Differentiator:</a:t>
            </a:r>
          </a:p>
          <a:p>
            <a:pPr marL="622300" lvl="1" indent="-311150" algn="l">
              <a:buClr>
                <a:srgbClr val="00B0F0"/>
              </a:buClr>
              <a:buFont typeface="Wingdings" pitchFamily="2" charset="2"/>
              <a:buChar char="§"/>
            </a:pPr>
            <a:r>
              <a:rPr lang="en-US" sz="2000" dirty="0">
                <a:solidFill>
                  <a:schemeClr val="bg1"/>
                </a:solidFill>
                <a:latin typeface="Titillium Web" pitchFamily="2" charset="77"/>
              </a:rPr>
              <a:t>s</a:t>
            </a:r>
            <a:r>
              <a:rPr lang="en-US" sz="2000" b="1" dirty="0">
                <a:solidFill>
                  <a:srgbClr val="00B0F0"/>
                </a:solidFill>
                <a:latin typeface="Titillium Web SemiBold" pitchFamily="2" charset="77"/>
              </a:rPr>
              <a:t>AI</a:t>
            </a:r>
            <a:r>
              <a:rPr lang="en-US" sz="2000" dirty="0">
                <a:solidFill>
                  <a:schemeClr val="bg1"/>
                </a:solidFill>
                <a:latin typeface="Titillium Web" pitchFamily="2" charset="77"/>
              </a:rPr>
              <a:t>ns-digital</a:t>
            </a:r>
            <a:r>
              <a:rPr lang="en-US" dirty="0">
                <a:solidFill>
                  <a:schemeClr val="bg1"/>
                </a:solidFill>
                <a:latin typeface="Titillium Web Light" pitchFamily="2" charset="77"/>
              </a:rPr>
              <a:t> is the first universal IoT solution for laboratories, bridging the gap between conventional and modern instrumentation</a:t>
            </a:r>
          </a:p>
          <a:p>
            <a:pPr marL="622300" lvl="1" indent="-311150" algn="l">
              <a:buClr>
                <a:srgbClr val="00B0F0"/>
              </a:buClr>
              <a:buFont typeface="Wingdings" pitchFamily="2" charset="2"/>
              <a:buChar char="§"/>
            </a:pPr>
            <a:r>
              <a:rPr lang="en-US" dirty="0">
                <a:solidFill>
                  <a:schemeClr val="bg1"/>
                </a:solidFill>
                <a:latin typeface="Titillium Web Light" pitchFamily="2" charset="77"/>
              </a:rPr>
              <a:t>Cost-effective and user-friendly, </a:t>
            </a:r>
            <a:r>
              <a:rPr lang="en-US" sz="2000" dirty="0">
                <a:solidFill>
                  <a:schemeClr val="bg1"/>
                </a:solidFill>
                <a:latin typeface="Titillium Web" pitchFamily="2" charset="77"/>
              </a:rPr>
              <a:t>s</a:t>
            </a:r>
            <a:r>
              <a:rPr lang="en-US" sz="2000" b="1" dirty="0">
                <a:solidFill>
                  <a:srgbClr val="00B0F0"/>
                </a:solidFill>
                <a:latin typeface="Titillium Web SemiBold" pitchFamily="2" charset="77"/>
              </a:rPr>
              <a:t>AI</a:t>
            </a:r>
            <a:r>
              <a:rPr lang="en-US" sz="2000" dirty="0">
                <a:solidFill>
                  <a:schemeClr val="bg1"/>
                </a:solidFill>
                <a:latin typeface="Titillium Web" pitchFamily="2" charset="77"/>
              </a:rPr>
              <a:t>ns-digital</a:t>
            </a:r>
            <a:r>
              <a:rPr lang="en-US" dirty="0">
                <a:solidFill>
                  <a:schemeClr val="bg1"/>
                </a:solidFill>
                <a:latin typeface="Titillium Web Light" pitchFamily="2" charset="77"/>
              </a:rPr>
              <a:t> sets a new industry standard</a:t>
            </a:r>
          </a:p>
          <a:p>
            <a:pPr marL="730250" lvl="1" indent="-273050" algn="l">
              <a:buClr>
                <a:srgbClr val="00B0F0"/>
              </a:buClr>
              <a:buFont typeface="Wingdings" pitchFamily="2" charset="2"/>
              <a:buChar char="§"/>
            </a:pPr>
            <a:endParaRPr lang="en-US" dirty="0">
              <a:solidFill>
                <a:schemeClr val="bg1"/>
              </a:solidFill>
              <a:latin typeface="Titillium Web Light" pitchFamily="2" charset="77"/>
            </a:endParaRPr>
          </a:p>
          <a:p>
            <a:pPr marL="273050" indent="-273050" algn="l">
              <a:buClr>
                <a:srgbClr val="00B0F0"/>
              </a:buClr>
              <a:buFont typeface="Wingdings" pitchFamily="2" charset="2"/>
              <a:buChar char="§"/>
            </a:pPr>
            <a:r>
              <a:rPr lang="en-US" dirty="0">
                <a:solidFill>
                  <a:schemeClr val="bg1"/>
                </a:solidFill>
                <a:latin typeface="Titillium Web Light" pitchFamily="2" charset="77"/>
              </a:rPr>
              <a:t>Unique Aspects:</a:t>
            </a:r>
          </a:p>
          <a:p>
            <a:pPr marL="584200" lvl="1" indent="-273050" algn="l">
              <a:buClr>
                <a:srgbClr val="00B0F0"/>
              </a:buClr>
              <a:buFont typeface="Wingdings" pitchFamily="2" charset="2"/>
              <a:buChar char="§"/>
            </a:pPr>
            <a:r>
              <a:rPr lang="en-US" dirty="0">
                <a:solidFill>
                  <a:schemeClr val="bg1"/>
                </a:solidFill>
                <a:latin typeface="Titillium Web Light" pitchFamily="2" charset="77"/>
              </a:rPr>
              <a:t>Universal compatibility with existing lab equipment</a:t>
            </a:r>
          </a:p>
          <a:p>
            <a:pPr marL="584200" lvl="1" indent="-273050" algn="l">
              <a:buClr>
                <a:srgbClr val="00B0F0"/>
              </a:buClr>
              <a:buFont typeface="Wingdings" pitchFamily="2" charset="2"/>
              <a:buChar char="§"/>
            </a:pPr>
            <a:r>
              <a:rPr lang="en-US" dirty="0">
                <a:solidFill>
                  <a:schemeClr val="bg1"/>
                </a:solidFill>
                <a:latin typeface="Titillium Web Light" pitchFamily="2" charset="77"/>
              </a:rPr>
              <a:t>Real-time data transfer to cloud-based platforms</a:t>
            </a:r>
          </a:p>
          <a:p>
            <a:pPr marL="584200" lvl="1" indent="-273050" algn="l">
              <a:buClr>
                <a:srgbClr val="00B0F0"/>
              </a:buClr>
              <a:buFont typeface="Wingdings" pitchFamily="2" charset="2"/>
              <a:buChar char="§"/>
            </a:pPr>
            <a:r>
              <a:rPr lang="en-US" dirty="0">
                <a:solidFill>
                  <a:schemeClr val="bg1"/>
                </a:solidFill>
                <a:latin typeface="Titillium Web Light" pitchFamily="2" charset="77"/>
              </a:rPr>
              <a:t>Integration with data analytics tools for instant insights</a:t>
            </a:r>
          </a:p>
        </p:txBody>
      </p:sp>
      <p:sp>
        <p:nvSpPr>
          <p:cNvPr id="2" name="Rectangle 1">
            <a:extLst>
              <a:ext uri="{FF2B5EF4-FFF2-40B4-BE49-F238E27FC236}">
                <a16:creationId xmlns:a16="http://schemas.microsoft.com/office/drawing/2014/main" id="{3824EB5A-0CBA-5187-1834-3DB2DEEC2F01}"/>
              </a:ext>
            </a:extLst>
          </p:cNvPr>
          <p:cNvSpPr>
            <a:spLocks noChangeAspect="1"/>
          </p:cNvSpPr>
          <p:nvPr/>
        </p:nvSpPr>
        <p:spPr>
          <a:xfrm rot="16200000">
            <a:off x="-3051058" y="3077168"/>
            <a:ext cx="6462114"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2BCA761-9C2D-FC4D-2772-42EC6615A16C}"/>
              </a:ext>
            </a:extLst>
          </p:cNvPr>
          <p:cNvPicPr>
            <a:picLocks noChangeAspect="1"/>
          </p:cNvPicPr>
          <p:nvPr/>
        </p:nvPicPr>
        <p:blipFill>
          <a:blip r:embed="rId2"/>
          <a:stretch>
            <a:fillRect/>
          </a:stretch>
        </p:blipFill>
        <p:spPr>
          <a:xfrm>
            <a:off x="10028956" y="370062"/>
            <a:ext cx="1800000" cy="970060"/>
          </a:xfrm>
          <a:prstGeom prst="rect">
            <a:avLst/>
          </a:prstGeom>
        </p:spPr>
      </p:pic>
      <p:sp>
        <p:nvSpPr>
          <p:cNvPr id="14" name="Title 1">
            <a:extLst>
              <a:ext uri="{FF2B5EF4-FFF2-40B4-BE49-F238E27FC236}">
                <a16:creationId xmlns:a16="http://schemas.microsoft.com/office/drawing/2014/main" id="{371636D8-13D9-769F-7CA5-4E2DCAEE6EDD}"/>
              </a:ext>
            </a:extLst>
          </p:cNvPr>
          <p:cNvSpPr txBox="1">
            <a:spLocks/>
          </p:cNvSpPr>
          <p:nvPr/>
        </p:nvSpPr>
        <p:spPr>
          <a:xfrm>
            <a:off x="738420" y="580957"/>
            <a:ext cx="9272120" cy="9033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solidFill>
                  <a:schemeClr val="bg1"/>
                </a:solidFill>
                <a:latin typeface="Titillium Web ExtraLight" pitchFamily="2" charset="77"/>
              </a:rPr>
              <a:t>4. </a:t>
            </a:r>
            <a:r>
              <a:rPr lang="en-US" sz="4800" dirty="0">
                <a:solidFill>
                  <a:schemeClr val="bg1"/>
                </a:solidFill>
                <a:latin typeface="Titillium Web" pitchFamily="2" charset="77"/>
              </a:rPr>
              <a:t>Unique</a:t>
            </a:r>
            <a:r>
              <a:rPr lang="en-US" sz="4800" dirty="0">
                <a:solidFill>
                  <a:schemeClr val="bg1"/>
                </a:solidFill>
                <a:latin typeface="Titillium Web ExtraLight" pitchFamily="2" charset="77"/>
              </a:rPr>
              <a:t> and </a:t>
            </a:r>
            <a:r>
              <a:rPr lang="en-US" sz="4800" dirty="0">
                <a:solidFill>
                  <a:schemeClr val="bg1"/>
                </a:solidFill>
                <a:latin typeface="Titillium Web" pitchFamily="2" charset="77"/>
              </a:rPr>
              <a:t>Feasible</a:t>
            </a:r>
          </a:p>
        </p:txBody>
      </p:sp>
      <p:sp>
        <p:nvSpPr>
          <p:cNvPr id="5" name="TextBox 4">
            <a:extLst>
              <a:ext uri="{FF2B5EF4-FFF2-40B4-BE49-F238E27FC236}">
                <a16:creationId xmlns:a16="http://schemas.microsoft.com/office/drawing/2014/main" id="{870F2C01-EEA7-D9C0-D3DD-812DB068023D}"/>
              </a:ext>
            </a:extLst>
          </p:cNvPr>
          <p:cNvSpPr txBox="1"/>
          <p:nvPr/>
        </p:nvSpPr>
        <p:spPr>
          <a:xfrm rot="16200000">
            <a:off x="-3069000" y="3087418"/>
            <a:ext cx="6498002" cy="323165"/>
          </a:xfrm>
          <a:prstGeom prst="rect">
            <a:avLst/>
          </a:prstGeom>
          <a:solidFill>
            <a:schemeClr val="tx1">
              <a:lumMod val="75000"/>
              <a:lumOff val="25000"/>
            </a:schemeClr>
          </a:solidFill>
        </p:spPr>
        <p:txBody>
          <a:bodyPr wrap="square" rtlCol="0">
            <a:spAutoFit/>
          </a:bodyPr>
          <a:lstStyle/>
          <a:p>
            <a:pPr algn="ctr"/>
            <a:r>
              <a:rPr lang="en-US" sz="1500" b="1" dirty="0">
                <a:solidFill>
                  <a:srgbClr val="00B0F0"/>
                </a:solidFill>
                <a:latin typeface="Titillium Web" pitchFamily="2" charset="77"/>
              </a:rPr>
              <a:t>CYIENT</a:t>
            </a:r>
            <a:r>
              <a:rPr lang="en-US" sz="1500" b="1" dirty="0">
                <a:solidFill>
                  <a:schemeClr val="bg1"/>
                </a:solidFill>
                <a:latin typeface="Titillium Web SemiBold" pitchFamily="2" charset="77"/>
              </a:rPr>
              <a:t> - CYIENTIFIQ </a:t>
            </a:r>
            <a:r>
              <a:rPr lang="en-US" sz="1500" dirty="0">
                <a:solidFill>
                  <a:schemeClr val="bg1"/>
                </a:solidFill>
                <a:latin typeface="Titillium Web" pitchFamily="2" charset="77"/>
              </a:rPr>
              <a:t>INNOVATION LEAGUE</a:t>
            </a:r>
            <a:r>
              <a:rPr lang="en-US" sz="1500" b="1" dirty="0">
                <a:solidFill>
                  <a:schemeClr val="bg1"/>
                </a:solidFill>
                <a:latin typeface="Titillium Web SemiBold" pitchFamily="2" charset="77"/>
              </a:rPr>
              <a:t> </a:t>
            </a:r>
            <a:r>
              <a:rPr lang="en-US" sz="1500" dirty="0">
                <a:solidFill>
                  <a:srgbClr val="00B0F0"/>
                </a:solidFill>
                <a:latin typeface="Titillium Web ExtraLight" pitchFamily="2" charset="77"/>
              </a:rPr>
              <a:t>GLOBAL HACKATHON 2023</a:t>
            </a:r>
          </a:p>
        </p:txBody>
      </p:sp>
      <p:sp>
        <p:nvSpPr>
          <p:cNvPr id="8" name="Rectangle 7">
            <a:extLst>
              <a:ext uri="{FF2B5EF4-FFF2-40B4-BE49-F238E27FC236}">
                <a16:creationId xmlns:a16="http://schemas.microsoft.com/office/drawing/2014/main" id="{359B83AA-96B3-A558-623B-1BD706D57527}"/>
              </a:ext>
            </a:extLst>
          </p:cNvPr>
          <p:cNvSpPr>
            <a:spLocks noChangeAspect="1"/>
          </p:cNvSpPr>
          <p:nvPr/>
        </p:nvSpPr>
        <p:spPr>
          <a:xfrm>
            <a:off x="-2" y="6513277"/>
            <a:ext cx="11472002" cy="360000"/>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1272599-2790-4119-AA7F-B761DC5927CE}"/>
              </a:ext>
            </a:extLst>
          </p:cNvPr>
          <p:cNvSpPr txBox="1"/>
          <p:nvPr/>
        </p:nvSpPr>
        <p:spPr>
          <a:xfrm>
            <a:off x="-2" y="6524000"/>
            <a:ext cx="11478089" cy="323165"/>
          </a:xfrm>
          <a:prstGeom prst="rect">
            <a:avLst/>
          </a:prstGeom>
          <a:noFill/>
        </p:spPr>
        <p:txBody>
          <a:bodyPr wrap="square" rtlCol="0">
            <a:spAutoFit/>
          </a:bodyPr>
          <a:lstStyle/>
          <a:p>
            <a:pPr algn="ctr"/>
            <a:r>
              <a:rPr lang="en-US" sz="1500" dirty="0">
                <a:solidFill>
                  <a:schemeClr val="bg1"/>
                </a:solidFill>
                <a:latin typeface="Titillium Web" pitchFamily="2" charset="77"/>
              </a:rPr>
              <a:t>s</a:t>
            </a:r>
            <a:r>
              <a:rPr lang="en-US" sz="1500" b="1" dirty="0">
                <a:solidFill>
                  <a:schemeClr val="bg1"/>
                </a:solidFill>
                <a:latin typeface="Titillium Web" pitchFamily="2" charset="77"/>
              </a:rPr>
              <a:t>AI</a:t>
            </a:r>
            <a:r>
              <a:rPr lang="en-US" sz="1500" dirty="0">
                <a:solidFill>
                  <a:schemeClr val="bg1"/>
                </a:solidFill>
                <a:latin typeface="Titillium Web" pitchFamily="2" charset="77"/>
              </a:rPr>
              <a:t>ns-digital : “</a:t>
            </a:r>
            <a:r>
              <a:rPr lang="en-US" sz="1500" i="1" dirty="0">
                <a:solidFill>
                  <a:schemeClr val="bg1"/>
                </a:solidFill>
                <a:latin typeface="Titillium Web" pitchFamily="2" charset="77"/>
              </a:rPr>
              <a:t>Digitalizing the Laboratory, Bridging the Gap with IoT Integration</a:t>
            </a:r>
            <a:r>
              <a:rPr lang="en-US" sz="1500" dirty="0">
                <a:solidFill>
                  <a:schemeClr val="bg1"/>
                </a:solidFill>
                <a:latin typeface="Titillium Web" pitchFamily="2" charset="77"/>
              </a:rPr>
              <a:t>” | Danny Ismarianto Ruhiyat ( info@danito.net )</a:t>
            </a:r>
          </a:p>
        </p:txBody>
      </p:sp>
    </p:spTree>
    <p:extLst>
      <p:ext uri="{BB962C8B-B14F-4D97-AF65-F5344CB8AC3E}">
        <p14:creationId xmlns:p14="http://schemas.microsoft.com/office/powerpoint/2010/main" val="1915332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CA1E88-1E83-1A82-8669-ED091CD9E9CE}"/>
              </a:ext>
            </a:extLst>
          </p:cNvPr>
          <p:cNvSpPr>
            <a:spLocks/>
          </p:cNvSpPr>
          <p:nvPr/>
        </p:nvSpPr>
        <p:spPr>
          <a:xfrm>
            <a:off x="11472000" y="6523054"/>
            <a:ext cx="720000"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D37E28C-5375-7559-F649-759E2801C0C0}"/>
              </a:ext>
            </a:extLst>
          </p:cNvPr>
          <p:cNvSpPr txBox="1"/>
          <p:nvPr/>
        </p:nvSpPr>
        <p:spPr>
          <a:xfrm>
            <a:off x="11465913" y="6539388"/>
            <a:ext cx="726087" cy="307777"/>
          </a:xfrm>
          <a:prstGeom prst="rect">
            <a:avLst/>
          </a:prstGeom>
          <a:noFill/>
        </p:spPr>
        <p:txBody>
          <a:bodyPr wrap="square" rtlCol="0">
            <a:spAutoFit/>
          </a:bodyPr>
          <a:lstStyle/>
          <a:p>
            <a:pPr algn="ctr"/>
            <a:r>
              <a:rPr lang="en-US" sz="1400" b="1" dirty="0">
                <a:solidFill>
                  <a:schemeClr val="bg1"/>
                </a:solidFill>
                <a:latin typeface="Titillium Web SemiBold" pitchFamily="2" charset="77"/>
              </a:rPr>
              <a:t>05</a:t>
            </a:r>
            <a:endParaRPr lang="en-US" sz="1400" dirty="0">
              <a:solidFill>
                <a:schemeClr val="bg1"/>
              </a:solidFill>
              <a:latin typeface="Titillium Web" pitchFamily="2" charset="77"/>
            </a:endParaRPr>
          </a:p>
        </p:txBody>
      </p:sp>
      <p:sp>
        <p:nvSpPr>
          <p:cNvPr id="18" name="Content Placeholder 2">
            <a:extLst>
              <a:ext uri="{FF2B5EF4-FFF2-40B4-BE49-F238E27FC236}">
                <a16:creationId xmlns:a16="http://schemas.microsoft.com/office/drawing/2014/main" id="{907E9B26-42C5-9C88-0FF2-469F12DCEDCF}"/>
              </a:ext>
            </a:extLst>
          </p:cNvPr>
          <p:cNvSpPr txBox="1">
            <a:spLocks/>
          </p:cNvSpPr>
          <p:nvPr/>
        </p:nvSpPr>
        <p:spPr>
          <a:xfrm>
            <a:off x="738420" y="1825625"/>
            <a:ext cx="11090536"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3050" indent="-273050" algn="l">
              <a:buClr>
                <a:srgbClr val="00B0F0"/>
              </a:buClr>
              <a:buFont typeface="Wingdings" pitchFamily="2" charset="2"/>
              <a:buChar char="§"/>
            </a:pPr>
            <a:r>
              <a:rPr lang="en-US" dirty="0">
                <a:solidFill>
                  <a:schemeClr val="bg1"/>
                </a:solidFill>
                <a:latin typeface="Titillium Web Light" pitchFamily="2" charset="77"/>
              </a:rPr>
              <a:t>Impact:</a:t>
            </a:r>
          </a:p>
          <a:p>
            <a:pPr marL="534988" lvl="1" indent="-274638" algn="l">
              <a:buClr>
                <a:srgbClr val="00B0F0"/>
              </a:buClr>
              <a:buFont typeface="Wingdings" pitchFamily="2" charset="2"/>
              <a:buChar char="§"/>
            </a:pPr>
            <a:r>
              <a:rPr lang="en-US" dirty="0">
                <a:solidFill>
                  <a:schemeClr val="bg1"/>
                </a:solidFill>
                <a:latin typeface="Titillium Web Light" pitchFamily="2" charset="77"/>
              </a:rPr>
              <a:t>Significant reduction in paper usage and waste</a:t>
            </a:r>
          </a:p>
          <a:p>
            <a:pPr marL="534988" lvl="1" indent="-274638" algn="l">
              <a:buClr>
                <a:srgbClr val="00B0F0"/>
              </a:buClr>
              <a:buFont typeface="Wingdings" pitchFamily="2" charset="2"/>
              <a:buChar char="§"/>
            </a:pPr>
            <a:r>
              <a:rPr lang="en-US" dirty="0">
                <a:solidFill>
                  <a:schemeClr val="bg1"/>
                </a:solidFill>
                <a:latin typeface="Titillium Web Light" pitchFamily="2" charset="77"/>
              </a:rPr>
              <a:t>Accelerated research leads to faster discoveries</a:t>
            </a:r>
          </a:p>
          <a:p>
            <a:pPr marL="534988" lvl="1" indent="-274638" algn="l">
              <a:buClr>
                <a:srgbClr val="00B0F0"/>
              </a:buClr>
              <a:buFont typeface="Wingdings" pitchFamily="2" charset="2"/>
              <a:buChar char="§"/>
            </a:pPr>
            <a:r>
              <a:rPr lang="en-US" dirty="0">
                <a:solidFill>
                  <a:schemeClr val="bg1"/>
                </a:solidFill>
                <a:latin typeface="Titillium Web Light" pitchFamily="2" charset="77"/>
              </a:rPr>
              <a:t>Enhanced data-driven decision-making in laboratory operations</a:t>
            </a:r>
          </a:p>
          <a:p>
            <a:pPr lvl="1" algn="l">
              <a:buClr>
                <a:srgbClr val="00B0F0"/>
              </a:buClr>
            </a:pPr>
            <a:endParaRPr lang="en-US" dirty="0">
              <a:solidFill>
                <a:schemeClr val="bg1"/>
              </a:solidFill>
              <a:latin typeface="Titillium Web Light" pitchFamily="2" charset="77"/>
            </a:endParaRPr>
          </a:p>
          <a:p>
            <a:pPr marL="273050" indent="-273050" algn="l">
              <a:buClr>
                <a:srgbClr val="00B0F0"/>
              </a:buClr>
              <a:buFont typeface="Wingdings" pitchFamily="2" charset="2"/>
              <a:buChar char="§"/>
            </a:pPr>
            <a:r>
              <a:rPr lang="en-US" dirty="0">
                <a:solidFill>
                  <a:schemeClr val="bg1"/>
                </a:solidFill>
                <a:latin typeface="Titillium Web Light" pitchFamily="2" charset="77"/>
              </a:rPr>
              <a:t>Sustainability:</a:t>
            </a:r>
          </a:p>
          <a:p>
            <a:pPr marL="534988" lvl="1" indent="-261938" algn="l">
              <a:buClr>
                <a:srgbClr val="00B0F0"/>
              </a:buClr>
              <a:buFont typeface="Wingdings" pitchFamily="2" charset="2"/>
              <a:buChar char="§"/>
            </a:pPr>
            <a:r>
              <a:rPr lang="en-US" dirty="0">
                <a:solidFill>
                  <a:schemeClr val="bg1"/>
                </a:solidFill>
                <a:latin typeface="Titillium Web Light" pitchFamily="2" charset="77"/>
              </a:rPr>
              <a:t>Reduced environmental impact through paperless data collection</a:t>
            </a:r>
          </a:p>
          <a:p>
            <a:pPr marL="534988" lvl="1" indent="-261938" algn="l">
              <a:buClr>
                <a:srgbClr val="00B0F0"/>
              </a:buClr>
              <a:buFont typeface="Wingdings" pitchFamily="2" charset="2"/>
              <a:buChar char="§"/>
            </a:pPr>
            <a:r>
              <a:rPr lang="en-US" dirty="0">
                <a:solidFill>
                  <a:schemeClr val="bg1"/>
                </a:solidFill>
                <a:latin typeface="Titillium Web Light" pitchFamily="2" charset="77"/>
              </a:rPr>
              <a:t>Ongoing data analysis leads to resource-efficient processes</a:t>
            </a:r>
          </a:p>
        </p:txBody>
      </p:sp>
      <p:sp>
        <p:nvSpPr>
          <p:cNvPr id="2" name="Rectangle 1">
            <a:extLst>
              <a:ext uri="{FF2B5EF4-FFF2-40B4-BE49-F238E27FC236}">
                <a16:creationId xmlns:a16="http://schemas.microsoft.com/office/drawing/2014/main" id="{DC92317A-49A4-FCB3-5CEB-FF4E69D25409}"/>
              </a:ext>
            </a:extLst>
          </p:cNvPr>
          <p:cNvSpPr>
            <a:spLocks noChangeAspect="1"/>
          </p:cNvSpPr>
          <p:nvPr/>
        </p:nvSpPr>
        <p:spPr>
          <a:xfrm rot="16200000">
            <a:off x="-3051058" y="3077168"/>
            <a:ext cx="6462114"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A662884-BDB8-9D42-71C6-FACD1F055271}"/>
              </a:ext>
            </a:extLst>
          </p:cNvPr>
          <p:cNvPicPr>
            <a:picLocks noChangeAspect="1"/>
          </p:cNvPicPr>
          <p:nvPr/>
        </p:nvPicPr>
        <p:blipFill>
          <a:blip r:embed="rId2"/>
          <a:stretch>
            <a:fillRect/>
          </a:stretch>
        </p:blipFill>
        <p:spPr>
          <a:xfrm>
            <a:off x="10028956" y="370062"/>
            <a:ext cx="1800000" cy="970060"/>
          </a:xfrm>
          <a:prstGeom prst="rect">
            <a:avLst/>
          </a:prstGeom>
        </p:spPr>
      </p:pic>
      <p:sp>
        <p:nvSpPr>
          <p:cNvPr id="13" name="Title 1">
            <a:extLst>
              <a:ext uri="{FF2B5EF4-FFF2-40B4-BE49-F238E27FC236}">
                <a16:creationId xmlns:a16="http://schemas.microsoft.com/office/drawing/2014/main" id="{2E156364-853F-9615-4E27-1125E6D9875A}"/>
              </a:ext>
            </a:extLst>
          </p:cNvPr>
          <p:cNvSpPr txBox="1">
            <a:spLocks/>
          </p:cNvSpPr>
          <p:nvPr/>
        </p:nvSpPr>
        <p:spPr>
          <a:xfrm>
            <a:off x="738420" y="580957"/>
            <a:ext cx="9272120" cy="9033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solidFill>
                  <a:schemeClr val="bg1"/>
                </a:solidFill>
                <a:latin typeface="Titillium Web ExtraLight" pitchFamily="2" charset="77"/>
              </a:rPr>
              <a:t>5. </a:t>
            </a:r>
            <a:r>
              <a:rPr lang="en-US" sz="4800" dirty="0">
                <a:solidFill>
                  <a:schemeClr val="bg1"/>
                </a:solidFill>
                <a:latin typeface="Titillium Web" pitchFamily="2" charset="77"/>
              </a:rPr>
              <a:t>Impact</a:t>
            </a:r>
            <a:r>
              <a:rPr lang="en-US" sz="4800" dirty="0">
                <a:solidFill>
                  <a:schemeClr val="bg1"/>
                </a:solidFill>
                <a:latin typeface="Titillium Web ExtraLight" pitchFamily="2" charset="77"/>
              </a:rPr>
              <a:t> and </a:t>
            </a:r>
            <a:r>
              <a:rPr lang="en-US" sz="4800" dirty="0">
                <a:solidFill>
                  <a:schemeClr val="bg1"/>
                </a:solidFill>
                <a:latin typeface="Titillium Web" pitchFamily="2" charset="77"/>
              </a:rPr>
              <a:t>Sustainability</a:t>
            </a:r>
          </a:p>
        </p:txBody>
      </p:sp>
      <p:sp>
        <p:nvSpPr>
          <p:cNvPr id="5" name="TextBox 4">
            <a:extLst>
              <a:ext uri="{FF2B5EF4-FFF2-40B4-BE49-F238E27FC236}">
                <a16:creationId xmlns:a16="http://schemas.microsoft.com/office/drawing/2014/main" id="{07749167-8CB8-1CF6-BDCC-06F9024DB085}"/>
              </a:ext>
            </a:extLst>
          </p:cNvPr>
          <p:cNvSpPr txBox="1"/>
          <p:nvPr/>
        </p:nvSpPr>
        <p:spPr>
          <a:xfrm rot="16200000">
            <a:off x="-3069000" y="3087418"/>
            <a:ext cx="6498002" cy="323165"/>
          </a:xfrm>
          <a:prstGeom prst="rect">
            <a:avLst/>
          </a:prstGeom>
          <a:solidFill>
            <a:schemeClr val="tx1">
              <a:lumMod val="75000"/>
              <a:lumOff val="25000"/>
            </a:schemeClr>
          </a:solidFill>
        </p:spPr>
        <p:txBody>
          <a:bodyPr wrap="square" rtlCol="0">
            <a:spAutoFit/>
          </a:bodyPr>
          <a:lstStyle/>
          <a:p>
            <a:pPr algn="ctr"/>
            <a:r>
              <a:rPr lang="en-US" sz="1500" b="1" dirty="0">
                <a:solidFill>
                  <a:srgbClr val="00B0F0"/>
                </a:solidFill>
                <a:latin typeface="Titillium Web" pitchFamily="2" charset="77"/>
              </a:rPr>
              <a:t>CYIENT</a:t>
            </a:r>
            <a:r>
              <a:rPr lang="en-US" sz="1500" b="1" dirty="0">
                <a:solidFill>
                  <a:schemeClr val="bg1"/>
                </a:solidFill>
                <a:latin typeface="Titillium Web SemiBold" pitchFamily="2" charset="77"/>
              </a:rPr>
              <a:t> - CYIENTIFIQ </a:t>
            </a:r>
            <a:r>
              <a:rPr lang="en-US" sz="1500" dirty="0">
                <a:solidFill>
                  <a:schemeClr val="bg1"/>
                </a:solidFill>
                <a:latin typeface="Titillium Web" pitchFamily="2" charset="77"/>
              </a:rPr>
              <a:t>INNOVATION LEAGUE</a:t>
            </a:r>
            <a:r>
              <a:rPr lang="en-US" sz="1500" b="1" dirty="0">
                <a:solidFill>
                  <a:schemeClr val="bg1"/>
                </a:solidFill>
                <a:latin typeface="Titillium Web SemiBold" pitchFamily="2" charset="77"/>
              </a:rPr>
              <a:t> </a:t>
            </a:r>
            <a:r>
              <a:rPr lang="en-US" sz="1500" dirty="0">
                <a:solidFill>
                  <a:srgbClr val="00B0F0"/>
                </a:solidFill>
                <a:latin typeface="Titillium Web ExtraLight" pitchFamily="2" charset="77"/>
              </a:rPr>
              <a:t>GLOBAL HACKATHON 2023</a:t>
            </a:r>
          </a:p>
        </p:txBody>
      </p:sp>
      <p:sp>
        <p:nvSpPr>
          <p:cNvPr id="8" name="Rectangle 7">
            <a:extLst>
              <a:ext uri="{FF2B5EF4-FFF2-40B4-BE49-F238E27FC236}">
                <a16:creationId xmlns:a16="http://schemas.microsoft.com/office/drawing/2014/main" id="{918A740D-E833-027C-A923-F0404A5F8278}"/>
              </a:ext>
            </a:extLst>
          </p:cNvPr>
          <p:cNvSpPr>
            <a:spLocks noChangeAspect="1"/>
          </p:cNvSpPr>
          <p:nvPr/>
        </p:nvSpPr>
        <p:spPr>
          <a:xfrm>
            <a:off x="-2" y="6513277"/>
            <a:ext cx="11472002" cy="360000"/>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2B57C4F-E897-85AA-1019-9F53D35BD3DF}"/>
              </a:ext>
            </a:extLst>
          </p:cNvPr>
          <p:cNvSpPr txBox="1"/>
          <p:nvPr/>
        </p:nvSpPr>
        <p:spPr>
          <a:xfrm>
            <a:off x="-2" y="6524000"/>
            <a:ext cx="11478089" cy="323165"/>
          </a:xfrm>
          <a:prstGeom prst="rect">
            <a:avLst/>
          </a:prstGeom>
          <a:noFill/>
        </p:spPr>
        <p:txBody>
          <a:bodyPr wrap="square" rtlCol="0">
            <a:spAutoFit/>
          </a:bodyPr>
          <a:lstStyle/>
          <a:p>
            <a:pPr algn="ctr"/>
            <a:r>
              <a:rPr lang="en-US" sz="1500" dirty="0">
                <a:solidFill>
                  <a:schemeClr val="bg1"/>
                </a:solidFill>
                <a:latin typeface="Titillium Web" pitchFamily="2" charset="77"/>
              </a:rPr>
              <a:t>s</a:t>
            </a:r>
            <a:r>
              <a:rPr lang="en-US" sz="1500" b="1" dirty="0">
                <a:solidFill>
                  <a:schemeClr val="bg1"/>
                </a:solidFill>
                <a:latin typeface="Titillium Web" pitchFamily="2" charset="77"/>
              </a:rPr>
              <a:t>AI</a:t>
            </a:r>
            <a:r>
              <a:rPr lang="en-US" sz="1500" dirty="0">
                <a:solidFill>
                  <a:schemeClr val="bg1"/>
                </a:solidFill>
                <a:latin typeface="Titillium Web" pitchFamily="2" charset="77"/>
              </a:rPr>
              <a:t>ns-digital : “</a:t>
            </a:r>
            <a:r>
              <a:rPr lang="en-US" sz="1500" i="1" dirty="0">
                <a:solidFill>
                  <a:schemeClr val="bg1"/>
                </a:solidFill>
                <a:latin typeface="Titillium Web" pitchFamily="2" charset="77"/>
              </a:rPr>
              <a:t>Digitalizing the Laboratory, Bridging the Gap with IoT Integration</a:t>
            </a:r>
            <a:r>
              <a:rPr lang="en-US" sz="1500" dirty="0">
                <a:solidFill>
                  <a:schemeClr val="bg1"/>
                </a:solidFill>
                <a:latin typeface="Titillium Web" pitchFamily="2" charset="77"/>
              </a:rPr>
              <a:t>” | Danny Ismarianto Ruhiyat ( info@danito.net )</a:t>
            </a:r>
          </a:p>
        </p:txBody>
      </p:sp>
    </p:spTree>
    <p:extLst>
      <p:ext uri="{BB962C8B-B14F-4D97-AF65-F5344CB8AC3E}">
        <p14:creationId xmlns:p14="http://schemas.microsoft.com/office/powerpoint/2010/main" val="392328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CA1E88-1E83-1A82-8669-ED091CD9E9CE}"/>
              </a:ext>
            </a:extLst>
          </p:cNvPr>
          <p:cNvSpPr>
            <a:spLocks/>
          </p:cNvSpPr>
          <p:nvPr/>
        </p:nvSpPr>
        <p:spPr>
          <a:xfrm>
            <a:off x="11472000" y="6523054"/>
            <a:ext cx="720000"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D37E28C-5375-7559-F649-759E2801C0C0}"/>
              </a:ext>
            </a:extLst>
          </p:cNvPr>
          <p:cNvSpPr txBox="1"/>
          <p:nvPr/>
        </p:nvSpPr>
        <p:spPr>
          <a:xfrm>
            <a:off x="11465913" y="6539388"/>
            <a:ext cx="726087" cy="307777"/>
          </a:xfrm>
          <a:prstGeom prst="rect">
            <a:avLst/>
          </a:prstGeom>
          <a:noFill/>
        </p:spPr>
        <p:txBody>
          <a:bodyPr wrap="square" rtlCol="0">
            <a:spAutoFit/>
          </a:bodyPr>
          <a:lstStyle/>
          <a:p>
            <a:pPr algn="ctr"/>
            <a:r>
              <a:rPr lang="en-US" sz="1400" b="1" dirty="0">
                <a:solidFill>
                  <a:schemeClr val="bg1"/>
                </a:solidFill>
                <a:latin typeface="Titillium Web SemiBold" pitchFamily="2" charset="77"/>
              </a:rPr>
              <a:t>06</a:t>
            </a:r>
            <a:endParaRPr lang="en-US" sz="1400" dirty="0">
              <a:solidFill>
                <a:schemeClr val="bg1"/>
              </a:solidFill>
              <a:latin typeface="Titillium Web" pitchFamily="2" charset="77"/>
            </a:endParaRPr>
          </a:p>
        </p:txBody>
      </p:sp>
      <p:grpSp>
        <p:nvGrpSpPr>
          <p:cNvPr id="2" name="Group 1">
            <a:extLst>
              <a:ext uri="{FF2B5EF4-FFF2-40B4-BE49-F238E27FC236}">
                <a16:creationId xmlns:a16="http://schemas.microsoft.com/office/drawing/2014/main" id="{67B094C4-4CFF-AE82-D0D5-E61A51660B21}"/>
              </a:ext>
            </a:extLst>
          </p:cNvPr>
          <p:cNvGrpSpPr>
            <a:grpSpLocks noChangeAspect="1"/>
          </p:cNvGrpSpPr>
          <p:nvPr/>
        </p:nvGrpSpPr>
        <p:grpSpPr>
          <a:xfrm>
            <a:off x="1378200" y="1994041"/>
            <a:ext cx="2520000" cy="2520000"/>
            <a:chOff x="939451" y="1629000"/>
            <a:chExt cx="3600000" cy="3600000"/>
          </a:xfrm>
        </p:grpSpPr>
        <p:sp>
          <p:nvSpPr>
            <p:cNvPr id="3" name="Oval 2">
              <a:extLst>
                <a:ext uri="{FF2B5EF4-FFF2-40B4-BE49-F238E27FC236}">
                  <a16:creationId xmlns:a16="http://schemas.microsoft.com/office/drawing/2014/main" id="{FBD94E69-7652-16DF-6AEB-731C44482EEC}"/>
                </a:ext>
              </a:extLst>
            </p:cNvPr>
            <p:cNvSpPr>
              <a:spLocks noChangeAspect="1"/>
            </p:cNvSpPr>
            <p:nvPr/>
          </p:nvSpPr>
          <p:spPr>
            <a:xfrm>
              <a:off x="939451" y="1629000"/>
              <a:ext cx="3600000" cy="3600000"/>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D4EE4CE-AA3B-E828-D67E-90FFD2FA5D93}"/>
                </a:ext>
              </a:extLst>
            </p:cNvPr>
            <p:cNvPicPr>
              <a:picLocks noChangeAspect="1"/>
            </p:cNvPicPr>
            <p:nvPr/>
          </p:nvPicPr>
          <p:blipFill>
            <a:blip r:embed="rId2"/>
            <a:stretch>
              <a:fillRect/>
            </a:stretch>
          </p:blipFill>
          <p:spPr>
            <a:xfrm>
              <a:off x="1119451" y="1809000"/>
              <a:ext cx="3240000" cy="3240000"/>
            </a:xfrm>
            <a:prstGeom prst="rect">
              <a:avLst/>
            </a:prstGeom>
          </p:spPr>
        </p:pic>
      </p:grpSp>
      <p:sp>
        <p:nvSpPr>
          <p:cNvPr id="11" name="Content Placeholder 2">
            <a:extLst>
              <a:ext uri="{FF2B5EF4-FFF2-40B4-BE49-F238E27FC236}">
                <a16:creationId xmlns:a16="http://schemas.microsoft.com/office/drawing/2014/main" id="{79530BB9-9C10-A461-525B-9EE3DA9E9361}"/>
              </a:ext>
            </a:extLst>
          </p:cNvPr>
          <p:cNvSpPr txBox="1">
            <a:spLocks/>
          </p:cNvSpPr>
          <p:nvPr/>
        </p:nvSpPr>
        <p:spPr>
          <a:xfrm>
            <a:off x="838200" y="4734830"/>
            <a:ext cx="3600000" cy="5150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bg1"/>
                </a:solidFill>
                <a:latin typeface="Titillium Web SemiBold" pitchFamily="2" charset="77"/>
              </a:rPr>
              <a:t>Danny Ismarianto Ruhiyat</a:t>
            </a:r>
          </a:p>
        </p:txBody>
      </p:sp>
      <p:sp>
        <p:nvSpPr>
          <p:cNvPr id="13" name="Content Placeholder 2">
            <a:extLst>
              <a:ext uri="{FF2B5EF4-FFF2-40B4-BE49-F238E27FC236}">
                <a16:creationId xmlns:a16="http://schemas.microsoft.com/office/drawing/2014/main" id="{17446564-7C6C-446F-4F4D-228D9163D5E3}"/>
              </a:ext>
            </a:extLst>
          </p:cNvPr>
          <p:cNvSpPr txBox="1">
            <a:spLocks/>
          </p:cNvSpPr>
          <p:nvPr/>
        </p:nvSpPr>
        <p:spPr>
          <a:xfrm>
            <a:off x="838201" y="5220364"/>
            <a:ext cx="3599999" cy="36690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bg1"/>
                </a:solidFill>
                <a:latin typeface="Titillium Web" pitchFamily="2" charset="77"/>
              </a:rPr>
              <a:t>AIoT Engineer</a:t>
            </a:r>
          </a:p>
        </p:txBody>
      </p:sp>
      <p:sp>
        <p:nvSpPr>
          <p:cNvPr id="15" name="Content Placeholder 2">
            <a:extLst>
              <a:ext uri="{FF2B5EF4-FFF2-40B4-BE49-F238E27FC236}">
                <a16:creationId xmlns:a16="http://schemas.microsoft.com/office/drawing/2014/main" id="{87292D99-7507-B06C-F8C8-E9E2035A312B}"/>
              </a:ext>
            </a:extLst>
          </p:cNvPr>
          <p:cNvSpPr txBox="1">
            <a:spLocks/>
          </p:cNvSpPr>
          <p:nvPr/>
        </p:nvSpPr>
        <p:spPr>
          <a:xfrm>
            <a:off x="4438200" y="1825625"/>
            <a:ext cx="7390756"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3050" indent="-273050" algn="l">
              <a:buClr>
                <a:srgbClr val="00B0F0"/>
              </a:buClr>
              <a:buFont typeface="Wingdings" pitchFamily="2" charset="2"/>
              <a:buChar char="§"/>
            </a:pPr>
            <a:r>
              <a:rPr lang="en-US" dirty="0">
                <a:solidFill>
                  <a:schemeClr val="bg1"/>
                </a:solidFill>
                <a:latin typeface="Titillium Web Light" pitchFamily="2" charset="77"/>
              </a:rPr>
              <a:t>Meet </a:t>
            </a:r>
            <a:r>
              <a:rPr lang="en-US" b="1" dirty="0">
                <a:solidFill>
                  <a:srgbClr val="00B0F0"/>
                </a:solidFill>
                <a:latin typeface="Titillium Web SemiBold" pitchFamily="2" charset="77"/>
              </a:rPr>
              <a:t>Danny Ismarianto Ruhiyat</a:t>
            </a:r>
            <a:r>
              <a:rPr lang="en-US" dirty="0">
                <a:solidFill>
                  <a:schemeClr val="bg1"/>
                </a:solidFill>
                <a:latin typeface="Titillium Web Light" pitchFamily="2" charset="77"/>
              </a:rPr>
              <a:t> a.k.a </a:t>
            </a:r>
            <a:r>
              <a:rPr lang="en-US" b="1" dirty="0">
                <a:solidFill>
                  <a:srgbClr val="00B0F0"/>
                </a:solidFill>
                <a:latin typeface="Titillium Web SemiBold" pitchFamily="2" charset="77"/>
              </a:rPr>
              <a:t>danito</a:t>
            </a:r>
            <a:r>
              <a:rPr lang="en-US" dirty="0">
                <a:solidFill>
                  <a:schemeClr val="bg1"/>
                </a:solidFill>
                <a:latin typeface="Titillium Web Light" pitchFamily="2" charset="77"/>
              </a:rPr>
              <a:t> the solo fighter in </a:t>
            </a:r>
            <a:r>
              <a:rPr lang="en-US" dirty="0">
                <a:solidFill>
                  <a:schemeClr val="bg1"/>
                </a:solidFill>
                <a:latin typeface="Titillium Web" pitchFamily="2" charset="77"/>
              </a:rPr>
              <a:t>s</a:t>
            </a:r>
            <a:r>
              <a:rPr lang="en-US" b="1" dirty="0">
                <a:solidFill>
                  <a:srgbClr val="00B0F0"/>
                </a:solidFill>
                <a:latin typeface="Titillium Web SemiBold" pitchFamily="2" charset="77"/>
              </a:rPr>
              <a:t>AI</a:t>
            </a:r>
            <a:r>
              <a:rPr lang="en-US" dirty="0">
                <a:solidFill>
                  <a:schemeClr val="bg1"/>
                </a:solidFill>
                <a:latin typeface="Titillium Web" pitchFamily="2" charset="77"/>
              </a:rPr>
              <a:t>ns-digital</a:t>
            </a:r>
            <a:r>
              <a:rPr lang="en-US" dirty="0">
                <a:solidFill>
                  <a:schemeClr val="bg1"/>
                </a:solidFill>
                <a:latin typeface="Titillium Web Light" pitchFamily="2" charset="77"/>
              </a:rPr>
              <a:t> team as an </a:t>
            </a:r>
            <a:r>
              <a:rPr lang="en-US" b="1" dirty="0">
                <a:solidFill>
                  <a:schemeClr val="bg1"/>
                </a:solidFill>
                <a:latin typeface="Titillium Web SemiBold" pitchFamily="2" charset="77"/>
              </a:rPr>
              <a:t>AIoT Engineer</a:t>
            </a:r>
          </a:p>
          <a:p>
            <a:pPr marL="273050" indent="-273050" algn="l">
              <a:buClr>
                <a:srgbClr val="00B0F0"/>
              </a:buClr>
              <a:buFont typeface="Wingdings" pitchFamily="2" charset="2"/>
              <a:buChar char="§"/>
            </a:pPr>
            <a:endParaRPr lang="en-US" sz="1000" dirty="0">
              <a:solidFill>
                <a:schemeClr val="bg1"/>
              </a:solidFill>
              <a:latin typeface="Titillium Web Light" pitchFamily="2" charset="77"/>
            </a:endParaRPr>
          </a:p>
          <a:p>
            <a:pPr marL="534988" lvl="1" indent="-261938" algn="l">
              <a:buClr>
                <a:srgbClr val="00B0F0"/>
              </a:buClr>
              <a:buFont typeface="Wingdings" pitchFamily="2" charset="2"/>
              <a:buChar char="§"/>
            </a:pPr>
            <a:r>
              <a:rPr lang="en-US" dirty="0">
                <a:solidFill>
                  <a:schemeClr val="bg1"/>
                </a:solidFill>
                <a:latin typeface="Titillium Web Light" pitchFamily="2" charset="77"/>
              </a:rPr>
              <a:t>More than 3 years  experience in </a:t>
            </a:r>
            <a:r>
              <a:rPr lang="en-US" b="1" dirty="0">
                <a:solidFill>
                  <a:srgbClr val="00B0F0"/>
                </a:solidFill>
                <a:latin typeface="Titillium Web SemiBold" pitchFamily="2" charset="77"/>
              </a:rPr>
              <a:t>Vision Computing</a:t>
            </a:r>
          </a:p>
          <a:p>
            <a:pPr marL="534988" lvl="1" indent="-261938" algn="l">
              <a:buClr>
                <a:srgbClr val="00B0F0"/>
              </a:buClr>
              <a:buFont typeface="Wingdings" pitchFamily="2" charset="2"/>
              <a:buChar char="§"/>
            </a:pPr>
            <a:r>
              <a:rPr lang="en-US" dirty="0">
                <a:solidFill>
                  <a:schemeClr val="bg1"/>
                </a:solidFill>
                <a:latin typeface="Titillium Web Light" pitchFamily="2" charset="77"/>
              </a:rPr>
              <a:t>More than 7 years  experience in </a:t>
            </a:r>
            <a:r>
              <a:rPr lang="en-US" b="1" dirty="0">
                <a:solidFill>
                  <a:srgbClr val="00B0F0"/>
                </a:solidFill>
                <a:latin typeface="Titillium Web SemiBold" pitchFamily="2" charset="77"/>
              </a:rPr>
              <a:t>Internet of Things</a:t>
            </a:r>
          </a:p>
          <a:p>
            <a:pPr marL="534988" lvl="1" indent="-261938" algn="l">
              <a:buClr>
                <a:srgbClr val="00B0F0"/>
              </a:buClr>
              <a:buFont typeface="Wingdings" pitchFamily="2" charset="2"/>
              <a:buChar char="§"/>
            </a:pPr>
            <a:r>
              <a:rPr lang="en-US" dirty="0">
                <a:solidFill>
                  <a:schemeClr val="bg1"/>
                </a:solidFill>
                <a:latin typeface="Titillium Web Light" pitchFamily="2" charset="77"/>
              </a:rPr>
              <a:t>Has won various </a:t>
            </a:r>
            <a:r>
              <a:rPr lang="en-US" b="1" dirty="0">
                <a:solidFill>
                  <a:srgbClr val="00B0F0"/>
                </a:solidFill>
                <a:latin typeface="Titillium Web SemiBold" pitchFamily="2" charset="77"/>
              </a:rPr>
              <a:t>national and international hackathons</a:t>
            </a:r>
          </a:p>
          <a:p>
            <a:pPr marL="534988" lvl="1" indent="-261938" algn="l">
              <a:buClr>
                <a:srgbClr val="00B0F0"/>
              </a:buClr>
              <a:buFont typeface="Wingdings" pitchFamily="2" charset="2"/>
              <a:buChar char="§"/>
            </a:pPr>
            <a:r>
              <a:rPr lang="en-US" dirty="0">
                <a:solidFill>
                  <a:schemeClr val="bg1"/>
                </a:solidFill>
                <a:latin typeface="Titillium Web Light" pitchFamily="2" charset="77"/>
              </a:rPr>
              <a:t>Has studied </a:t>
            </a:r>
            <a:r>
              <a:rPr lang="en-US" b="1" dirty="0">
                <a:solidFill>
                  <a:srgbClr val="00B0F0"/>
                </a:solidFill>
                <a:latin typeface="Titillium Web SemiBold" pitchFamily="2" charset="77"/>
              </a:rPr>
              <a:t>Chemistry</a:t>
            </a:r>
            <a:r>
              <a:rPr lang="en-US" dirty="0">
                <a:solidFill>
                  <a:schemeClr val="bg1"/>
                </a:solidFill>
                <a:latin typeface="Titillium Web Light" pitchFamily="2" charset="77"/>
              </a:rPr>
              <a:t> and </a:t>
            </a:r>
            <a:r>
              <a:rPr lang="en-US" b="1" dirty="0">
                <a:solidFill>
                  <a:srgbClr val="00B0F0"/>
                </a:solidFill>
                <a:latin typeface="Titillium Web SemiBold" pitchFamily="2" charset="77"/>
              </a:rPr>
              <a:t>IT</a:t>
            </a:r>
            <a:r>
              <a:rPr lang="en-US" dirty="0">
                <a:solidFill>
                  <a:schemeClr val="bg1"/>
                </a:solidFill>
                <a:latin typeface="Titillium Web Light" pitchFamily="2" charset="77"/>
              </a:rPr>
              <a:t> majors (quite familiar with the science laboratory and its instruments)</a:t>
            </a:r>
            <a:br>
              <a:rPr lang="en-US" dirty="0">
                <a:solidFill>
                  <a:schemeClr val="bg1"/>
                </a:solidFill>
                <a:latin typeface="Titillium Web Light" pitchFamily="2" charset="77"/>
              </a:rPr>
            </a:br>
            <a:endParaRPr lang="en-US" dirty="0">
              <a:solidFill>
                <a:schemeClr val="bg1"/>
              </a:solidFill>
              <a:latin typeface="Titillium Web Light" pitchFamily="2" charset="77"/>
            </a:endParaRPr>
          </a:p>
          <a:p>
            <a:pPr marL="534988" lvl="1" indent="-261938" algn="l">
              <a:buClr>
                <a:srgbClr val="00B0F0"/>
              </a:buClr>
              <a:buFont typeface="Wingdings" pitchFamily="2" charset="2"/>
              <a:buChar char="§"/>
            </a:pPr>
            <a:r>
              <a:rPr lang="en-US" dirty="0">
                <a:solidFill>
                  <a:schemeClr val="bg1"/>
                </a:solidFill>
                <a:latin typeface="Titillium Web Light" pitchFamily="2" charset="77"/>
                <a:hlinkClick r:id="rId3">
                  <a:extLst>
                    <a:ext uri="{A12FA001-AC4F-418D-AE19-62706E023703}">
                      <ahyp:hlinkClr xmlns:ahyp="http://schemas.microsoft.com/office/drawing/2018/hyperlinkcolor" val="tx"/>
                    </a:ext>
                  </a:extLst>
                </a:hlinkClick>
              </a:rPr>
              <a:t>https://www.linkedin.com/in/</a:t>
            </a:r>
            <a:r>
              <a:rPr lang="en-US" b="1" dirty="0">
                <a:solidFill>
                  <a:srgbClr val="18B0F0"/>
                </a:solidFill>
                <a:latin typeface="Titillium Web SemiBold" pitchFamily="2" charset="77"/>
                <a:hlinkClick r:id="rId3">
                  <a:extLst>
                    <a:ext uri="{A12FA001-AC4F-418D-AE19-62706E023703}">
                      <ahyp:hlinkClr xmlns:ahyp="http://schemas.microsoft.com/office/drawing/2018/hyperlinkcolor" val="tx"/>
                    </a:ext>
                  </a:extLst>
                </a:hlinkClick>
              </a:rPr>
              <a:t>dannydanito</a:t>
            </a:r>
            <a:r>
              <a:rPr lang="en-US" dirty="0">
                <a:solidFill>
                  <a:schemeClr val="bg1"/>
                </a:solidFill>
                <a:latin typeface="Titillium Web Light" pitchFamily="2" charset="77"/>
                <a:hlinkClick r:id="rId3">
                  <a:extLst>
                    <a:ext uri="{A12FA001-AC4F-418D-AE19-62706E023703}">
                      <ahyp:hlinkClr xmlns:ahyp="http://schemas.microsoft.com/office/drawing/2018/hyperlinkcolor" val="tx"/>
                    </a:ext>
                  </a:extLst>
                </a:hlinkClick>
              </a:rPr>
              <a:t>/</a:t>
            </a:r>
            <a:endParaRPr lang="en-US" dirty="0">
              <a:solidFill>
                <a:schemeClr val="bg1"/>
              </a:solidFill>
              <a:latin typeface="Titillium Web Light" pitchFamily="2" charset="77"/>
            </a:endParaRPr>
          </a:p>
          <a:p>
            <a:pPr marL="534988" lvl="1" indent="-261938" algn="l">
              <a:buClr>
                <a:srgbClr val="00B0F0"/>
              </a:buClr>
              <a:buFont typeface="Wingdings" pitchFamily="2" charset="2"/>
              <a:buChar char="§"/>
            </a:pPr>
            <a:r>
              <a:rPr lang="en-US" dirty="0">
                <a:solidFill>
                  <a:schemeClr val="bg1"/>
                </a:solidFill>
                <a:latin typeface="Titillium Web Light" pitchFamily="2" charset="77"/>
                <a:hlinkClick r:id="rId4">
                  <a:extLst>
                    <a:ext uri="{A12FA001-AC4F-418D-AE19-62706E023703}">
                      <ahyp:hlinkClr xmlns:ahyp="http://schemas.microsoft.com/office/drawing/2018/hyperlinkcolor" val="tx"/>
                    </a:ext>
                  </a:extLst>
                </a:hlinkClick>
              </a:rPr>
              <a:t>https://www.instagram.com/</a:t>
            </a:r>
            <a:r>
              <a:rPr lang="en-US" b="1" dirty="0">
                <a:solidFill>
                  <a:srgbClr val="18B0F0"/>
                </a:solidFill>
                <a:latin typeface="Titillium Web SemiBold" pitchFamily="2" charset="77"/>
                <a:hlinkClick r:id="rId4">
                  <a:extLst>
                    <a:ext uri="{A12FA001-AC4F-418D-AE19-62706E023703}">
                      <ahyp:hlinkClr xmlns:ahyp="http://schemas.microsoft.com/office/drawing/2018/hyperlinkcolor" val="tx"/>
                    </a:ext>
                  </a:extLst>
                </a:hlinkClick>
              </a:rPr>
              <a:t>danito_net</a:t>
            </a:r>
            <a:r>
              <a:rPr lang="en-US" dirty="0">
                <a:solidFill>
                  <a:schemeClr val="bg1"/>
                </a:solidFill>
                <a:latin typeface="Titillium Web Light" pitchFamily="2" charset="77"/>
                <a:hlinkClick r:id="rId4">
                  <a:extLst>
                    <a:ext uri="{A12FA001-AC4F-418D-AE19-62706E023703}">
                      <ahyp:hlinkClr xmlns:ahyp="http://schemas.microsoft.com/office/drawing/2018/hyperlinkcolor" val="tx"/>
                    </a:ext>
                  </a:extLst>
                </a:hlinkClick>
              </a:rPr>
              <a:t>/</a:t>
            </a:r>
            <a:endParaRPr lang="en-US" dirty="0">
              <a:solidFill>
                <a:schemeClr val="bg1"/>
              </a:solidFill>
              <a:latin typeface="Titillium Web Light" pitchFamily="2" charset="77"/>
            </a:endParaRPr>
          </a:p>
          <a:p>
            <a:pPr marL="534988" lvl="1" indent="-261938" algn="l">
              <a:buClr>
                <a:srgbClr val="00B0F0"/>
              </a:buClr>
              <a:buFont typeface="Wingdings" pitchFamily="2" charset="2"/>
              <a:buChar char="§"/>
            </a:pPr>
            <a:r>
              <a:rPr lang="en-US" dirty="0">
                <a:solidFill>
                  <a:schemeClr val="bg1"/>
                </a:solidFill>
                <a:latin typeface="Titillium Web Light" pitchFamily="2" charset="77"/>
                <a:hlinkClick r:id="rId5">
                  <a:extLst>
                    <a:ext uri="{A12FA001-AC4F-418D-AE19-62706E023703}">
                      <ahyp:hlinkClr xmlns:ahyp="http://schemas.microsoft.com/office/drawing/2018/hyperlinkcolor" val="tx"/>
                    </a:ext>
                  </a:extLst>
                </a:hlinkClick>
              </a:rPr>
              <a:t>https://</a:t>
            </a:r>
            <a:r>
              <a:rPr lang="en-US" b="1" dirty="0">
                <a:solidFill>
                  <a:srgbClr val="18B0F0"/>
                </a:solidFill>
                <a:latin typeface="Titillium Web Light" pitchFamily="2" charset="77"/>
                <a:hlinkClick r:id="rId5">
                  <a:extLst>
                    <a:ext uri="{A12FA001-AC4F-418D-AE19-62706E023703}">
                      <ahyp:hlinkClr xmlns:ahyp="http://schemas.microsoft.com/office/drawing/2018/hyperlinkcolor" val="tx"/>
                    </a:ext>
                  </a:extLst>
                </a:hlinkClick>
              </a:rPr>
              <a:t>sAIns.digital</a:t>
            </a:r>
            <a:r>
              <a:rPr lang="en-US" dirty="0">
                <a:solidFill>
                  <a:schemeClr val="bg1"/>
                </a:solidFill>
                <a:latin typeface="Titillium Web Light" pitchFamily="2" charset="77"/>
                <a:hlinkClick r:id="rId5">
                  <a:extLst>
                    <a:ext uri="{A12FA001-AC4F-418D-AE19-62706E023703}">
                      <ahyp:hlinkClr xmlns:ahyp="http://schemas.microsoft.com/office/drawing/2018/hyperlinkcolor" val="tx"/>
                    </a:ext>
                  </a:extLst>
                </a:hlinkClick>
              </a:rPr>
              <a:t>/</a:t>
            </a:r>
            <a:endParaRPr lang="en-US" dirty="0">
              <a:solidFill>
                <a:schemeClr val="bg1"/>
              </a:solidFill>
              <a:latin typeface="Titillium Web Light" pitchFamily="2" charset="77"/>
            </a:endParaRPr>
          </a:p>
          <a:p>
            <a:pPr marL="730250" lvl="1" indent="-273050" algn="l">
              <a:buClr>
                <a:srgbClr val="00B0F0"/>
              </a:buClr>
              <a:buFont typeface="Wingdings" pitchFamily="2" charset="2"/>
              <a:buChar char="§"/>
            </a:pPr>
            <a:endParaRPr lang="en-US" dirty="0">
              <a:solidFill>
                <a:schemeClr val="bg1"/>
              </a:solidFill>
              <a:latin typeface="Titillium Web Light" pitchFamily="2" charset="77"/>
            </a:endParaRPr>
          </a:p>
        </p:txBody>
      </p:sp>
      <p:sp>
        <p:nvSpPr>
          <p:cNvPr id="10" name="Rectangle 9">
            <a:extLst>
              <a:ext uri="{FF2B5EF4-FFF2-40B4-BE49-F238E27FC236}">
                <a16:creationId xmlns:a16="http://schemas.microsoft.com/office/drawing/2014/main" id="{FBC4A1CE-E789-EE95-A564-F60C6CCC1F8B}"/>
              </a:ext>
            </a:extLst>
          </p:cNvPr>
          <p:cNvSpPr>
            <a:spLocks noChangeAspect="1"/>
          </p:cNvSpPr>
          <p:nvPr/>
        </p:nvSpPr>
        <p:spPr>
          <a:xfrm rot="16200000">
            <a:off x="-3069002" y="3059224"/>
            <a:ext cx="6498002"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6112F8FE-7F23-116B-2F74-B931F366AE45}"/>
              </a:ext>
            </a:extLst>
          </p:cNvPr>
          <p:cNvPicPr>
            <a:picLocks noChangeAspect="1"/>
          </p:cNvPicPr>
          <p:nvPr/>
        </p:nvPicPr>
        <p:blipFill>
          <a:blip r:embed="rId6"/>
          <a:stretch>
            <a:fillRect/>
          </a:stretch>
        </p:blipFill>
        <p:spPr>
          <a:xfrm>
            <a:off x="10028956" y="370062"/>
            <a:ext cx="1800000" cy="970060"/>
          </a:xfrm>
          <a:prstGeom prst="rect">
            <a:avLst/>
          </a:prstGeom>
        </p:spPr>
      </p:pic>
      <p:sp>
        <p:nvSpPr>
          <p:cNvPr id="21" name="Title 1">
            <a:extLst>
              <a:ext uri="{FF2B5EF4-FFF2-40B4-BE49-F238E27FC236}">
                <a16:creationId xmlns:a16="http://schemas.microsoft.com/office/drawing/2014/main" id="{1F310469-EA8A-8481-F721-4A58958281D8}"/>
              </a:ext>
            </a:extLst>
          </p:cNvPr>
          <p:cNvSpPr txBox="1">
            <a:spLocks/>
          </p:cNvSpPr>
          <p:nvPr/>
        </p:nvSpPr>
        <p:spPr>
          <a:xfrm>
            <a:off x="838200" y="580957"/>
            <a:ext cx="9172340" cy="9033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solidFill>
                  <a:schemeClr val="bg1"/>
                </a:solidFill>
                <a:latin typeface="Titillium Web ExtraLight" pitchFamily="2" charset="77"/>
              </a:rPr>
              <a:t>6. Meet </a:t>
            </a:r>
            <a:r>
              <a:rPr lang="en-US" sz="4800" dirty="0">
                <a:solidFill>
                  <a:schemeClr val="bg1"/>
                </a:solidFill>
                <a:latin typeface="Titillium Web" pitchFamily="2" charset="77"/>
              </a:rPr>
              <a:t>s</a:t>
            </a:r>
            <a:r>
              <a:rPr lang="en-US" sz="4800" b="1" dirty="0">
                <a:solidFill>
                  <a:srgbClr val="00B0F0"/>
                </a:solidFill>
                <a:latin typeface="Titillium Web SemiBold" pitchFamily="2" charset="77"/>
              </a:rPr>
              <a:t>AI</a:t>
            </a:r>
            <a:r>
              <a:rPr lang="en-US" sz="4800" dirty="0">
                <a:solidFill>
                  <a:schemeClr val="bg1"/>
                </a:solidFill>
                <a:latin typeface="Titillium Web" pitchFamily="2" charset="77"/>
              </a:rPr>
              <a:t>ns-digital</a:t>
            </a:r>
            <a:r>
              <a:rPr lang="en-US" sz="4800" dirty="0">
                <a:solidFill>
                  <a:schemeClr val="bg1"/>
                </a:solidFill>
                <a:latin typeface="Titillium Web ExtraLight" pitchFamily="2" charset="77"/>
              </a:rPr>
              <a:t> Team ...</a:t>
            </a:r>
          </a:p>
        </p:txBody>
      </p:sp>
      <p:sp>
        <p:nvSpPr>
          <p:cNvPr id="4" name="TextBox 3">
            <a:extLst>
              <a:ext uri="{FF2B5EF4-FFF2-40B4-BE49-F238E27FC236}">
                <a16:creationId xmlns:a16="http://schemas.microsoft.com/office/drawing/2014/main" id="{148DD2B1-3D29-C540-1D1F-1F3EA54B4BE8}"/>
              </a:ext>
            </a:extLst>
          </p:cNvPr>
          <p:cNvSpPr txBox="1"/>
          <p:nvPr/>
        </p:nvSpPr>
        <p:spPr>
          <a:xfrm rot="16200000">
            <a:off x="-3069000" y="3087418"/>
            <a:ext cx="6498002" cy="323165"/>
          </a:xfrm>
          <a:prstGeom prst="rect">
            <a:avLst/>
          </a:prstGeom>
          <a:solidFill>
            <a:schemeClr val="tx1">
              <a:lumMod val="75000"/>
              <a:lumOff val="25000"/>
            </a:schemeClr>
          </a:solidFill>
        </p:spPr>
        <p:txBody>
          <a:bodyPr wrap="square" rtlCol="0">
            <a:spAutoFit/>
          </a:bodyPr>
          <a:lstStyle/>
          <a:p>
            <a:pPr algn="ctr"/>
            <a:r>
              <a:rPr lang="en-US" sz="1500" b="1" dirty="0">
                <a:solidFill>
                  <a:srgbClr val="00B0F0"/>
                </a:solidFill>
                <a:latin typeface="Titillium Web" pitchFamily="2" charset="77"/>
              </a:rPr>
              <a:t>CYIENT</a:t>
            </a:r>
            <a:r>
              <a:rPr lang="en-US" sz="1500" b="1" dirty="0">
                <a:solidFill>
                  <a:schemeClr val="bg1"/>
                </a:solidFill>
                <a:latin typeface="Titillium Web SemiBold" pitchFamily="2" charset="77"/>
              </a:rPr>
              <a:t> - CYIENTIFIQ </a:t>
            </a:r>
            <a:r>
              <a:rPr lang="en-US" sz="1500" dirty="0">
                <a:solidFill>
                  <a:schemeClr val="bg1"/>
                </a:solidFill>
                <a:latin typeface="Titillium Web" pitchFamily="2" charset="77"/>
              </a:rPr>
              <a:t>INNOVATION LEAGUE</a:t>
            </a:r>
            <a:r>
              <a:rPr lang="en-US" sz="1500" b="1" dirty="0">
                <a:solidFill>
                  <a:schemeClr val="bg1"/>
                </a:solidFill>
                <a:latin typeface="Titillium Web SemiBold" pitchFamily="2" charset="77"/>
              </a:rPr>
              <a:t> </a:t>
            </a:r>
            <a:r>
              <a:rPr lang="en-US" sz="1500" dirty="0">
                <a:solidFill>
                  <a:srgbClr val="00B0F0"/>
                </a:solidFill>
                <a:latin typeface="Titillium Web ExtraLight" pitchFamily="2" charset="77"/>
              </a:rPr>
              <a:t>GLOBAL HACKATHON 2023</a:t>
            </a:r>
          </a:p>
        </p:txBody>
      </p:sp>
      <p:sp>
        <p:nvSpPr>
          <p:cNvPr id="5" name="Rectangle 4">
            <a:extLst>
              <a:ext uri="{FF2B5EF4-FFF2-40B4-BE49-F238E27FC236}">
                <a16:creationId xmlns:a16="http://schemas.microsoft.com/office/drawing/2014/main" id="{83057583-A729-52FA-BB34-E572EB0546C3}"/>
              </a:ext>
            </a:extLst>
          </p:cNvPr>
          <p:cNvSpPr>
            <a:spLocks noChangeAspect="1"/>
          </p:cNvSpPr>
          <p:nvPr/>
        </p:nvSpPr>
        <p:spPr>
          <a:xfrm>
            <a:off x="-2" y="6513277"/>
            <a:ext cx="11472002" cy="360000"/>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238B14F-20AE-BF73-609D-E593CC394D72}"/>
              </a:ext>
            </a:extLst>
          </p:cNvPr>
          <p:cNvSpPr txBox="1"/>
          <p:nvPr/>
        </p:nvSpPr>
        <p:spPr>
          <a:xfrm>
            <a:off x="-2" y="6524000"/>
            <a:ext cx="11478089" cy="323165"/>
          </a:xfrm>
          <a:prstGeom prst="rect">
            <a:avLst/>
          </a:prstGeom>
          <a:noFill/>
        </p:spPr>
        <p:txBody>
          <a:bodyPr wrap="square" rtlCol="0">
            <a:spAutoFit/>
          </a:bodyPr>
          <a:lstStyle/>
          <a:p>
            <a:pPr algn="ctr"/>
            <a:r>
              <a:rPr lang="en-US" sz="1500" dirty="0">
                <a:solidFill>
                  <a:schemeClr val="bg1"/>
                </a:solidFill>
                <a:latin typeface="Titillium Web" pitchFamily="2" charset="77"/>
              </a:rPr>
              <a:t>s</a:t>
            </a:r>
            <a:r>
              <a:rPr lang="en-US" sz="1500" b="1" dirty="0">
                <a:solidFill>
                  <a:schemeClr val="bg1"/>
                </a:solidFill>
                <a:latin typeface="Titillium Web" pitchFamily="2" charset="77"/>
              </a:rPr>
              <a:t>AI</a:t>
            </a:r>
            <a:r>
              <a:rPr lang="en-US" sz="1500" dirty="0">
                <a:solidFill>
                  <a:schemeClr val="bg1"/>
                </a:solidFill>
                <a:latin typeface="Titillium Web" pitchFamily="2" charset="77"/>
              </a:rPr>
              <a:t>ns-digital : “</a:t>
            </a:r>
            <a:r>
              <a:rPr lang="en-US" sz="1500" i="1" dirty="0">
                <a:solidFill>
                  <a:schemeClr val="bg1"/>
                </a:solidFill>
                <a:latin typeface="Titillium Web" pitchFamily="2" charset="77"/>
              </a:rPr>
              <a:t>Digitalizing the Laboratory, Bridging the Gap with IoT Integration</a:t>
            </a:r>
            <a:r>
              <a:rPr lang="en-US" sz="1500" dirty="0">
                <a:solidFill>
                  <a:schemeClr val="bg1"/>
                </a:solidFill>
                <a:latin typeface="Titillium Web" pitchFamily="2" charset="77"/>
              </a:rPr>
              <a:t>” | Danny Ismarianto Ruhiyat ( info@danito.net )</a:t>
            </a:r>
          </a:p>
        </p:txBody>
      </p:sp>
    </p:spTree>
    <p:extLst>
      <p:ext uri="{BB962C8B-B14F-4D97-AF65-F5344CB8AC3E}">
        <p14:creationId xmlns:p14="http://schemas.microsoft.com/office/powerpoint/2010/main" val="2265232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3152</TotalTime>
  <Words>628</Words>
  <Application>Microsoft Macintosh PowerPoint</Application>
  <PresentationFormat>Widescreen</PresentationFormat>
  <Paragraphs>68</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Calibri Light</vt:lpstr>
      <vt:lpstr>Titillium Web</vt:lpstr>
      <vt:lpstr>Titillium Web ExtraLight</vt:lpstr>
      <vt:lpstr>Titillium Web Light</vt:lpstr>
      <vt:lpstr>Titillium Web SemiBold</vt:lpstr>
      <vt:lpstr>Wingdings</vt:lpstr>
      <vt:lpstr>Office Theme</vt:lpstr>
      <vt:lpstr>sAIns-digital ” Digitalizing the Laboratory, Bridging the Gap with IoT Integration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Danny Ismarianto Ruhiyat</dc:creator>
  <cp:lastModifiedBy>Danny Ismarianto Ruhiyat</cp:lastModifiedBy>
  <cp:revision>120</cp:revision>
  <dcterms:created xsi:type="dcterms:W3CDTF">2023-09-16T18:45:33Z</dcterms:created>
  <dcterms:modified xsi:type="dcterms:W3CDTF">2023-10-06T17:21:05Z</dcterms:modified>
</cp:coreProperties>
</file>