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2" r:id="rId4"/>
    <p:sldId id="268" r:id="rId5"/>
    <p:sldId id="269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0F0"/>
    <a:srgbClr val="31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88" d="100"/>
          <a:sy n="88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033-948B-74F0-D4FA-9BE04632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D4E0-0F9E-A1A8-79E0-C0E8FEAB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D58B-7AA9-1C05-4851-D5D55576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B00D-C8E0-DF1C-DA47-032B97E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28DF-1E8D-3496-AF76-6D86D72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0770-005D-DA03-2F21-23DE324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832BA-5B69-D320-96CF-A8726BF7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C7AC-9E4A-84BA-274C-A639442A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34C0-026A-D909-D6B7-E778FDC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AA79-17BF-20D8-9CE5-CF526AD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6F4FC-3592-BE59-8512-6E7C9FB2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3A2A5-B3C4-7C82-7C0D-0F957BD2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6F07-A485-73DC-0D5C-3E2D8FE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38FD-9111-1BBB-9F49-E5B4E0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ACEA-2889-95B4-C24A-C35D9903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1C3B-8F05-B8CC-D8D0-BD060B51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6BA6-50C0-6B1C-2648-470D30CE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1688-2694-0173-7BA9-81E9783E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84E1-FD4E-0030-8478-47B9D289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0001-6042-9A98-1189-01A35F72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3345-A516-1A0F-2D21-4CE2438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7032-F51C-C06D-B063-AB36E27D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26BD-9258-E964-B5CF-1F013071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2850-0A2E-5CDC-DB38-FFAE95E8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745E-727A-8C18-8127-0E43352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BC9-2CAD-FE56-934A-6649958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6267-CC57-E5FE-C194-F65F970A0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BFCB5-D28F-74C7-66C7-501012C0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DD0A-CC24-FD6C-0E67-4F5AEF8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2F1A-321C-B194-38EF-EFAEFC7B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D7CD-BC73-D27B-5707-0473EE7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0AC-7DE2-584F-7B60-BB2B7CA5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0F92-2824-FA51-943C-185D27A7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01D1-36E7-6D87-4CFA-12497AAF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9133B-00BE-3D05-353E-1AB0D835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FC25E-A513-12F9-8801-140DD134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B75F-232A-AA81-3637-6882FEF9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79BB-2482-4EA5-57A8-FD5A6E98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7920E-3AA1-B5A0-9EA1-B4C037BD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D85B-E1B7-86EA-6A66-BC2ECA96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BC14-765E-6E89-99B7-C9D5026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6FDA-07FE-E9B4-6F00-648D7C7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9F0D-A95C-979A-940E-E41C4CC6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5EB72-4563-B49A-0270-DF1B8408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2930-BC07-5972-3D0B-64B6266A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490E1-670D-0CF6-3456-8412603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966A-1C2A-6E40-E52A-4D718EF5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5E5F-8442-987E-99F7-6255C524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94E1-D0E6-C7D5-B712-2E387DB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22BD2-59E0-C8C8-7D14-9384CFF8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C66C-4C43-FEF3-8989-9ABF39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5D7E-07BA-057D-5C3A-27F033BE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117-669C-E350-5932-9FE8C1D8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E783-EB6E-5E72-628A-8F47C67F3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F523-BC3B-BC0F-0C9F-8145C367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C4B2-A39A-27F5-A41E-AB2D6E98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BCCB-6AA8-E2B3-299A-96545956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09B8-E753-987E-635F-B97AFC2D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0B61E-1E4E-36EB-499B-9400A580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EE4A-7AF7-73EF-B502-74A5D60B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57A8-547C-888F-0571-CBBD7EB57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7812-1ADB-9546-8154-023A686DA0A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5F53-65F4-C5FE-DD60-ADEA8BDAE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A312-28E6-FA2E-48B3-D6DAFE1F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anito.ne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nnydanit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sains.digital/" TargetMode="External"/><Relationship Id="rId4" Type="http://schemas.openxmlformats.org/officeDocument/2006/relationships/hyperlink" Target="https://www.instagram.com/danito_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6DC-9687-0622-894E-0CCBF687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" y="3536638"/>
            <a:ext cx="12191999" cy="1219494"/>
          </a:xfrm>
        </p:spPr>
        <p:txBody>
          <a:bodyPr>
            <a:normAutofit fontScale="90000"/>
          </a:bodyPr>
          <a:lstStyle/>
          <a:p>
            <a:r>
              <a:rPr lang="en-ID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ID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ID" dirty="0">
                <a:solidFill>
                  <a:schemeClr val="bg1"/>
                </a:solidFill>
                <a:latin typeface="Titillium Web" pitchFamily="2" charset="77"/>
              </a:rPr>
              <a:t>ns</a:t>
            </a:r>
            <a:r>
              <a:rPr lang="en-ID" dirty="0">
                <a:solidFill>
                  <a:srgbClr val="00B0F0"/>
                </a:solidFill>
                <a:latin typeface="Titillium Web" pitchFamily="2" charset="77"/>
              </a:rPr>
              <a:t>-</a:t>
            </a:r>
            <a:r>
              <a:rPr lang="en-ID" dirty="0">
                <a:solidFill>
                  <a:schemeClr val="bg1"/>
                </a:solidFill>
                <a:latin typeface="Titillium Web" pitchFamily="2" charset="77"/>
              </a:rPr>
              <a:t>digital</a:t>
            </a:r>
            <a:br>
              <a:rPr lang="en-ID" dirty="0">
                <a:latin typeface="Titillium Web" pitchFamily="2" charset="77"/>
              </a:rPr>
            </a:br>
            <a:r>
              <a:rPr lang="en-ID" sz="3100" dirty="0">
                <a:solidFill>
                  <a:schemeClr val="bg1"/>
                </a:solidFill>
                <a:latin typeface="Titillium Web" pitchFamily="2" charset="77"/>
              </a:rPr>
              <a:t>” </a:t>
            </a:r>
            <a:r>
              <a:rPr lang="en-ID" sz="3100" i="1" dirty="0">
                <a:solidFill>
                  <a:schemeClr val="bg1"/>
                </a:solidFill>
                <a:latin typeface="Titillium Web" pitchFamily="2" charset="77"/>
              </a:rPr>
              <a:t>Digitalizing the Laboratory with Machine Vision</a:t>
            </a:r>
            <a:r>
              <a:rPr lang="en-ID" sz="3100" dirty="0">
                <a:solidFill>
                  <a:schemeClr val="bg1"/>
                </a:solidFill>
                <a:latin typeface="Titillium Web" pitchFamily="2" charset="77"/>
              </a:rPr>
              <a:t> “</a:t>
            </a:r>
            <a:endParaRPr lang="en-US" sz="31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88854-CAA4-8661-691F-72AD22BD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48208"/>
            <a:ext cx="12200732" cy="4814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tillium Web Light" pitchFamily="2" charset="77"/>
              </a:rPr>
              <a:t>( Hackathon Theme: </a:t>
            </a:r>
            <a:r>
              <a:rPr lang="en-US" sz="1800" b="1" dirty="0">
                <a:solidFill>
                  <a:schemeClr val="bg1"/>
                </a:solidFill>
                <a:latin typeface="Titillium Web SemiBold" pitchFamily="2" charset="77"/>
              </a:rPr>
              <a:t>Building Intelligent Products and Platforms</a:t>
            </a:r>
            <a:r>
              <a:rPr lang="en-US" sz="1800" dirty="0">
                <a:solidFill>
                  <a:schemeClr val="bg1"/>
                </a:solidFill>
                <a:latin typeface="Titillium Web Light" pitchFamily="2" charset="77"/>
              </a:rPr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B7A7A-0F41-4A59-6348-654DEDEA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2" y="-1"/>
            <a:ext cx="12200731" cy="27116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943676-B230-2C39-35C9-F8A6C564A73A}"/>
              </a:ext>
            </a:extLst>
          </p:cNvPr>
          <p:cNvSpPr txBox="1">
            <a:spLocks/>
          </p:cNvSpPr>
          <p:nvPr/>
        </p:nvSpPr>
        <p:spPr>
          <a:xfrm>
            <a:off x="0" y="5814620"/>
            <a:ext cx="12200732" cy="48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000" dirty="0">
                <a:solidFill>
                  <a:schemeClr val="bg1"/>
                </a:solidFill>
                <a:latin typeface="Titillium Web Light" pitchFamily="2" charset="77"/>
              </a:rPr>
              <a:t>Danny Ismarianto Ruhiyat ( </a:t>
            </a:r>
            <a:r>
              <a:rPr lang="en-ID" sz="2000" dirty="0">
                <a:solidFill>
                  <a:srgbClr val="18B0F0"/>
                </a:solidFill>
                <a:latin typeface="Titillium Web Ligh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info@danito.net</a:t>
            </a:r>
            <a:r>
              <a:rPr lang="en-ID" sz="2000" dirty="0">
                <a:solidFill>
                  <a:schemeClr val="bg1"/>
                </a:solidFill>
                <a:latin typeface="Titillium Web Light" pitchFamily="2" charset="77"/>
              </a:rPr>
              <a:t> )</a:t>
            </a:r>
            <a:endParaRPr lang="en-US" sz="2000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E4F2E-149F-7FB9-6091-27301005B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009" y="1528345"/>
            <a:ext cx="1800000" cy="9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051058" y="3077168"/>
            <a:ext cx="646211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87418"/>
            <a:ext cx="6498002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F0"/>
                </a:solidFill>
                <a:latin typeface="Titillium Web" pitchFamily="2" charset="77"/>
              </a:rPr>
              <a:t>CYIENT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tillium Web ExtraLight" pitchFamily="2" charset="77"/>
              </a:rPr>
              <a:t>GLOBAL HACKATHON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523054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39388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01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697A0A-0A5A-447E-FAF7-924D6DF487C1}"/>
              </a:ext>
            </a:extLst>
          </p:cNvPr>
          <p:cNvSpPr txBox="1">
            <a:spLocks/>
          </p:cNvSpPr>
          <p:nvPr/>
        </p:nvSpPr>
        <p:spPr>
          <a:xfrm>
            <a:off x="738420" y="580957"/>
            <a:ext cx="927212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. Lab Instruments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Problem</a:t>
            </a:r>
            <a:endParaRPr lang="en-US" sz="4800" dirty="0">
              <a:solidFill>
                <a:schemeClr val="bg1"/>
              </a:solidFill>
              <a:latin typeface="Titillium Web ExtraLight" pitchFamily="2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738420" y="2012611"/>
            <a:ext cx="5306038" cy="412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The existence of laboratories play a vital role in research, but many are still reliant on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manual data entry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and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outdated processes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hindering efficiency and collaboration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Conventional laboratory instruments often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lack connectivity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(they don’t have output at all) , making data collection and analysis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cumbersome and time-consuming</a:t>
            </a: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D9CD6-24B5-4155-76E2-092CD8C6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56" y="370062"/>
            <a:ext cx="1800000" cy="970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224A5-42CA-4510-F894-771EC7E8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94" y="2012613"/>
            <a:ext cx="2304226" cy="41106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126DEE-8B4F-A5F3-9B71-34F7741EB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756" y="3651875"/>
            <a:ext cx="3251200" cy="2489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DD074D-4550-765C-7F14-2012D3485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756" y="2012612"/>
            <a:ext cx="3251200" cy="1485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C41F18-3220-824C-0DBA-38C651DC395C}"/>
              </a:ext>
            </a:extLst>
          </p:cNvPr>
          <p:cNvSpPr>
            <a:spLocks noChangeAspect="1"/>
          </p:cNvSpPr>
          <p:nvPr/>
        </p:nvSpPr>
        <p:spPr>
          <a:xfrm>
            <a:off x="-2" y="6513277"/>
            <a:ext cx="11472002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1C97-102E-E6AC-3742-68707C0C210C}"/>
              </a:ext>
            </a:extLst>
          </p:cNvPr>
          <p:cNvSpPr txBox="1"/>
          <p:nvPr/>
        </p:nvSpPr>
        <p:spPr>
          <a:xfrm>
            <a:off x="-2" y="6524000"/>
            <a:ext cx="114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15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ns-digital : “</a:t>
            </a:r>
            <a:r>
              <a:rPr lang="en-US" sz="1500" i="1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” | Danny Ismarianto Ruhiyat ( info@danito.net )</a:t>
            </a:r>
          </a:p>
        </p:txBody>
      </p:sp>
    </p:spTree>
    <p:extLst>
      <p:ext uri="{BB962C8B-B14F-4D97-AF65-F5344CB8AC3E}">
        <p14:creationId xmlns:p14="http://schemas.microsoft.com/office/powerpoint/2010/main" val="31919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EDF610A-DA4F-E923-1F20-BD7FE1D4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56" y="3743405"/>
            <a:ext cx="1800000" cy="2414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523054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39388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02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7D2332-97A8-9A75-5718-8A15755D1DA0}"/>
              </a:ext>
            </a:extLst>
          </p:cNvPr>
          <p:cNvSpPr>
            <a:spLocks noChangeAspect="1"/>
          </p:cNvSpPr>
          <p:nvPr/>
        </p:nvSpPr>
        <p:spPr>
          <a:xfrm rot="16200000">
            <a:off x="-3051058" y="3077168"/>
            <a:ext cx="646211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595-5BEA-358F-7DD0-9E5EDD21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956" y="370062"/>
            <a:ext cx="1800000" cy="9700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9FD86A3-8795-43F6-7C28-0B85938666B1}"/>
              </a:ext>
            </a:extLst>
          </p:cNvPr>
          <p:cNvSpPr txBox="1">
            <a:spLocks/>
          </p:cNvSpPr>
          <p:nvPr/>
        </p:nvSpPr>
        <p:spPr>
          <a:xfrm>
            <a:off x="738420" y="580957"/>
            <a:ext cx="927212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2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. Machine Vision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Solution</a:t>
            </a:r>
            <a:endParaRPr lang="en-US" sz="4800" dirty="0">
              <a:solidFill>
                <a:schemeClr val="bg1"/>
              </a:solidFill>
              <a:latin typeface="Titillium Web ExtraLigh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82226-06D8-E3D1-4C92-937FA3CA22EA}"/>
              </a:ext>
            </a:extLst>
          </p:cNvPr>
          <p:cNvSpPr txBox="1"/>
          <p:nvPr/>
        </p:nvSpPr>
        <p:spPr>
          <a:xfrm rot="16200000">
            <a:off x="-3069000" y="3087418"/>
            <a:ext cx="6498002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F0"/>
                </a:solidFill>
                <a:latin typeface="Titillium Web" pitchFamily="2" charset="77"/>
              </a:rPr>
              <a:t>CYIENT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tillium Web ExtraLight" pitchFamily="2" charset="77"/>
              </a:rPr>
              <a:t>GLOBAL HACKATHON 2023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71441-4B72-B42C-A42D-08177C979C69}"/>
              </a:ext>
            </a:extLst>
          </p:cNvPr>
          <p:cNvSpPr>
            <a:spLocks noChangeAspect="1"/>
          </p:cNvSpPr>
          <p:nvPr/>
        </p:nvSpPr>
        <p:spPr>
          <a:xfrm>
            <a:off x="-2" y="6513277"/>
            <a:ext cx="11472002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F9CA7-8BB5-F83F-65B5-8EE967E3B5A9}"/>
              </a:ext>
            </a:extLst>
          </p:cNvPr>
          <p:cNvSpPr txBox="1"/>
          <p:nvPr/>
        </p:nvSpPr>
        <p:spPr>
          <a:xfrm>
            <a:off x="-2" y="6524000"/>
            <a:ext cx="114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15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ns-digital : “</a:t>
            </a:r>
            <a:r>
              <a:rPr lang="en-US" sz="1500" i="1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” | Danny Ismarianto Ruhiyat ( info@danito.net 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3AA1A6-0453-4D7D-9C65-E86E9048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138" y="1781852"/>
            <a:ext cx="2581818" cy="18000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9B2D309-5289-436A-1D49-C12C5C7E94A1}"/>
              </a:ext>
            </a:extLst>
          </p:cNvPr>
          <p:cNvSpPr>
            <a:spLocks noChangeAspect="1"/>
          </p:cNvSpPr>
          <p:nvPr/>
        </p:nvSpPr>
        <p:spPr>
          <a:xfrm>
            <a:off x="8228956" y="1414447"/>
            <a:ext cx="2520000" cy="2520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8FEA44-7447-442E-AAB3-2D19CA9098BE}"/>
              </a:ext>
            </a:extLst>
          </p:cNvPr>
          <p:cNvSpPr>
            <a:spLocks noChangeAspect="1"/>
          </p:cNvSpPr>
          <p:nvPr/>
        </p:nvSpPr>
        <p:spPr>
          <a:xfrm>
            <a:off x="10241460" y="4406487"/>
            <a:ext cx="360000" cy="360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7E21D13-ADDF-8D5D-9D4B-00537B620B9B}"/>
              </a:ext>
            </a:extLst>
          </p:cNvPr>
          <p:cNvCxnSpPr>
            <a:cxnSpLocks/>
            <a:endCxn id="29" idx="4"/>
          </p:cNvCxnSpPr>
          <p:nvPr/>
        </p:nvCxnSpPr>
        <p:spPr>
          <a:xfrm rot="10800000">
            <a:off x="9488957" y="3934448"/>
            <a:ext cx="751883" cy="683347"/>
          </a:xfrm>
          <a:prstGeom prst="bentConnector2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C2AF89B-F0B0-8592-9CAB-21EE4209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640" y="2578708"/>
            <a:ext cx="1930400" cy="2146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8272A15-1AE1-FBD7-7B4A-CE99E212F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634" y="4064497"/>
            <a:ext cx="2276344" cy="214963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7E2E14F-4C8E-1EA7-9B03-D7ACCA59DD53}"/>
              </a:ext>
            </a:extLst>
          </p:cNvPr>
          <p:cNvSpPr>
            <a:spLocks/>
          </p:cNvSpPr>
          <p:nvPr/>
        </p:nvSpPr>
        <p:spPr>
          <a:xfrm>
            <a:off x="11828956" y="6153276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E444DFC-27C1-B0FD-730B-9272DB48557C}"/>
              </a:ext>
            </a:extLst>
          </p:cNvPr>
          <p:cNvSpPr txBox="1">
            <a:spLocks/>
          </p:cNvSpPr>
          <p:nvPr/>
        </p:nvSpPr>
        <p:spPr>
          <a:xfrm>
            <a:off x="9123232" y="5491345"/>
            <a:ext cx="1117608" cy="36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tillium Web" pitchFamily="2" charset="77"/>
              </a:rPr>
              <a:t>br</a:t>
            </a:r>
            <a:r>
              <a:rPr lang="en-US" sz="2400" b="1" dirty="0">
                <a:solidFill>
                  <a:srgbClr val="18B0F0"/>
                </a:solidFill>
                <a:latin typeface="Titillium Web SemiBold" pitchFamily="2" charset="77"/>
              </a:rPr>
              <a:t>AI</a:t>
            </a:r>
            <a:r>
              <a:rPr lang="en-US" sz="2400" dirty="0">
                <a:solidFill>
                  <a:schemeClr val="bg1"/>
                </a:solidFill>
                <a:latin typeface="Titillium Web" pitchFamily="2" charset="77"/>
              </a:rPr>
              <a:t>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99B2D4-6898-D3F9-223E-837580103CBA}"/>
              </a:ext>
            </a:extLst>
          </p:cNvPr>
          <p:cNvCxnSpPr>
            <a:cxnSpLocks/>
          </p:cNvCxnSpPr>
          <p:nvPr/>
        </p:nvCxnSpPr>
        <p:spPr>
          <a:xfrm flipH="1">
            <a:off x="10175970" y="4571978"/>
            <a:ext cx="1236150" cy="1101786"/>
          </a:xfrm>
          <a:prstGeom prst="straightConnector1">
            <a:avLst/>
          </a:prstGeom>
          <a:ln w="28575">
            <a:solidFill>
              <a:srgbClr val="18B0F0"/>
            </a:solidFill>
            <a:prstDash val="sysDot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BBF8C7-1529-4B27-0F58-2D72EDF4CE8A}"/>
              </a:ext>
            </a:extLst>
          </p:cNvPr>
          <p:cNvCxnSpPr>
            <a:cxnSpLocks/>
          </p:cNvCxnSpPr>
          <p:nvPr/>
        </p:nvCxnSpPr>
        <p:spPr>
          <a:xfrm>
            <a:off x="8228956" y="5420236"/>
            <a:ext cx="1000906" cy="253528"/>
          </a:xfrm>
          <a:prstGeom prst="straightConnector1">
            <a:avLst/>
          </a:prstGeom>
          <a:ln w="28575">
            <a:solidFill>
              <a:srgbClr val="18B0F0"/>
            </a:solidFill>
            <a:prstDash val="sysDot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4B2C20-5C22-E79A-62B6-52975BB6195B}"/>
              </a:ext>
            </a:extLst>
          </p:cNvPr>
          <p:cNvCxnSpPr>
            <a:cxnSpLocks/>
          </p:cNvCxnSpPr>
          <p:nvPr/>
        </p:nvCxnSpPr>
        <p:spPr>
          <a:xfrm flipV="1">
            <a:off x="5965554" y="1994119"/>
            <a:ext cx="1060040" cy="860243"/>
          </a:xfrm>
          <a:prstGeom prst="straightConnector1">
            <a:avLst/>
          </a:prstGeom>
          <a:ln w="28575">
            <a:solidFill>
              <a:srgbClr val="18B0F0"/>
            </a:solidFill>
            <a:prstDash val="sysDot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0773C8FD-3F49-5BFB-960A-EEB9D7952B16}"/>
              </a:ext>
            </a:extLst>
          </p:cNvPr>
          <p:cNvSpPr txBox="1">
            <a:spLocks/>
          </p:cNvSpPr>
          <p:nvPr/>
        </p:nvSpPr>
        <p:spPr>
          <a:xfrm>
            <a:off x="6142403" y="1556776"/>
            <a:ext cx="2013105" cy="3648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tillium Web" pitchFamily="2" charset="77"/>
              </a:rPr>
              <a:t>vision sensor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7CE00B-5AD7-6514-885F-09E2D1B45AC0}"/>
              </a:ext>
            </a:extLst>
          </p:cNvPr>
          <p:cNvCxnSpPr>
            <a:cxnSpLocks/>
          </p:cNvCxnSpPr>
          <p:nvPr/>
        </p:nvCxnSpPr>
        <p:spPr>
          <a:xfrm flipH="1" flipV="1">
            <a:off x="7281970" y="1990806"/>
            <a:ext cx="1800878" cy="786428"/>
          </a:xfrm>
          <a:prstGeom prst="straightConnector1">
            <a:avLst/>
          </a:prstGeom>
          <a:ln w="28575">
            <a:solidFill>
              <a:srgbClr val="18B0F0"/>
            </a:solidFill>
            <a:prstDash val="sysDot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770AFB68-3ABE-73A6-9BFA-2CE995D86F89}"/>
              </a:ext>
            </a:extLst>
          </p:cNvPr>
          <p:cNvSpPr txBox="1">
            <a:spLocks/>
          </p:cNvSpPr>
          <p:nvPr/>
        </p:nvSpPr>
        <p:spPr>
          <a:xfrm>
            <a:off x="745761" y="1615140"/>
            <a:ext cx="5203241" cy="4538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The word “</a:t>
            </a:r>
            <a:r>
              <a:rPr lang="en-US" sz="2400" b="1" dirty="0">
                <a:solidFill>
                  <a:schemeClr val="bg1"/>
                </a:solidFill>
                <a:latin typeface="Titillium Web SemiBold" pitchFamily="2" charset="77"/>
              </a:rPr>
              <a:t>science</a:t>
            </a: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“ in Bahasa Indonesia is “</a:t>
            </a:r>
            <a:r>
              <a:rPr lang="en-US" sz="2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24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2400" b="1" dirty="0">
                <a:solidFill>
                  <a:schemeClr val="bg1"/>
                </a:solidFill>
                <a:latin typeface="Titillium Web SemiBold" pitchFamily="2" charset="77"/>
              </a:rPr>
              <a:t>ns</a:t>
            </a: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“ (literally there is an “</a:t>
            </a:r>
            <a:r>
              <a:rPr lang="en-US" sz="24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“ in it).</a:t>
            </a:r>
            <a:r>
              <a:rPr lang="en-US" sz="2400" dirty="0">
                <a:solidFill>
                  <a:schemeClr val="bg1"/>
                </a:solidFill>
                <a:latin typeface="Titillium Web" pitchFamily="2" charset="77"/>
              </a:rPr>
              <a:t> s</a:t>
            </a:r>
            <a:r>
              <a:rPr lang="en-US" sz="24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2400" dirty="0">
                <a:solidFill>
                  <a:schemeClr val="bg1"/>
                </a:solidFill>
                <a:latin typeface="Titillium Web" pitchFamily="2" charset="77"/>
              </a:rPr>
              <a:t>ns-digital</a:t>
            </a: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 provide </a:t>
            </a:r>
            <a:r>
              <a:rPr lang="en-US" sz="2400" b="1" dirty="0">
                <a:solidFill>
                  <a:srgbClr val="00B0F0"/>
                </a:solidFill>
                <a:latin typeface="Titillium Web SemiBold" pitchFamily="2" charset="77"/>
              </a:rPr>
              <a:t>Artificial Intelligence</a:t>
            </a: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 based solutions, using </a:t>
            </a:r>
            <a:r>
              <a:rPr lang="en-US" sz="2400" b="1" dirty="0">
                <a:solidFill>
                  <a:srgbClr val="18B0F0"/>
                </a:solidFill>
                <a:latin typeface="Titillium Web SemiBold" pitchFamily="2" charset="77"/>
              </a:rPr>
              <a:t>Machine Vision</a:t>
            </a:r>
            <a:r>
              <a:rPr lang="en-US" sz="2400" dirty="0">
                <a:solidFill>
                  <a:schemeClr val="bg1"/>
                </a:solidFill>
                <a:latin typeface="Titillium Web Light" pitchFamily="2" charset="77"/>
              </a:rPr>
              <a:t> technology to imitate the human eye's function in seeing the instrument output and automatically send the output data (without having to write by hand on paper or type on a keyboard)</a:t>
            </a:r>
          </a:p>
        </p:txBody>
      </p:sp>
    </p:spTree>
    <p:extLst>
      <p:ext uri="{BB962C8B-B14F-4D97-AF65-F5344CB8AC3E}">
        <p14:creationId xmlns:p14="http://schemas.microsoft.com/office/powerpoint/2010/main" val="281859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523054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39388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03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738420" y="1825625"/>
            <a:ext cx="1109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ns-digital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will revolutionizes laboratory operations, improving data accuracy, and streamlining research processes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Benefits: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Will reduce data entry errors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Accelerated research with real-time data access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Enhanced collaboration through shared data repositories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33905-4A95-C379-7B50-760B37B76DA0}"/>
              </a:ext>
            </a:extLst>
          </p:cNvPr>
          <p:cNvSpPr>
            <a:spLocks noChangeAspect="1"/>
          </p:cNvSpPr>
          <p:nvPr/>
        </p:nvSpPr>
        <p:spPr>
          <a:xfrm rot="16200000">
            <a:off x="-3051058" y="3077168"/>
            <a:ext cx="646211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C29CF0-EC79-FF00-843F-A95F6728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56" y="370062"/>
            <a:ext cx="1800000" cy="9700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97CD2F5-58A3-F362-ED20-9A3D3E43ECE0}"/>
              </a:ext>
            </a:extLst>
          </p:cNvPr>
          <p:cNvSpPr txBox="1">
            <a:spLocks/>
          </p:cNvSpPr>
          <p:nvPr/>
        </p:nvSpPr>
        <p:spPr>
          <a:xfrm>
            <a:off x="738420" y="580957"/>
            <a:ext cx="927212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3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.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Value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6B1B7-AACD-4B52-8C88-77EDC5F86E0D}"/>
              </a:ext>
            </a:extLst>
          </p:cNvPr>
          <p:cNvSpPr txBox="1"/>
          <p:nvPr/>
        </p:nvSpPr>
        <p:spPr>
          <a:xfrm rot="16200000">
            <a:off x="-3069000" y="3087418"/>
            <a:ext cx="6498002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F0"/>
                </a:solidFill>
                <a:latin typeface="Titillium Web" pitchFamily="2" charset="77"/>
              </a:rPr>
              <a:t>CYIENT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tillium Web ExtraLight" pitchFamily="2" charset="77"/>
              </a:rPr>
              <a:t>GLOBAL HACKATHON 2023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4FD3D-E96A-EB3D-65A2-3C772BB1CB44}"/>
              </a:ext>
            </a:extLst>
          </p:cNvPr>
          <p:cNvSpPr>
            <a:spLocks noChangeAspect="1"/>
          </p:cNvSpPr>
          <p:nvPr/>
        </p:nvSpPr>
        <p:spPr>
          <a:xfrm>
            <a:off x="-2" y="6513277"/>
            <a:ext cx="11472002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B44D8-F83A-31A6-AC52-6E54D163B0E8}"/>
              </a:ext>
            </a:extLst>
          </p:cNvPr>
          <p:cNvSpPr txBox="1"/>
          <p:nvPr/>
        </p:nvSpPr>
        <p:spPr>
          <a:xfrm>
            <a:off x="-2" y="6524000"/>
            <a:ext cx="114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15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ns-digital : “</a:t>
            </a:r>
            <a:r>
              <a:rPr lang="en-US" sz="1500" i="1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” | Danny Ismarianto Ruhiyat ( info@danito.net )</a:t>
            </a:r>
          </a:p>
        </p:txBody>
      </p:sp>
    </p:spTree>
    <p:extLst>
      <p:ext uri="{BB962C8B-B14F-4D97-AF65-F5344CB8AC3E}">
        <p14:creationId xmlns:p14="http://schemas.microsoft.com/office/powerpoint/2010/main" val="25385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523054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39388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04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738420" y="1825625"/>
            <a:ext cx="1109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Implementation: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20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ns-digital 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device easily attach to lab instruments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Seamless integration with cloud platforms for data storage and analysis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Differentiator:</a:t>
            </a:r>
          </a:p>
          <a:p>
            <a:pPr marL="622300" lvl="1" indent="-3111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20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ns-digital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is the first universal IoT solution for laboratories, bridging the gap between conventional and modern instrumentation</a:t>
            </a:r>
          </a:p>
          <a:p>
            <a:pPr marL="622300" lvl="1" indent="-3111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Cost-effective and user-friendly, 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20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ns-digital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sets a new industry standard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Unique Aspects: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Universal compatibility with existing lab equipment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Real-time data transfer to cloud-based platforms</a:t>
            </a:r>
          </a:p>
          <a:p>
            <a:pPr marL="58420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Integration with data analytics tools for instant insights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24EB5A-0CBA-5187-1834-3DB2DEEC2F01}"/>
              </a:ext>
            </a:extLst>
          </p:cNvPr>
          <p:cNvSpPr>
            <a:spLocks noChangeAspect="1"/>
          </p:cNvSpPr>
          <p:nvPr/>
        </p:nvSpPr>
        <p:spPr>
          <a:xfrm rot="16200000">
            <a:off x="-3051058" y="3077168"/>
            <a:ext cx="646211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CA761-9C2D-FC4D-2772-42EC6615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56" y="370062"/>
            <a:ext cx="1800000" cy="97006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71636D8-13D9-769F-7CA5-4E2DCAEE6EDD}"/>
              </a:ext>
            </a:extLst>
          </p:cNvPr>
          <p:cNvSpPr txBox="1">
            <a:spLocks/>
          </p:cNvSpPr>
          <p:nvPr/>
        </p:nvSpPr>
        <p:spPr>
          <a:xfrm>
            <a:off x="738420" y="580957"/>
            <a:ext cx="927212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4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.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Unique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 and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Feasible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2C01-EEA7-D9C0-D3DD-812DB068023D}"/>
              </a:ext>
            </a:extLst>
          </p:cNvPr>
          <p:cNvSpPr txBox="1"/>
          <p:nvPr/>
        </p:nvSpPr>
        <p:spPr>
          <a:xfrm rot="16200000">
            <a:off x="-3069000" y="3087418"/>
            <a:ext cx="6498002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F0"/>
                </a:solidFill>
                <a:latin typeface="Titillium Web" pitchFamily="2" charset="77"/>
              </a:rPr>
              <a:t>CYIENT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tillium Web ExtraLight" pitchFamily="2" charset="77"/>
              </a:rPr>
              <a:t>GLOBAL HACKATHON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B83AA-96B3-A558-623B-1BD706D57527}"/>
              </a:ext>
            </a:extLst>
          </p:cNvPr>
          <p:cNvSpPr>
            <a:spLocks noChangeAspect="1"/>
          </p:cNvSpPr>
          <p:nvPr/>
        </p:nvSpPr>
        <p:spPr>
          <a:xfrm>
            <a:off x="-2" y="6513277"/>
            <a:ext cx="11472002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72599-2790-4119-AA7F-B761DC5927CE}"/>
              </a:ext>
            </a:extLst>
          </p:cNvPr>
          <p:cNvSpPr txBox="1"/>
          <p:nvPr/>
        </p:nvSpPr>
        <p:spPr>
          <a:xfrm>
            <a:off x="-2" y="6524000"/>
            <a:ext cx="114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15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ns-digital : “</a:t>
            </a:r>
            <a:r>
              <a:rPr lang="en-US" sz="1500" i="1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” | Danny Ismarianto Ruhiyat ( info@danito.net )</a:t>
            </a:r>
          </a:p>
        </p:txBody>
      </p:sp>
    </p:spTree>
    <p:extLst>
      <p:ext uri="{BB962C8B-B14F-4D97-AF65-F5344CB8AC3E}">
        <p14:creationId xmlns:p14="http://schemas.microsoft.com/office/powerpoint/2010/main" val="19153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523054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39388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05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738420" y="1825625"/>
            <a:ext cx="1109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Impact:</a:t>
            </a:r>
          </a:p>
          <a:p>
            <a:pPr marL="534988" lvl="1" indent="-2746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Significant reduction in paper usage and waste</a:t>
            </a:r>
          </a:p>
          <a:p>
            <a:pPr marL="534988" lvl="1" indent="-2746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Accelerated research leads to faster discoveries</a:t>
            </a:r>
          </a:p>
          <a:p>
            <a:pPr marL="534988" lvl="1" indent="-2746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Enhanced data-driven decision-making in laboratory operations</a:t>
            </a:r>
          </a:p>
          <a:p>
            <a:pPr lvl="1" algn="l">
              <a:buClr>
                <a:srgbClr val="00B0F0"/>
              </a:buClr>
            </a:pP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Sustainability:</a:t>
            </a: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Reduced environmental impact through paperless data collection</a:t>
            </a: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Ongoing data analysis leads to resource-efficient processes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92317A-49A4-FCB3-5CEB-FF4E69D25409}"/>
              </a:ext>
            </a:extLst>
          </p:cNvPr>
          <p:cNvSpPr>
            <a:spLocks noChangeAspect="1"/>
          </p:cNvSpPr>
          <p:nvPr/>
        </p:nvSpPr>
        <p:spPr>
          <a:xfrm rot="16200000">
            <a:off x="-3051058" y="3077168"/>
            <a:ext cx="6462114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662884-BDB8-9D42-71C6-FACD1F05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56" y="370062"/>
            <a:ext cx="1800000" cy="9700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E156364-853F-9615-4E27-1125E6D9875A}"/>
              </a:ext>
            </a:extLst>
          </p:cNvPr>
          <p:cNvSpPr txBox="1">
            <a:spLocks/>
          </p:cNvSpPr>
          <p:nvPr/>
        </p:nvSpPr>
        <p:spPr>
          <a:xfrm>
            <a:off x="738420" y="580957"/>
            <a:ext cx="927212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5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.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Impact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 and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Sustainability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49167-8CB8-1CF6-BDCC-06F9024DB085}"/>
              </a:ext>
            </a:extLst>
          </p:cNvPr>
          <p:cNvSpPr txBox="1"/>
          <p:nvPr/>
        </p:nvSpPr>
        <p:spPr>
          <a:xfrm rot="16200000">
            <a:off x="-3069000" y="3087418"/>
            <a:ext cx="6498002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F0"/>
                </a:solidFill>
                <a:latin typeface="Titillium Web" pitchFamily="2" charset="77"/>
              </a:rPr>
              <a:t>CYIENT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tillium Web ExtraLight" pitchFamily="2" charset="77"/>
              </a:rPr>
              <a:t>GLOBAL HACKATHON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A740D-E833-027C-A923-F0404A5F8278}"/>
              </a:ext>
            </a:extLst>
          </p:cNvPr>
          <p:cNvSpPr>
            <a:spLocks noChangeAspect="1"/>
          </p:cNvSpPr>
          <p:nvPr/>
        </p:nvSpPr>
        <p:spPr>
          <a:xfrm>
            <a:off x="-2" y="6513277"/>
            <a:ext cx="11472002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57C4F-E897-85AA-1019-9F53D35BD3DF}"/>
              </a:ext>
            </a:extLst>
          </p:cNvPr>
          <p:cNvSpPr txBox="1"/>
          <p:nvPr/>
        </p:nvSpPr>
        <p:spPr>
          <a:xfrm>
            <a:off x="-2" y="6524000"/>
            <a:ext cx="114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15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ns-digital : “</a:t>
            </a:r>
            <a:r>
              <a:rPr lang="en-US" sz="1500" i="1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” | Danny Ismarianto Ruhiyat ( info@danito.net )</a:t>
            </a:r>
          </a:p>
        </p:txBody>
      </p:sp>
    </p:spTree>
    <p:extLst>
      <p:ext uri="{BB962C8B-B14F-4D97-AF65-F5344CB8AC3E}">
        <p14:creationId xmlns:p14="http://schemas.microsoft.com/office/powerpoint/2010/main" val="39232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523054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39388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06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B094C4-4CFF-AE82-D0D5-E61A51660B21}"/>
              </a:ext>
            </a:extLst>
          </p:cNvPr>
          <p:cNvGrpSpPr>
            <a:grpSpLocks noChangeAspect="1"/>
          </p:cNvGrpSpPr>
          <p:nvPr/>
        </p:nvGrpSpPr>
        <p:grpSpPr>
          <a:xfrm>
            <a:off x="1378200" y="1994041"/>
            <a:ext cx="2520000" cy="2520000"/>
            <a:chOff x="939451" y="1629000"/>
            <a:chExt cx="3600000" cy="360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BD94E69-7652-16DF-6AEB-731C44482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9451" y="1629000"/>
              <a:ext cx="3600000" cy="36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4EE4CE-AA3B-E828-D67E-90FFD2FA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451" y="1809000"/>
              <a:ext cx="3240000" cy="324000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30BB9-9C10-A461-525B-9EE3DA9E9361}"/>
              </a:ext>
            </a:extLst>
          </p:cNvPr>
          <p:cNvSpPr txBox="1">
            <a:spLocks/>
          </p:cNvSpPr>
          <p:nvPr/>
        </p:nvSpPr>
        <p:spPr>
          <a:xfrm>
            <a:off x="838200" y="4734830"/>
            <a:ext cx="3600000" cy="51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itillium Web SemiBold" pitchFamily="2" charset="77"/>
              </a:rPr>
              <a:t>Danny Ismarianto Ruhiyat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446564-7C6C-446F-4F4D-228D9163D5E3}"/>
              </a:ext>
            </a:extLst>
          </p:cNvPr>
          <p:cNvSpPr txBox="1">
            <a:spLocks/>
          </p:cNvSpPr>
          <p:nvPr/>
        </p:nvSpPr>
        <p:spPr>
          <a:xfrm>
            <a:off x="838201" y="5220364"/>
            <a:ext cx="3599999" cy="366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8B0F0"/>
                </a:solidFill>
                <a:latin typeface="Titillium Web" pitchFamily="2" charset="77"/>
              </a:rPr>
              <a:t>Machine Vision Engineer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292D99-7507-B06C-F8C8-E9E2035A312B}"/>
              </a:ext>
            </a:extLst>
          </p:cNvPr>
          <p:cNvSpPr txBox="1">
            <a:spLocks/>
          </p:cNvSpPr>
          <p:nvPr/>
        </p:nvSpPr>
        <p:spPr>
          <a:xfrm>
            <a:off x="4438200" y="1825625"/>
            <a:ext cx="7390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Meet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Danny Ismarianto Ruhiyat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the solo fighter in 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ns-digital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team as an </a:t>
            </a:r>
            <a:r>
              <a:rPr lang="en-US" b="1" dirty="0">
                <a:solidFill>
                  <a:schemeClr val="bg1"/>
                </a:solidFill>
                <a:latin typeface="Titillium Web SemiBold" pitchFamily="2" charset="77"/>
              </a:rPr>
              <a:t>Machine Vision Engineer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sz="1000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More than 3 years  experience in </a:t>
            </a:r>
            <a:r>
              <a:rPr lang="en-US" b="1" dirty="0">
                <a:solidFill>
                  <a:srgbClr val="18B0F0"/>
                </a:solidFill>
                <a:latin typeface="Titillium Web SemiBold" pitchFamily="2" charset="77"/>
              </a:rPr>
              <a:t>AIoT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&amp;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Machine Vision</a:t>
            </a: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More than 7 years  experience in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Internet of Things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(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IoT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)</a:t>
            </a: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Has won various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national and international hackathons</a:t>
            </a: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Has studied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Chemistry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and </a:t>
            </a:r>
            <a:r>
              <a:rPr lang="en-US" b="1" dirty="0">
                <a:solidFill>
                  <a:srgbClr val="00B0F0"/>
                </a:solidFill>
                <a:latin typeface="Titillium Web SemiBold" pitchFamily="2" charset="77"/>
              </a:rPr>
              <a:t>IT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</a:rPr>
              <a:t> majors (quite familiar with the science laboratory and its instruments)</a:t>
            </a:r>
            <a:br>
              <a:rPr lang="en-US" dirty="0">
                <a:solidFill>
                  <a:schemeClr val="bg1"/>
                </a:solidFill>
                <a:latin typeface="Titillium Web Light" pitchFamily="2" charset="77"/>
              </a:rPr>
            </a:b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</a:t>
            </a:r>
            <a:r>
              <a:rPr lang="en-US" b="1" dirty="0">
                <a:solidFill>
                  <a:srgbClr val="18B0F0"/>
                </a:solidFill>
                <a:latin typeface="Titillium Web SemiBold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dannydanito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</a:t>
            </a:r>
            <a:r>
              <a:rPr lang="en-US" b="1" dirty="0">
                <a:solidFill>
                  <a:srgbClr val="18B0F0"/>
                </a:solidFill>
                <a:latin typeface="Titillium Web SemiBold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danito_net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534988" lvl="1" indent="-261938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 Ligh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b="1" dirty="0">
                <a:solidFill>
                  <a:srgbClr val="18B0F0"/>
                </a:solidFill>
                <a:latin typeface="Titillium Web Ligh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sAIns.digital</a:t>
            </a:r>
            <a:r>
              <a:rPr lang="en-US" dirty="0">
                <a:solidFill>
                  <a:schemeClr val="bg1"/>
                </a:solidFill>
                <a:latin typeface="Titillium Web Ligh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4A1CE-E789-EE95-A564-F60C6CCC1F8B}"/>
              </a:ext>
            </a:extLst>
          </p:cNvPr>
          <p:cNvSpPr>
            <a:spLocks noChangeAspect="1"/>
          </p:cNvSpPr>
          <p:nvPr/>
        </p:nvSpPr>
        <p:spPr>
          <a:xfrm rot="16200000">
            <a:off x="-3069002" y="3059224"/>
            <a:ext cx="6498002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2F8FE-7F23-116B-2F74-B931F366A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8956" y="370062"/>
            <a:ext cx="1800000" cy="97006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F310469-EA8A-8481-F721-4A58958281D8}"/>
              </a:ext>
            </a:extLst>
          </p:cNvPr>
          <p:cNvSpPr txBox="1">
            <a:spLocks/>
          </p:cNvSpPr>
          <p:nvPr/>
        </p:nvSpPr>
        <p:spPr>
          <a:xfrm>
            <a:off x="838200" y="580957"/>
            <a:ext cx="917234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6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. Meet the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48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ns-digital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 Team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DD2B1-3D29-C540-1D1F-1F3EA54B4BE8}"/>
              </a:ext>
            </a:extLst>
          </p:cNvPr>
          <p:cNvSpPr txBox="1"/>
          <p:nvPr/>
        </p:nvSpPr>
        <p:spPr>
          <a:xfrm rot="16200000">
            <a:off x="-3069000" y="3087418"/>
            <a:ext cx="6498002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F0"/>
                </a:solidFill>
                <a:latin typeface="Titillium Web" pitchFamily="2" charset="77"/>
              </a:rPr>
              <a:t>CYIENT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5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tillium Web ExtraLight" pitchFamily="2" charset="77"/>
              </a:rPr>
              <a:t>GLOBAL HACKATHON 2023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57583-A729-52FA-BB34-E572EB0546C3}"/>
              </a:ext>
            </a:extLst>
          </p:cNvPr>
          <p:cNvSpPr>
            <a:spLocks noChangeAspect="1"/>
          </p:cNvSpPr>
          <p:nvPr/>
        </p:nvSpPr>
        <p:spPr>
          <a:xfrm>
            <a:off x="-2" y="6513277"/>
            <a:ext cx="11472002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8B14F-20AE-BF73-609D-E593CC394D72}"/>
              </a:ext>
            </a:extLst>
          </p:cNvPr>
          <p:cNvSpPr txBox="1"/>
          <p:nvPr/>
        </p:nvSpPr>
        <p:spPr>
          <a:xfrm>
            <a:off x="-2" y="6524000"/>
            <a:ext cx="114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15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ns-digital : “</a:t>
            </a:r>
            <a:r>
              <a:rPr lang="en-US" sz="1500" i="1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r>
              <a:rPr lang="en-US" sz="1500" dirty="0">
                <a:solidFill>
                  <a:schemeClr val="bg1"/>
                </a:solidFill>
                <a:latin typeface="Titillium Web" pitchFamily="2" charset="77"/>
              </a:rPr>
              <a:t>” | Danny Ismarianto Ruhiyat ( info@danito.net )</a:t>
            </a:r>
          </a:p>
        </p:txBody>
      </p:sp>
    </p:spTree>
    <p:extLst>
      <p:ext uri="{BB962C8B-B14F-4D97-AF65-F5344CB8AC3E}">
        <p14:creationId xmlns:p14="http://schemas.microsoft.com/office/powerpoint/2010/main" val="226523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626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Titillium Web</vt:lpstr>
      <vt:lpstr>Titillium Web ExtraLight</vt:lpstr>
      <vt:lpstr>Titillium Web Light</vt:lpstr>
      <vt:lpstr>Titillium Web SemiBold</vt:lpstr>
      <vt:lpstr>Wingdings</vt:lpstr>
      <vt:lpstr>Office Theme</vt:lpstr>
      <vt:lpstr>sAIns-digital ” Digitalizing the Laboratory with Machine Vision 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Ismarianto Ruhiyat</dc:creator>
  <cp:lastModifiedBy>Danny Ismarianto Ruhiyat</cp:lastModifiedBy>
  <cp:revision>125</cp:revision>
  <dcterms:created xsi:type="dcterms:W3CDTF">2023-09-16T18:45:33Z</dcterms:created>
  <dcterms:modified xsi:type="dcterms:W3CDTF">2023-10-06T17:48:29Z</dcterms:modified>
</cp:coreProperties>
</file>