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7" r:id="rId4"/>
    <p:sldId id="268" r:id="rId5"/>
    <p:sldId id="269" r:id="rId6"/>
    <p:sldId id="271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2F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102" d="100"/>
          <a:sy n="102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7033-948B-74F0-D4FA-9BE046324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DD4E0-0F9E-A1A8-79E0-C0E8FEAB2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FD58B-7AA9-1C05-4851-D5D55576F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8B00D-C8E0-DF1C-DA47-032B97E8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228DF-1E8D-3496-AF76-6D86D72E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0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0770-005D-DA03-2F21-23DE324E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832BA-5B69-D320-96CF-A8726BF76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4C7AC-9E4A-84BA-274C-A639442A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234C0-026A-D909-D6B7-E778FDC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1AA79-17BF-20D8-9CE5-CF526AD1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1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6F4FC-3592-BE59-8512-6E7C9FB28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3A2A5-B3C4-7C82-7C0D-0F957BD2E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76F07-A485-73DC-0D5C-3E2D8FEF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538FD-9111-1BBB-9F49-E5B4E0D3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9ACEA-2889-95B4-C24A-C35D9903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6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1C3B-8F05-B8CC-D8D0-BD060B51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6BA6-50C0-6B1C-2648-470D30CE9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F1688-2694-0173-7BA9-81E9783E0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284E1-FD4E-0030-8478-47B9D289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70001-6042-9A98-1189-01A35F72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3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3345-A516-1A0F-2D21-4CE24385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17032-F51C-C06D-B063-AB36E27DA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326BD-9258-E964-B5CF-1F013071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72850-0A2E-5CDC-DB38-FFAE95E8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B745E-727A-8C18-8127-0E433525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BC9-2CAD-FE56-934A-6649958D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16267-CC57-E5FE-C194-F65F970A0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BFCB5-D28F-74C7-66C7-501012C0D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3DD0A-CC24-FD6C-0E67-4F5AEF81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12F1A-321C-B194-38EF-EFAEFC7B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9D7CD-BC73-D27B-5707-0473EE7B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7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A0AC-7DE2-584F-7B60-BB2B7CA5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E0F92-2824-FA51-943C-185D27A7D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601D1-36E7-6D87-4CFA-12497AAFE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9133B-00BE-3D05-353E-1AB0D835D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FC25E-A513-12F9-8801-140DD1348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CB75F-232A-AA81-3637-6882FEF9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279BB-2482-4EA5-57A8-FD5A6E98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7920E-3AA1-B5A0-9EA1-B4C037BD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9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D85B-E1B7-86EA-6A66-BC2ECA96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9BC14-765E-6E89-99B7-C9D50263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D6FDA-07FE-E9B4-6F00-648D7C76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A9F0D-A95C-979A-940E-E41C4CC6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8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5EB72-4563-B49A-0270-DF1B8408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72930-BC07-5972-3D0B-64B6266A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490E1-670D-0CF6-3456-84126031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5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966A-1C2A-6E40-E52A-4D718EF5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85E5F-8442-987E-99F7-6255C5247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194E1-D0E6-C7D5-B712-2E387DB7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22BD2-59E0-C8C8-7D14-9384CFF8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7C66C-4C43-FEF3-8989-9ABF3970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95D7E-07BA-057D-5C3A-27F033BE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5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117-669C-E350-5932-9FE8C1D8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AE783-EB6E-5E72-628A-8F47C67F3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3F523-BC3B-BC0F-0C9F-8145C367C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BC4B2-A39A-27F5-A41E-AB2D6E98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812-1ADB-9546-8154-023A686DA0A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FBCCB-6AA8-E2B3-299A-96545956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209B8-E753-987E-635F-B97AFC2D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8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0B61E-1E4E-36EB-499B-9400A580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5EE4A-7AF7-73EF-B502-74A5D60B4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57A8-547C-888F-0571-CBBD7EB57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7812-1ADB-9546-8154-023A686DA0A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5F53-65F4-C5FE-DD60-ADEA8BDAE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CA312-28E6-FA2E-48B3-D6DAFE1F6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0856C-D34D-AB4A-9A5F-2C25A3A0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8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danito.ne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D6DC-9687-0622-894E-0CCBF6877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2" y="3536638"/>
            <a:ext cx="12191999" cy="1219494"/>
          </a:xfrm>
        </p:spPr>
        <p:txBody>
          <a:bodyPr>
            <a:normAutofit fontScale="90000"/>
          </a:bodyPr>
          <a:lstStyle/>
          <a:p>
            <a:r>
              <a:rPr lang="en-ID" dirty="0">
                <a:solidFill>
                  <a:schemeClr val="bg1"/>
                </a:solidFill>
                <a:latin typeface="Titillium Web" pitchFamily="2" charset="77"/>
              </a:rPr>
              <a:t>s</a:t>
            </a:r>
            <a:r>
              <a:rPr lang="en-ID" b="1" dirty="0">
                <a:solidFill>
                  <a:srgbClr val="00B0F0"/>
                </a:solidFill>
                <a:latin typeface="Titillium Web SemiBold" pitchFamily="2" charset="77"/>
              </a:rPr>
              <a:t>AI</a:t>
            </a:r>
            <a:r>
              <a:rPr lang="en-ID" dirty="0">
                <a:solidFill>
                  <a:schemeClr val="bg1"/>
                </a:solidFill>
                <a:latin typeface="Titillium Web" pitchFamily="2" charset="77"/>
              </a:rPr>
              <a:t>ns</a:t>
            </a:r>
            <a:r>
              <a:rPr lang="en-ID" dirty="0">
                <a:solidFill>
                  <a:srgbClr val="00B0F0"/>
                </a:solidFill>
                <a:latin typeface="Titillium Web" pitchFamily="2" charset="77"/>
              </a:rPr>
              <a:t>.</a:t>
            </a:r>
            <a:r>
              <a:rPr lang="en-ID" dirty="0">
                <a:solidFill>
                  <a:schemeClr val="bg1"/>
                </a:solidFill>
                <a:latin typeface="Titillium Web" pitchFamily="2" charset="77"/>
              </a:rPr>
              <a:t>digital</a:t>
            </a:r>
            <a:br>
              <a:rPr lang="en-ID" dirty="0">
                <a:latin typeface="Titillium Web" pitchFamily="2" charset="77"/>
              </a:rPr>
            </a:br>
            <a:r>
              <a:rPr lang="en-ID" sz="3100" dirty="0">
                <a:solidFill>
                  <a:schemeClr val="bg1"/>
                </a:solidFill>
                <a:latin typeface="Titillium Web" pitchFamily="2" charset="77"/>
              </a:rPr>
              <a:t>Digitalizing the Laboratory, Bridging the Gap with IoT Integration</a:t>
            </a:r>
            <a:endParaRPr lang="en-US" sz="3100" dirty="0">
              <a:solidFill>
                <a:schemeClr val="bg1"/>
              </a:solidFill>
              <a:latin typeface="Titillium Web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88854-CAA4-8661-691F-72AD22BD8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48208"/>
            <a:ext cx="12200732" cy="48144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tillium Web Light" pitchFamily="2" charset="77"/>
              </a:rPr>
              <a:t>( Theme: Building Intelligent Products and Platforms 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FB7A7A-0F41-4A59-6348-654DEDEA8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32" y="-1"/>
            <a:ext cx="12200731" cy="271161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E943676-B230-2C39-35C9-F8A6C564A73A}"/>
              </a:ext>
            </a:extLst>
          </p:cNvPr>
          <p:cNvSpPr txBox="1">
            <a:spLocks/>
          </p:cNvSpPr>
          <p:nvPr/>
        </p:nvSpPr>
        <p:spPr>
          <a:xfrm>
            <a:off x="0" y="5814620"/>
            <a:ext cx="12200732" cy="4814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2000" dirty="0">
                <a:solidFill>
                  <a:schemeClr val="bg1"/>
                </a:solidFill>
                <a:latin typeface="Titillium Web Light" pitchFamily="2" charset="77"/>
              </a:rPr>
              <a:t>Danny Ismarianto Ruhiyat ( </a:t>
            </a:r>
            <a:r>
              <a:rPr lang="en-ID" sz="2000" dirty="0">
                <a:solidFill>
                  <a:schemeClr val="bg1"/>
                </a:solidFill>
                <a:latin typeface="Titillium Web Light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info@danito.net</a:t>
            </a:r>
            <a:r>
              <a:rPr lang="en-ID" sz="2000" dirty="0">
                <a:solidFill>
                  <a:schemeClr val="bg1"/>
                </a:solidFill>
                <a:latin typeface="Titillium Web Light" pitchFamily="2" charset="77"/>
              </a:rPr>
              <a:t> )</a:t>
            </a:r>
            <a:endParaRPr lang="en-US" sz="2000" dirty="0">
              <a:solidFill>
                <a:schemeClr val="bg1"/>
              </a:solidFill>
              <a:latin typeface="Titillium Web Light" pitchFamily="2" charset="7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6CC231-216D-448B-0F59-2F547A9F9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9682" y="1528345"/>
            <a:ext cx="1800000" cy="90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B6CC231-216D-448B-0F59-2F547A9F9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000" y="189775"/>
            <a:ext cx="1800000" cy="9033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AB1561-E72F-5EA2-F324-3BAD2B054961}"/>
              </a:ext>
            </a:extLst>
          </p:cNvPr>
          <p:cNvSpPr>
            <a:spLocks noChangeAspect="1"/>
          </p:cNvSpPr>
          <p:nvPr/>
        </p:nvSpPr>
        <p:spPr>
          <a:xfrm rot="16200000">
            <a:off x="-3235946" y="3262056"/>
            <a:ext cx="683189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45507-5750-A3CE-9ADE-248EA2F16E14}"/>
              </a:ext>
            </a:extLst>
          </p:cNvPr>
          <p:cNvSpPr txBox="1"/>
          <p:nvPr/>
        </p:nvSpPr>
        <p:spPr>
          <a:xfrm rot="16200000">
            <a:off x="-3069000" y="3095112"/>
            <a:ext cx="6498002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tillium Web" pitchFamily="2" charset="77"/>
              </a:rPr>
              <a:t>CYIENT</a:t>
            </a:r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 - CYIENTIFIQ </a:t>
            </a:r>
            <a:r>
              <a:rPr lang="en-US" sz="1400" dirty="0">
                <a:solidFill>
                  <a:schemeClr val="bg1"/>
                </a:solidFill>
                <a:latin typeface="Titillium Web" pitchFamily="2" charset="77"/>
              </a:rPr>
              <a:t>INNOVATION LEAGUE</a:t>
            </a:r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Titillium Web ExtraLight" pitchFamily="2" charset="77"/>
              </a:rPr>
              <a:t>GLOBAL HACKATHON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CA1E88-1E83-1A82-8669-ED091CD9E9CE}"/>
              </a:ext>
            </a:extLst>
          </p:cNvPr>
          <p:cNvSpPr>
            <a:spLocks/>
          </p:cNvSpPr>
          <p:nvPr/>
        </p:nvSpPr>
        <p:spPr>
          <a:xfrm>
            <a:off x="11472000" y="6498002"/>
            <a:ext cx="72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B91E4A-2CB3-691E-4A45-AC9B92E02F47}"/>
              </a:ext>
            </a:extLst>
          </p:cNvPr>
          <p:cNvSpPr>
            <a:spLocks noChangeAspect="1"/>
          </p:cNvSpPr>
          <p:nvPr/>
        </p:nvSpPr>
        <p:spPr>
          <a:xfrm>
            <a:off x="366086" y="6488225"/>
            <a:ext cx="11105914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CE0AF-9BC8-47B4-4987-4E9E8156A0F7}"/>
              </a:ext>
            </a:extLst>
          </p:cNvPr>
          <p:cNvSpPr txBox="1"/>
          <p:nvPr/>
        </p:nvSpPr>
        <p:spPr>
          <a:xfrm>
            <a:off x="372526" y="6524113"/>
            <a:ext cx="1110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Titillium Web" pitchFamily="2" charset="77"/>
              </a:rPr>
              <a:t>AI</a:t>
            </a:r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ns.digital</a:t>
            </a:r>
            <a:r>
              <a:rPr lang="en-US" sz="1400" dirty="0">
                <a:solidFill>
                  <a:schemeClr val="bg1"/>
                </a:solidFill>
                <a:latin typeface="Titillium Web" pitchFamily="2" charset="77"/>
              </a:rPr>
              <a:t> - Digitalizing the Laboratory, Bridging the Gap with IoT Integration ( Danny Ismarianto Ruhiyat / info@danito.net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7E28C-5375-7559-F649-759E2801C0C0}"/>
              </a:ext>
            </a:extLst>
          </p:cNvPr>
          <p:cNvSpPr txBox="1"/>
          <p:nvPr/>
        </p:nvSpPr>
        <p:spPr>
          <a:xfrm>
            <a:off x="11465913" y="6514336"/>
            <a:ext cx="72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01</a:t>
            </a:r>
            <a:endParaRPr lang="en-US" sz="1400" dirty="0">
              <a:solidFill>
                <a:schemeClr val="bg1"/>
              </a:solidFill>
              <a:latin typeface="Titillium Web" pitchFamily="2" charset="77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3697A0A-0A5A-447E-FAF7-924D6DF487C1}"/>
              </a:ext>
            </a:extLst>
          </p:cNvPr>
          <p:cNvSpPr txBox="1">
            <a:spLocks/>
          </p:cNvSpPr>
          <p:nvPr/>
        </p:nvSpPr>
        <p:spPr>
          <a:xfrm>
            <a:off x="838200" y="189775"/>
            <a:ext cx="9167690" cy="9033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Titillium Web ExtraLight" pitchFamily="2" charset="77"/>
              </a:rPr>
              <a:t>Problem Statement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7E9B26-42C5-9C88-0FF2-469F12DCEDC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Laboratories play a vital role in research, but many are still reliant on manual data entry and outdated processes, hindering efficiency and collaboration</a:t>
            </a:r>
          </a:p>
          <a:p>
            <a:pPr marL="273050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Conventional laboratory instruments often lack connectivity, making data collection and analysis cumbersome and time-consuming</a:t>
            </a:r>
          </a:p>
        </p:txBody>
      </p:sp>
    </p:spTree>
    <p:extLst>
      <p:ext uri="{BB962C8B-B14F-4D97-AF65-F5344CB8AC3E}">
        <p14:creationId xmlns:p14="http://schemas.microsoft.com/office/powerpoint/2010/main" val="319198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B6CC231-216D-448B-0F59-2F547A9F9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000" y="189775"/>
            <a:ext cx="1800000" cy="9033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AB1561-E72F-5EA2-F324-3BAD2B054961}"/>
              </a:ext>
            </a:extLst>
          </p:cNvPr>
          <p:cNvSpPr>
            <a:spLocks noChangeAspect="1"/>
          </p:cNvSpPr>
          <p:nvPr/>
        </p:nvSpPr>
        <p:spPr>
          <a:xfrm rot="16200000">
            <a:off x="-3235946" y="3262056"/>
            <a:ext cx="683189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45507-5750-A3CE-9ADE-248EA2F16E14}"/>
              </a:ext>
            </a:extLst>
          </p:cNvPr>
          <p:cNvSpPr txBox="1"/>
          <p:nvPr/>
        </p:nvSpPr>
        <p:spPr>
          <a:xfrm rot="16200000">
            <a:off x="-3069000" y="3095112"/>
            <a:ext cx="6498002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tillium Web" pitchFamily="2" charset="77"/>
              </a:rPr>
              <a:t>CYIENT</a:t>
            </a:r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 - CYIENTIFIQ </a:t>
            </a:r>
            <a:r>
              <a:rPr lang="en-US" sz="1400" dirty="0">
                <a:solidFill>
                  <a:schemeClr val="bg1"/>
                </a:solidFill>
                <a:latin typeface="Titillium Web" pitchFamily="2" charset="77"/>
              </a:rPr>
              <a:t>INNOVATION LEAGUE</a:t>
            </a:r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Titillium Web ExtraLight" pitchFamily="2" charset="77"/>
              </a:rPr>
              <a:t>GLOBAL HACKATHON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CA1E88-1E83-1A82-8669-ED091CD9E9CE}"/>
              </a:ext>
            </a:extLst>
          </p:cNvPr>
          <p:cNvSpPr>
            <a:spLocks/>
          </p:cNvSpPr>
          <p:nvPr/>
        </p:nvSpPr>
        <p:spPr>
          <a:xfrm>
            <a:off x="11472000" y="6498002"/>
            <a:ext cx="72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B91E4A-2CB3-691E-4A45-AC9B92E02F47}"/>
              </a:ext>
            </a:extLst>
          </p:cNvPr>
          <p:cNvSpPr>
            <a:spLocks noChangeAspect="1"/>
          </p:cNvSpPr>
          <p:nvPr/>
        </p:nvSpPr>
        <p:spPr>
          <a:xfrm>
            <a:off x="366086" y="6488225"/>
            <a:ext cx="11105914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CE0AF-9BC8-47B4-4987-4E9E8156A0F7}"/>
              </a:ext>
            </a:extLst>
          </p:cNvPr>
          <p:cNvSpPr txBox="1"/>
          <p:nvPr/>
        </p:nvSpPr>
        <p:spPr>
          <a:xfrm>
            <a:off x="372526" y="6524113"/>
            <a:ext cx="1110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Titillium Web" pitchFamily="2" charset="77"/>
              </a:rPr>
              <a:t>AI</a:t>
            </a:r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ns.digital</a:t>
            </a:r>
            <a:r>
              <a:rPr lang="en-US" sz="1400" dirty="0">
                <a:solidFill>
                  <a:schemeClr val="bg1"/>
                </a:solidFill>
                <a:latin typeface="Titillium Web" pitchFamily="2" charset="77"/>
              </a:rPr>
              <a:t> - Digitalizing the Laboratory, Bridging the Gap with IoT Integration ( Danny Ismarianto Ruhiyat / info@danito.net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7E28C-5375-7559-F649-759E2801C0C0}"/>
              </a:ext>
            </a:extLst>
          </p:cNvPr>
          <p:cNvSpPr txBox="1"/>
          <p:nvPr/>
        </p:nvSpPr>
        <p:spPr>
          <a:xfrm>
            <a:off x="11465913" y="6514336"/>
            <a:ext cx="72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02</a:t>
            </a:r>
            <a:endParaRPr lang="en-US" sz="1400" dirty="0">
              <a:solidFill>
                <a:schemeClr val="bg1"/>
              </a:solidFill>
              <a:latin typeface="Titillium Web" pitchFamily="2" charset="77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3697A0A-0A5A-447E-FAF7-924D6DF487C1}"/>
              </a:ext>
            </a:extLst>
          </p:cNvPr>
          <p:cNvSpPr txBox="1">
            <a:spLocks/>
          </p:cNvSpPr>
          <p:nvPr/>
        </p:nvSpPr>
        <p:spPr>
          <a:xfrm>
            <a:off x="838200" y="189775"/>
            <a:ext cx="9167690" cy="9033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Titillium Web ExtraLight" pitchFamily="2" charset="77"/>
              </a:rPr>
              <a:t>Solution Overview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7E9B26-42C5-9C88-0FF2-469F12DCEDC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sAIns.digital is a breakthrough solution that enables any laboratory instrument, even conventional ones, to seamlessly transmit data via IoT. There will be at least one sAIns.digital controller with several sensor modules.</a:t>
            </a:r>
          </a:p>
        </p:txBody>
      </p:sp>
    </p:spTree>
    <p:extLst>
      <p:ext uri="{BB962C8B-B14F-4D97-AF65-F5344CB8AC3E}">
        <p14:creationId xmlns:p14="http://schemas.microsoft.com/office/powerpoint/2010/main" val="318648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B6CC231-216D-448B-0F59-2F547A9F9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000" y="189775"/>
            <a:ext cx="1800000" cy="9033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AB1561-E72F-5EA2-F324-3BAD2B054961}"/>
              </a:ext>
            </a:extLst>
          </p:cNvPr>
          <p:cNvSpPr>
            <a:spLocks noChangeAspect="1"/>
          </p:cNvSpPr>
          <p:nvPr/>
        </p:nvSpPr>
        <p:spPr>
          <a:xfrm rot="16200000">
            <a:off x="-3235946" y="3262056"/>
            <a:ext cx="683189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45507-5750-A3CE-9ADE-248EA2F16E14}"/>
              </a:ext>
            </a:extLst>
          </p:cNvPr>
          <p:cNvSpPr txBox="1"/>
          <p:nvPr/>
        </p:nvSpPr>
        <p:spPr>
          <a:xfrm rot="16200000">
            <a:off x="-3069000" y="3095112"/>
            <a:ext cx="6498002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tillium Web" pitchFamily="2" charset="77"/>
              </a:rPr>
              <a:t>CYIENT</a:t>
            </a:r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 - CYIENTIFIQ </a:t>
            </a:r>
            <a:r>
              <a:rPr lang="en-US" sz="1400" dirty="0">
                <a:solidFill>
                  <a:schemeClr val="bg1"/>
                </a:solidFill>
                <a:latin typeface="Titillium Web" pitchFamily="2" charset="77"/>
              </a:rPr>
              <a:t>INNOVATION LEAGUE</a:t>
            </a:r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Titillium Web ExtraLight" pitchFamily="2" charset="77"/>
              </a:rPr>
              <a:t>GLOBAL HACKATHON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CA1E88-1E83-1A82-8669-ED091CD9E9CE}"/>
              </a:ext>
            </a:extLst>
          </p:cNvPr>
          <p:cNvSpPr>
            <a:spLocks/>
          </p:cNvSpPr>
          <p:nvPr/>
        </p:nvSpPr>
        <p:spPr>
          <a:xfrm>
            <a:off x="11472000" y="6498002"/>
            <a:ext cx="72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B91E4A-2CB3-691E-4A45-AC9B92E02F47}"/>
              </a:ext>
            </a:extLst>
          </p:cNvPr>
          <p:cNvSpPr>
            <a:spLocks noChangeAspect="1"/>
          </p:cNvSpPr>
          <p:nvPr/>
        </p:nvSpPr>
        <p:spPr>
          <a:xfrm>
            <a:off x="366086" y="6488225"/>
            <a:ext cx="11105914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CE0AF-9BC8-47B4-4987-4E9E8156A0F7}"/>
              </a:ext>
            </a:extLst>
          </p:cNvPr>
          <p:cNvSpPr txBox="1"/>
          <p:nvPr/>
        </p:nvSpPr>
        <p:spPr>
          <a:xfrm>
            <a:off x="372526" y="6524113"/>
            <a:ext cx="1110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Titillium Web" pitchFamily="2" charset="77"/>
              </a:rPr>
              <a:t>AI</a:t>
            </a:r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ns.digital</a:t>
            </a:r>
            <a:r>
              <a:rPr lang="en-US" sz="1400" dirty="0">
                <a:solidFill>
                  <a:schemeClr val="bg1"/>
                </a:solidFill>
                <a:latin typeface="Titillium Web" pitchFamily="2" charset="77"/>
              </a:rPr>
              <a:t> - Digitalizing the Laboratory, Bridging the Gap with IoT Integration ( Danny Ismarianto Ruhiyat / info@danito.net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7E28C-5375-7559-F649-759E2801C0C0}"/>
              </a:ext>
            </a:extLst>
          </p:cNvPr>
          <p:cNvSpPr txBox="1"/>
          <p:nvPr/>
        </p:nvSpPr>
        <p:spPr>
          <a:xfrm>
            <a:off x="11465913" y="6514336"/>
            <a:ext cx="72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03</a:t>
            </a:r>
            <a:endParaRPr lang="en-US" sz="1400" dirty="0">
              <a:solidFill>
                <a:schemeClr val="bg1"/>
              </a:solidFill>
              <a:latin typeface="Titillium Web" pitchFamily="2" charset="77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3697A0A-0A5A-447E-FAF7-924D6DF487C1}"/>
              </a:ext>
            </a:extLst>
          </p:cNvPr>
          <p:cNvSpPr txBox="1">
            <a:spLocks/>
          </p:cNvSpPr>
          <p:nvPr/>
        </p:nvSpPr>
        <p:spPr>
          <a:xfrm>
            <a:off x="838200" y="189775"/>
            <a:ext cx="9167690" cy="9033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Titillium Web ExtraLight" pitchFamily="2" charset="77"/>
              </a:rPr>
              <a:t>Value Proposition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7E9B26-42C5-9C88-0FF2-469F12DCEDC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sAIns.digital will revolutionizes laboratory operations, improving data accuracy, and streamlining research processes</a:t>
            </a:r>
          </a:p>
          <a:p>
            <a:pPr marL="273050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Benefits:</a:t>
            </a:r>
          </a:p>
          <a:p>
            <a:pPr marL="730250" lvl="1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More than 50% reduction in data entry errors</a:t>
            </a:r>
          </a:p>
          <a:p>
            <a:pPr marL="730250" lvl="1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Accelerated research with real-time data access</a:t>
            </a:r>
          </a:p>
          <a:p>
            <a:pPr marL="730250" lvl="1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Enhanced collaboration through shared data repositories</a:t>
            </a:r>
          </a:p>
          <a:p>
            <a:pPr marL="730250" lvl="1" indent="-273050" algn="l">
              <a:buClr>
                <a:srgbClr val="00B0F0"/>
              </a:buClr>
              <a:buFont typeface="Wingdings" pitchFamily="2" charset="2"/>
              <a:buChar char="§"/>
            </a:pPr>
            <a:endParaRPr lang="en-US" dirty="0">
              <a:solidFill>
                <a:schemeClr val="bg1"/>
              </a:solidFill>
              <a:latin typeface="Titillium Web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3851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B6CC231-216D-448B-0F59-2F547A9F9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000" y="189775"/>
            <a:ext cx="1800000" cy="9033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AB1561-E72F-5EA2-F324-3BAD2B054961}"/>
              </a:ext>
            </a:extLst>
          </p:cNvPr>
          <p:cNvSpPr>
            <a:spLocks noChangeAspect="1"/>
          </p:cNvSpPr>
          <p:nvPr/>
        </p:nvSpPr>
        <p:spPr>
          <a:xfrm rot="16200000">
            <a:off x="-3235946" y="3262056"/>
            <a:ext cx="683189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45507-5750-A3CE-9ADE-248EA2F16E14}"/>
              </a:ext>
            </a:extLst>
          </p:cNvPr>
          <p:cNvSpPr txBox="1"/>
          <p:nvPr/>
        </p:nvSpPr>
        <p:spPr>
          <a:xfrm rot="16200000">
            <a:off x="-3069000" y="3095112"/>
            <a:ext cx="6498002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tillium Web" pitchFamily="2" charset="77"/>
              </a:rPr>
              <a:t>CYIENT</a:t>
            </a:r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 - CYIENTIFIQ </a:t>
            </a:r>
            <a:r>
              <a:rPr lang="en-US" sz="1400" dirty="0">
                <a:solidFill>
                  <a:schemeClr val="bg1"/>
                </a:solidFill>
                <a:latin typeface="Titillium Web" pitchFamily="2" charset="77"/>
              </a:rPr>
              <a:t>INNOVATION LEAGUE</a:t>
            </a:r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Titillium Web ExtraLight" pitchFamily="2" charset="77"/>
              </a:rPr>
              <a:t>GLOBAL HACKATHON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CA1E88-1E83-1A82-8669-ED091CD9E9CE}"/>
              </a:ext>
            </a:extLst>
          </p:cNvPr>
          <p:cNvSpPr>
            <a:spLocks/>
          </p:cNvSpPr>
          <p:nvPr/>
        </p:nvSpPr>
        <p:spPr>
          <a:xfrm>
            <a:off x="11472000" y="6498002"/>
            <a:ext cx="72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B91E4A-2CB3-691E-4A45-AC9B92E02F47}"/>
              </a:ext>
            </a:extLst>
          </p:cNvPr>
          <p:cNvSpPr>
            <a:spLocks noChangeAspect="1"/>
          </p:cNvSpPr>
          <p:nvPr/>
        </p:nvSpPr>
        <p:spPr>
          <a:xfrm>
            <a:off x="366086" y="6488225"/>
            <a:ext cx="11105914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CE0AF-9BC8-47B4-4987-4E9E8156A0F7}"/>
              </a:ext>
            </a:extLst>
          </p:cNvPr>
          <p:cNvSpPr txBox="1"/>
          <p:nvPr/>
        </p:nvSpPr>
        <p:spPr>
          <a:xfrm>
            <a:off x="372526" y="6524113"/>
            <a:ext cx="1110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Titillium Web" pitchFamily="2" charset="77"/>
              </a:rPr>
              <a:t>AI</a:t>
            </a:r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ns.digital</a:t>
            </a:r>
            <a:r>
              <a:rPr lang="en-US" sz="1400" dirty="0">
                <a:solidFill>
                  <a:schemeClr val="bg1"/>
                </a:solidFill>
                <a:latin typeface="Titillium Web" pitchFamily="2" charset="77"/>
              </a:rPr>
              <a:t> - Digitalizing the Laboratory, Bridging the Gap with IoT Integration ( Danny Ismarianto Ruhiyat / info@danito.net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7E28C-5375-7559-F649-759E2801C0C0}"/>
              </a:ext>
            </a:extLst>
          </p:cNvPr>
          <p:cNvSpPr txBox="1"/>
          <p:nvPr/>
        </p:nvSpPr>
        <p:spPr>
          <a:xfrm>
            <a:off x="11465913" y="6514336"/>
            <a:ext cx="72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04</a:t>
            </a:r>
            <a:endParaRPr lang="en-US" sz="1400" dirty="0">
              <a:solidFill>
                <a:schemeClr val="bg1"/>
              </a:solidFill>
              <a:latin typeface="Titillium Web" pitchFamily="2" charset="77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3697A0A-0A5A-447E-FAF7-924D6DF487C1}"/>
              </a:ext>
            </a:extLst>
          </p:cNvPr>
          <p:cNvSpPr txBox="1">
            <a:spLocks/>
          </p:cNvSpPr>
          <p:nvPr/>
        </p:nvSpPr>
        <p:spPr>
          <a:xfrm>
            <a:off x="838200" y="189775"/>
            <a:ext cx="9167690" cy="9033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Titillium Web ExtraLight" pitchFamily="2" charset="77"/>
              </a:rPr>
              <a:t>Feasibility &amp; Uniqueness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7E9B26-42C5-9C88-0FF2-469F12DCEDC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Implementation:</a:t>
            </a:r>
          </a:p>
          <a:p>
            <a:pPr marL="730250" lvl="1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The </a:t>
            </a:r>
            <a:r>
              <a:rPr lang="en-US" dirty="0" err="1">
                <a:solidFill>
                  <a:schemeClr val="bg1"/>
                </a:solidFill>
                <a:latin typeface="Titillium Web" pitchFamily="2" charset="77"/>
              </a:rPr>
              <a:t>sAIns.digital's</a:t>
            </a: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 plug-and-play IoT modules easily attach to lab instruments</a:t>
            </a:r>
          </a:p>
          <a:p>
            <a:pPr marL="730250" lvl="1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Seamless integration with cloud platforms for data storage and analysis</a:t>
            </a:r>
          </a:p>
          <a:p>
            <a:pPr marL="730250" lvl="1" indent="-273050" algn="l">
              <a:buClr>
                <a:srgbClr val="00B0F0"/>
              </a:buClr>
              <a:buFont typeface="Wingdings" pitchFamily="2" charset="2"/>
              <a:buChar char="§"/>
            </a:pPr>
            <a:endParaRPr lang="en-US" dirty="0">
              <a:solidFill>
                <a:schemeClr val="bg1"/>
              </a:solidFill>
              <a:latin typeface="Titillium Web" pitchFamily="2" charset="77"/>
            </a:endParaRPr>
          </a:p>
          <a:p>
            <a:pPr marL="273050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Differentiator:</a:t>
            </a:r>
          </a:p>
          <a:p>
            <a:pPr marL="730250" lvl="1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sAIns.digital is the first universal IoT solution for laboratories, bridging the gap between conventional and modern instrumentation</a:t>
            </a:r>
          </a:p>
          <a:p>
            <a:pPr marL="730250" lvl="1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Cost-effective and user-friendly, sAIns.digital sets a new industry standard</a:t>
            </a:r>
          </a:p>
          <a:p>
            <a:pPr marL="730250" lvl="1" indent="-273050" algn="l">
              <a:buClr>
                <a:srgbClr val="00B0F0"/>
              </a:buClr>
              <a:buFont typeface="Wingdings" pitchFamily="2" charset="2"/>
              <a:buChar char="§"/>
            </a:pPr>
            <a:endParaRPr lang="en-US" dirty="0">
              <a:solidFill>
                <a:schemeClr val="bg1"/>
              </a:solidFill>
              <a:latin typeface="Titillium Web" pitchFamily="2" charset="77"/>
            </a:endParaRPr>
          </a:p>
          <a:p>
            <a:pPr marL="273050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Unique Aspects:</a:t>
            </a:r>
          </a:p>
          <a:p>
            <a:pPr marL="730250" lvl="1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Universal compatibility with existing lab equipment</a:t>
            </a:r>
          </a:p>
          <a:p>
            <a:pPr marL="730250" lvl="1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Real-time data transfer to cloud-based platforms</a:t>
            </a:r>
          </a:p>
          <a:p>
            <a:pPr marL="730250" lvl="1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Integration with data analytics tools for instant insights</a:t>
            </a:r>
          </a:p>
        </p:txBody>
      </p:sp>
    </p:spTree>
    <p:extLst>
      <p:ext uri="{BB962C8B-B14F-4D97-AF65-F5344CB8AC3E}">
        <p14:creationId xmlns:p14="http://schemas.microsoft.com/office/powerpoint/2010/main" val="191533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B6CC231-216D-448B-0F59-2F547A9F9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000" y="189775"/>
            <a:ext cx="1800000" cy="9033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AB1561-E72F-5EA2-F324-3BAD2B054961}"/>
              </a:ext>
            </a:extLst>
          </p:cNvPr>
          <p:cNvSpPr>
            <a:spLocks noChangeAspect="1"/>
          </p:cNvSpPr>
          <p:nvPr/>
        </p:nvSpPr>
        <p:spPr>
          <a:xfrm rot="16200000">
            <a:off x="-3235946" y="3262056"/>
            <a:ext cx="683189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45507-5750-A3CE-9ADE-248EA2F16E14}"/>
              </a:ext>
            </a:extLst>
          </p:cNvPr>
          <p:cNvSpPr txBox="1"/>
          <p:nvPr/>
        </p:nvSpPr>
        <p:spPr>
          <a:xfrm rot="16200000">
            <a:off x="-3069000" y="3095112"/>
            <a:ext cx="6498002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tillium Web" pitchFamily="2" charset="77"/>
              </a:rPr>
              <a:t>CYIENT</a:t>
            </a:r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 - CYIENTIFIQ </a:t>
            </a:r>
            <a:r>
              <a:rPr lang="en-US" sz="1400" dirty="0">
                <a:solidFill>
                  <a:schemeClr val="bg1"/>
                </a:solidFill>
                <a:latin typeface="Titillium Web" pitchFamily="2" charset="77"/>
              </a:rPr>
              <a:t>INNOVATION LEAGUE</a:t>
            </a:r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Titillium Web ExtraLight" pitchFamily="2" charset="77"/>
              </a:rPr>
              <a:t>GLOBAL HACKATHON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CA1E88-1E83-1A82-8669-ED091CD9E9CE}"/>
              </a:ext>
            </a:extLst>
          </p:cNvPr>
          <p:cNvSpPr>
            <a:spLocks/>
          </p:cNvSpPr>
          <p:nvPr/>
        </p:nvSpPr>
        <p:spPr>
          <a:xfrm>
            <a:off x="11472000" y="6498002"/>
            <a:ext cx="72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B91E4A-2CB3-691E-4A45-AC9B92E02F47}"/>
              </a:ext>
            </a:extLst>
          </p:cNvPr>
          <p:cNvSpPr>
            <a:spLocks noChangeAspect="1"/>
          </p:cNvSpPr>
          <p:nvPr/>
        </p:nvSpPr>
        <p:spPr>
          <a:xfrm>
            <a:off x="366086" y="6488225"/>
            <a:ext cx="11105914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CE0AF-9BC8-47B4-4987-4E9E8156A0F7}"/>
              </a:ext>
            </a:extLst>
          </p:cNvPr>
          <p:cNvSpPr txBox="1"/>
          <p:nvPr/>
        </p:nvSpPr>
        <p:spPr>
          <a:xfrm>
            <a:off x="372526" y="6524113"/>
            <a:ext cx="1110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Titillium Web" pitchFamily="2" charset="77"/>
              </a:rPr>
              <a:t>AI</a:t>
            </a:r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ns.digital</a:t>
            </a:r>
            <a:r>
              <a:rPr lang="en-US" sz="1400" dirty="0">
                <a:solidFill>
                  <a:schemeClr val="bg1"/>
                </a:solidFill>
                <a:latin typeface="Titillium Web" pitchFamily="2" charset="77"/>
              </a:rPr>
              <a:t> - Digitalizing the Laboratory, Bridging the Gap with IoT Integration ( Danny Ismarianto Ruhiyat / info@danito.net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7E28C-5375-7559-F649-759E2801C0C0}"/>
              </a:ext>
            </a:extLst>
          </p:cNvPr>
          <p:cNvSpPr txBox="1"/>
          <p:nvPr/>
        </p:nvSpPr>
        <p:spPr>
          <a:xfrm>
            <a:off x="11465913" y="6514336"/>
            <a:ext cx="72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05</a:t>
            </a:r>
            <a:endParaRPr lang="en-US" sz="1400" dirty="0">
              <a:solidFill>
                <a:schemeClr val="bg1"/>
              </a:solidFill>
              <a:latin typeface="Titillium Web" pitchFamily="2" charset="77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3697A0A-0A5A-447E-FAF7-924D6DF487C1}"/>
              </a:ext>
            </a:extLst>
          </p:cNvPr>
          <p:cNvSpPr txBox="1">
            <a:spLocks/>
          </p:cNvSpPr>
          <p:nvPr/>
        </p:nvSpPr>
        <p:spPr>
          <a:xfrm>
            <a:off x="838200" y="189775"/>
            <a:ext cx="9167690" cy="9033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Titillium Web ExtraLight" pitchFamily="2" charset="77"/>
              </a:rPr>
              <a:t>Impact &amp; Sustainability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7E9B26-42C5-9C88-0FF2-469F12DCEDC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Impact:</a:t>
            </a:r>
          </a:p>
          <a:p>
            <a:pPr marL="730250" lvl="1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 Significant reduction in paper usage and waste</a:t>
            </a:r>
          </a:p>
          <a:p>
            <a:pPr marL="730250" lvl="1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Accelerated research leads to faster discoveries</a:t>
            </a:r>
          </a:p>
          <a:p>
            <a:pPr marL="730250" lvl="1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Enhanced data-driven decision-making in laboratory operations</a:t>
            </a:r>
          </a:p>
          <a:p>
            <a:pPr marL="730250" lvl="1" indent="-273050" algn="l">
              <a:buClr>
                <a:srgbClr val="00B0F0"/>
              </a:buClr>
              <a:buFont typeface="Wingdings" pitchFamily="2" charset="2"/>
              <a:buChar char="§"/>
            </a:pPr>
            <a:endParaRPr lang="en-US" dirty="0">
              <a:solidFill>
                <a:schemeClr val="bg1"/>
              </a:solidFill>
              <a:latin typeface="Titillium Web" pitchFamily="2" charset="77"/>
            </a:endParaRPr>
          </a:p>
          <a:p>
            <a:pPr marL="273050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Sustainability:</a:t>
            </a:r>
          </a:p>
          <a:p>
            <a:pPr marL="730250" lvl="1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Reduced environmental impact through paperless data collection</a:t>
            </a:r>
          </a:p>
          <a:p>
            <a:pPr marL="730250" lvl="1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Ongoing data analysis leads to resource-efficient processes</a:t>
            </a:r>
          </a:p>
        </p:txBody>
      </p:sp>
    </p:spTree>
    <p:extLst>
      <p:ext uri="{BB962C8B-B14F-4D97-AF65-F5344CB8AC3E}">
        <p14:creationId xmlns:p14="http://schemas.microsoft.com/office/powerpoint/2010/main" val="39232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B6CC231-216D-448B-0F59-2F547A9F9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000" y="189775"/>
            <a:ext cx="1800000" cy="9033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AB1561-E72F-5EA2-F324-3BAD2B054961}"/>
              </a:ext>
            </a:extLst>
          </p:cNvPr>
          <p:cNvSpPr>
            <a:spLocks noChangeAspect="1"/>
          </p:cNvSpPr>
          <p:nvPr/>
        </p:nvSpPr>
        <p:spPr>
          <a:xfrm rot="16200000">
            <a:off x="-3235946" y="3262056"/>
            <a:ext cx="683189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45507-5750-A3CE-9ADE-248EA2F16E14}"/>
              </a:ext>
            </a:extLst>
          </p:cNvPr>
          <p:cNvSpPr txBox="1"/>
          <p:nvPr/>
        </p:nvSpPr>
        <p:spPr>
          <a:xfrm rot="16200000">
            <a:off x="-3069000" y="3095112"/>
            <a:ext cx="6498002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tillium Web" pitchFamily="2" charset="77"/>
              </a:rPr>
              <a:t>CYIENT</a:t>
            </a:r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 - CYIENTIFIQ </a:t>
            </a:r>
            <a:r>
              <a:rPr lang="en-US" sz="1400" dirty="0">
                <a:solidFill>
                  <a:schemeClr val="bg1"/>
                </a:solidFill>
                <a:latin typeface="Titillium Web" pitchFamily="2" charset="77"/>
              </a:rPr>
              <a:t>INNOVATION LEAGUE</a:t>
            </a:r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Titillium Web ExtraLight" pitchFamily="2" charset="77"/>
              </a:rPr>
              <a:t>GLOBAL HACKATHON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CA1E88-1E83-1A82-8669-ED091CD9E9CE}"/>
              </a:ext>
            </a:extLst>
          </p:cNvPr>
          <p:cNvSpPr>
            <a:spLocks/>
          </p:cNvSpPr>
          <p:nvPr/>
        </p:nvSpPr>
        <p:spPr>
          <a:xfrm>
            <a:off x="11472000" y="6498002"/>
            <a:ext cx="72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B91E4A-2CB3-691E-4A45-AC9B92E02F47}"/>
              </a:ext>
            </a:extLst>
          </p:cNvPr>
          <p:cNvSpPr>
            <a:spLocks noChangeAspect="1"/>
          </p:cNvSpPr>
          <p:nvPr/>
        </p:nvSpPr>
        <p:spPr>
          <a:xfrm>
            <a:off x="366086" y="6488225"/>
            <a:ext cx="11105914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CE0AF-9BC8-47B4-4987-4E9E8156A0F7}"/>
              </a:ext>
            </a:extLst>
          </p:cNvPr>
          <p:cNvSpPr txBox="1"/>
          <p:nvPr/>
        </p:nvSpPr>
        <p:spPr>
          <a:xfrm>
            <a:off x="372526" y="6524113"/>
            <a:ext cx="1110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Titillium Web" pitchFamily="2" charset="77"/>
              </a:rPr>
              <a:t>AI</a:t>
            </a:r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ns.digital</a:t>
            </a:r>
            <a:r>
              <a:rPr lang="en-US" sz="1400" dirty="0">
                <a:solidFill>
                  <a:schemeClr val="bg1"/>
                </a:solidFill>
                <a:latin typeface="Titillium Web" pitchFamily="2" charset="77"/>
              </a:rPr>
              <a:t> - Digitalizing the Laboratory, Bridging the Gap with IoT Integration ( Danny Ismarianto Ruhiyat / info@danito.net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7E28C-5375-7559-F649-759E2801C0C0}"/>
              </a:ext>
            </a:extLst>
          </p:cNvPr>
          <p:cNvSpPr txBox="1"/>
          <p:nvPr/>
        </p:nvSpPr>
        <p:spPr>
          <a:xfrm>
            <a:off x="11465913" y="6514336"/>
            <a:ext cx="72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tillium Web SemiBold" pitchFamily="2" charset="77"/>
              </a:rPr>
              <a:t>06</a:t>
            </a:r>
            <a:endParaRPr lang="en-US" sz="1400" dirty="0">
              <a:solidFill>
                <a:schemeClr val="bg1"/>
              </a:solidFill>
              <a:latin typeface="Titillium Web" pitchFamily="2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B094C4-4CFF-AE82-D0D5-E61A51660B21}"/>
              </a:ext>
            </a:extLst>
          </p:cNvPr>
          <p:cNvGrpSpPr>
            <a:grpSpLocks noChangeAspect="1"/>
          </p:cNvGrpSpPr>
          <p:nvPr/>
        </p:nvGrpSpPr>
        <p:grpSpPr>
          <a:xfrm>
            <a:off x="1378200" y="1994041"/>
            <a:ext cx="2520000" cy="2520000"/>
            <a:chOff x="939451" y="1629000"/>
            <a:chExt cx="3600000" cy="3600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BD94E69-7652-16DF-6AEB-731C44482E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9451" y="1629000"/>
              <a:ext cx="3600000" cy="36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D4EE4CE-AA3B-E828-D67E-90FFD2FA5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9451" y="1809000"/>
              <a:ext cx="3240000" cy="3240000"/>
            </a:xfrm>
            <a:prstGeom prst="rect">
              <a:avLst/>
            </a:prstGeom>
          </p:spPr>
        </p:pic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530BB9-9C10-A461-525B-9EE3DA9E9361}"/>
              </a:ext>
            </a:extLst>
          </p:cNvPr>
          <p:cNvSpPr txBox="1">
            <a:spLocks/>
          </p:cNvSpPr>
          <p:nvPr/>
        </p:nvSpPr>
        <p:spPr>
          <a:xfrm>
            <a:off x="838200" y="4734830"/>
            <a:ext cx="3600000" cy="515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Titillium Web SemiBold" pitchFamily="2" charset="77"/>
              </a:rPr>
              <a:t>Danny Ismarianto Ruhiyat</a:t>
            </a:r>
            <a:endParaRPr lang="en-US" b="1" dirty="0">
              <a:solidFill>
                <a:schemeClr val="bg1"/>
              </a:solidFill>
              <a:latin typeface="Titillium Web SemiBold" pitchFamily="2" charset="77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446564-7C6C-446F-4F4D-228D9163D5E3}"/>
              </a:ext>
            </a:extLst>
          </p:cNvPr>
          <p:cNvSpPr txBox="1">
            <a:spLocks/>
          </p:cNvSpPr>
          <p:nvPr/>
        </p:nvSpPr>
        <p:spPr>
          <a:xfrm>
            <a:off x="838201" y="5220364"/>
            <a:ext cx="3599999" cy="3669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Titillium Web" pitchFamily="2" charset="77"/>
              </a:rPr>
              <a:t>AIoT Engineer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01D327-F14D-BA6E-1F9B-290E32BC7A23}"/>
              </a:ext>
            </a:extLst>
          </p:cNvPr>
          <p:cNvSpPr txBox="1">
            <a:spLocks/>
          </p:cNvSpPr>
          <p:nvPr/>
        </p:nvSpPr>
        <p:spPr>
          <a:xfrm>
            <a:off x="838200" y="189775"/>
            <a:ext cx="9167690" cy="9033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Titillium Web ExtraLight" pitchFamily="2" charset="77"/>
              </a:rPr>
              <a:t>Meet </a:t>
            </a:r>
            <a:r>
              <a:rPr lang="en-US" sz="4800" dirty="0">
                <a:solidFill>
                  <a:schemeClr val="bg1"/>
                </a:solidFill>
                <a:latin typeface="Titillium Web" pitchFamily="2" charset="77"/>
              </a:rPr>
              <a:t>s</a:t>
            </a:r>
            <a:r>
              <a:rPr lang="en-US" sz="4800" b="1" dirty="0">
                <a:solidFill>
                  <a:srgbClr val="00B0F0"/>
                </a:solidFill>
                <a:latin typeface="Titillium Web SemiBold" pitchFamily="2" charset="77"/>
              </a:rPr>
              <a:t>AI</a:t>
            </a:r>
            <a:r>
              <a:rPr lang="en-US" sz="4800" dirty="0">
                <a:solidFill>
                  <a:schemeClr val="bg1"/>
                </a:solidFill>
                <a:latin typeface="Titillium Web" pitchFamily="2" charset="77"/>
              </a:rPr>
              <a:t>ns</a:t>
            </a:r>
            <a:r>
              <a:rPr lang="en-US" sz="4800" dirty="0">
                <a:solidFill>
                  <a:srgbClr val="00B0F0"/>
                </a:solidFill>
                <a:latin typeface="Titillium Web" pitchFamily="2" charset="77"/>
              </a:rPr>
              <a:t>.</a:t>
            </a:r>
            <a:r>
              <a:rPr lang="en-US" sz="4800" dirty="0">
                <a:solidFill>
                  <a:schemeClr val="bg1"/>
                </a:solidFill>
                <a:latin typeface="Titillium Web" pitchFamily="2" charset="77"/>
              </a:rPr>
              <a:t>digital</a:t>
            </a:r>
            <a:r>
              <a:rPr lang="en-US" sz="4800" dirty="0">
                <a:solidFill>
                  <a:schemeClr val="bg1"/>
                </a:solidFill>
                <a:latin typeface="Titillium Web ExtraLight" pitchFamily="2" charset="77"/>
              </a:rPr>
              <a:t> team ...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7292D99-7507-B06C-F8C8-E9E2035A312B}"/>
              </a:ext>
            </a:extLst>
          </p:cNvPr>
          <p:cNvSpPr txBox="1">
            <a:spLocks/>
          </p:cNvSpPr>
          <p:nvPr/>
        </p:nvSpPr>
        <p:spPr>
          <a:xfrm>
            <a:off x="4564200" y="1825625"/>
            <a:ext cx="726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Titillium Web" pitchFamily="2" charset="77"/>
              </a:rPr>
              <a:t>The word </a:t>
            </a:r>
            <a:r>
              <a:rPr lang="en-US" sz="2000" b="1" dirty="0">
                <a:solidFill>
                  <a:schemeClr val="bg1"/>
                </a:solidFill>
                <a:latin typeface="Titillium Web" pitchFamily="2" charset="77"/>
              </a:rPr>
              <a:t>science</a:t>
            </a:r>
            <a:r>
              <a:rPr lang="en-US" sz="2000" dirty="0">
                <a:solidFill>
                  <a:schemeClr val="bg1"/>
                </a:solidFill>
                <a:latin typeface="Titillium Web" pitchFamily="2" charset="77"/>
              </a:rPr>
              <a:t> in Bahasa Indonesia is "</a:t>
            </a:r>
            <a:r>
              <a:rPr lang="en-US" sz="2000" b="1" dirty="0">
                <a:solidFill>
                  <a:schemeClr val="bg1"/>
                </a:solidFill>
                <a:latin typeface="Titillium Web" pitchFamily="2" charset="77"/>
              </a:rPr>
              <a:t>sains</a:t>
            </a:r>
            <a:r>
              <a:rPr lang="en-US" sz="2000" dirty="0">
                <a:solidFill>
                  <a:schemeClr val="bg1"/>
                </a:solidFill>
                <a:latin typeface="Titillium Web" pitchFamily="2" charset="77"/>
              </a:rPr>
              <a:t>". Yes, there is AI in </a:t>
            </a:r>
            <a:r>
              <a:rPr lang="en-US" sz="2000" dirty="0" err="1">
                <a:solidFill>
                  <a:schemeClr val="bg1"/>
                </a:solidFill>
                <a:latin typeface="Titillium Web" pitchFamily="2" charset="77"/>
              </a:rPr>
              <a:t>sAIns</a:t>
            </a:r>
            <a:r>
              <a:rPr lang="en-US" sz="2000" dirty="0">
                <a:solidFill>
                  <a:schemeClr val="bg1"/>
                </a:solidFill>
                <a:latin typeface="Titillium Web" pitchFamily="2" charset="77"/>
              </a:rPr>
              <a:t>; because sAIns.digital provide Artificial Intelligence based solutions, mostly using "Computer Vision" to replace the eye's function in seeing the instrument output.  </a:t>
            </a:r>
          </a:p>
          <a:p>
            <a:pPr marL="273050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Titillium Web" pitchFamily="2" charset="77"/>
              </a:rPr>
              <a:t>sAIns.digital can modernize laboratories by providing a feasible and unique solution that enhances efficiency, collaboration, and sustainability.  </a:t>
            </a:r>
          </a:p>
          <a:p>
            <a:pPr marL="273050" indent="-273050" algn="l">
              <a:buClr>
                <a:srgbClr val="00B0F0"/>
              </a:buClr>
              <a:buFont typeface="Wingdings" pitchFamily="2" charset="2"/>
              <a:buChar char="§"/>
            </a:pPr>
            <a:endParaRPr lang="en-US" sz="2000" dirty="0">
              <a:solidFill>
                <a:schemeClr val="bg1"/>
              </a:solidFill>
              <a:latin typeface="Titillium Web" pitchFamily="2" charset="77"/>
            </a:endParaRPr>
          </a:p>
          <a:p>
            <a:pPr marL="273050" indent="-273050" algn="l"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Titillium Web" pitchFamily="2" charset="77"/>
              </a:rPr>
              <a:t>Meet Danny Ismarianto Ruhiyat a.k.a danito the solo fighter in sAIns.digital team.</a:t>
            </a:r>
          </a:p>
        </p:txBody>
      </p:sp>
    </p:spTree>
    <p:extLst>
      <p:ext uri="{BB962C8B-B14F-4D97-AF65-F5344CB8AC3E}">
        <p14:creationId xmlns:p14="http://schemas.microsoft.com/office/powerpoint/2010/main" val="226523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577</Words>
  <Application>Microsoft Macintosh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Titillium Web</vt:lpstr>
      <vt:lpstr>Titillium Web ExtraLight</vt:lpstr>
      <vt:lpstr>Titillium Web Light</vt:lpstr>
      <vt:lpstr>Titillium Web SemiBold</vt:lpstr>
      <vt:lpstr>Wingdings</vt:lpstr>
      <vt:lpstr>Office Theme</vt:lpstr>
      <vt:lpstr>sAIns.digital Digitalizing the Laboratory, Bridging the Gap with IoT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Ismarianto Ruhiyat</dc:creator>
  <cp:lastModifiedBy>Danny Ismarianto Ruhiyat</cp:lastModifiedBy>
  <cp:revision>51</cp:revision>
  <dcterms:created xsi:type="dcterms:W3CDTF">2023-09-16T18:45:33Z</dcterms:created>
  <dcterms:modified xsi:type="dcterms:W3CDTF">2023-09-16T20:43:06Z</dcterms:modified>
</cp:coreProperties>
</file>