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7" r:id="rId3"/>
    <p:sldId id="268" r:id="rId4"/>
    <p:sldId id="261" r:id="rId5"/>
    <p:sldId id="262" r:id="rId6"/>
    <p:sldId id="263" r:id="rId7"/>
    <p:sldId id="264" r:id="rId8"/>
    <p:sldId id="265" r:id="rId9"/>
    <p:sldId id="269" r:id="rId10"/>
    <p:sldId id="270" r:id="rId11"/>
    <p:sldId id="271" r:id="rId12"/>
    <p:sldId id="272" r:id="rId13"/>
    <p:sldId id="273" r:id="rId14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414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981B7D-53F6-4039-A8FA-44779F95F4C7}" type="datetime1">
              <a:rPr lang="pt-BR" smtClean="0"/>
              <a:t>04/11/2020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D1732DB-6DE7-4ED0-8D58-5BB99683AAF5}" type="datetime1">
              <a:rPr lang="pt-BR" noProof="0" smtClean="0"/>
              <a:t>04/11/2020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343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318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Retângu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3" name="Conector re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5" name="Conector re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EFE8A07-BE7E-486B-BB6D-37077AACAD92}" type="datetime1">
              <a:rPr lang="pt-BR" noProof="0" smtClean="0"/>
              <a:t>04/11/2020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59BB7D-2155-48F5-AD4A-A4A3EC901849}" type="datetime1">
              <a:rPr lang="pt-BR" noProof="0" smtClean="0"/>
              <a:t>04/11/2020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1" name="Conector re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61E51A-BD37-4956-ABA8-D4D5FB5F24C2}" type="datetime1">
              <a:rPr lang="pt-BR" noProof="0" smtClean="0"/>
              <a:t>04/11/2020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5486B6-A73D-4B8F-83D6-D9AC60E0479B}" type="datetime1">
              <a:rPr lang="pt-BR" noProof="0" smtClean="0"/>
              <a:t>04/11/2020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0" name="Retângu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4" name="Retângu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Retângu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2" name="Conector re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3" name="Conector re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7" name="Retângu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8" name="Retângu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9" name="Retângu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30" name="Retângu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31" name="Conector re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33" name="Conector re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EBBB5E5B-F3F8-4810-8BA6-9A32C99FBA53}" type="datetime1">
              <a:rPr lang="pt-BR" noProof="0" smtClean="0"/>
              <a:t>04/11/2020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8325B8-6816-4ECB-949F-F9D65FA27766}" type="datetime1">
              <a:rPr lang="pt-BR" noProof="0" smtClean="0"/>
              <a:t>04/11/2020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AD37B-9B4E-40B8-B2FD-963F90BA8EF4}" type="datetime1">
              <a:rPr lang="pt-BR" noProof="0" smtClean="0"/>
              <a:t>04/11/2020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666B81-3F0F-4225-B123-405B9F5CEABA}" type="datetime1">
              <a:rPr lang="pt-BR" noProof="0" smtClean="0"/>
              <a:t>04/11/2020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6" name="Retângu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cxnSp>
        <p:nvCxnSpPr>
          <p:cNvPr id="7" name="Conector re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6C805-8419-44A5-85BF-5D1C68D15222}" type="datetime1">
              <a:rPr lang="pt-BR" noProof="0" smtClean="0"/>
              <a:t>04/11/2020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36704B-E432-4339-97E3-AB4AC11D2F2E}" type="datetime1">
              <a:rPr lang="pt-BR" noProof="0" smtClean="0"/>
              <a:t>04/11/2020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07B3CC04-66F6-41ED-A1FB-ED4B01CF015A}" type="datetime1">
              <a:rPr lang="pt-BR" noProof="0" smtClean="0"/>
              <a:t>04/11/2020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3" name="Retângulo 12"/>
          <p:cNvSpPr/>
          <p:nvPr userDrawn="1"/>
        </p:nvSpPr>
        <p:spPr bwMode="black">
          <a:xfrm>
            <a:off x="617143" y="742304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6" name="Conector re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35B82636-8409-46FE-AEF6-9C2E988E9D0B}" type="datetime1">
              <a:rPr lang="pt-BR" noProof="0" smtClean="0"/>
              <a:t>04/11/2020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e.usp.br/~pf/analise_de_algoritmos/aulas/recurrence.html" TargetMode="External"/><Relationship Id="rId2" Type="http://schemas.openxmlformats.org/officeDocument/2006/relationships/hyperlink" Target="https://www.ime.usp.br/~pf/analise_de_algoritmos/aulas/recursion.html#recursive-structure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ime.usp.br/~pf/analise_de_algoritmos/aulas/footnotes/efficient.html" TargetMode="External"/><Relationship Id="rId4" Type="http://schemas.openxmlformats.org/officeDocument/2006/relationships/hyperlink" Target="https://www.ime.usp.br/~pf/analise_de_algoritmos/aulas/recursion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me.usp.br/~pf/analise_de_algoritmos/aulas/recurrence.html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e.usp.br/~pf/analise_de_algoritmos/aulas/recursion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e.usp.br/~pf/analise_de_algoritmos/aulas/instance.html#asymptotics" TargetMode="External"/><Relationship Id="rId2" Type="http://schemas.openxmlformats.org/officeDocument/2006/relationships/hyperlink" Target="https://www.ime.usp.br/~pf/analise_de_algoritmos/aulas/instance.html#instance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1"/>
            <a:ext cx="8329031" cy="2260848"/>
          </a:xfrm>
        </p:spPr>
        <p:txBody>
          <a:bodyPr rtlCol="0"/>
          <a:lstStyle/>
          <a:p>
            <a:pPr rtl="0"/>
            <a:r>
              <a:rPr lang="pt-BR" sz="4000" dirty="0"/>
              <a:t>Aula 15 – Programação Dinâmica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Prof. Maurício Duarte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09558-A73A-4D50-9C55-3484B327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Dinâmica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C77F9C2-4275-4E8F-BBDD-0EA118FC6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166" y="1903114"/>
            <a:ext cx="9174774" cy="4059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1740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Book Antiqua" panose="02040602050305030304" pitchFamily="18" charset="0"/>
              </a:rPr>
              <a:t>Para que o método da programação dinâmica possa ser aplicado, é preciso que o problema tenha 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F4"/>
                </a:solidFill>
                <a:effectLst/>
                <a:latin typeface="Book Antiqua" panose="02040602050305030304" pitchFamily="18" charset="0"/>
                <a:hlinkClick r:id="rId2"/>
              </a:rPr>
              <a:t>estrutura recursiva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Book Antiqua" panose="02040602050305030304" pitchFamily="18" charset="0"/>
              </a:rPr>
              <a:t>: a solução de toda instância do problema deve conter soluções de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30"/>
                </a:solidFill>
                <a:effectLst/>
                <a:latin typeface="Book Antiqua" panose="02040602050305030304" pitchFamily="18" charset="0"/>
              </a:rPr>
              <a:t>subinstâncias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Book Antiqua" panose="02040602050305030304" pitchFamily="18" charset="0"/>
              </a:rPr>
              <a:t> da instância. Essa estrutura recursiva é representada por uma 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F4"/>
                </a:solidFill>
                <a:effectLst/>
                <a:latin typeface="Book Antiqua" panose="02040602050305030304" pitchFamily="18" charset="0"/>
                <a:hlinkClick r:id="rId3"/>
              </a:rPr>
              <a:t>recorrência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Book Antiqua" panose="02040602050305030304" pitchFamily="18" charset="0"/>
              </a:rPr>
              <a:t>, e a recorrência pode ser traduzida em um algoritmo 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F4"/>
                </a:solidFill>
                <a:effectLst/>
                <a:latin typeface="Book Antiqua" panose="02040602050305030304" pitchFamily="18" charset="0"/>
                <a:hlinkClick r:id="rId4"/>
              </a:rPr>
              <a:t>recursivo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Book Antiqua" panose="02040602050305030304" pitchFamily="18" charset="0"/>
              </a:rPr>
              <a:t>. Em alguns casos, o algoritmo recursivo </a:t>
            </a: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Book Antiqua" panose="02040602050305030304" pitchFamily="18" charset="0"/>
              </a:rPr>
              <a:t>refaz a solução de cada </a:t>
            </a:r>
            <a:r>
              <a:rPr kumimoji="0" lang="pt-BR" altLang="pt-BR" sz="2400" b="0" i="1" u="none" strike="noStrike" cap="none" normalizeH="0" baseline="0" dirty="0" err="1">
                <a:ln>
                  <a:noFill/>
                </a:ln>
                <a:solidFill>
                  <a:srgbClr val="000030"/>
                </a:solidFill>
                <a:effectLst/>
                <a:latin typeface="Book Antiqua" panose="02040602050305030304" pitchFamily="18" charset="0"/>
              </a:rPr>
              <a:t>subinstância</a:t>
            </a: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Book Antiqua" panose="02040602050305030304" pitchFamily="18" charset="0"/>
              </a:rPr>
              <a:t> muitas vezes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Book Antiqua" panose="02040602050305030304" pitchFamily="18" charset="0"/>
              </a:rPr>
              <a:t>, e isso torna o algoritmo 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F4"/>
                </a:solidFill>
                <a:effectLst/>
                <a:latin typeface="Book Antiqua" panose="02040602050305030304" pitchFamily="18" charset="0"/>
                <a:hlinkClick r:id="rId5"/>
              </a:rPr>
              <a:t>ineficiente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Book Antiqua" panose="02040602050305030304" pitchFamily="18" charset="0"/>
              </a:rPr>
              <a:t>. Nesses casos, é possível armazenar as solução das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30"/>
                </a:solidFill>
                <a:effectLst/>
                <a:latin typeface="Book Antiqua" panose="02040602050305030304" pitchFamily="18" charset="0"/>
              </a:rPr>
              <a:t>subinstância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Book Antiqua" panose="02040602050305030304" pitchFamily="18" charset="0"/>
              </a:rPr>
              <a:t> numa tabela e assim evitar que elas sejam recalculadas.</a:t>
            </a:r>
            <a:endParaRPr kumimoji="0" lang="pt-BR" altLang="pt-BR" sz="2800" b="1" i="0" u="none" strike="noStrike" cap="none" normalizeH="0" baseline="0" dirty="0">
              <a:ln>
                <a:noFill/>
              </a:ln>
              <a:solidFill>
                <a:srgbClr val="B04010"/>
              </a:solidFill>
              <a:effectLst/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41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09558-A73A-4D50-9C55-3484B327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Dinâmica - Exemplo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DC316D7-ECB9-40D8-92FA-61BD61F02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436" y="1988840"/>
            <a:ext cx="9973584" cy="4032453"/>
          </a:xfrm>
          <a:prstGeom prst="rect">
            <a:avLst/>
          </a:prstGeom>
          <a:solidFill>
            <a:srgbClr val="FFFFD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Book Antiqua" panose="02040602050305030304" pitchFamily="18" charset="0"/>
              </a:rPr>
              <a:t>Considere a célebre sequência 0, 1, 1, 2, 3, 5, 8, …  de </a:t>
            </a: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Book Antiqua" panose="02040602050305030304" pitchFamily="18" charset="0"/>
              </a:rPr>
              <a:t>números de Fibonacci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Book Antiqua" panose="02040602050305030304" pitchFamily="18" charset="0"/>
              </a:rPr>
              <a:t>. Como vimos, esses números são definidos pela 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F4"/>
                </a:solidFill>
                <a:effectLst/>
                <a:latin typeface="Book Antiqua" panose="02040602050305030304" pitchFamily="18" charset="0"/>
                <a:hlinkClick r:id="rId2"/>
              </a:rPr>
              <a:t>recorrência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Book Antiqua" panose="02040602050305030304" pitchFamily="18" charset="0"/>
              </a:rPr>
              <a:t>  </a:t>
            </a: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Book Antiqua" panose="02040602050305030304" pitchFamily="18" charset="0"/>
              </a:rPr>
              <a:t>F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Book Antiqua" panose="02040602050305030304" pitchFamily="18" charset="0"/>
              </a:rPr>
              <a:t>(</a:t>
            </a: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Book Antiqua" panose="02040602050305030304" pitchFamily="18" charset="0"/>
              </a:rPr>
              <a:t>n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Book Antiqua" panose="02040602050305030304" pitchFamily="18" charset="0"/>
              </a:rPr>
              <a:t>) = </a:t>
            </a: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Book Antiqua" panose="02040602050305030304" pitchFamily="18" charset="0"/>
              </a:rPr>
              <a:t>F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Book Antiqua" panose="02040602050305030304" pitchFamily="18" charset="0"/>
              </a:rPr>
              <a:t>(</a:t>
            </a: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Book Antiqua" panose="02040602050305030304" pitchFamily="18" charset="0"/>
              </a:rPr>
              <a:t>n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Book Antiqua" panose="02040602050305030304" pitchFamily="18" charset="0"/>
              </a:rPr>
              <a:t> − 1) + </a:t>
            </a: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Book Antiqua" panose="02040602050305030304" pitchFamily="18" charset="0"/>
              </a:rPr>
              <a:t>F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Book Antiqua" panose="02040602050305030304" pitchFamily="18" charset="0"/>
              </a:rPr>
              <a:t>(</a:t>
            </a: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Book Antiqua" panose="02040602050305030304" pitchFamily="18" charset="0"/>
              </a:rPr>
              <a:t>n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Book Antiqua" panose="02040602050305030304" pitchFamily="18" charset="0"/>
              </a:rPr>
              <a:t> − 2)  a partir dos valores iniciais </a:t>
            </a: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Book Antiqua" panose="02040602050305030304" pitchFamily="18" charset="0"/>
              </a:rPr>
              <a:t>F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Book Antiqua" panose="02040602050305030304" pitchFamily="18" charset="0"/>
              </a:rPr>
              <a:t>(0) = 0 e </a:t>
            </a: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Book Antiqua" panose="02040602050305030304" pitchFamily="18" charset="0"/>
              </a:rPr>
              <a:t>F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Book Antiqua" panose="02040602050305030304" pitchFamily="18" charset="0"/>
              </a:rPr>
              <a:t>(1) = 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Book Antiqua" panose="02040602050305030304" pitchFamily="18" charset="0"/>
              </a:rPr>
              <a:t>Nosso problema é calcular </a:t>
            </a: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Book Antiqua" panose="02040602050305030304" pitchFamily="18" charset="0"/>
              </a:rPr>
              <a:t>F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Book Antiqua" panose="02040602050305030304" pitchFamily="18" charset="0"/>
              </a:rPr>
              <a:t>(</a:t>
            </a: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Book Antiqua" panose="02040602050305030304" pitchFamily="18" charset="0"/>
              </a:rPr>
              <a:t>n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Book Antiqua" panose="02040602050305030304" pitchFamily="18" charset="0"/>
              </a:rPr>
              <a:t>) dado </a:t>
            </a:r>
            <a:r>
              <a:rPr kumimoji="0" lang="pt-BR" altLang="pt-BR" sz="2400" b="0" i="1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Book Antiqua" panose="02040602050305030304" pitchFamily="18" charset="0"/>
              </a:rPr>
              <a:t>n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Book Antiqua" panose="02040602050305030304" pitchFamily="18" charset="0"/>
              </a:rPr>
              <a:t>.  A solução recursiva já foi discutida e, vimos que é um algoritmo ineficiente, pois calcula varias vezes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30"/>
                </a:solidFill>
                <a:effectLst/>
                <a:latin typeface="Book Antiqua" panose="02040602050305030304" pitchFamily="18" charset="0"/>
              </a:rPr>
              <a:t>Fib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30"/>
                </a:solidFill>
                <a:effectLst/>
                <a:latin typeface="Book Antiqua" panose="02040602050305030304" pitchFamily="18" charset="0"/>
              </a:rPr>
              <a:t> (i).</a:t>
            </a:r>
          </a:p>
          <a:p>
            <a:pPr lvl="0"/>
            <a:endParaRPr lang="pt-BR" altLang="pt-BR" sz="2400" dirty="0">
              <a:solidFill>
                <a:srgbClr val="000030"/>
              </a:solidFill>
              <a:latin typeface="Book Antiqua" panose="02040602050305030304" pitchFamily="18" charset="0"/>
            </a:endParaRPr>
          </a:p>
          <a:p>
            <a:pPr lvl="0"/>
            <a:r>
              <a:rPr lang="pt-BR" altLang="pt-BR" sz="2400" dirty="0">
                <a:solidFill>
                  <a:srgbClr val="000030"/>
                </a:solidFill>
                <a:latin typeface="Book Antiqua" panose="02040602050305030304" pitchFamily="18" charset="0"/>
              </a:rPr>
              <a:t>Na programação dinâmica, a solução seria usar uma tabela ao invés da recursão...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rgbClr val="000030"/>
              </a:solidFill>
              <a:effectLst/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96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7908E-2FCD-42F5-A743-8724B768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Fibonacci em Programação dinâmica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307F075-B483-44CA-8FDE-3E1F0E4A9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932" y="1659285"/>
            <a:ext cx="6382444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pt-BR" altLang="pt-BR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</a:t>
            </a: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fib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(n):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f = [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 </a:t>
            </a: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range (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,n):</a:t>
            </a: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f.insert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 i, f[i-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]+f[i-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pt-BR" altLang="pt-BR" sz="3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</a:t>
            </a: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f[n-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endParaRPr kumimoji="0" lang="pt-BR" altLang="pt-B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65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92A15-F015-427C-80AA-56DAC5CFD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338B7D-0F5F-4F46-A06E-F42821BD3C81}"/>
              </a:ext>
            </a:extLst>
          </p:cNvPr>
          <p:cNvSpPr txBox="1"/>
          <p:nvPr/>
        </p:nvSpPr>
        <p:spPr>
          <a:xfrm>
            <a:off x="1611658" y="1196752"/>
            <a:ext cx="93792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1.) Implemente o algoritmo que calcula o Fatorial de um número N, usando o conceito de programação dinâmica.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2.) O cálculo do MDC entre dois valores inteiros (a e b a&gt;=b) pode ser feito recursivamente pela função:</a:t>
            </a:r>
          </a:p>
          <a:p>
            <a:endParaRPr lang="pt-BR" sz="2400" dirty="0"/>
          </a:p>
          <a:p>
            <a:r>
              <a:rPr lang="pt-BR" sz="2400" dirty="0" err="1">
                <a:solidFill>
                  <a:srgbClr val="0070C0"/>
                </a:solidFill>
              </a:rPr>
              <a:t>def</a:t>
            </a:r>
            <a:r>
              <a:rPr lang="pt-BR" sz="2400" dirty="0">
                <a:solidFill>
                  <a:srgbClr val="0070C0"/>
                </a:solidFill>
              </a:rPr>
              <a:t> </a:t>
            </a:r>
            <a:r>
              <a:rPr lang="pt-BR" sz="2400" dirty="0" err="1">
                <a:solidFill>
                  <a:srgbClr val="0070C0"/>
                </a:solidFill>
              </a:rPr>
              <a:t>mdc</a:t>
            </a:r>
            <a:r>
              <a:rPr lang="pt-BR" sz="2400" dirty="0">
                <a:solidFill>
                  <a:srgbClr val="0070C0"/>
                </a:solidFill>
              </a:rPr>
              <a:t> (</a:t>
            </a:r>
            <a:r>
              <a:rPr lang="pt-BR" sz="2400" dirty="0" err="1">
                <a:solidFill>
                  <a:srgbClr val="0070C0"/>
                </a:solidFill>
              </a:rPr>
              <a:t>a,b</a:t>
            </a:r>
            <a:r>
              <a:rPr lang="pt-BR" sz="2400" dirty="0">
                <a:solidFill>
                  <a:srgbClr val="0070C0"/>
                </a:solidFill>
              </a:rPr>
              <a:t>):</a:t>
            </a:r>
          </a:p>
          <a:p>
            <a:r>
              <a:rPr lang="pt-BR" sz="2400" dirty="0">
                <a:solidFill>
                  <a:srgbClr val="0070C0"/>
                </a:solidFill>
              </a:rPr>
              <a:t>    </a:t>
            </a:r>
            <a:r>
              <a:rPr lang="pt-BR" sz="2400" dirty="0" err="1">
                <a:solidFill>
                  <a:srgbClr val="0070C0"/>
                </a:solidFill>
              </a:rPr>
              <a:t>if</a:t>
            </a:r>
            <a:r>
              <a:rPr lang="pt-BR" sz="2400" dirty="0">
                <a:solidFill>
                  <a:srgbClr val="0070C0"/>
                </a:solidFill>
              </a:rPr>
              <a:t> (</a:t>
            </a:r>
            <a:r>
              <a:rPr lang="pt-BR" sz="2400" dirty="0" err="1">
                <a:solidFill>
                  <a:srgbClr val="0070C0"/>
                </a:solidFill>
              </a:rPr>
              <a:t>a%b</a:t>
            </a:r>
            <a:r>
              <a:rPr lang="pt-BR" sz="2400" dirty="0">
                <a:solidFill>
                  <a:srgbClr val="0070C0"/>
                </a:solidFill>
              </a:rPr>
              <a:t> == 0):</a:t>
            </a:r>
          </a:p>
          <a:p>
            <a:r>
              <a:rPr lang="pt-BR" sz="2400" dirty="0">
                <a:solidFill>
                  <a:srgbClr val="0070C0"/>
                </a:solidFill>
              </a:rPr>
              <a:t>        </a:t>
            </a:r>
            <a:r>
              <a:rPr lang="pt-BR" sz="2400" dirty="0" err="1">
                <a:solidFill>
                  <a:srgbClr val="0070C0"/>
                </a:solidFill>
              </a:rPr>
              <a:t>return</a:t>
            </a:r>
            <a:r>
              <a:rPr lang="pt-BR" sz="2400" dirty="0">
                <a:solidFill>
                  <a:srgbClr val="0070C0"/>
                </a:solidFill>
              </a:rPr>
              <a:t> b</a:t>
            </a:r>
          </a:p>
          <a:p>
            <a:r>
              <a:rPr lang="pt-BR" sz="2400" dirty="0">
                <a:solidFill>
                  <a:srgbClr val="0070C0"/>
                </a:solidFill>
              </a:rPr>
              <a:t>    </a:t>
            </a:r>
            <a:r>
              <a:rPr lang="pt-BR" sz="2400" dirty="0" err="1">
                <a:solidFill>
                  <a:srgbClr val="0070C0"/>
                </a:solidFill>
              </a:rPr>
              <a:t>else</a:t>
            </a:r>
            <a:r>
              <a:rPr lang="pt-BR" sz="2400" dirty="0">
                <a:solidFill>
                  <a:srgbClr val="0070C0"/>
                </a:solidFill>
              </a:rPr>
              <a:t>:</a:t>
            </a:r>
          </a:p>
          <a:p>
            <a:r>
              <a:rPr lang="pt-BR" sz="2400" dirty="0">
                <a:solidFill>
                  <a:srgbClr val="0070C0"/>
                </a:solidFill>
              </a:rPr>
              <a:t>        </a:t>
            </a:r>
            <a:r>
              <a:rPr lang="pt-BR" sz="2400" dirty="0" err="1">
                <a:solidFill>
                  <a:srgbClr val="0070C0"/>
                </a:solidFill>
              </a:rPr>
              <a:t>return</a:t>
            </a:r>
            <a:r>
              <a:rPr lang="pt-BR" sz="2400" dirty="0">
                <a:solidFill>
                  <a:srgbClr val="0070C0"/>
                </a:solidFill>
              </a:rPr>
              <a:t> </a:t>
            </a:r>
            <a:r>
              <a:rPr lang="pt-BR" sz="2400" dirty="0" err="1">
                <a:solidFill>
                  <a:srgbClr val="0070C0"/>
                </a:solidFill>
              </a:rPr>
              <a:t>mdc</a:t>
            </a:r>
            <a:r>
              <a:rPr lang="pt-BR" sz="2400" dirty="0">
                <a:solidFill>
                  <a:srgbClr val="0070C0"/>
                </a:solidFill>
              </a:rPr>
              <a:t>(b, </a:t>
            </a:r>
            <a:r>
              <a:rPr lang="pt-BR" sz="2400" dirty="0" err="1">
                <a:solidFill>
                  <a:srgbClr val="0070C0"/>
                </a:solidFill>
              </a:rPr>
              <a:t>a%b</a:t>
            </a:r>
            <a:r>
              <a:rPr lang="pt-BR" sz="2400" dirty="0">
                <a:solidFill>
                  <a:srgbClr val="0070C0"/>
                </a:solidFill>
              </a:rPr>
              <a:t> ) </a:t>
            </a:r>
          </a:p>
          <a:p>
            <a:endParaRPr lang="pt-BR" sz="2400" dirty="0">
              <a:solidFill>
                <a:srgbClr val="0070C0"/>
              </a:solidFill>
            </a:endParaRPr>
          </a:p>
          <a:p>
            <a:r>
              <a:rPr lang="pt-BR" sz="2400" dirty="0"/>
              <a:t>Seria possível uma solução por programação dinâmica?</a:t>
            </a:r>
          </a:p>
        </p:txBody>
      </p:sp>
    </p:spTree>
    <p:extLst>
      <p:ext uri="{BB962C8B-B14F-4D97-AF65-F5344CB8AC3E}">
        <p14:creationId xmlns:p14="http://schemas.microsoft.com/office/powerpoint/2010/main" val="360780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Contextualizando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601D5-CE26-42E0-A642-623D77AA7B8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413892" y="1700808"/>
            <a:ext cx="5608285" cy="4471392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2600" b="0" i="0" u="none" strike="noStrike" cap="none" normalizeH="0" baseline="0" dirty="0">
                <a:ln>
                  <a:noFill/>
                </a:ln>
                <a:effectLst/>
              </a:rPr>
              <a:t>Muitos algoritmos eficientes são baseados no método de </a:t>
            </a:r>
            <a:r>
              <a:rPr kumimoji="0" lang="pt-BR" altLang="pt-BR" sz="2600" b="0" i="1" u="none" strike="noStrike" cap="none" normalizeH="0" baseline="0" dirty="0">
                <a:ln>
                  <a:noFill/>
                </a:ln>
                <a:effectLst/>
              </a:rPr>
              <a:t>programação dinâmica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effectLst/>
              </a:rPr>
              <a:t> (= </a:t>
            </a:r>
            <a:r>
              <a:rPr kumimoji="0" lang="pt-BR" altLang="pt-BR" sz="2600" b="0" i="1" u="none" strike="noStrike" cap="none" normalizeH="0" baseline="0" dirty="0" err="1">
                <a:ln>
                  <a:noFill/>
                </a:ln>
                <a:effectLst/>
              </a:rPr>
              <a:t>dynamic</a:t>
            </a:r>
            <a:r>
              <a:rPr kumimoji="0" lang="pt-BR" altLang="pt-BR" sz="2600" b="0" i="1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pt-BR" altLang="pt-BR" sz="2600" b="0" i="1" u="none" strike="noStrike" cap="none" normalizeH="0" baseline="0" dirty="0" err="1">
                <a:ln>
                  <a:noFill/>
                </a:ln>
                <a:effectLst/>
              </a:rPr>
              <a:t>programming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effectLst/>
              </a:rPr>
              <a:t>).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2600" b="0" i="0" u="none" strike="noStrike" cap="none" normalizeH="0" baseline="0" dirty="0">
                <a:ln>
                  <a:noFill/>
                </a:ln>
                <a:effectLst/>
              </a:rPr>
              <a:t>Esse método, ou estratégia de projeto de algoritmos, é uma espécie de tradução iterativa inteligente a 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recursão</a:t>
            </a:r>
            <a:r>
              <a:rPr kumimoji="0" lang="pt-BR" altLang="pt-BR" sz="2600" b="0" i="0" u="none" strike="noStrike" cap="none" normalizeH="0" baseline="0" dirty="0">
                <a:ln>
                  <a:noFill/>
                </a:ln>
                <a:effectLst/>
              </a:rPr>
              <a:t> e pode ser definido, vagamente, como recursão com o apoio de uma tabela.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FACF243-4FC4-429C-9F80-9F6A17964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1721" y="2564904"/>
            <a:ext cx="4174515" cy="23481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A62F3-3314-4691-89C7-3B578C10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Recursividade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C24DF14-60E1-49F0-A865-1A312F034B9A}"/>
              </a:ext>
            </a:extLst>
          </p:cNvPr>
          <p:cNvSpPr/>
          <p:nvPr/>
        </p:nvSpPr>
        <p:spPr>
          <a:xfrm>
            <a:off x="2133972" y="2276872"/>
            <a:ext cx="60928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pt-BR" dirty="0"/>
              <a:t>Uma função é dita recursiva se ela faz referência a si própria (direta ou indiretamente)</a:t>
            </a:r>
          </a:p>
          <a:p>
            <a:r>
              <a:rPr lang="pt-BR" altLang="pt-BR" dirty="0"/>
              <a:t>Uma função recursiva deve ter sempre uma condição de parada e, seu principal objetivo é reduzir um problema complexo em algo mais simples.</a:t>
            </a:r>
          </a:p>
        </p:txBody>
      </p:sp>
    </p:spTree>
    <p:extLst>
      <p:ext uri="{BB962C8B-B14F-4D97-AF65-F5344CB8AC3E}">
        <p14:creationId xmlns:p14="http://schemas.microsoft.com/office/powerpoint/2010/main" val="160140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AF7593B-1B28-4C91-8E43-AFEABBA12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5940" y="623888"/>
            <a:ext cx="8210872" cy="788888"/>
          </a:xfrm>
        </p:spPr>
        <p:txBody>
          <a:bodyPr/>
          <a:lstStyle/>
          <a:p>
            <a:r>
              <a:rPr lang="pt-BR" altLang="pt-BR" dirty="0"/>
              <a:t>Exemplo:  Programa Fatorial de n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95C09AB-6BB2-43ED-8F4D-A15D249684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84537" y="1839913"/>
            <a:ext cx="1620838" cy="377825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5! = 5 * 4!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4! = 4 * 3!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3! = 3 * 2!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2! = 2 * 1!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1! = 1 * 0!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0! = 1</a:t>
            </a:r>
          </a:p>
        </p:txBody>
      </p:sp>
      <p:grpSp>
        <p:nvGrpSpPr>
          <p:cNvPr id="23556" name="Grupo 1">
            <a:extLst>
              <a:ext uri="{FF2B5EF4-FFF2-40B4-BE49-F238E27FC236}">
                <a16:creationId xmlns:a16="http://schemas.microsoft.com/office/drawing/2014/main" id="{D2961190-D3A3-40E9-B6B9-FB140C1213F2}"/>
              </a:ext>
            </a:extLst>
          </p:cNvPr>
          <p:cNvGrpSpPr>
            <a:grpSpLocks/>
          </p:cNvGrpSpPr>
          <p:nvPr/>
        </p:nvGrpSpPr>
        <p:grpSpPr bwMode="auto">
          <a:xfrm>
            <a:off x="4654252" y="2060848"/>
            <a:ext cx="990600" cy="3048000"/>
            <a:chOff x="2428875" y="2057400"/>
            <a:chExt cx="990600" cy="3048000"/>
          </a:xfrm>
        </p:grpSpPr>
        <p:sp>
          <p:nvSpPr>
            <p:cNvPr id="23557" name="AutoShape 5">
              <a:extLst>
                <a:ext uri="{FF2B5EF4-FFF2-40B4-BE49-F238E27FC236}">
                  <a16:creationId xmlns:a16="http://schemas.microsoft.com/office/drawing/2014/main" id="{2133ADBC-2A5B-4E9B-B28E-510454C759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619375" y="4305300"/>
              <a:ext cx="609600" cy="990600"/>
            </a:xfrm>
            <a:prstGeom prst="curvedUpArrow">
              <a:avLst>
                <a:gd name="adj1" fmla="val 9694"/>
                <a:gd name="adj2" fmla="val 40000"/>
                <a:gd name="adj3" fmla="val 541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pt-BR" altLang="pt-BR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58" name="AutoShape 6">
              <a:extLst>
                <a:ext uri="{FF2B5EF4-FFF2-40B4-BE49-F238E27FC236}">
                  <a16:creationId xmlns:a16="http://schemas.microsoft.com/office/drawing/2014/main" id="{B591BD70-0E19-47AE-ABB5-965DE97BCC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619375" y="3695700"/>
              <a:ext cx="609600" cy="990600"/>
            </a:xfrm>
            <a:prstGeom prst="curvedUpArrow">
              <a:avLst>
                <a:gd name="adj1" fmla="val 9694"/>
                <a:gd name="adj2" fmla="val 40000"/>
                <a:gd name="adj3" fmla="val 541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pt-BR" altLang="pt-BR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59" name="AutoShape 7">
              <a:extLst>
                <a:ext uri="{FF2B5EF4-FFF2-40B4-BE49-F238E27FC236}">
                  <a16:creationId xmlns:a16="http://schemas.microsoft.com/office/drawing/2014/main" id="{80C7E3F2-F9B6-4ED6-9AB3-9C409172AF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619375" y="3086100"/>
              <a:ext cx="609600" cy="990600"/>
            </a:xfrm>
            <a:prstGeom prst="curvedUpArrow">
              <a:avLst>
                <a:gd name="adj1" fmla="val 9694"/>
                <a:gd name="adj2" fmla="val 40000"/>
                <a:gd name="adj3" fmla="val 541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pt-BR" altLang="pt-BR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60" name="AutoShape 8">
              <a:extLst>
                <a:ext uri="{FF2B5EF4-FFF2-40B4-BE49-F238E27FC236}">
                  <a16:creationId xmlns:a16="http://schemas.microsoft.com/office/drawing/2014/main" id="{50DB9820-1B76-434B-B142-1AA7AF2666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619375" y="2476500"/>
              <a:ext cx="609600" cy="990600"/>
            </a:xfrm>
            <a:prstGeom prst="curvedUpArrow">
              <a:avLst>
                <a:gd name="adj1" fmla="val 9694"/>
                <a:gd name="adj2" fmla="val 40000"/>
                <a:gd name="adj3" fmla="val 541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pt-BR" altLang="pt-BR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61" name="AutoShape 9">
              <a:extLst>
                <a:ext uri="{FF2B5EF4-FFF2-40B4-BE49-F238E27FC236}">
                  <a16:creationId xmlns:a16="http://schemas.microsoft.com/office/drawing/2014/main" id="{9A7DD490-F782-4D54-8107-E825DBE875C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619375" y="1866900"/>
              <a:ext cx="609600" cy="990600"/>
            </a:xfrm>
            <a:prstGeom prst="curvedUpArrow">
              <a:avLst>
                <a:gd name="adj1" fmla="val 9694"/>
                <a:gd name="adj2" fmla="val 40000"/>
                <a:gd name="adj3" fmla="val 541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>
                  <a:solidFill>
                    <a:srgbClr val="404040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600">
                  <a:solidFill>
                    <a:srgbClr val="404040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400">
                  <a:solidFill>
                    <a:srgbClr val="404040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5pPr>
              <a:lvl6pPr marL="2514600" indent="-2286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6pPr>
              <a:lvl7pPr marL="2971800" indent="-2286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7pPr>
              <a:lvl8pPr marL="3429000" indent="-2286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8pPr>
              <a:lvl9pPr marL="3886200" indent="-228600" fontAlgn="base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Font typeface="Wingdings 3" panose="05040102010807070707" pitchFamily="18" charset="2"/>
                <a:buChar char=""/>
                <a:defRPr sz="1200">
                  <a:solidFill>
                    <a:srgbClr val="404040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pt-BR" altLang="pt-BR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0BA700E-80B5-4D35-A0DC-E43971D6A7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1964" y="188640"/>
            <a:ext cx="6589712" cy="1281112"/>
          </a:xfrm>
        </p:spPr>
        <p:txBody>
          <a:bodyPr/>
          <a:lstStyle/>
          <a:p>
            <a:r>
              <a:rPr lang="pt-BR" altLang="pt-BR" dirty="0"/>
              <a:t>Exemplo – Programa Fatorial</a:t>
            </a:r>
          </a:p>
        </p:txBody>
      </p:sp>
      <p:sp>
        <p:nvSpPr>
          <p:cNvPr id="24579" name="Retângulo 2">
            <a:extLst>
              <a:ext uri="{FF2B5EF4-FFF2-40B4-BE49-F238E27FC236}">
                <a16:creationId xmlns:a16="http://schemas.microsoft.com/office/drawing/2014/main" id="{C2E9DD4A-B0BC-4585-A6DD-68A12B315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980" y="2348880"/>
            <a:ext cx="658971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pt-BR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def</a:t>
            </a:r>
            <a:r>
              <a:rPr lang="pt-BR" altLang="pt-B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fatorial (</a:t>
            </a:r>
            <a:r>
              <a:rPr lang="pt-BR" altLang="pt-BR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altLang="pt-B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eaLnBrk="1" hangingPunct="1"/>
            <a:r>
              <a:rPr lang="pt-BR" alt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pt-BR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pt-B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pt-BR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pt-B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==0):</a:t>
            </a:r>
          </a:p>
          <a:p>
            <a:pPr eaLnBrk="1" hangingPunct="1"/>
            <a:r>
              <a:rPr lang="en-US" altLang="pt-B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pt-BR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pt-B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pPr eaLnBrk="1" hangingPunct="1"/>
            <a:r>
              <a:rPr lang="pt-BR" alt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altLang="pt-BR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altLang="pt-BR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:</a:t>
            </a:r>
          </a:p>
          <a:p>
            <a:pPr eaLnBrk="1" hangingPunct="1"/>
            <a:r>
              <a:rPr lang="pt-BR" alt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altLang="pt-BR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altLang="pt-B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pt-BR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altLang="pt-B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* fatorial (</a:t>
            </a:r>
            <a:r>
              <a:rPr lang="pt-BR" altLang="pt-BR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altLang="pt-B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-1)</a:t>
            </a:r>
          </a:p>
          <a:p>
            <a:pPr eaLnBrk="1" hangingPunct="1"/>
            <a:endParaRPr lang="pt-BR" altLang="pt-BR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B0F9B63-29F7-4A46-93E7-F2F08DC0DB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anchor="b">
            <a:normAutofit/>
          </a:bodyPr>
          <a:lstStyle/>
          <a:p>
            <a:r>
              <a:rPr lang="pt-BR" altLang="pt-BR" dirty="0"/>
              <a:t>Outro exemplo... Fibonacci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EA45AB4-5FB8-4A31-86F0-F2834C64FA4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pt-BR" altLang="pt-BR" dirty="0"/>
              <a:t>A sequência de Fibonacci é a seguinte: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dirty="0"/>
              <a:t>1 1  2  3  5  8  13  21  34  55  89 ... </a:t>
            </a:r>
          </a:p>
          <a:p>
            <a:pPr>
              <a:buFont typeface="Wingdings" panose="05000000000000000000" pitchFamily="2" charset="2"/>
              <a:buNone/>
            </a:pPr>
            <a:endParaRPr lang="pt-BR" altLang="pt-BR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dirty="0"/>
              <a:t>Onde o próximo elemento é igual a soma dos dois últimos (55 + 89 = 144 )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106FE41-014F-4838-A714-398A5C7A4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651" y="2393678"/>
            <a:ext cx="4814586" cy="298504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1AE5C7C-544A-47DB-A98C-54F6D25FB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1924" y="115888"/>
            <a:ext cx="9145016" cy="1281112"/>
          </a:xfrm>
        </p:spPr>
        <p:txBody>
          <a:bodyPr/>
          <a:lstStyle/>
          <a:p>
            <a:r>
              <a:rPr lang="pt-BR" altLang="pt-BR" dirty="0"/>
              <a:t>Fibonacci – analisando a recursividade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1CCB3EE-6919-44C0-899B-14D96CFC7D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5940" y="1916832"/>
            <a:ext cx="7560840" cy="37782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pt-BR" altLang="pt-BR" dirty="0"/>
          </a:p>
          <a:p>
            <a:pPr>
              <a:buFont typeface="Wingdings" panose="05000000000000000000" pitchFamily="2" charset="2"/>
              <a:buNone/>
            </a:pPr>
            <a:r>
              <a:rPr lang="pt-BR" altLang="pt-BR" dirty="0"/>
              <a:t>Se o valor de n &lt; =2 então retorna 1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dirty="0"/>
              <a:t>Caso contrario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dirty="0"/>
              <a:t>   	retorna com a soma dos cálculos  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dirty="0"/>
              <a:t>		dos valores anteriores (n-1) + (n-2)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98E4EDA-8FB1-4950-B526-BE544C8D2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5940" y="476672"/>
            <a:ext cx="6589712" cy="1281112"/>
          </a:xfrm>
        </p:spPr>
        <p:txBody>
          <a:bodyPr/>
          <a:lstStyle/>
          <a:p>
            <a:r>
              <a:rPr lang="pt-BR" altLang="pt-BR" dirty="0"/>
              <a:t>Algoritmo Recursivo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D9B1978-C41C-4AC2-BB1C-85E58FF5143D}"/>
              </a:ext>
            </a:extLst>
          </p:cNvPr>
          <p:cNvSpPr/>
          <p:nvPr/>
        </p:nvSpPr>
        <p:spPr>
          <a:xfrm>
            <a:off x="2782044" y="2413339"/>
            <a:ext cx="59766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pt-BR" sz="2400" b="1" dirty="0" err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def</a:t>
            </a:r>
            <a:r>
              <a:rPr lang="pt-BR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fib</a:t>
            </a:r>
            <a:r>
              <a:rPr lang="pt-BR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(</a:t>
            </a:r>
            <a:r>
              <a:rPr lang="pt-BR" sz="2400" b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</a:t>
            </a:r>
            <a:r>
              <a:rPr lang="pt-BR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):</a:t>
            </a:r>
          </a:p>
          <a:p>
            <a:pPr eaLnBrk="1" hangingPunct="1">
              <a:defRPr/>
            </a:pP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&lt;=2):</a:t>
            </a:r>
          </a:p>
          <a:p>
            <a:pPr eaLnBrk="1" hangingPunct="1">
              <a:defRPr/>
            </a:pP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2400" b="1" dirty="0" err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1</a:t>
            </a:r>
          </a:p>
          <a:p>
            <a:pPr eaLnBrk="1" hangingPunct="1">
              <a:defRPr/>
            </a:pP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:</a:t>
            </a:r>
          </a:p>
          <a:p>
            <a:pPr eaLnBrk="1" hangingPunct="1">
              <a:defRPr/>
            </a:pP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2400" b="1" dirty="0" err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return</a:t>
            </a:r>
            <a:r>
              <a:rPr lang="pt-BR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pt-BR" sz="24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fib</a:t>
            </a:r>
            <a:r>
              <a:rPr lang="pt-BR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</a:t>
            </a:r>
            <a:r>
              <a:rPr lang="pt-BR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-1)+</a:t>
            </a:r>
            <a:r>
              <a:rPr lang="pt-BR" sz="24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fib</a:t>
            </a:r>
            <a:r>
              <a:rPr lang="pt-BR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pt-BR" sz="2400" b="1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</a:t>
            </a:r>
            <a:r>
              <a:rPr lang="pt-BR" sz="24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-2)</a:t>
            </a:r>
          </a:p>
          <a:p>
            <a:pPr eaLnBrk="1" hangingPunct="1">
              <a:defRPr/>
            </a:pPr>
            <a:endParaRPr lang="pt-BR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1615D-5AEB-4171-ABF4-F0D4C1387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Dinâmica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77A524A-4C97-438E-BE9D-1C02F42F18ED}"/>
              </a:ext>
            </a:extLst>
          </p:cNvPr>
          <p:cNvSpPr/>
          <p:nvPr/>
        </p:nvSpPr>
        <p:spPr>
          <a:xfrm>
            <a:off x="1618826" y="2191197"/>
            <a:ext cx="8856984" cy="3357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00030"/>
                </a:solidFill>
                <a:latin typeface="Book Antiqua" panose="02040602050305030304" pitchFamily="18" charset="0"/>
              </a:rPr>
              <a:t>Como em um algoritmo recursivo, cada </a:t>
            </a:r>
            <a:r>
              <a:rPr lang="pt-BR" sz="2400" dirty="0">
                <a:solidFill>
                  <a:srgbClr val="0000F4"/>
                </a:solidFill>
                <a:latin typeface="Book Antiqua" panose="02040602050305030304" pitchFamily="18" charset="0"/>
                <a:hlinkClick r:id="rId2"/>
              </a:rPr>
              <a:t>instância</a:t>
            </a:r>
            <a:r>
              <a:rPr lang="pt-BR" sz="2400" dirty="0">
                <a:solidFill>
                  <a:srgbClr val="000030"/>
                </a:solidFill>
                <a:latin typeface="Book Antiqua" panose="02040602050305030304" pitchFamily="18" charset="0"/>
              </a:rPr>
              <a:t> do problema é resolvida a partir da solução de instâncias menores, ou melhor, de </a:t>
            </a:r>
            <a:r>
              <a:rPr lang="pt-BR" sz="2400" dirty="0" err="1">
                <a:solidFill>
                  <a:srgbClr val="000030"/>
                </a:solidFill>
                <a:latin typeface="Book Antiqua" panose="02040602050305030304" pitchFamily="18" charset="0"/>
              </a:rPr>
              <a:t>subinstâncias</a:t>
            </a:r>
            <a:r>
              <a:rPr lang="pt-BR" sz="2400" dirty="0">
                <a:solidFill>
                  <a:srgbClr val="000030"/>
                </a:solidFill>
                <a:latin typeface="Book Antiqua" panose="02040602050305030304" pitchFamily="18" charset="0"/>
              </a:rPr>
              <a:t> da instância original. A característica distintiva da programação dinâmica é a tabela que armazena as soluções das várias </a:t>
            </a:r>
            <a:r>
              <a:rPr lang="pt-BR" sz="2400" dirty="0" err="1">
                <a:solidFill>
                  <a:srgbClr val="000030"/>
                </a:solidFill>
                <a:latin typeface="Book Antiqua" panose="02040602050305030304" pitchFamily="18" charset="0"/>
              </a:rPr>
              <a:t>subinstâncias</a:t>
            </a:r>
            <a:r>
              <a:rPr lang="pt-BR" sz="2400" dirty="0">
                <a:solidFill>
                  <a:srgbClr val="000030"/>
                </a:solidFill>
                <a:latin typeface="Book Antiqua" panose="02040602050305030304" pitchFamily="18" charset="0"/>
              </a:rPr>
              <a:t>. O </a:t>
            </a:r>
            <a:r>
              <a:rPr lang="pt-BR" sz="2400" dirty="0">
                <a:solidFill>
                  <a:srgbClr val="0000F4"/>
                </a:solidFill>
                <a:latin typeface="Book Antiqua" panose="02040602050305030304" pitchFamily="18" charset="0"/>
                <a:hlinkClick r:id="rId3"/>
              </a:rPr>
              <a:t>consumo de tempo</a:t>
            </a:r>
            <a:r>
              <a:rPr lang="pt-BR" sz="2400" dirty="0">
                <a:solidFill>
                  <a:srgbClr val="000030"/>
                </a:solidFill>
                <a:latin typeface="Book Antiqua" panose="02040602050305030304" pitchFamily="18" charset="0"/>
              </a:rPr>
              <a:t> do algoritmo é, em geral, proporcional ao tamanho da tabela.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9512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ática 16:9">
  <a:themeElements>
    <a:clrScheme name="Vermelh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7_TF02787947.potx" id="{F6616D8B-E49F-43FC-919C-EA67C56073C6}" vid="{41E3CBBC-B989-484B-85AF-2EEA8BFB5111}"/>
    </a:ext>
  </a:extLst>
</a:theme>
</file>

<file path=ppt/theme/theme2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4896C02B3D25F498E18A86C953448B6" ma:contentTypeVersion="2" ma:contentTypeDescription="Crie um novo documento." ma:contentTypeScope="" ma:versionID="b44b03328f6384e4c7373c11ef64356a">
  <xsd:schema xmlns:xsd="http://www.w3.org/2001/XMLSchema" xmlns:xs="http://www.w3.org/2001/XMLSchema" xmlns:p="http://schemas.microsoft.com/office/2006/metadata/properties" xmlns:ns2="2d6dccd5-d1e3-48e2-9d77-cd6204ca9967" targetNamespace="http://schemas.microsoft.com/office/2006/metadata/properties" ma:root="true" ma:fieldsID="a097991f5599cf932b4e1e19ae413ec2" ns2:_="">
    <xsd:import namespace="2d6dccd5-d1e3-48e2-9d77-cd6204ca99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6dccd5-d1e3-48e2-9d77-cd6204ca99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8A4CE4-0E45-45DC-84F4-8A557BB356E0}"/>
</file>

<file path=customXml/itemProps2.xml><?xml version="1.0" encoding="utf-8"?>
<ds:datastoreItem xmlns:ds="http://schemas.openxmlformats.org/officeDocument/2006/customXml" ds:itemID="{55AF9FED-85B1-4ED3-AEBA-51470C7A38B1}"/>
</file>

<file path=customXml/itemProps3.xml><?xml version="1.0" encoding="utf-8"?>
<ds:datastoreItem xmlns:ds="http://schemas.openxmlformats.org/officeDocument/2006/customXml" ds:itemID="{1A730793-20A7-4C50-8FF3-EDAA7CB57956}"/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716</Words>
  <Application>Microsoft Office PowerPoint</Application>
  <PresentationFormat>Personalizar</PresentationFormat>
  <Paragraphs>67</Paragraphs>
  <Slides>13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Book Antiqua</vt:lpstr>
      <vt:lpstr>Consolas</vt:lpstr>
      <vt:lpstr>Euphemia</vt:lpstr>
      <vt:lpstr>JetBrains Mono</vt:lpstr>
      <vt:lpstr>Wingdings</vt:lpstr>
      <vt:lpstr>Matemática 16:9</vt:lpstr>
      <vt:lpstr>Aula 15 – Programação Dinâmica</vt:lpstr>
      <vt:lpstr>Contextualizando</vt:lpstr>
      <vt:lpstr>Recursividade</vt:lpstr>
      <vt:lpstr>Exemplo:  Programa Fatorial de n</vt:lpstr>
      <vt:lpstr>Exemplo – Programa Fatorial</vt:lpstr>
      <vt:lpstr>Outro exemplo... Fibonacci</vt:lpstr>
      <vt:lpstr>Fibonacci – analisando a recursividade</vt:lpstr>
      <vt:lpstr>Algoritmo Recursivo</vt:lpstr>
      <vt:lpstr>Programação Dinâmica</vt:lpstr>
      <vt:lpstr>Programação Dinâmica</vt:lpstr>
      <vt:lpstr>Programação Dinâmica - Exemplo</vt:lpstr>
      <vt:lpstr>Fibonacci em Programação dinâmica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15 – Programação Dinâmica</dc:title>
  <dc:creator>MAURICIO DUARTE</dc:creator>
  <cp:lastModifiedBy>MAURICIO DUARTE</cp:lastModifiedBy>
  <cp:revision>6</cp:revision>
  <dcterms:created xsi:type="dcterms:W3CDTF">2020-11-04T23:45:58Z</dcterms:created>
  <dcterms:modified xsi:type="dcterms:W3CDTF">2020-11-05T11:30:08Z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0x01010004896C02B3D25F498E18A86C953448B6</vt:lpwstr>
  </property>
</Properties>
</file>