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085CF8-EA1F-45D8-8909-4C61C45713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F0BE70-C2A3-4AC0-9490-FC3D8FB03541}">
      <dgm:prSet/>
      <dgm:spPr/>
      <dgm:t>
        <a:bodyPr/>
        <a:lstStyle/>
        <a:p>
          <a:r>
            <a:rPr lang="pt-BR">
              <a:solidFill>
                <a:schemeClr val="tx1"/>
              </a:solidFill>
            </a:rPr>
            <a:t>Embora seja uma afirmação difícil de provar, e verdade que com os valores dados das moedas, e tendo-se disponível uma quantidade adequada de cada uma, o algoritmo sempre ira fornecer uma solução  ótima para o problema. </a:t>
          </a:r>
          <a:endParaRPr lang="en-US">
            <a:solidFill>
              <a:schemeClr val="tx1"/>
            </a:solidFill>
          </a:endParaRPr>
        </a:p>
      </dgm:t>
    </dgm:pt>
    <dgm:pt modelId="{518A7157-DB3E-45F5-BC04-00336392EFC4}" type="parTrans" cxnId="{9C423E54-7035-4795-B23E-9157F37FE2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3B5608A-A29A-4867-8C72-404E21144044}" type="sibTrans" cxnId="{9C423E54-7035-4795-B23E-9157F37FE24D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516F4EC3-33A3-42A5-8BF3-25B1D35E023D}">
      <dgm:prSet/>
      <dgm:spPr/>
      <dgm:t>
        <a:bodyPr/>
        <a:lstStyle/>
        <a:p>
          <a:r>
            <a:rPr lang="pt-BR">
              <a:solidFill>
                <a:schemeClr val="tx1"/>
              </a:solidFill>
            </a:rPr>
            <a:t>Entretanto, ressalta-se que para diferentes valores de moedas, ou então quando se tem uma quantidade limitada de cada uma, o algoritmo guloso pode vir a não chegar em  uma solução ótima, ou até mesmo não chegar a solucão nenhuma (mesmo esta existindo).</a:t>
          </a:r>
          <a:endParaRPr lang="en-US">
            <a:solidFill>
              <a:schemeClr val="tx1"/>
            </a:solidFill>
          </a:endParaRPr>
        </a:p>
      </dgm:t>
    </dgm:pt>
    <dgm:pt modelId="{82DD6A0A-1178-4BDF-A050-6212121466BD}" type="parTrans" cxnId="{4FE0BDAE-D0CA-48BF-A2D0-8D5FE43336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190480C8-8134-4FBF-9281-65D7C0590FAD}" type="sibTrans" cxnId="{4FE0BDAE-D0CA-48BF-A2D0-8D5FE43336DF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3C7CE3B1-73AD-4C7F-B16F-555291767687}" type="pres">
      <dgm:prSet presAssocID="{F2085CF8-EA1F-45D8-8909-4C61C4571378}" presName="root" presStyleCnt="0">
        <dgm:presLayoutVars>
          <dgm:dir/>
          <dgm:resizeHandles val="exact"/>
        </dgm:presLayoutVars>
      </dgm:prSet>
      <dgm:spPr/>
    </dgm:pt>
    <dgm:pt modelId="{D7D11A10-585C-4584-8997-09A9C914977C}" type="pres">
      <dgm:prSet presAssocID="{14F0BE70-C2A3-4AC0-9490-FC3D8FB03541}" presName="compNode" presStyleCnt="0"/>
      <dgm:spPr/>
    </dgm:pt>
    <dgm:pt modelId="{60920124-8D05-489D-93DF-B0ADBEEBE074}" type="pres">
      <dgm:prSet presAssocID="{14F0BE70-C2A3-4AC0-9490-FC3D8FB03541}" presName="bgRect" presStyleLbl="bgShp" presStyleIdx="0" presStyleCnt="2"/>
      <dgm:spPr/>
    </dgm:pt>
    <dgm:pt modelId="{1B14962B-2FE2-4F99-B9EB-CC9227B7E313}" type="pres">
      <dgm:prSet presAssocID="{14F0BE70-C2A3-4AC0-9490-FC3D8FB0354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02EF19C9-55A6-4DD1-9607-E913E7D3AB25}" type="pres">
      <dgm:prSet presAssocID="{14F0BE70-C2A3-4AC0-9490-FC3D8FB03541}" presName="spaceRect" presStyleCnt="0"/>
      <dgm:spPr/>
    </dgm:pt>
    <dgm:pt modelId="{7EA4E83E-4EDA-4F18-99C6-29958B5290CE}" type="pres">
      <dgm:prSet presAssocID="{14F0BE70-C2A3-4AC0-9490-FC3D8FB03541}" presName="parTx" presStyleLbl="revTx" presStyleIdx="0" presStyleCnt="2">
        <dgm:presLayoutVars>
          <dgm:chMax val="0"/>
          <dgm:chPref val="0"/>
        </dgm:presLayoutVars>
      </dgm:prSet>
      <dgm:spPr/>
    </dgm:pt>
    <dgm:pt modelId="{B460E91D-45FE-4F4E-A5CD-67C05D09EDAB}" type="pres">
      <dgm:prSet presAssocID="{33B5608A-A29A-4867-8C72-404E21144044}" presName="sibTrans" presStyleCnt="0"/>
      <dgm:spPr/>
    </dgm:pt>
    <dgm:pt modelId="{BEEB0941-399C-4ED5-98CE-C13BB1BF99DA}" type="pres">
      <dgm:prSet presAssocID="{516F4EC3-33A3-42A5-8BF3-25B1D35E023D}" presName="compNode" presStyleCnt="0"/>
      <dgm:spPr/>
    </dgm:pt>
    <dgm:pt modelId="{46582CB1-25C6-437E-8A26-7BCC11E565F0}" type="pres">
      <dgm:prSet presAssocID="{516F4EC3-33A3-42A5-8BF3-25B1D35E023D}" presName="bgRect" presStyleLbl="bgShp" presStyleIdx="1" presStyleCnt="2"/>
      <dgm:spPr/>
    </dgm:pt>
    <dgm:pt modelId="{88195F86-7D69-433C-93F4-852A71D5C23B}" type="pres">
      <dgm:prSet presAssocID="{516F4EC3-33A3-42A5-8BF3-25B1D35E02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edas"/>
        </a:ext>
      </dgm:extLst>
    </dgm:pt>
    <dgm:pt modelId="{8EC5DBA6-FA1F-45DA-A3D3-82333021FB72}" type="pres">
      <dgm:prSet presAssocID="{516F4EC3-33A3-42A5-8BF3-25B1D35E023D}" presName="spaceRect" presStyleCnt="0"/>
      <dgm:spPr/>
    </dgm:pt>
    <dgm:pt modelId="{B0244830-22D9-4ECD-8468-211A989DE800}" type="pres">
      <dgm:prSet presAssocID="{516F4EC3-33A3-42A5-8BF3-25B1D35E023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AC6162D-E379-4062-9872-6CDB7C4662F1}" type="presOf" srcId="{14F0BE70-C2A3-4AC0-9490-FC3D8FB03541}" destId="{7EA4E83E-4EDA-4F18-99C6-29958B5290CE}" srcOrd="0" destOrd="0" presId="urn:microsoft.com/office/officeart/2018/2/layout/IconVerticalSolidList"/>
    <dgm:cxn modelId="{9AE61A4E-C998-4276-9EA6-6CFFEAEE8534}" type="presOf" srcId="{F2085CF8-EA1F-45D8-8909-4C61C4571378}" destId="{3C7CE3B1-73AD-4C7F-B16F-555291767687}" srcOrd="0" destOrd="0" presId="urn:microsoft.com/office/officeart/2018/2/layout/IconVerticalSolidList"/>
    <dgm:cxn modelId="{9C423E54-7035-4795-B23E-9157F37FE24D}" srcId="{F2085CF8-EA1F-45D8-8909-4C61C4571378}" destId="{14F0BE70-C2A3-4AC0-9490-FC3D8FB03541}" srcOrd="0" destOrd="0" parTransId="{518A7157-DB3E-45F5-BC04-00336392EFC4}" sibTransId="{33B5608A-A29A-4867-8C72-404E21144044}"/>
    <dgm:cxn modelId="{4FE0BDAE-D0CA-48BF-A2D0-8D5FE43336DF}" srcId="{F2085CF8-EA1F-45D8-8909-4C61C4571378}" destId="{516F4EC3-33A3-42A5-8BF3-25B1D35E023D}" srcOrd="1" destOrd="0" parTransId="{82DD6A0A-1178-4BDF-A050-6212121466BD}" sibTransId="{190480C8-8134-4FBF-9281-65D7C0590FAD}"/>
    <dgm:cxn modelId="{893251E7-25C2-44E2-8B4A-0870C6677C58}" type="presOf" srcId="{516F4EC3-33A3-42A5-8BF3-25B1D35E023D}" destId="{B0244830-22D9-4ECD-8468-211A989DE800}" srcOrd="0" destOrd="0" presId="urn:microsoft.com/office/officeart/2018/2/layout/IconVerticalSolidList"/>
    <dgm:cxn modelId="{64240925-02DA-4B97-BD6B-31F2E4E8E0B6}" type="presParOf" srcId="{3C7CE3B1-73AD-4C7F-B16F-555291767687}" destId="{D7D11A10-585C-4584-8997-09A9C914977C}" srcOrd="0" destOrd="0" presId="urn:microsoft.com/office/officeart/2018/2/layout/IconVerticalSolidList"/>
    <dgm:cxn modelId="{0825099F-A9E2-44E8-93BE-D89D10324EF2}" type="presParOf" srcId="{D7D11A10-585C-4584-8997-09A9C914977C}" destId="{60920124-8D05-489D-93DF-B0ADBEEBE074}" srcOrd="0" destOrd="0" presId="urn:microsoft.com/office/officeart/2018/2/layout/IconVerticalSolidList"/>
    <dgm:cxn modelId="{F8743BBE-BEE6-4BA7-9663-DF1A84F11944}" type="presParOf" srcId="{D7D11A10-585C-4584-8997-09A9C914977C}" destId="{1B14962B-2FE2-4F99-B9EB-CC9227B7E313}" srcOrd="1" destOrd="0" presId="urn:microsoft.com/office/officeart/2018/2/layout/IconVerticalSolidList"/>
    <dgm:cxn modelId="{345B7A13-3C30-40C6-AE6C-0D2B85700E8B}" type="presParOf" srcId="{D7D11A10-585C-4584-8997-09A9C914977C}" destId="{02EF19C9-55A6-4DD1-9607-E913E7D3AB25}" srcOrd="2" destOrd="0" presId="urn:microsoft.com/office/officeart/2018/2/layout/IconVerticalSolidList"/>
    <dgm:cxn modelId="{D0082EE5-6FC4-4FE8-A16B-3A7E1E161EF6}" type="presParOf" srcId="{D7D11A10-585C-4584-8997-09A9C914977C}" destId="{7EA4E83E-4EDA-4F18-99C6-29958B5290CE}" srcOrd="3" destOrd="0" presId="urn:microsoft.com/office/officeart/2018/2/layout/IconVerticalSolidList"/>
    <dgm:cxn modelId="{9199E133-FD8E-4A72-AA7B-DF715A9A0A99}" type="presParOf" srcId="{3C7CE3B1-73AD-4C7F-B16F-555291767687}" destId="{B460E91D-45FE-4F4E-A5CD-67C05D09EDAB}" srcOrd="1" destOrd="0" presId="urn:microsoft.com/office/officeart/2018/2/layout/IconVerticalSolidList"/>
    <dgm:cxn modelId="{EAD016D9-CED1-4380-85D6-A6FF89F5D862}" type="presParOf" srcId="{3C7CE3B1-73AD-4C7F-B16F-555291767687}" destId="{BEEB0941-399C-4ED5-98CE-C13BB1BF99DA}" srcOrd="2" destOrd="0" presId="urn:microsoft.com/office/officeart/2018/2/layout/IconVerticalSolidList"/>
    <dgm:cxn modelId="{7B3E89B1-AFEC-4079-ACFC-FD46F3CBC35F}" type="presParOf" srcId="{BEEB0941-399C-4ED5-98CE-C13BB1BF99DA}" destId="{46582CB1-25C6-437E-8A26-7BCC11E565F0}" srcOrd="0" destOrd="0" presId="urn:microsoft.com/office/officeart/2018/2/layout/IconVerticalSolidList"/>
    <dgm:cxn modelId="{33168FD7-2D3D-4E1A-8A68-9597C9C93E46}" type="presParOf" srcId="{BEEB0941-399C-4ED5-98CE-C13BB1BF99DA}" destId="{88195F86-7D69-433C-93F4-852A71D5C23B}" srcOrd="1" destOrd="0" presId="urn:microsoft.com/office/officeart/2018/2/layout/IconVerticalSolidList"/>
    <dgm:cxn modelId="{0D231211-57CA-4783-A941-527FDCAFF5EE}" type="presParOf" srcId="{BEEB0941-399C-4ED5-98CE-C13BB1BF99DA}" destId="{8EC5DBA6-FA1F-45DA-A3D3-82333021FB72}" srcOrd="2" destOrd="0" presId="urn:microsoft.com/office/officeart/2018/2/layout/IconVerticalSolidList"/>
    <dgm:cxn modelId="{3FB14651-22AA-4670-BE86-BA1DB61FEB9D}" type="presParOf" srcId="{BEEB0941-399C-4ED5-98CE-C13BB1BF99DA}" destId="{B0244830-22D9-4ECD-8468-211A989DE8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20124-8D05-489D-93DF-B0ADBEEBE074}">
      <dsp:nvSpPr>
        <dsp:cNvPr id="0" name=""/>
        <dsp:cNvSpPr/>
      </dsp:nvSpPr>
      <dsp:spPr>
        <a:xfrm>
          <a:off x="0" y="982429"/>
          <a:ext cx="6484163" cy="18137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14962B-2FE2-4F99-B9EB-CC9227B7E313}">
      <dsp:nvSpPr>
        <dsp:cNvPr id="0" name=""/>
        <dsp:cNvSpPr/>
      </dsp:nvSpPr>
      <dsp:spPr>
        <a:xfrm>
          <a:off x="548649" y="1390515"/>
          <a:ext cx="997543" cy="9975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4E83E-4EDA-4F18-99C6-29958B5290CE}">
      <dsp:nvSpPr>
        <dsp:cNvPr id="0" name=""/>
        <dsp:cNvSpPr/>
      </dsp:nvSpPr>
      <dsp:spPr>
        <a:xfrm>
          <a:off x="2094841" y="982429"/>
          <a:ext cx="4389321" cy="181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952" tIns="191952" rIns="191952" bIns="19195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>
              <a:solidFill>
                <a:schemeClr val="tx1"/>
              </a:solidFill>
            </a:rPr>
            <a:t>Embora seja uma afirmação difícil de provar, e verdade que com os valores dados das moedas, e tendo-se disponível uma quantidade adequada de cada uma, o algoritmo sempre ira fornecer uma solução  ótima para o problema. </a:t>
          </a:r>
          <a:endParaRPr lang="en-US" sz="1700" kern="1200">
            <a:solidFill>
              <a:schemeClr val="tx1"/>
            </a:solidFill>
          </a:endParaRPr>
        </a:p>
      </dsp:txBody>
      <dsp:txXfrm>
        <a:off x="2094841" y="982429"/>
        <a:ext cx="4389321" cy="1813716"/>
      </dsp:txXfrm>
    </dsp:sp>
    <dsp:sp modelId="{46582CB1-25C6-437E-8A26-7BCC11E565F0}">
      <dsp:nvSpPr>
        <dsp:cNvPr id="0" name=""/>
        <dsp:cNvSpPr/>
      </dsp:nvSpPr>
      <dsp:spPr>
        <a:xfrm>
          <a:off x="0" y="3249574"/>
          <a:ext cx="6484163" cy="18137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195F86-7D69-433C-93F4-852A71D5C23B}">
      <dsp:nvSpPr>
        <dsp:cNvPr id="0" name=""/>
        <dsp:cNvSpPr/>
      </dsp:nvSpPr>
      <dsp:spPr>
        <a:xfrm>
          <a:off x="548649" y="3657660"/>
          <a:ext cx="997543" cy="9975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44830-22D9-4ECD-8468-211A989DE800}">
      <dsp:nvSpPr>
        <dsp:cNvPr id="0" name=""/>
        <dsp:cNvSpPr/>
      </dsp:nvSpPr>
      <dsp:spPr>
        <a:xfrm>
          <a:off x="2094841" y="3249574"/>
          <a:ext cx="4389321" cy="1813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1952" tIns="191952" rIns="191952" bIns="19195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>
              <a:solidFill>
                <a:schemeClr val="tx1"/>
              </a:solidFill>
            </a:rPr>
            <a:t>Entretanto, ressalta-se que para diferentes valores de moedas, ou então quando se tem uma quantidade limitada de cada uma, o algoritmo guloso pode vir a não chegar em  uma solução ótima, ou até mesmo não chegar a solucão nenhuma (mesmo esta existindo).</a:t>
          </a:r>
          <a:endParaRPr lang="en-US" sz="1700" kern="1200">
            <a:solidFill>
              <a:schemeClr val="tx1"/>
            </a:solidFill>
          </a:endParaRPr>
        </a:p>
      </dsp:txBody>
      <dsp:txXfrm>
        <a:off x="2094841" y="3249574"/>
        <a:ext cx="4389321" cy="1813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11/9/2020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11/9/2020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68BB3-DA4F-4E25-A83D-BA1D20E01E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16 - Algoritmos gulosos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8F75F1-55E6-497D-811C-E9EF9F54DB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Mauricio Duarte</a:t>
            </a:r>
          </a:p>
          <a:p>
            <a:r>
              <a:rPr lang="pt-BR" dirty="0"/>
              <a:t>FATEC Pompéia</a:t>
            </a:r>
          </a:p>
        </p:txBody>
      </p:sp>
    </p:spTree>
    <p:extLst>
      <p:ext uri="{BB962C8B-B14F-4D97-AF65-F5344CB8AC3E}">
        <p14:creationId xmlns:p14="http://schemas.microsoft.com/office/powerpoint/2010/main" val="497306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430B4-C2B6-48DA-A79F-757492AF8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9CAEBE-EBD9-40BF-BFA6-34D853CC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59317"/>
            <a:ext cx="4389120" cy="17495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Algoritmos gulosos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53BDBF-1B08-496E-BED4-E0DE721A0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A2D77C7C-7BCE-43B0-AE8A-A5F79500F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129" y="2286000"/>
            <a:ext cx="4389120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45720" tIns="45720" rIns="4572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r>
              <a:rPr kumimoji="0" lang="en-US" altLang="pt-BR" b="0" i="0" u="none" strike="noStrike" cap="none" normalizeH="0" baseline="0">
                <a:ln>
                  <a:noFill/>
                </a:ln>
                <a:effectLst/>
              </a:rPr>
              <a:t>Um algoritmo guloso escolhe, em cada iteração, o objeto mais apetitoso que vê pela frente. (A definição de apetitoso é estabelecida a priori, antes da execução do algoritmo.) O objeto escolhido passa a fazer parte da solução que o algoritmo constrói.</a:t>
            </a:r>
          </a:p>
          <a:p>
            <a:pPr marL="0" marR="0" lvl="0" indent="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</a:pPr>
            <a:br>
              <a:rPr kumimoji="0" lang="en-US" altLang="pt-BR" b="0" i="0" u="none" strike="noStrike" cap="none" normalizeH="0" baseline="0">
                <a:ln>
                  <a:noFill/>
                </a:ln>
                <a:effectLst/>
              </a:rPr>
            </a:br>
            <a:endParaRPr kumimoji="0" lang="en-US" altLang="pt-BR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42BBD3-A362-4555-A294-FFDE92B1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029" y="960120"/>
            <a:ext cx="3541936" cy="494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FBD26-36C7-46D6-87AE-B6F6F147F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Características dos algoritmos gulosos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5E8B19-B72B-48C9-8A21-305217288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107698" cy="2935357"/>
          </a:xfr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endParaRPr lang="pt-BR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 abocanha a alternativa mais promissora (sem explorar as outras);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 é muito rápido;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 nunca se arrepende de uma decisão já tomada;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2800" dirty="0"/>
              <a:t> não tem </a:t>
            </a:r>
            <a:r>
              <a:rPr lang="pt-BR" sz="2800" dirty="0" err="1"/>
              <a:t>backtracking</a:t>
            </a:r>
            <a:r>
              <a:rPr lang="pt-BR" sz="2800" dirty="0"/>
              <a:t> (não volta atrás).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4180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CA1D6E7-BB64-4D06-9381-BD7A99FDDB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83" r="9091" b="86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7D175FC-84CC-4D12-A5E2-FA27D934E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52265" cy="6858000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57D552-42D5-4564-BA8C-4B061AD8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6" cy="149961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000000"/>
                </a:solidFill>
              </a:rPr>
              <a:t>Exemplo... Problema do troco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C38328-2D50-4DDB-BD20-28DE12E49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9D7ED7-88B8-4EA5-A0C8-FAE75DD9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6" cy="4023360"/>
          </a:xfrm>
        </p:spPr>
        <p:txBody>
          <a:bodyPr>
            <a:normAutofit/>
          </a:bodyPr>
          <a:lstStyle/>
          <a:p>
            <a:r>
              <a:rPr lang="pt-BR" sz="1700" dirty="0">
                <a:solidFill>
                  <a:srgbClr val="000000"/>
                </a:solidFill>
              </a:rPr>
              <a:t>Para possibilitar uma “noção geral” de como trabalham os algoritmos gulosos, vamos abordar um exemplo. </a:t>
            </a:r>
          </a:p>
          <a:p>
            <a:r>
              <a:rPr lang="pt-BR" sz="1700" dirty="0">
                <a:solidFill>
                  <a:srgbClr val="000000"/>
                </a:solidFill>
              </a:rPr>
              <a:t>Suponha que tenhamos disponíveis moedas com valores de 100, 25, 10, 5 e 1. O problema é criar um algoritmo que para conseguir obter um determinado valor com o menor número de moedas possível (problema do troco). </a:t>
            </a:r>
          </a:p>
          <a:p>
            <a:r>
              <a:rPr lang="pt-BR" sz="1700" dirty="0">
                <a:solidFill>
                  <a:srgbClr val="000000"/>
                </a:solidFill>
              </a:rPr>
              <a:t>Suponha que e preciso “dar um troco” de R$2.89. </a:t>
            </a:r>
          </a:p>
          <a:p>
            <a:r>
              <a:rPr lang="pt-BR" sz="1700" dirty="0">
                <a:solidFill>
                  <a:srgbClr val="000000"/>
                </a:solidFill>
              </a:rPr>
              <a:t>A melhor solução, isto é, o menor número de  moedas possível para obter o valor, consiste em 10 moedas: 2 de valor 100, 3 de valor 25, 1 de valor 10 e 4 de valor 1. </a:t>
            </a:r>
          </a:p>
          <a:p>
            <a:r>
              <a:rPr lang="pt-BR" sz="1700" dirty="0">
                <a:solidFill>
                  <a:srgbClr val="000000"/>
                </a:solidFill>
              </a:rPr>
              <a:t>De forma geral, agimos tal como um algoritmo guloso: em cada estagio adicionamos a moeda de maior valor possível, de forma a não passar da quantia necessária.</a:t>
            </a:r>
          </a:p>
        </p:txBody>
      </p:sp>
    </p:spTree>
    <p:extLst>
      <p:ext uri="{BB962C8B-B14F-4D97-AF65-F5344CB8AC3E}">
        <p14:creationId xmlns:p14="http://schemas.microsoft.com/office/powerpoint/2010/main" val="13851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494CB17-C876-4253-BE96-49FEB7415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Problema do troco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0B42F9C-1647-4AAF-B750-37E64AC90E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6736286"/>
              </p:ext>
            </p:extLst>
          </p:nvPr>
        </p:nvGraphicFramePr>
        <p:xfrm>
          <a:off x="5064369" y="168813"/>
          <a:ext cx="6484163" cy="6045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484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B2912-9110-47B1-8986-F75CB5E3B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 em </a:t>
            </a:r>
            <a:r>
              <a:rPr lang="pt-BR" dirty="0" err="1"/>
              <a:t>python</a:t>
            </a:r>
            <a:endParaRPr lang="pt-B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15B25A-F684-4F8A-A879-9E3A97CE61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6407" y="1916258"/>
            <a:ext cx="4540025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def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troco(n) 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moedas = [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25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10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5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,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1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]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total 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0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for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i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in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range(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len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(moedas)):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num_moedas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= n//moedas[i]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n -=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num_moedas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* moedas[i]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    total +=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num_moedas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   </a:t>
            </a:r>
            <a:r>
              <a:rPr kumimoji="0" lang="pt-BR" altLang="pt-BR" sz="2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return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total</a:t>
            </a:r>
            <a:b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</a:b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570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72A24-57BD-4620-96CE-4283C205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7D3E2B-7B22-4EC3-92BB-7C9324D8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anterior retorna com o total mínimo de moedas necessárias para compor o troco, porém, não há discriminação de quais moedas deve ser coletadas para o troco.  Faça uma </a:t>
            </a:r>
            <a:r>
              <a:rPr lang="pt-BR" dirty="0" err="1"/>
              <a:t>atualiazação</a:t>
            </a:r>
            <a:r>
              <a:rPr lang="pt-BR" dirty="0"/>
              <a:t> no algoritmo de tal forma que retorno com a quantidade de cada moeda que deve ser retornada no troco. </a:t>
            </a:r>
          </a:p>
          <a:p>
            <a:r>
              <a:rPr lang="pt-BR" dirty="0"/>
              <a:t>EX. 0.75  </a:t>
            </a:r>
            <a:r>
              <a:rPr lang="pt-BR" dirty="0">
                <a:sym typeface="Wingdings" panose="05000000000000000000" pitchFamily="2" charset="2"/>
              </a:rPr>
              <a:t> 3 moedas de 25 centavos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40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C86A9-1971-4A5E-B094-A23B8BEA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4AB172-737B-4C14-AA53-060168F0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Considere que você possua uma lista de arquivos que deseja armazenar em um </a:t>
            </a:r>
            <a:r>
              <a:rPr lang="pt-BR" dirty="0" err="1"/>
              <a:t>pendrive</a:t>
            </a:r>
            <a:r>
              <a:rPr lang="pt-BR" dirty="0"/>
              <a:t>.... Seu problema é armazenar o maior número de arquivos possível.... Conhecendo o tamanho de cada arquivo em </a:t>
            </a:r>
            <a:r>
              <a:rPr lang="pt-BR" dirty="0" err="1"/>
              <a:t>kbytes</a:t>
            </a:r>
            <a:r>
              <a:rPr lang="pt-BR" dirty="0"/>
              <a:t> e </a:t>
            </a:r>
            <a:r>
              <a:rPr lang="pt-BR" dirty="0" err="1"/>
              <a:t>tb</a:t>
            </a:r>
            <a:r>
              <a:rPr lang="pt-BR" dirty="0"/>
              <a:t> a capacidade máxima do  </a:t>
            </a:r>
            <a:r>
              <a:rPr lang="pt-BR" dirty="0" err="1"/>
              <a:t>pendrive</a:t>
            </a:r>
            <a:r>
              <a:rPr lang="pt-BR" dirty="0"/>
              <a:t>. I</a:t>
            </a:r>
            <a:r>
              <a:rPr lang="pt-BR" i="1" dirty="0"/>
              <a:t>mplemente um algoritmo que determine q</a:t>
            </a:r>
            <a:r>
              <a:rPr lang="pt-BR" dirty="0"/>
              <a:t>uantos e quais arquivos devem ser armazenados no </a:t>
            </a:r>
            <a:r>
              <a:rPr lang="pt-BR" dirty="0" err="1"/>
              <a:t>Pendrive</a:t>
            </a:r>
            <a:r>
              <a:rPr lang="pt-BR" dirty="0"/>
              <a:t>?</a:t>
            </a:r>
          </a:p>
          <a:p>
            <a:r>
              <a:rPr lang="pt-BR" dirty="0"/>
              <a:t>Ex. </a:t>
            </a:r>
            <a:r>
              <a:rPr lang="pt-BR" dirty="0" err="1"/>
              <a:t>Pendrive</a:t>
            </a:r>
            <a:r>
              <a:rPr lang="pt-BR" dirty="0"/>
              <a:t> =  100 </a:t>
            </a:r>
            <a:r>
              <a:rPr lang="pt-BR" dirty="0" err="1"/>
              <a:t>Kbytes</a:t>
            </a:r>
            <a:endParaRPr lang="pt-BR" dirty="0"/>
          </a:p>
          <a:p>
            <a:r>
              <a:rPr lang="pt-BR" dirty="0"/>
              <a:t>Arquivos: A: 30 K, B: 50, C: 20, D:10, C:10, D:5, E:70, F: 10, G: 20, H: 5, I: 15, J:5</a:t>
            </a:r>
          </a:p>
        </p:txBody>
      </p:sp>
    </p:spTree>
    <p:extLst>
      <p:ext uri="{BB962C8B-B14F-4D97-AF65-F5344CB8AC3E}">
        <p14:creationId xmlns:p14="http://schemas.microsoft.com/office/powerpoint/2010/main" val="1324688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4896C02B3D25F498E18A86C953448B6" ma:contentTypeVersion="2" ma:contentTypeDescription="Crie um novo documento." ma:contentTypeScope="" ma:versionID="b44b03328f6384e4c7373c11ef64356a">
  <xsd:schema xmlns:xsd="http://www.w3.org/2001/XMLSchema" xmlns:xs="http://www.w3.org/2001/XMLSchema" xmlns:p="http://schemas.microsoft.com/office/2006/metadata/properties" xmlns:ns2="2d6dccd5-d1e3-48e2-9d77-cd6204ca9967" targetNamespace="http://schemas.microsoft.com/office/2006/metadata/properties" ma:root="true" ma:fieldsID="a097991f5599cf932b4e1e19ae413ec2" ns2:_="">
    <xsd:import namespace="2d6dccd5-d1e3-48e2-9d77-cd6204ca99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dccd5-d1e3-48e2-9d77-cd6204ca99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FA6BC72-567A-4A67-9421-CAEF7109D19B}"/>
</file>

<file path=customXml/itemProps2.xml><?xml version="1.0" encoding="utf-8"?>
<ds:datastoreItem xmlns:ds="http://schemas.openxmlformats.org/officeDocument/2006/customXml" ds:itemID="{7B8C6EDD-5A4C-46EF-ACD6-E643367F0D68}"/>
</file>

<file path=customXml/itemProps3.xml><?xml version="1.0" encoding="utf-8"?>
<ds:datastoreItem xmlns:ds="http://schemas.openxmlformats.org/officeDocument/2006/customXml" ds:itemID="{98BD75B6-0DDC-4C2A-921B-BBDFF6CC16E1}"/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606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JetBrains Mono</vt:lpstr>
      <vt:lpstr>Tw Cen MT</vt:lpstr>
      <vt:lpstr>Tw Cen MT Condensed</vt:lpstr>
      <vt:lpstr>Wingdings</vt:lpstr>
      <vt:lpstr>Wingdings 3</vt:lpstr>
      <vt:lpstr>Integral</vt:lpstr>
      <vt:lpstr>Aula 16 - Algoritmos gulosos</vt:lpstr>
      <vt:lpstr>Algoritmos gulosos</vt:lpstr>
      <vt:lpstr>Características dos algoritmos gulosos</vt:lpstr>
      <vt:lpstr>Exemplo... Problema do troco</vt:lpstr>
      <vt:lpstr>Problema do troco</vt:lpstr>
      <vt:lpstr>Algoritmo em python</vt:lpstr>
      <vt:lpstr>Exercício 1</vt:lpstr>
      <vt:lpstr>Exercício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gulosos</dc:title>
  <dc:creator>MAURICIO DUARTE</dc:creator>
  <cp:lastModifiedBy>MAURICIO DUARTE</cp:lastModifiedBy>
  <cp:revision>6</cp:revision>
  <dcterms:created xsi:type="dcterms:W3CDTF">2020-11-09T13:54:38Z</dcterms:created>
  <dcterms:modified xsi:type="dcterms:W3CDTF">2020-11-09T17:28:11Z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0x01010004896C02B3D25F498E18A86C953448B6</vt:lpwstr>
  </property>
</Properties>
</file>