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66" r:id="rId2"/>
    <p:sldId id="367" r:id="rId3"/>
    <p:sldId id="376" r:id="rId4"/>
    <p:sldId id="377" r:id="rId5"/>
    <p:sldId id="378" r:id="rId6"/>
    <p:sldId id="379" r:id="rId7"/>
    <p:sldId id="387" r:id="rId8"/>
    <p:sldId id="380" r:id="rId9"/>
    <p:sldId id="381" r:id="rId10"/>
    <p:sldId id="386" r:id="rId11"/>
    <p:sldId id="382" r:id="rId12"/>
    <p:sldId id="389" r:id="rId13"/>
    <p:sldId id="390" r:id="rId14"/>
    <p:sldId id="383" r:id="rId15"/>
    <p:sldId id="385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97C705-0B27-4B2C-A0B6-2F37F60E2345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C16C76-3268-419C-9ACB-698BE449BC17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D491D0-8E1B-49C7-849B-A28568D9449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95C5A32F-B11B-4198-BF1F-469846FED3C7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13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67A22F-C3BC-48E4-B7E8-42FF755270F7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/>
          <a:p>
            <a:pPr rtl="0"/>
            <a:fld id="{73714531-8DEC-48B8-86EE-2A681EAAF7C9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6F6B80-9E6F-448B-8FB9-CC2D43432C75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20626DB6-73AF-4FDF-B195-79784B91542F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4A3D2D-6C83-404E-95BB-08FFBA12B83C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0CAF06-696A-47FC-BABB-83546C66321C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6C12C1-AEEC-4CE3-B8FE-F54DE778788F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6D4D7-957E-4FFD-A684-B2032D1A8654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18B4DD-D571-4693-9866-45333624F2E8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B094A-3F7C-4AB4-B88E-1616BDFB30F3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  <a:p>
            <a:pPr lvl="5" rtl="0"/>
            <a:r>
              <a:rPr lang="pt-BR" dirty="0"/>
              <a:t>Sexto</a:t>
            </a:r>
          </a:p>
          <a:p>
            <a:pPr lvl="6" rtl="0"/>
            <a:r>
              <a:rPr lang="pt-BR" dirty="0"/>
              <a:t>Sétimo</a:t>
            </a:r>
          </a:p>
          <a:p>
            <a:pPr lvl="7" rtl="0"/>
            <a:r>
              <a:rPr lang="pt-BR" dirty="0"/>
              <a:t>Oitavo</a:t>
            </a:r>
          </a:p>
          <a:p>
            <a:pPr lvl="8" rtl="0"/>
            <a:r>
              <a:rPr lang="pt-BR" dirty="0"/>
              <a:t>Nono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7577AC4E-A065-4165-9720-156E6C8028D0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F507A96-7DCD-404A-81BD-53ACBA5AB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Python - Dicionários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E69EDFB-B849-4229-88DE-485147EDC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Mauricio Duarte</a:t>
            </a:r>
          </a:p>
        </p:txBody>
      </p:sp>
    </p:spTree>
    <p:extLst>
      <p:ext uri="{BB962C8B-B14F-4D97-AF65-F5344CB8AC3E}">
        <p14:creationId xmlns:p14="http://schemas.microsoft.com/office/powerpoint/2010/main" val="317001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pop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17AC-EF1F-4D67-AA4C-3E82417D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método </a:t>
            </a:r>
            <a:r>
              <a:rPr lang="pt-BR" b="1" dirty="0"/>
              <a:t>pop</a:t>
            </a:r>
            <a:r>
              <a:rPr lang="pt-BR" dirty="0"/>
              <a:t>(), além de remover o elemento com a chave especificada do dicionário, nos retorna o valor desse elemento. Também podemos definir um valor padrão de retorno, para caso a chave não seja encontrada.</a:t>
            </a:r>
            <a:endParaRPr lang="pt-BR" i="0" dirty="0"/>
          </a:p>
        </p:txBody>
      </p:sp>
      <p:pic>
        <p:nvPicPr>
          <p:cNvPr id="8" name="Picture 2" descr="Resultado de imagem para monitor de computador">
            <a:extLst>
              <a:ext uri="{FF2B5EF4-FFF2-40B4-BE49-F238E27FC236}">
                <a16:creationId xmlns:a16="http://schemas.microsoft.com/office/drawing/2014/main" id="{05AFE536-E894-4894-8EB6-1E82F23C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4360869"/>
            <a:ext cx="2847783" cy="22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8F4F9FC-1630-47E6-B60F-0ED92EB17CB5}"/>
              </a:ext>
            </a:extLst>
          </p:cNvPr>
          <p:cNvSpPr txBox="1"/>
          <p:nvPr/>
        </p:nvSpPr>
        <p:spPr>
          <a:xfrm>
            <a:off x="8485408" y="4571336"/>
            <a:ext cx="253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3.45</a:t>
            </a:r>
          </a:p>
          <a:p>
            <a:r>
              <a:rPr lang="pt-BR" sz="1400" dirty="0"/>
              <a:t>Não consta na lista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0160" y="3447951"/>
            <a:ext cx="5315919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 = {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"Alface"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3.45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"Batata"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3.20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"Tomate"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5.30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"Feijão"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4.50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tabela.pop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pt-BR" altLang="pt-BR" sz="2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Alface"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pt-BR" altLang="pt-BR" sz="2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"Não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 consta na lista"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tabela.pop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pt-BR" altLang="pt-BR" sz="2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Cenoura"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pt-BR" altLang="pt-BR" sz="2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"Não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 consta na lista"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endParaRPr kumimoji="0" lang="pt-BR" altLang="pt-BR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Dicionários com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17AC-EF1F-4D67-AA4C-3E82417D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Em Python, podemos ter dicionários nos quais as chaves são associadas a listas ou mesmo a outros dicionários.</a:t>
            </a:r>
          </a:p>
          <a:p>
            <a:pPr algn="just"/>
            <a:r>
              <a:rPr lang="pt-BR" i="0" dirty="0"/>
              <a:t>Exemplo: na tabela criada anteriormente, vamos ter além do preço, a quantidade em estoque.</a:t>
            </a:r>
          </a:p>
        </p:txBody>
      </p:sp>
      <p:pic>
        <p:nvPicPr>
          <p:cNvPr id="8" name="Picture 2" descr="Resultado de imagem para monitor de computador">
            <a:extLst>
              <a:ext uri="{FF2B5EF4-FFF2-40B4-BE49-F238E27FC236}">
                <a16:creationId xmlns:a16="http://schemas.microsoft.com/office/drawing/2014/main" id="{05AFE536-E894-4894-8EB6-1E82F23C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4360869"/>
            <a:ext cx="2847783" cy="22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8F4F9FC-1630-47E6-B60F-0ED92EB17CB5}"/>
              </a:ext>
            </a:extLst>
          </p:cNvPr>
          <p:cNvSpPr txBox="1"/>
          <p:nvPr/>
        </p:nvSpPr>
        <p:spPr>
          <a:xfrm>
            <a:off x="8485408" y="4571336"/>
            <a:ext cx="253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3.45</a:t>
            </a:r>
          </a:p>
          <a:p>
            <a:r>
              <a:rPr lang="pt-BR" sz="1400" dirty="0"/>
              <a:t>1000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8387" y="3930310"/>
            <a:ext cx="6797054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 = {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"Alface"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[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3.45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"Batata"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[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3.20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500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"Tomate"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[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5.30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2000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"Feijão"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[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4.50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]}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(tabela[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"Alface"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][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(tabela[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"Alface"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][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</a:t>
            </a:r>
            <a:endParaRPr kumimoji="0" lang="pt-BR" altLang="pt-BR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</a:t>
            </a:r>
            <a:r>
              <a:rPr lang="pt-BR"/>
              <a:t>com Dicionários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17AC-EF1F-4D67-AA4C-3E82417D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Em Python, podemos ter listas onde cada cada item é um dicionário.</a:t>
            </a:r>
          </a:p>
          <a:p>
            <a:pPr algn="just"/>
            <a:r>
              <a:rPr lang="pt-BR" i="0" dirty="0"/>
              <a:t>Exemplo: uma lista de pessoas armazenando o nome, o sexo e a idade de cada um.</a:t>
            </a:r>
          </a:p>
          <a:p>
            <a:pPr lvl="1" algn="just"/>
            <a:r>
              <a:rPr lang="pt-BR" dirty="0"/>
              <a:t>Crie um programa que leia nome, sexo e idade de várias pessoas, guardando os dados de cada pessoa em um dicionário e todos os dicionários em uma lista. No final, mostre:</a:t>
            </a:r>
          </a:p>
          <a:p>
            <a:pPr marL="1330452" lvl="2" indent="-342900" algn="just">
              <a:buAutoNum type="alphaLcParenR"/>
            </a:pPr>
            <a:r>
              <a:rPr lang="pt-BR" dirty="0"/>
              <a:t>Quantas pessoas cadastradas</a:t>
            </a:r>
          </a:p>
          <a:p>
            <a:pPr marL="1330452" lvl="2" indent="-342900" algn="just">
              <a:buAutoNum type="alphaLcParenR"/>
            </a:pPr>
            <a:r>
              <a:rPr lang="pt-BR" dirty="0"/>
              <a:t>A média de idade</a:t>
            </a:r>
          </a:p>
          <a:p>
            <a:pPr marL="1330452" lvl="2" indent="-342900" algn="just">
              <a:buAutoNum type="alphaLcParenR"/>
            </a:pPr>
            <a:r>
              <a:rPr lang="pt-BR" dirty="0"/>
              <a:t>Uma lista com as mulheres</a:t>
            </a:r>
          </a:p>
          <a:p>
            <a:pPr marL="1330452" lvl="2" indent="-342900" algn="just">
              <a:buAutoNum type="alphaLcParenR"/>
            </a:pPr>
            <a:r>
              <a:rPr lang="pt-BR" dirty="0"/>
              <a:t>Uma lista com a idade acima </a:t>
            </a:r>
            <a:r>
              <a:rPr lang="pt-BR"/>
              <a:t>da média</a:t>
            </a:r>
            <a:endParaRPr lang="pt-BR" dirty="0"/>
          </a:p>
          <a:p>
            <a:pPr algn="just"/>
            <a:endParaRPr lang="pt-BR" i="0" dirty="0"/>
          </a:p>
        </p:txBody>
      </p:sp>
    </p:spTree>
    <p:extLst>
      <p:ext uri="{BB962C8B-B14F-4D97-AF65-F5344CB8AC3E}">
        <p14:creationId xmlns:p14="http://schemas.microsoft.com/office/powerpoint/2010/main" val="312938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59B7E02-533D-4364-828C-045C968E8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82747"/>
            <a:ext cx="7042312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"a) Ao todos temos {} pessoas cadastradas"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(galera)))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media = soma /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(galera)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"b) A média de idade é de {:.2f} anos"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(media))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"c) Mulheres cadastradas"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galera: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p[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'sexo'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(p[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'nome'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"d) Lista das pessoas que estão acima da média"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galera: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p[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'idade'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&gt;= media: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   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k, v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p.items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"{} = {}; 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k,v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"&lt;&lt;ENCERRADO&gt;&gt;"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54EB79-12AB-4D96-ADE9-E4E6E9E88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41" y="574641"/>
            <a:ext cx="5849678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galera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pessoa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soma = media 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pessoa.clear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pessoa[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'nome'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"Nome: 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pessoa[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'sexo'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"Sexo: [F/M] 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pessoa[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'sexo'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'FM'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"ERRO! Por favor, digite apenas F ou M."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pessoa[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'idade'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"Idade: 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soma += pessoa[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'idade'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galera.append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pessoa.copy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"Quer continuar? [S/N] 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'SN'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"ERRO! Por favor, responda apenas S ou N."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"-="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(galera)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33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Dicionários com valor padrão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17AC-EF1F-4D67-AA4C-3E82417D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operação muito comum com dicionários é a de recuperar o valor de uma chave e, caso não exista, utilizar um valor padrão</a:t>
            </a:r>
            <a:r>
              <a:rPr lang="pt-BR" i="0" dirty="0"/>
              <a:t>. Vejamos um exemplo em que utilizaremo</a:t>
            </a:r>
            <a:r>
              <a:rPr lang="pt-BR" dirty="0"/>
              <a:t>s um dicionário para contar o número de ocorrências de uma letra em uma </a:t>
            </a:r>
            <a:r>
              <a:rPr lang="pt-BR" dirty="0" err="1"/>
              <a:t>string</a:t>
            </a:r>
            <a:r>
              <a:rPr lang="pt-BR" dirty="0"/>
              <a:t>.</a:t>
            </a:r>
            <a:endParaRPr lang="pt-BR" i="0" dirty="0"/>
          </a:p>
        </p:txBody>
      </p:sp>
      <p:pic>
        <p:nvPicPr>
          <p:cNvPr id="8" name="Picture 2" descr="Resultado de imagem para monitor de computador">
            <a:extLst>
              <a:ext uri="{FF2B5EF4-FFF2-40B4-BE49-F238E27FC236}">
                <a16:creationId xmlns:a16="http://schemas.microsoft.com/office/drawing/2014/main" id="{05AFE536-E894-4894-8EB6-1E82F23C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4360869"/>
            <a:ext cx="2847783" cy="22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8F4F9FC-1630-47E6-B60F-0ED92EB17CB5}"/>
              </a:ext>
            </a:extLst>
          </p:cNvPr>
          <p:cNvSpPr txBox="1"/>
          <p:nvPr/>
        </p:nvSpPr>
        <p:spPr>
          <a:xfrm>
            <a:off x="8485408" y="4571336"/>
            <a:ext cx="25338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{ 'a': 5,</a:t>
            </a:r>
          </a:p>
          <a:p>
            <a:r>
              <a:rPr lang="pt-BR" sz="1400" dirty="0"/>
              <a:t>  'b': 2, </a:t>
            </a:r>
          </a:p>
          <a:p>
            <a:r>
              <a:rPr lang="pt-BR" sz="1400" dirty="0"/>
              <a:t>  'r': 2, </a:t>
            </a:r>
          </a:p>
          <a:p>
            <a:r>
              <a:rPr lang="pt-BR" sz="1400" dirty="0"/>
              <a:t>  'c': 1, </a:t>
            </a:r>
          </a:p>
          <a:p>
            <a:r>
              <a:rPr lang="pt-BR" sz="1400" dirty="0"/>
              <a:t>  'd': 1}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41342" y="3728922"/>
            <a:ext cx="6396303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 = {}</a:t>
            </a:r>
            <a:b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letra </a:t>
            </a:r>
            <a:r>
              <a:rPr kumimoji="0" lang="pt-BR" altLang="pt-BR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pt-BR" altLang="pt-BR" sz="2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"abracadabra"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t-BR" altLang="pt-BR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letra </a:t>
            </a:r>
            <a:r>
              <a:rPr kumimoji="0" lang="pt-BR" altLang="pt-BR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d:</a:t>
            </a:r>
            <a:b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d[letra] = d[letra] + 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t-BR" altLang="pt-BR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d[letra] = 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(d)</a:t>
            </a:r>
            <a:endParaRPr kumimoji="0" lang="pt-BR" altLang="pt-B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Dicionários com valor padrão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17AC-EF1F-4D67-AA4C-3E82417D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Simplificando o código anterior, utilizando o método </a:t>
            </a:r>
            <a:r>
              <a:rPr lang="pt-BR" b="1" dirty="0" err="1"/>
              <a:t>get</a:t>
            </a:r>
            <a:r>
              <a:rPr lang="pt-BR" dirty="0"/>
              <a:t>().</a:t>
            </a:r>
            <a:endParaRPr lang="pt-BR" i="0" dirty="0"/>
          </a:p>
        </p:txBody>
      </p:sp>
      <p:pic>
        <p:nvPicPr>
          <p:cNvPr id="8" name="Picture 2" descr="Resultado de imagem para monitor de computador">
            <a:extLst>
              <a:ext uri="{FF2B5EF4-FFF2-40B4-BE49-F238E27FC236}">
                <a16:creationId xmlns:a16="http://schemas.microsoft.com/office/drawing/2014/main" id="{05AFE536-E894-4894-8EB6-1E82F23C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4360869"/>
            <a:ext cx="2847783" cy="22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8F4F9FC-1630-47E6-B60F-0ED92EB17CB5}"/>
              </a:ext>
            </a:extLst>
          </p:cNvPr>
          <p:cNvSpPr txBox="1"/>
          <p:nvPr/>
        </p:nvSpPr>
        <p:spPr>
          <a:xfrm>
            <a:off x="8485408" y="4571336"/>
            <a:ext cx="25338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{ 'a': 5,</a:t>
            </a:r>
          </a:p>
          <a:p>
            <a:r>
              <a:rPr lang="pt-BR" sz="1400" dirty="0"/>
              <a:t>  'b': 2, </a:t>
            </a:r>
          </a:p>
          <a:p>
            <a:r>
              <a:rPr lang="pt-BR" sz="1400" dirty="0"/>
              <a:t>  'r': 2, </a:t>
            </a:r>
          </a:p>
          <a:p>
            <a:r>
              <a:rPr lang="pt-BR" sz="1400" dirty="0"/>
              <a:t>  'c': 1, </a:t>
            </a:r>
          </a:p>
          <a:p>
            <a:r>
              <a:rPr lang="pt-BR" sz="1400" dirty="0"/>
              <a:t>  'd': 1}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2854" y="4360869"/>
            <a:ext cx="6797054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 = {}</a:t>
            </a:r>
            <a:b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letra </a:t>
            </a:r>
            <a:r>
              <a:rPr kumimoji="0" lang="pt-BR" altLang="pt-BR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pt-BR" altLang="pt-BR" sz="2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"abracadabra"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d[letra] = d.get(letra,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+ 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(d)</a:t>
            </a:r>
            <a:endParaRPr kumimoji="0" lang="pt-BR" altLang="pt-B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6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FFFD5-7793-44D3-9F2E-3E402377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dicionários?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08E8B-9D59-4722-B2E1-EE6B9F5D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D69F1BD-57B7-4A25-A0FC-D690762A2F65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Dicionário consiste em uma estrutura de dados similar ás listas, mas com propriedades de acesso diferentes. Um dicionário é composto de um conjunto de chaves e valores. O dicionário em si consiste em relacionar uma chave a um valor específico.</a:t>
            </a:r>
          </a:p>
          <a:p>
            <a:pPr algn="just"/>
            <a:r>
              <a:rPr lang="pt-BR" dirty="0"/>
              <a:t>Para criar um dicionário em Python, podemos fazer assim: </a:t>
            </a:r>
          </a:p>
          <a:p>
            <a:pPr marL="0" indent="0" algn="just">
              <a:buNone/>
            </a:pPr>
            <a:r>
              <a:rPr lang="pt-BR" i="0" dirty="0"/>
              <a:t>			</a:t>
            </a:r>
            <a:r>
              <a:rPr lang="pt-BR" dirty="0"/>
              <a:t>	</a:t>
            </a:r>
            <a:r>
              <a:rPr lang="pt-BR" i="0" dirty="0"/>
              <a:t>L = </a:t>
            </a:r>
            <a:r>
              <a:rPr lang="pt-BR" dirty="0"/>
              <a:t>{ } </a:t>
            </a:r>
            <a:endParaRPr lang="pt-BR" i="0" dirty="0"/>
          </a:p>
          <a:p>
            <a:pPr marL="0" indent="0" algn="just">
              <a:buNone/>
            </a:pPr>
            <a:r>
              <a:rPr lang="pt-BR" dirty="0"/>
              <a:t>				Z</a:t>
            </a:r>
            <a:r>
              <a:rPr lang="pt-BR" i="0" dirty="0"/>
              <a:t> = </a:t>
            </a:r>
            <a:r>
              <a:rPr lang="pt-BR" i="0" dirty="0" err="1"/>
              <a:t>dict</a:t>
            </a:r>
            <a:r>
              <a:rPr lang="pt-BR" i="0" dirty="0"/>
              <a:t>()</a:t>
            </a:r>
          </a:p>
          <a:p>
            <a:pPr algn="just"/>
            <a:r>
              <a:rPr lang="pt-BR" dirty="0"/>
              <a:t>O dicionário D é um dicionário vazio.</a:t>
            </a:r>
          </a:p>
          <a:p>
            <a:pPr algn="just"/>
            <a:r>
              <a:rPr lang="pt-BR" i="0" dirty="0"/>
              <a:t>Cada elemento do dicionário é uma combinação de chave e valor.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pt-BR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pt-BR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45001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dicionários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17AC-EF1F-4D67-AA4C-3E82417D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Criação de um dicionário onde a chave seria o produto e valor o seu preço.</a:t>
            </a:r>
            <a:endParaRPr lang="pt-BR" i="0" dirty="0"/>
          </a:p>
        </p:txBody>
      </p:sp>
      <p:pic>
        <p:nvPicPr>
          <p:cNvPr id="8" name="Picture 2" descr="Resultado de imagem para monitor de computador">
            <a:extLst>
              <a:ext uri="{FF2B5EF4-FFF2-40B4-BE49-F238E27FC236}">
                <a16:creationId xmlns:a16="http://schemas.microsoft.com/office/drawing/2014/main" id="{05AFE536-E894-4894-8EB6-1E82F23C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4360869"/>
            <a:ext cx="2847783" cy="22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8F4F9FC-1630-47E6-B60F-0ED92EB17CB5}"/>
              </a:ext>
            </a:extLst>
          </p:cNvPr>
          <p:cNvSpPr txBox="1"/>
          <p:nvPr/>
        </p:nvSpPr>
        <p:spPr>
          <a:xfrm>
            <a:off x="8485408" y="4571336"/>
            <a:ext cx="253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{'Alface': 3.45, 'Batata': 3.2, 'Tomate': 5.3, 'Feijão': 4.5}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4813" y="3971172"/>
            <a:ext cx="497764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 = {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"Alface"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3.45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"Batata"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3.20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"Tomate"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5.30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"Feijão"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4.50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(tabela)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8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aos elementos do dicionário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17AC-EF1F-4D67-AA4C-3E82417D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33" y="2508801"/>
            <a:ext cx="9628632" cy="3986213"/>
          </a:xfrm>
        </p:spPr>
        <p:txBody>
          <a:bodyPr/>
          <a:lstStyle/>
          <a:p>
            <a:pPr algn="just"/>
            <a:r>
              <a:rPr lang="pt-BR" dirty="0"/>
              <a:t>Um dicionário é acessado por suas chaves. Diferentemente de listas, em que o índice é um número, dicionários utilizam suas chaves como índice. Quando atribuímos um valor a uma chave, duas coisas podem ocorrer:</a:t>
            </a:r>
          </a:p>
          <a:p>
            <a:pPr marL="0" indent="0" algn="just">
              <a:buNone/>
            </a:pPr>
            <a:r>
              <a:rPr lang="pt-BR" i="0" dirty="0"/>
              <a:t>	1. Se a chave já existe: o valor associado é alterado para o novo valor.</a:t>
            </a:r>
          </a:p>
          <a:p>
            <a:pPr marL="0" indent="0" algn="just">
              <a:buNone/>
            </a:pPr>
            <a:r>
              <a:rPr lang="pt-BR" dirty="0"/>
              <a:t>	2. Se a chave não existe: a nova chave será adicionado ao dicionário.</a:t>
            </a:r>
            <a:endParaRPr lang="pt-BR" i="0" dirty="0"/>
          </a:p>
        </p:txBody>
      </p:sp>
    </p:spTree>
    <p:extLst>
      <p:ext uri="{BB962C8B-B14F-4D97-AF65-F5344CB8AC3E}">
        <p14:creationId xmlns:p14="http://schemas.microsoft.com/office/powerpoint/2010/main" val="35110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aos elementos do dicionário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6077" y="2475695"/>
            <a:ext cx="47933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 = {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"Alface"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3.45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"Batata"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3.20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"Tomate"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5.30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"Feijão"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4.50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(tabela)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(tabela[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"Alface"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tabela[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"Tomate"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 =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5.50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tabela[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"Cebola"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 =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4.68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(tabela)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Resultado de imagem para monitor de computador">
            <a:extLst>
              <a:ext uri="{FF2B5EF4-FFF2-40B4-BE49-F238E27FC236}">
                <a16:creationId xmlns:a16="http://schemas.microsoft.com/office/drawing/2014/main" id="{05AFE536-E894-4894-8EB6-1E82F23C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091" y="4183855"/>
            <a:ext cx="6586779" cy="22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8F4F9FC-1630-47E6-B60F-0ED92EB17CB5}"/>
              </a:ext>
            </a:extLst>
          </p:cNvPr>
          <p:cNvSpPr txBox="1"/>
          <p:nvPr/>
        </p:nvSpPr>
        <p:spPr>
          <a:xfrm>
            <a:off x="5930305" y="4668814"/>
            <a:ext cx="592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{'Alface': 3.45, 'Batata': 3.2, 'Tomate': 5.3, 'Feijão': 4.5}</a:t>
            </a:r>
          </a:p>
          <a:p>
            <a:r>
              <a:rPr lang="pt-BR" sz="1400" dirty="0"/>
              <a:t>3.45</a:t>
            </a:r>
          </a:p>
          <a:p>
            <a:r>
              <a:rPr lang="pt-BR" sz="1400" dirty="0"/>
              <a:t>{'Alface': 3.45, 'Batata': 3.2, 'Tomate': 5.5, 'Feijão': 4.5, 'Cebola': 4.68}</a:t>
            </a:r>
          </a:p>
        </p:txBody>
      </p:sp>
    </p:spTree>
    <p:extLst>
      <p:ext uri="{BB962C8B-B14F-4D97-AF65-F5344CB8AC3E}">
        <p14:creationId xmlns:p14="http://schemas.microsoft.com/office/powerpoint/2010/main" val="49623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aos elementos do dicionário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17AC-EF1F-4D67-AA4C-3E82417D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Para o acesso aos dados, temos que verificar se uma chave existe, antes de acessá-la. Para isso, podemos usar o operador </a:t>
            </a:r>
            <a:r>
              <a:rPr lang="pt-BR" b="1" dirty="0"/>
              <a:t>in</a:t>
            </a:r>
            <a:r>
              <a:rPr lang="pt-BR" dirty="0"/>
              <a:t>.</a:t>
            </a:r>
            <a:endParaRPr lang="pt-BR" i="0" dirty="0"/>
          </a:p>
        </p:txBody>
      </p:sp>
      <p:pic>
        <p:nvPicPr>
          <p:cNvPr id="8" name="Picture 2" descr="Resultado de imagem para monitor de computador">
            <a:extLst>
              <a:ext uri="{FF2B5EF4-FFF2-40B4-BE49-F238E27FC236}">
                <a16:creationId xmlns:a16="http://schemas.microsoft.com/office/drawing/2014/main" id="{05AFE536-E894-4894-8EB6-1E82F23C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4360869"/>
            <a:ext cx="2847783" cy="22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8F4F9FC-1630-47E6-B60F-0ED92EB17CB5}"/>
              </a:ext>
            </a:extLst>
          </p:cNvPr>
          <p:cNvSpPr txBox="1"/>
          <p:nvPr/>
        </p:nvSpPr>
        <p:spPr>
          <a:xfrm>
            <a:off x="8485408" y="4571336"/>
            <a:ext cx="2533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Não há Manga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79349" y="3986560"/>
            <a:ext cx="5394425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"Manga"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tabela: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(tabela[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"Manga"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"Não há Manga"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pt-BR" altLang="pt-BR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71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get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17AC-EF1F-4D67-AA4C-3E82417D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0" y="2001095"/>
            <a:ext cx="11529391" cy="124239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pt-BR" dirty="0"/>
              <a:t>O método </a:t>
            </a:r>
            <a:r>
              <a:rPr lang="pt-BR" b="1" dirty="0" err="1"/>
              <a:t>get</a:t>
            </a:r>
            <a:r>
              <a:rPr lang="pt-BR" b="1" dirty="0"/>
              <a:t>()</a:t>
            </a:r>
            <a:r>
              <a:rPr lang="pt-BR" dirty="0"/>
              <a:t> tenta obter a chave procurada; caso não a encontre, retorna o segundo parâmetro. Se o segundo parâmetro não for especificado, </a:t>
            </a:r>
            <a:r>
              <a:rPr lang="pt-BR" b="1" dirty="0" err="1"/>
              <a:t>get</a:t>
            </a:r>
            <a:r>
              <a:rPr lang="pt-BR" dirty="0"/>
              <a:t> retornará </a:t>
            </a:r>
            <a:r>
              <a:rPr lang="pt-BR" sz="1600" b="1" dirty="0" err="1"/>
              <a:t>None</a:t>
            </a:r>
            <a:r>
              <a:rPr lang="pt-BR" dirty="0"/>
              <a:t>. Quando a chave é encontrada no dicionário, </a:t>
            </a:r>
            <a:r>
              <a:rPr lang="pt-BR" b="1" dirty="0" err="1"/>
              <a:t>get</a:t>
            </a:r>
            <a:r>
              <a:rPr lang="pt-BR" dirty="0"/>
              <a:t> retorna o valor atualmente associado.</a:t>
            </a:r>
            <a:endParaRPr lang="pt-BR" i="0" dirty="0"/>
          </a:p>
        </p:txBody>
      </p:sp>
      <p:pic>
        <p:nvPicPr>
          <p:cNvPr id="10" name="Picture 2" descr="Resultado de imagem para monitor de computador">
            <a:extLst>
              <a:ext uri="{FF2B5EF4-FFF2-40B4-BE49-F238E27FC236}">
                <a16:creationId xmlns:a16="http://schemas.microsoft.com/office/drawing/2014/main" id="{05AFE536-E894-4894-8EB6-1E82F23C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137" y="4064221"/>
            <a:ext cx="2847783" cy="22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F4F9FC-1630-47E6-B60F-0ED92EB17CB5}"/>
              </a:ext>
            </a:extLst>
          </p:cNvPr>
          <p:cNvSpPr txBox="1"/>
          <p:nvPr/>
        </p:nvSpPr>
        <p:spPr>
          <a:xfrm>
            <a:off x="8048085" y="4491822"/>
            <a:ext cx="253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3.45</a:t>
            </a:r>
          </a:p>
          <a:p>
            <a:r>
              <a:rPr lang="pt-BR" sz="1400" dirty="0"/>
              <a:t>Não consta na lista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29780" y="3424878"/>
            <a:ext cx="6360099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 = {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"Alface"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3.45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"Batata"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3.20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"Tomate"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5.30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"Feijão"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4.50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tabela.get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pt-BR" altLang="pt-BR" sz="2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Alface"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pt-BR" altLang="pt-BR" sz="2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"Não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 consta na lista"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tabela.get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pt-BR" altLang="pt-BR" sz="2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Cenoura"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pt-BR" altLang="pt-BR" sz="2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"Não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 consta na lista"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endParaRPr kumimoji="0" lang="pt-BR" altLang="pt-BR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05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</a:t>
            </a:r>
            <a:r>
              <a:rPr lang="pt-BR" dirty="0" err="1"/>
              <a:t>key</a:t>
            </a:r>
            <a:r>
              <a:rPr lang="pt-BR" dirty="0"/>
              <a:t>() e </a:t>
            </a:r>
            <a:r>
              <a:rPr lang="pt-BR" dirty="0" err="1"/>
              <a:t>values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17AC-EF1F-4D67-AA4C-3E82417D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Podemos obter uma lista com as chaves do dicionário, ou mesmo uma lista dos valores associados.</a:t>
            </a:r>
            <a:endParaRPr lang="pt-BR" i="0" dirty="0"/>
          </a:p>
        </p:txBody>
      </p:sp>
      <p:pic>
        <p:nvPicPr>
          <p:cNvPr id="8" name="Picture 2" descr="Resultado de imagem para monitor de computador">
            <a:extLst>
              <a:ext uri="{FF2B5EF4-FFF2-40B4-BE49-F238E27FC236}">
                <a16:creationId xmlns:a16="http://schemas.microsoft.com/office/drawing/2014/main" id="{05AFE536-E894-4894-8EB6-1E82F23C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798" y="4360869"/>
            <a:ext cx="5362412" cy="22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8F4F9FC-1630-47E6-B60F-0ED92EB17CB5}"/>
              </a:ext>
            </a:extLst>
          </p:cNvPr>
          <p:cNvSpPr txBox="1"/>
          <p:nvPr/>
        </p:nvSpPr>
        <p:spPr>
          <a:xfrm>
            <a:off x="6788258" y="4571336"/>
            <a:ext cx="478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dict_keys</a:t>
            </a:r>
            <a:r>
              <a:rPr lang="pt-BR" sz="1400" dirty="0"/>
              <a:t>(['Alface', 'Batata', 'Tomate', 'Feijão', 'Cebola'])</a:t>
            </a:r>
          </a:p>
          <a:p>
            <a:r>
              <a:rPr lang="pt-BR" sz="1400" dirty="0" err="1"/>
              <a:t>dict_values</a:t>
            </a:r>
            <a:r>
              <a:rPr lang="pt-BR" sz="1400" dirty="0"/>
              <a:t>([3.45, 3.2, 5.5, 4.5, 4.68])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79349" y="4278948"/>
            <a:ext cx="4592924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tabela.keys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tabela.values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endParaRPr kumimoji="0" lang="pt-BR" altLang="pt-BR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76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de 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17AC-EF1F-4D67-AA4C-3E82417D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instrução </a:t>
            </a:r>
            <a:r>
              <a:rPr lang="pt-BR" dirty="0" err="1"/>
              <a:t>del</a:t>
            </a:r>
            <a:r>
              <a:rPr lang="pt-BR" dirty="0"/>
              <a:t> é utilizada para remover elementos do dicionário.</a:t>
            </a:r>
          </a:p>
        </p:txBody>
      </p:sp>
      <p:pic>
        <p:nvPicPr>
          <p:cNvPr id="8" name="Picture 2" descr="Resultado de imagem para monitor de computador">
            <a:extLst>
              <a:ext uri="{FF2B5EF4-FFF2-40B4-BE49-F238E27FC236}">
                <a16:creationId xmlns:a16="http://schemas.microsoft.com/office/drawing/2014/main" id="{05AFE536-E894-4894-8EB6-1E82F23C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386" y="4360869"/>
            <a:ext cx="5282804" cy="22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8F4F9FC-1630-47E6-B60F-0ED92EB17CB5}"/>
              </a:ext>
            </a:extLst>
          </p:cNvPr>
          <p:cNvSpPr txBox="1"/>
          <p:nvPr/>
        </p:nvSpPr>
        <p:spPr>
          <a:xfrm>
            <a:off x="7067227" y="4571336"/>
            <a:ext cx="475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{'Alface': 3.45, 'Batata': 3.2, 'Tomate': 5.3, 'Feijão': 4.5}</a:t>
            </a:r>
          </a:p>
          <a:p>
            <a:r>
              <a:rPr lang="pt-BR" sz="1400" dirty="0"/>
              <a:t>{'Alface': 3.45, 'Batata': 3.2, 'Feijão': 4.5}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6921" y="3283862"/>
            <a:ext cx="5194051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 = {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"Alface"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3.45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"Batata"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3.20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"Tomate"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5.30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"Feijão"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4.50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(tabela)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del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 [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"Tomate"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(tabela)</a:t>
            </a:r>
            <a:endParaRPr kumimoji="0" lang="pt-BR" altLang="pt-BR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07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ssuntos educacionai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245_TF03462902_TF03462902.potx" id="{40133AEE-29B6-41FE-9947-DDF30634B4BB}" vid="{9DE7FA61-2447-42FB-ACA3-1F3F09875B9E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4896C02B3D25F498E18A86C953448B6" ma:contentTypeVersion="2" ma:contentTypeDescription="Crie um novo documento." ma:contentTypeScope="" ma:versionID="b44b03328f6384e4c7373c11ef64356a">
  <xsd:schema xmlns:xsd="http://www.w3.org/2001/XMLSchema" xmlns:xs="http://www.w3.org/2001/XMLSchema" xmlns:p="http://schemas.microsoft.com/office/2006/metadata/properties" xmlns:ns2="2d6dccd5-d1e3-48e2-9d77-cd6204ca9967" targetNamespace="http://schemas.microsoft.com/office/2006/metadata/properties" ma:root="true" ma:fieldsID="a097991f5599cf932b4e1e19ae413ec2" ns2:_="">
    <xsd:import namespace="2d6dccd5-d1e3-48e2-9d77-cd6204ca99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6dccd5-d1e3-48e2-9d77-cd6204ca99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EC3846-0055-467D-905F-2C400AD47810}"/>
</file>

<file path=customXml/itemProps2.xml><?xml version="1.0" encoding="utf-8"?>
<ds:datastoreItem xmlns:ds="http://schemas.openxmlformats.org/officeDocument/2006/customXml" ds:itemID="{4C51C44F-980C-4D0A-8BCE-857E912939AE}"/>
</file>

<file path=customXml/itemProps3.xml><?xml version="1.0" encoding="utf-8"?>
<ds:datastoreItem xmlns:ds="http://schemas.openxmlformats.org/officeDocument/2006/customXml" ds:itemID="{A4F24D0B-1788-4C85-977A-FB640B1237BD}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temas educacionais, design de ilustrações de quadro negro (widescreen)</Template>
  <TotalTime>7</TotalTime>
  <Words>1521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Franklin Gothic Book</vt:lpstr>
      <vt:lpstr>Wingdings</vt:lpstr>
      <vt:lpstr>Assuntos educacionais 16X9</vt:lpstr>
      <vt:lpstr>Python - Dicionários</vt:lpstr>
      <vt:lpstr>O que são dicionários?</vt:lpstr>
      <vt:lpstr>Criação de dicionários</vt:lpstr>
      <vt:lpstr>Acesso aos elementos do dicionário</vt:lpstr>
      <vt:lpstr>Acesso aos elementos do dicionário</vt:lpstr>
      <vt:lpstr>Acesso aos elementos do dicionário</vt:lpstr>
      <vt:lpstr>Método get</vt:lpstr>
      <vt:lpstr>Métodos key() e values()</vt:lpstr>
      <vt:lpstr>Remoção de elementos</vt:lpstr>
      <vt:lpstr>Método pop</vt:lpstr>
      <vt:lpstr>Dicionários com listas</vt:lpstr>
      <vt:lpstr>Lista com Dicionários</vt:lpstr>
      <vt:lpstr>Apresentação do PowerPoint</vt:lpstr>
      <vt:lpstr>Dicionários com valor padrão</vt:lpstr>
      <vt:lpstr>Dicionários com valor padrão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Dicionários</dc:title>
  <dc:creator>MAURICIO DUARTE</dc:creator>
  <cp:lastModifiedBy>MAURICIO DUARTE</cp:lastModifiedBy>
  <cp:revision>1</cp:revision>
  <dcterms:created xsi:type="dcterms:W3CDTF">2020-09-03T12:56:46Z</dcterms:created>
  <dcterms:modified xsi:type="dcterms:W3CDTF">2020-09-03T13:04:08Z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0x01010004896C02B3D25F498E18A86C953448B6</vt:lpwstr>
  </property>
</Properties>
</file>