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Lst>
  <p:sldIdLst>
    <p:sldId id="256" r:id="rId2"/>
    <p:sldId id="258" r:id="rId3"/>
    <p:sldId id="260" r:id="rId4"/>
    <p:sldId id="261" r:id="rId5"/>
    <p:sldId id="262"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90" r:id="rId20"/>
    <p:sldId id="291" r:id="rId21"/>
    <p:sldId id="292" r:id="rId22"/>
    <p:sldId id="299" r:id="rId23"/>
    <p:sldId id="294" r:id="rId24"/>
    <p:sldId id="300" r:id="rId25"/>
    <p:sldId id="296" r:id="rId26"/>
    <p:sldId id="297" r:id="rId27"/>
    <p:sldId id="301" r:id="rId28"/>
    <p:sldId id="302" r:id="rId29"/>
    <p:sldId id="303" r:id="rId30"/>
    <p:sldId id="304" r:id="rId31"/>
    <p:sldId id="305" r:id="rId32"/>
    <p:sldId id="306" r:id="rId33"/>
    <p:sldId id="307" r:id="rId34"/>
    <p:sldId id="277" r:id="rId35"/>
    <p:sldId id="278" r:id="rId36"/>
    <p:sldId id="279" r:id="rId37"/>
    <p:sldId id="280" r:id="rId38"/>
    <p:sldId id="308" r:id="rId39"/>
    <p:sldId id="315" r:id="rId40"/>
    <p:sldId id="316" r:id="rId41"/>
    <p:sldId id="354" r:id="rId42"/>
    <p:sldId id="355" r:id="rId43"/>
    <p:sldId id="330" r:id="rId44"/>
    <p:sldId id="356" r:id="rId45"/>
    <p:sldId id="339" r:id="rId46"/>
    <p:sldId id="340" r:id="rId47"/>
    <p:sldId id="357" r:id="rId48"/>
    <p:sldId id="362" r:id="rId49"/>
    <p:sldId id="358" r:id="rId50"/>
    <p:sldId id="365" r:id="rId51"/>
    <p:sldId id="360" r:id="rId52"/>
    <p:sldId id="361" r:id="rId53"/>
    <p:sldId id="364" r:id="rId54"/>
    <p:sldId id="359" r:id="rId55"/>
    <p:sldId id="366" r:id="rId56"/>
    <p:sldId id="257" r:id="rId57"/>
    <p:sldId id="309" r:id="rId58"/>
    <p:sldId id="259" r:id="rId59"/>
    <p:sldId id="310" r:id="rId60"/>
    <p:sldId id="311" r:id="rId61"/>
    <p:sldId id="312" r:id="rId62"/>
    <p:sldId id="263" r:id="rId63"/>
    <p:sldId id="313"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64" d="100"/>
          <a:sy n="64" d="100"/>
        </p:scale>
        <p:origin x="10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54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4063986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54551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33385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8DFA1846-DA80-1C48-A609-854EA85C59AD}" type="datetimeFigureOut">
              <a:rPr lang="en-US" smtClean="0"/>
              <a:pPr/>
              <a:t>8/26/2020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3114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3648057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745909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748853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818C68F-D26B-8F47-958C-23B49CF8A634}" type="datetimeFigureOut">
              <a:rPr lang="en-US" smtClean="0"/>
              <a:pPr/>
              <a:t>8/26/2020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894626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0DF5E60-9974-AC48-9591-99C2BB44B7CF}" type="datetimeFigureOut">
              <a:rPr lang="en-US" smtClean="0"/>
              <a:pPr/>
              <a:t>8/26/2020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58148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18C79C5D-2A6F-F04D-97DA-BEF2467B64E4}" type="datetimeFigureOut">
              <a:rPr lang="en-US" smtClean="0"/>
              <a:pPr/>
              <a:t>8/26/2020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p14="http://schemas.microsoft.com/office/powerpoint/2010/main" val="167448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9B482E8-6E0E-1B4F-B1FD-C69DB9E858D9}" type="datetimeFigureOut">
              <a:rPr lang="en-US" smtClean="0"/>
              <a:pPr/>
              <a:t>8/26/2020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2354359"/>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2667897" y="4558387"/>
            <a:ext cx="7111216" cy="1312326"/>
          </a:xfrm>
        </p:spPr>
        <p:txBody>
          <a:bodyPr>
            <a:noAutofit/>
          </a:bodyPr>
          <a:lstStyle/>
          <a:p>
            <a:pPr algn="ctr"/>
            <a:r>
              <a:rPr lang="pt-BR" sz="2400" b="1" dirty="0">
                <a:solidFill>
                  <a:schemeClr val="tx1"/>
                </a:solidFill>
              </a:rPr>
              <a:t>Prof. Mauricio Duarte</a:t>
            </a:r>
          </a:p>
          <a:p>
            <a:pPr algn="ctr"/>
            <a:r>
              <a:rPr lang="pt-BR" sz="1800" b="1" i="1" dirty="0">
                <a:solidFill>
                  <a:schemeClr val="tx1"/>
                </a:solidFill>
              </a:rPr>
              <a:t>FATEC - Pompéia</a:t>
            </a:r>
          </a:p>
        </p:txBody>
      </p:sp>
      <p:sp>
        <p:nvSpPr>
          <p:cNvPr id="4" name="CaixaDeTexto 3"/>
          <p:cNvSpPr txBox="1"/>
          <p:nvPr/>
        </p:nvSpPr>
        <p:spPr>
          <a:xfrm>
            <a:off x="0" y="987287"/>
            <a:ext cx="12192000" cy="3354765"/>
          </a:xfrm>
          <a:prstGeom prst="rect">
            <a:avLst/>
          </a:prstGeom>
          <a:solidFill>
            <a:srgbClr val="FFC000"/>
          </a:solidFill>
        </p:spPr>
        <p:txBody>
          <a:bodyPr wrap="square" rtlCol="0">
            <a:spAutoFit/>
          </a:bodyPr>
          <a:lstStyle/>
          <a:p>
            <a:pPr algn="ctr"/>
            <a:endParaRPr lang="pt-BR" sz="2800" b="1" dirty="0">
              <a:solidFill>
                <a:srgbClr val="FF0000"/>
              </a:solidFill>
            </a:endParaRPr>
          </a:p>
          <a:p>
            <a:pPr algn="ctr"/>
            <a:endParaRPr lang="pt-BR" sz="2800" b="1" dirty="0">
              <a:solidFill>
                <a:srgbClr val="FF0000"/>
              </a:solidFill>
            </a:endParaRPr>
          </a:p>
          <a:p>
            <a:pPr algn="ctr"/>
            <a:r>
              <a:rPr lang="pt-BR" sz="3600" b="1" dirty="0">
                <a:solidFill>
                  <a:srgbClr val="FF0000"/>
                </a:solidFill>
              </a:rPr>
              <a:t>Programação com  Python </a:t>
            </a:r>
          </a:p>
          <a:p>
            <a:pPr algn="ctr"/>
            <a:r>
              <a:rPr lang="pt-BR" sz="2400" dirty="0"/>
              <a:t>Autor: Prof. Maurício Duarte</a:t>
            </a:r>
          </a:p>
          <a:p>
            <a:pPr algn="ctr"/>
            <a:r>
              <a:rPr lang="pt-BR" sz="2400" dirty="0"/>
              <a:t>Colaboração: Profa. Renata Ap. Carvalho Paschoal</a:t>
            </a:r>
          </a:p>
          <a:p>
            <a:pPr algn="ctr"/>
            <a:endParaRPr lang="pt-BR" sz="3600" b="1" dirty="0">
              <a:solidFill>
                <a:srgbClr val="FF0000"/>
              </a:solidFill>
            </a:endParaRPr>
          </a:p>
          <a:p>
            <a:pPr algn="ctr"/>
            <a:endParaRPr lang="pt-BR" sz="2800" b="1" dirty="0">
              <a:solidFill>
                <a:srgbClr val="FF0000"/>
              </a:solidFill>
            </a:endParaRPr>
          </a:p>
        </p:txBody>
      </p:sp>
    </p:spTree>
    <p:extLst>
      <p:ext uri="{BB962C8B-B14F-4D97-AF65-F5344CB8AC3E}">
        <p14:creationId xmlns:p14="http://schemas.microsoft.com/office/powerpoint/2010/main" val="1009030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C78910-5323-42E9-BEE1-A3AC84CF7A9A}"/>
              </a:ext>
            </a:extLst>
          </p:cNvPr>
          <p:cNvSpPr>
            <a:spLocks noGrp="1"/>
          </p:cNvSpPr>
          <p:nvPr>
            <p:ph type="title"/>
          </p:nvPr>
        </p:nvSpPr>
        <p:spPr>
          <a:xfrm>
            <a:off x="1097280" y="286603"/>
            <a:ext cx="10058400" cy="1047345"/>
          </a:xfrm>
        </p:spPr>
        <p:txBody>
          <a:bodyPr/>
          <a:lstStyle/>
          <a:p>
            <a:r>
              <a:rPr lang="pt-BR" dirty="0"/>
              <a:t>Constantes</a:t>
            </a:r>
          </a:p>
        </p:txBody>
      </p:sp>
      <p:sp>
        <p:nvSpPr>
          <p:cNvPr id="3" name="Espaço Reservado para Conteúdo 2">
            <a:extLst>
              <a:ext uri="{FF2B5EF4-FFF2-40B4-BE49-F238E27FC236}">
                <a16:creationId xmlns:a16="http://schemas.microsoft.com/office/drawing/2014/main" id="{F5481642-D489-415E-AC65-99FB07E1F883}"/>
              </a:ext>
            </a:extLst>
          </p:cNvPr>
          <p:cNvSpPr>
            <a:spLocks noGrp="1"/>
          </p:cNvSpPr>
          <p:nvPr>
            <p:ph idx="1"/>
          </p:nvPr>
        </p:nvSpPr>
        <p:spPr/>
        <p:txBody>
          <a:bodyPr>
            <a:normAutofit/>
          </a:bodyPr>
          <a:lstStyle/>
          <a:p>
            <a:r>
              <a:rPr lang="pt-BR" sz="2800" dirty="0"/>
              <a:t>Constante é tudo aquilo que é fixo ou estável. Em diversos momentos, esse conceito pode ser utilizado em programação. </a:t>
            </a:r>
          </a:p>
          <a:p>
            <a:r>
              <a:rPr lang="pt-BR" sz="2800" dirty="0"/>
              <a:t>Por exemplo, o valor 1.23 da expressão seguinte é uma constante, nesse caso, explícita:</a:t>
            </a:r>
          </a:p>
          <a:p>
            <a:pPr marL="0" indent="0">
              <a:buNone/>
            </a:pPr>
            <a:r>
              <a:rPr lang="pt-BR" sz="2800" dirty="0"/>
              <a:t>	</a:t>
            </a:r>
          </a:p>
          <a:p>
            <a:pPr marL="0" indent="0">
              <a:buNone/>
            </a:pPr>
            <a:r>
              <a:rPr lang="pt-BR" sz="2800" dirty="0"/>
              <a:t>	RESULTADO = ENTRADA * 1.23. </a:t>
            </a:r>
          </a:p>
          <a:p>
            <a:endParaRPr lang="pt-BR" sz="2800" dirty="0"/>
          </a:p>
        </p:txBody>
      </p:sp>
    </p:spTree>
    <p:extLst>
      <p:ext uri="{BB962C8B-B14F-4D97-AF65-F5344CB8AC3E}">
        <p14:creationId xmlns:p14="http://schemas.microsoft.com/office/powerpoint/2010/main" val="108848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1097280" y="2200736"/>
            <a:ext cx="10058400" cy="4023360"/>
          </a:xfrm>
        </p:spPr>
        <p:txBody>
          <a:bodyPr>
            <a:normAutofit/>
          </a:bodyPr>
          <a:lstStyle/>
          <a:p>
            <a:r>
              <a:rPr lang="pt-BR" sz="2400" dirty="0"/>
              <a:t>Para exibir “João tem X anos”, em que X é uma variável numérica, pode-se escrever de várias formas:</a:t>
            </a:r>
          </a:p>
          <a:p>
            <a:endParaRPr lang="pt-BR" sz="2400" dirty="0"/>
          </a:p>
          <a:p>
            <a:pPr marL="0" indent="0">
              <a:buNone/>
            </a:pPr>
            <a:r>
              <a:rPr lang="pt-BR" sz="2400" dirty="0"/>
              <a:t>	print(“João </a:t>
            </a:r>
            <a:r>
              <a:rPr lang="pt-BR" sz="2400" dirty="0" err="1"/>
              <a:t>tem”,X,”anos</a:t>
            </a:r>
            <a:r>
              <a:rPr lang="pt-BR" sz="2400" dirty="0"/>
              <a:t>”)</a:t>
            </a:r>
          </a:p>
          <a:p>
            <a:pPr marL="0" indent="0">
              <a:buNone/>
            </a:pPr>
            <a:r>
              <a:rPr lang="pt-BR" sz="2400" dirty="0"/>
              <a:t>	print(“João tem %d anos” %X);</a:t>
            </a:r>
          </a:p>
          <a:p>
            <a:pPr marL="0" indent="0">
              <a:buNone/>
            </a:pPr>
            <a:r>
              <a:rPr lang="pt-BR" sz="2400" dirty="0"/>
              <a:t>	print(“João tem {} anos”.</a:t>
            </a:r>
            <a:r>
              <a:rPr lang="pt-BR" sz="2400" dirty="0" err="1"/>
              <a:t>format</a:t>
            </a:r>
            <a:r>
              <a:rPr lang="pt-BR" sz="2400" dirty="0"/>
              <a:t>(X));</a:t>
            </a:r>
          </a:p>
        </p:txBody>
      </p:sp>
    </p:spTree>
    <p:extLst>
      <p:ext uri="{BB962C8B-B14F-4D97-AF65-F5344CB8AC3E}">
        <p14:creationId xmlns:p14="http://schemas.microsoft.com/office/powerpoint/2010/main" val="171688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p:txBody>
          <a:bodyPr>
            <a:normAutofit/>
          </a:bodyPr>
          <a:lstStyle/>
          <a:p>
            <a:r>
              <a:rPr lang="pt-BR" sz="2400" dirty="0"/>
              <a:t>Para exibir “João tem 22 anos e apenas R$ 51,34 no bolso”, sendo que o nome, a idade e valor são variáveis.</a:t>
            </a:r>
          </a:p>
          <a:p>
            <a:r>
              <a:rPr lang="pt-BR" sz="2400" dirty="0"/>
              <a:t>Podemos escrever das seguintes formas:</a:t>
            </a:r>
          </a:p>
          <a:p>
            <a:endParaRPr lang="pt-BR" sz="2400" dirty="0"/>
          </a:p>
          <a:p>
            <a:pPr marL="0" indent="0">
              <a:buNone/>
            </a:pPr>
            <a:r>
              <a:rPr lang="pt-BR" sz="2400" dirty="0"/>
              <a:t>	print(</a:t>
            </a:r>
            <a:r>
              <a:rPr lang="pt-BR" sz="2400" dirty="0" err="1"/>
              <a:t>nome,"tem",idade,"anos</a:t>
            </a:r>
            <a:r>
              <a:rPr lang="pt-BR" sz="2400" dirty="0"/>
              <a:t> e apenas R$ ",</a:t>
            </a:r>
            <a:r>
              <a:rPr lang="pt-BR" sz="2400" dirty="0" err="1"/>
              <a:t>valor,"no</a:t>
            </a:r>
            <a:r>
              <a:rPr lang="pt-BR" sz="2400" dirty="0"/>
              <a:t> bolso")</a:t>
            </a:r>
          </a:p>
          <a:p>
            <a:pPr marL="0" indent="0">
              <a:buNone/>
            </a:pPr>
            <a:r>
              <a:rPr lang="pt-BR" sz="2400" dirty="0"/>
              <a:t>	print("%s tem %d anos e apenas R$ %f no bolso" %(</a:t>
            </a:r>
            <a:r>
              <a:rPr lang="pt-BR" sz="2400" dirty="0" err="1"/>
              <a:t>nome,idade,valor</a:t>
            </a:r>
            <a:r>
              <a:rPr lang="pt-BR" sz="2400" dirty="0"/>
              <a:t>))</a:t>
            </a:r>
          </a:p>
          <a:p>
            <a:pPr marL="0" indent="0">
              <a:buNone/>
            </a:pPr>
            <a:r>
              <a:rPr lang="pt-BR" sz="2400" dirty="0"/>
              <a:t>	print("{} tem {} anos e apenas R$ {} no bolso".</a:t>
            </a:r>
            <a:r>
              <a:rPr lang="pt-BR" sz="2400" dirty="0" err="1"/>
              <a:t>format</a:t>
            </a:r>
            <a:r>
              <a:rPr lang="pt-BR" sz="2400" dirty="0"/>
              <a:t>(</a:t>
            </a:r>
            <a:r>
              <a:rPr lang="pt-BR" sz="2400" dirty="0" err="1"/>
              <a:t>nome,idade,valor</a:t>
            </a:r>
            <a:r>
              <a:rPr lang="pt-BR" sz="2400" dirty="0"/>
              <a:t>))</a:t>
            </a:r>
          </a:p>
        </p:txBody>
      </p:sp>
    </p:spTree>
    <p:extLst>
      <p:ext uri="{BB962C8B-B14F-4D97-AF65-F5344CB8AC3E}">
        <p14:creationId xmlns:p14="http://schemas.microsoft.com/office/powerpoint/2010/main" val="177212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1188719" y="2049331"/>
            <a:ext cx="10300447" cy="4017981"/>
          </a:xfrm>
        </p:spPr>
        <p:txBody>
          <a:bodyPr>
            <a:noAutofit/>
          </a:bodyPr>
          <a:lstStyle/>
          <a:p>
            <a:r>
              <a:rPr lang="pt-BR" sz="2400" dirty="0"/>
              <a:t>2ª forma</a:t>
            </a:r>
          </a:p>
          <a:p>
            <a:pPr marL="0" indent="0">
              <a:buNone/>
            </a:pPr>
            <a:r>
              <a:rPr lang="pt-BR" sz="2400" dirty="0"/>
              <a:t>	</a:t>
            </a:r>
            <a:r>
              <a:rPr lang="pt-BR" sz="2400" dirty="0">
                <a:solidFill>
                  <a:schemeClr val="accent2">
                    <a:lumMod val="50000"/>
                  </a:schemeClr>
                </a:solidFill>
              </a:rPr>
              <a:t>print("%s tem %d anos e apenas R$ %f no bolso" %(</a:t>
            </a:r>
            <a:r>
              <a:rPr lang="pt-BR" sz="2400" dirty="0" err="1">
                <a:solidFill>
                  <a:schemeClr val="accent2">
                    <a:lumMod val="50000"/>
                  </a:schemeClr>
                </a:solidFill>
              </a:rPr>
              <a:t>nome,idade,valor</a:t>
            </a:r>
            <a:r>
              <a:rPr lang="pt-BR" sz="2400" dirty="0">
                <a:solidFill>
                  <a:schemeClr val="accent2">
                    <a:lumMod val="50000"/>
                  </a:schemeClr>
                </a:solidFill>
              </a:rPr>
              <a:t>))</a:t>
            </a:r>
          </a:p>
          <a:p>
            <a:pPr marL="0" indent="0">
              <a:buNone/>
            </a:pPr>
            <a:endParaRPr lang="pt-BR" sz="2400" dirty="0"/>
          </a:p>
          <a:p>
            <a:pPr marL="0" indent="0">
              <a:buNone/>
            </a:pPr>
            <a:r>
              <a:rPr lang="pt-BR" sz="2400" dirty="0"/>
              <a:t>O %s, %d e %f dentro da </a:t>
            </a:r>
            <a:r>
              <a:rPr lang="pt-BR" sz="2400" dirty="0" err="1"/>
              <a:t>string</a:t>
            </a:r>
            <a:r>
              <a:rPr lang="pt-BR" sz="2400" dirty="0"/>
              <a:t> são os marcadores de posição. O marcador indica que naquela posição será apresentado um valor do tipo específico.</a:t>
            </a:r>
          </a:p>
          <a:p>
            <a:pPr marL="0" indent="0">
              <a:buNone/>
            </a:pPr>
            <a:endParaRPr lang="pt-BR" dirty="0"/>
          </a:p>
          <a:p>
            <a:pPr marL="1008560" lvl="5" indent="0">
              <a:buNone/>
            </a:pPr>
            <a:r>
              <a:rPr lang="pt-BR" sz="2400" dirty="0"/>
              <a:t>%d </a:t>
            </a:r>
            <a:r>
              <a:rPr lang="pt-BR" sz="2400" dirty="0">
                <a:sym typeface="Wingdings" panose="05000000000000000000" pitchFamily="2" charset="2"/>
              </a:rPr>
              <a:t> Número inteiros</a:t>
            </a:r>
          </a:p>
          <a:p>
            <a:pPr marL="1008560" lvl="5" indent="0">
              <a:buNone/>
            </a:pPr>
            <a:r>
              <a:rPr lang="pt-BR" sz="2400" dirty="0"/>
              <a:t>%s </a:t>
            </a:r>
            <a:r>
              <a:rPr lang="pt-BR" sz="2400" dirty="0">
                <a:sym typeface="Wingdings" panose="05000000000000000000" pitchFamily="2" charset="2"/>
              </a:rPr>
              <a:t> </a:t>
            </a:r>
            <a:r>
              <a:rPr lang="pt-BR" sz="2400" dirty="0" err="1">
                <a:sym typeface="Wingdings" panose="05000000000000000000" pitchFamily="2" charset="2"/>
              </a:rPr>
              <a:t>Strings</a:t>
            </a:r>
            <a:endParaRPr lang="pt-BR" sz="2400" dirty="0">
              <a:sym typeface="Wingdings" panose="05000000000000000000" pitchFamily="2" charset="2"/>
            </a:endParaRPr>
          </a:p>
          <a:p>
            <a:pPr marL="1008560" lvl="5" indent="0">
              <a:buNone/>
            </a:pPr>
            <a:r>
              <a:rPr lang="pt-BR" sz="2400" dirty="0"/>
              <a:t>%f </a:t>
            </a:r>
            <a:r>
              <a:rPr lang="pt-BR" sz="2400" dirty="0">
                <a:sym typeface="Wingdings" panose="05000000000000000000" pitchFamily="2" charset="2"/>
              </a:rPr>
              <a:t> Números decimais</a:t>
            </a:r>
          </a:p>
          <a:p>
            <a:pPr marL="0" indent="0">
              <a:buNone/>
            </a:pPr>
            <a:endParaRPr lang="pt-BR" sz="2400" dirty="0"/>
          </a:p>
          <a:p>
            <a:pPr marL="0" indent="0">
              <a:buNone/>
            </a:pPr>
            <a:r>
              <a:rPr lang="pt-BR" sz="2400" dirty="0"/>
              <a:t>	</a:t>
            </a:r>
          </a:p>
          <a:p>
            <a:pPr marL="0" indent="0">
              <a:buNone/>
            </a:pPr>
            <a:endParaRPr lang="pt-BR" sz="2400" dirty="0"/>
          </a:p>
          <a:p>
            <a:pPr marL="0" indent="0">
              <a:buNone/>
            </a:pPr>
            <a:endParaRPr lang="pt-BR" sz="2400" dirty="0"/>
          </a:p>
        </p:txBody>
      </p:sp>
    </p:spTree>
    <p:extLst>
      <p:ext uri="{BB962C8B-B14F-4D97-AF65-F5344CB8AC3E}">
        <p14:creationId xmlns:p14="http://schemas.microsoft.com/office/powerpoint/2010/main" val="384880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80"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p:txBody>
          <a:bodyPr>
            <a:noAutofit/>
          </a:bodyPr>
          <a:lstStyle/>
          <a:p>
            <a:pPr marL="0" indent="0">
              <a:buNone/>
            </a:pPr>
            <a:r>
              <a:rPr lang="pt-BR" sz="2400" dirty="0"/>
              <a:t>Entre o % e o d ou entre o % e o f é permitido colocar a quantidade de posições desejadas.</a:t>
            </a:r>
          </a:p>
          <a:p>
            <a:pPr>
              <a:buFont typeface="Wingdings" panose="05000000000000000000" pitchFamily="2" charset="2"/>
              <a:buChar char="v"/>
            </a:pPr>
            <a:r>
              <a:rPr lang="pt-BR" sz="2400" dirty="0"/>
              <a:t> %3d, o conteúdo da variável será apresentado com 3 posições sem zeros à esquerda.</a:t>
            </a:r>
          </a:p>
          <a:p>
            <a:pPr>
              <a:buFont typeface="Wingdings" panose="05000000000000000000" pitchFamily="2" charset="2"/>
              <a:buChar char="v"/>
            </a:pPr>
            <a:r>
              <a:rPr lang="pt-BR" sz="2400" dirty="0"/>
              <a:t> %03d, o conteúdo da variável será apresentado com 3 posições com zeros à esquerda.</a:t>
            </a:r>
          </a:p>
          <a:p>
            <a:pPr>
              <a:buFont typeface="Wingdings" panose="05000000000000000000" pitchFamily="2" charset="2"/>
              <a:buChar char="v"/>
            </a:pPr>
            <a:r>
              <a:rPr lang="pt-BR" sz="2400" dirty="0"/>
              <a:t> %5.2f, O primeiro indica o tamanho total de posições a serem ocupadas e o segundo o número de casas decimais.</a:t>
            </a:r>
          </a:p>
          <a:p>
            <a:pPr marL="0" indent="0">
              <a:buNone/>
            </a:pPr>
            <a:endParaRPr lang="pt-BR" sz="2400" dirty="0"/>
          </a:p>
          <a:p>
            <a:pPr marL="0" indent="0">
              <a:buNone/>
            </a:pPr>
            <a:r>
              <a:rPr lang="pt-BR" sz="2400" dirty="0"/>
              <a:t>	</a:t>
            </a:r>
          </a:p>
          <a:p>
            <a:pPr marL="0" indent="0">
              <a:buNone/>
            </a:pPr>
            <a:endParaRPr lang="pt-BR" sz="2400" dirty="0"/>
          </a:p>
          <a:p>
            <a:pPr marL="0" indent="0">
              <a:buNone/>
            </a:pPr>
            <a:endParaRPr lang="pt-BR" sz="2400" dirty="0"/>
          </a:p>
        </p:txBody>
      </p:sp>
    </p:spTree>
    <p:extLst>
      <p:ext uri="{BB962C8B-B14F-4D97-AF65-F5344CB8AC3E}">
        <p14:creationId xmlns:p14="http://schemas.microsoft.com/office/powerpoint/2010/main" val="3217205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B59CF-1622-4C46-B04E-91456AA9E137}"/>
              </a:ext>
            </a:extLst>
          </p:cNvPr>
          <p:cNvSpPr>
            <a:spLocks noGrp="1"/>
          </p:cNvSpPr>
          <p:nvPr>
            <p:ph type="title"/>
          </p:nvPr>
        </p:nvSpPr>
        <p:spPr>
          <a:xfrm>
            <a:off x="1097279" y="0"/>
            <a:ext cx="10058400" cy="1450757"/>
          </a:xfrm>
        </p:spPr>
        <p:txBody>
          <a:bodyPr/>
          <a:lstStyle/>
          <a:p>
            <a:r>
              <a:rPr lang="pt-BR" dirty="0"/>
              <a:t>Mais sobre a função print</a:t>
            </a:r>
          </a:p>
        </p:txBody>
      </p:sp>
      <p:sp>
        <p:nvSpPr>
          <p:cNvPr id="3" name="Espaço Reservado para Conteúdo 2">
            <a:extLst>
              <a:ext uri="{FF2B5EF4-FFF2-40B4-BE49-F238E27FC236}">
                <a16:creationId xmlns:a16="http://schemas.microsoft.com/office/drawing/2014/main" id="{91E3EB6A-6DE4-4EB1-A905-FB60E8F0BA60}"/>
              </a:ext>
            </a:extLst>
          </p:cNvPr>
          <p:cNvSpPr>
            <a:spLocks noGrp="1"/>
          </p:cNvSpPr>
          <p:nvPr>
            <p:ph idx="1"/>
          </p:nvPr>
        </p:nvSpPr>
        <p:spPr>
          <a:xfrm>
            <a:off x="812202" y="1834977"/>
            <a:ext cx="10628555" cy="4023360"/>
          </a:xfrm>
        </p:spPr>
        <p:txBody>
          <a:bodyPr>
            <a:noAutofit/>
          </a:bodyPr>
          <a:lstStyle/>
          <a:p>
            <a:r>
              <a:rPr lang="pt-BR" sz="2400" dirty="0"/>
              <a:t>Uma forma mais moderna de compor </a:t>
            </a:r>
            <a:r>
              <a:rPr lang="pt-BR" sz="2400" dirty="0" err="1"/>
              <a:t>strings</a:t>
            </a:r>
            <a:r>
              <a:rPr lang="pt-BR" sz="2400" dirty="0"/>
              <a:t> é utilizando o método </a:t>
            </a:r>
            <a:r>
              <a:rPr lang="pt-BR" sz="2400" dirty="0" err="1"/>
              <a:t>format</a:t>
            </a:r>
            <a:r>
              <a:rPr lang="pt-BR" sz="2400" dirty="0"/>
              <a:t>, como no exemplo da 3ª forma.</a:t>
            </a:r>
          </a:p>
          <a:p>
            <a:r>
              <a:rPr lang="pt-BR" sz="2400" dirty="0"/>
              <a:t>A quantidade de posições desejada também pode ser colocada, dentro das chaves que indicam onde será exibido o valor da variável.</a:t>
            </a:r>
          </a:p>
          <a:p>
            <a:endParaRPr lang="pt-BR" sz="700" dirty="0"/>
          </a:p>
          <a:p>
            <a:pPr marL="0" indent="0">
              <a:buNone/>
            </a:pPr>
            <a:r>
              <a:rPr lang="pt-BR" sz="2400" dirty="0"/>
              <a:t>print("{:12} tem {:3} anos e apenas R$ {:5.2f} no bolso".</a:t>
            </a:r>
            <a:r>
              <a:rPr lang="pt-BR" sz="2400" dirty="0" err="1"/>
              <a:t>format</a:t>
            </a:r>
            <a:r>
              <a:rPr lang="pt-BR" sz="2400" dirty="0"/>
              <a:t>(</a:t>
            </a:r>
            <a:r>
              <a:rPr lang="pt-BR" sz="2400" dirty="0" err="1"/>
              <a:t>nome,idade,valor</a:t>
            </a:r>
            <a:r>
              <a:rPr lang="pt-BR" sz="2400" dirty="0"/>
              <a:t>))</a:t>
            </a:r>
          </a:p>
          <a:p>
            <a:pPr marL="0" indent="0">
              <a:buNone/>
            </a:pPr>
            <a:r>
              <a:rPr lang="pt-BR" sz="2400" dirty="0"/>
              <a:t>print("{:12} tem {:03} anos e apenas R$ {:5.2f} no bolso".</a:t>
            </a:r>
            <a:r>
              <a:rPr lang="pt-BR" sz="2400" dirty="0" err="1"/>
              <a:t>format</a:t>
            </a:r>
            <a:r>
              <a:rPr lang="pt-BR" sz="2400" dirty="0"/>
              <a:t>(</a:t>
            </a:r>
            <a:r>
              <a:rPr lang="pt-BR" sz="2400" dirty="0" err="1"/>
              <a:t>nome,idade,valor</a:t>
            </a:r>
            <a:r>
              <a:rPr lang="pt-BR" sz="2400" dirty="0"/>
              <a:t>))</a:t>
            </a:r>
          </a:p>
          <a:p>
            <a:pPr marL="0" indent="0">
              <a:buNone/>
            </a:pPr>
            <a:r>
              <a:rPr lang="pt-BR" sz="2400" dirty="0"/>
              <a:t>print("{:12} tem {:&lt;3} anos e apenas R$ {:5.2f} no bolso".</a:t>
            </a:r>
            <a:r>
              <a:rPr lang="pt-BR" sz="2400" dirty="0" err="1"/>
              <a:t>format</a:t>
            </a:r>
            <a:r>
              <a:rPr lang="pt-BR" sz="2400" dirty="0"/>
              <a:t>(</a:t>
            </a:r>
            <a:r>
              <a:rPr lang="pt-BR" sz="2400" dirty="0" err="1"/>
              <a:t>nome,idade,valor</a:t>
            </a:r>
            <a:r>
              <a:rPr lang="pt-BR" sz="2400" dirty="0"/>
              <a:t>))</a:t>
            </a:r>
          </a:p>
          <a:p>
            <a:pPr marL="0" indent="0">
              <a:buNone/>
            </a:pPr>
            <a:endParaRPr lang="pt-BR" sz="2400" dirty="0"/>
          </a:p>
          <a:p>
            <a:pPr marL="0" indent="0">
              <a:buNone/>
            </a:pPr>
            <a:endParaRPr lang="pt-BR" sz="2400" dirty="0">
              <a:sym typeface="Wingdings" panose="05000000000000000000" pitchFamily="2" charset="2"/>
            </a:endParaRPr>
          </a:p>
          <a:p>
            <a:pPr marL="0" indent="0">
              <a:buNone/>
            </a:pPr>
            <a:endParaRPr lang="pt-BR" sz="2400" dirty="0"/>
          </a:p>
        </p:txBody>
      </p:sp>
    </p:spTree>
    <p:extLst>
      <p:ext uri="{BB962C8B-B14F-4D97-AF65-F5344CB8AC3E}">
        <p14:creationId xmlns:p14="http://schemas.microsoft.com/office/powerpoint/2010/main" val="405151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08D79-88B6-402C-BD26-5E3DFAF12B9E}"/>
              </a:ext>
            </a:extLst>
          </p:cNvPr>
          <p:cNvSpPr>
            <a:spLocks noGrp="1"/>
          </p:cNvSpPr>
          <p:nvPr>
            <p:ph type="title"/>
          </p:nvPr>
        </p:nvSpPr>
        <p:spPr>
          <a:xfrm>
            <a:off x="1097280" y="286604"/>
            <a:ext cx="10058400" cy="1036588"/>
          </a:xfrm>
        </p:spPr>
        <p:txBody>
          <a:bodyPr/>
          <a:lstStyle/>
          <a:p>
            <a:r>
              <a:rPr lang="pt-BR" dirty="0"/>
              <a:t>A função input</a:t>
            </a:r>
          </a:p>
        </p:txBody>
      </p:sp>
      <p:sp>
        <p:nvSpPr>
          <p:cNvPr id="3" name="Espaço Reservado para Conteúdo 2">
            <a:extLst>
              <a:ext uri="{FF2B5EF4-FFF2-40B4-BE49-F238E27FC236}">
                <a16:creationId xmlns:a16="http://schemas.microsoft.com/office/drawing/2014/main" id="{83646512-B30A-4B1A-8EC8-866E79C3CCBA}"/>
              </a:ext>
            </a:extLst>
          </p:cNvPr>
          <p:cNvSpPr>
            <a:spLocks noGrp="1"/>
          </p:cNvSpPr>
          <p:nvPr>
            <p:ph idx="1"/>
          </p:nvPr>
        </p:nvSpPr>
        <p:spPr/>
        <p:txBody>
          <a:bodyPr>
            <a:normAutofit fontScale="92500" lnSpcReduction="10000"/>
          </a:bodyPr>
          <a:lstStyle/>
          <a:p>
            <a:pPr algn="just"/>
            <a:r>
              <a:rPr lang="pt-BR" sz="2400" dirty="0"/>
              <a:t>A ação de entrada de dados em Python é efetivada com o uso a funcionalidade input(), que possui como estrutura sintática a forma: </a:t>
            </a:r>
          </a:p>
          <a:p>
            <a:pPr marL="0" indent="0" algn="ctr">
              <a:buNone/>
            </a:pPr>
            <a:r>
              <a:rPr lang="pt-BR" sz="2400" dirty="0"/>
              <a:t>&lt;variável&gt; = input(&lt;"mensagem"&gt;) </a:t>
            </a:r>
          </a:p>
          <a:p>
            <a:pPr marL="0" indent="0" algn="ctr">
              <a:buNone/>
            </a:pPr>
            <a:endParaRPr lang="pt-BR" sz="2400" dirty="0"/>
          </a:p>
          <a:p>
            <a:pPr marL="530352" lvl="1" indent="0" algn="just">
              <a:buNone/>
            </a:pPr>
            <a:r>
              <a:rPr lang="pt-BR" sz="2000" i="0" dirty="0"/>
              <a:t>Onde &lt;variável&gt; é a indicação da variável que sofrerá a entrada do dado informado; &lt;mensagem&gt; se refere à possibilidade de definir um texto, opcional, que pode ser apresentado no momento da efetivação da entrada de dados.</a:t>
            </a:r>
          </a:p>
          <a:p>
            <a:pPr marL="530352" lvl="1" indent="0">
              <a:buNone/>
            </a:pPr>
            <a:r>
              <a:rPr lang="pt-BR" sz="2200" i="0" dirty="0">
                <a:solidFill>
                  <a:srgbClr val="FF0000"/>
                </a:solidFill>
              </a:rPr>
              <a:t>Exemplo:</a:t>
            </a:r>
          </a:p>
          <a:p>
            <a:pPr marL="530352" lvl="1" indent="0">
              <a:buNone/>
            </a:pPr>
            <a:endParaRPr lang="pt-BR" sz="2200" i="0" dirty="0">
              <a:solidFill>
                <a:srgbClr val="FF0000"/>
              </a:solidFill>
            </a:endParaRPr>
          </a:p>
          <a:p>
            <a:pPr marL="530352" lvl="1" indent="0">
              <a:buNone/>
            </a:pPr>
            <a:r>
              <a:rPr lang="pt-BR" sz="2200" i="0" dirty="0">
                <a:solidFill>
                  <a:srgbClr val="FF0000"/>
                </a:solidFill>
              </a:rPr>
              <a:t>print(“Informe seu nome: “)</a:t>
            </a:r>
          </a:p>
          <a:p>
            <a:pPr marL="530352" lvl="1" indent="0">
              <a:buNone/>
            </a:pPr>
            <a:r>
              <a:rPr lang="pt-BR" sz="2200" i="0" dirty="0">
                <a:solidFill>
                  <a:srgbClr val="FF0000"/>
                </a:solidFill>
              </a:rPr>
              <a:t>nome = input() 			ou	nome = input(“Informe seu nome: “)</a:t>
            </a:r>
          </a:p>
          <a:p>
            <a:pPr marL="530352" lvl="1" indent="0">
              <a:buNone/>
            </a:pPr>
            <a:r>
              <a:rPr lang="pt-BR" sz="2200" i="0" dirty="0">
                <a:solidFill>
                  <a:srgbClr val="FF0000"/>
                </a:solidFill>
              </a:rPr>
              <a:t>print("Olá, %s" % nome)			print(“Olá, %s”,% nome)</a:t>
            </a:r>
          </a:p>
          <a:p>
            <a:pPr marL="530352" lvl="1" indent="0">
              <a:buNone/>
            </a:pPr>
            <a:endParaRPr lang="pt-BR" sz="2000" i="0" dirty="0"/>
          </a:p>
          <a:p>
            <a:pPr marL="0" indent="0">
              <a:buNone/>
            </a:pPr>
            <a:endParaRPr lang="pt-BR" sz="2400" dirty="0"/>
          </a:p>
        </p:txBody>
      </p:sp>
    </p:spTree>
    <p:extLst>
      <p:ext uri="{BB962C8B-B14F-4D97-AF65-F5344CB8AC3E}">
        <p14:creationId xmlns:p14="http://schemas.microsoft.com/office/powerpoint/2010/main" val="947291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a:xfrm>
            <a:off x="1097280" y="0"/>
            <a:ext cx="10058400" cy="1450757"/>
          </a:xfrm>
        </p:spPr>
        <p:txBody>
          <a:bodyPr/>
          <a:lstStyle/>
          <a:p>
            <a:r>
              <a:rPr lang="pt-BR" dirty="0"/>
              <a:t>A função input</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rmAutofit/>
          </a:bodyPr>
          <a:lstStyle/>
          <a:p>
            <a:r>
              <a:rPr lang="pt-BR" sz="2400" dirty="0"/>
              <a:t>Conversão da entrada de dados</a:t>
            </a:r>
          </a:p>
          <a:p>
            <a:pPr marL="530352" lvl="1" indent="0">
              <a:buNone/>
            </a:pPr>
            <a:r>
              <a:rPr lang="pt-BR" sz="2000" i="0" dirty="0"/>
              <a:t>Exemplo:</a:t>
            </a:r>
          </a:p>
          <a:p>
            <a:pPr marL="530352" lvl="1" indent="0">
              <a:buNone/>
            </a:pPr>
            <a:endParaRPr lang="pt-BR" sz="2000" i="0" dirty="0"/>
          </a:p>
          <a:p>
            <a:pPr marL="530352" lvl="1" indent="0">
              <a:buNone/>
            </a:pPr>
            <a:r>
              <a:rPr lang="pt-BR" sz="2000" dirty="0"/>
              <a:t>nome = input("Informe seu nome ...........: ")</a:t>
            </a:r>
          </a:p>
          <a:p>
            <a:pPr marL="530352" lvl="1" indent="0">
              <a:buNone/>
            </a:pPr>
            <a:r>
              <a:rPr lang="pt-BR" sz="2000" dirty="0" err="1"/>
              <a:t>nasc</a:t>
            </a:r>
            <a:r>
              <a:rPr lang="pt-BR" sz="2000" dirty="0"/>
              <a:t> = </a:t>
            </a:r>
            <a:r>
              <a:rPr lang="pt-BR" sz="2000" dirty="0" err="1"/>
              <a:t>int</a:t>
            </a:r>
            <a:r>
              <a:rPr lang="pt-BR" sz="2000" dirty="0"/>
              <a:t>(input("Informe ano de nascimento ..: ")) </a:t>
            </a:r>
          </a:p>
          <a:p>
            <a:pPr marL="530352" lvl="1" indent="0">
              <a:buNone/>
            </a:pPr>
            <a:r>
              <a:rPr lang="pt-BR" sz="2000" dirty="0"/>
              <a:t>hoje = </a:t>
            </a:r>
            <a:r>
              <a:rPr lang="pt-BR" sz="2000" dirty="0" err="1"/>
              <a:t>int</a:t>
            </a:r>
            <a:r>
              <a:rPr lang="pt-BR" sz="2000" dirty="0"/>
              <a:t>(input("Informe ano atual ..........: ")) </a:t>
            </a:r>
          </a:p>
          <a:p>
            <a:pPr marL="530352" lvl="1" indent="0">
              <a:buNone/>
            </a:pPr>
            <a:r>
              <a:rPr lang="pt-BR" sz="2000" dirty="0"/>
              <a:t>idade = hoje - </a:t>
            </a:r>
            <a:r>
              <a:rPr lang="pt-BR" sz="2000" dirty="0" err="1"/>
              <a:t>nasc</a:t>
            </a:r>
            <a:endParaRPr lang="pt-BR" sz="2000" dirty="0"/>
          </a:p>
          <a:p>
            <a:pPr marL="530352" lvl="1" indent="0">
              <a:buNone/>
            </a:pPr>
            <a:r>
              <a:rPr lang="pt-BR" sz="2000" dirty="0"/>
              <a:t>print("Olá, %s" % nome) </a:t>
            </a:r>
          </a:p>
          <a:p>
            <a:pPr marL="530352" lvl="1" indent="0">
              <a:buNone/>
            </a:pPr>
            <a:r>
              <a:rPr lang="pt-BR" sz="2000" dirty="0"/>
              <a:t>print("você possui em torno de %d anos de idade" % idade) </a:t>
            </a:r>
          </a:p>
          <a:p>
            <a:pPr marL="530352" lvl="1" indent="0">
              <a:buNone/>
            </a:pPr>
            <a:r>
              <a:rPr lang="pt-BR" sz="2000" dirty="0" err="1"/>
              <a:t>enter</a:t>
            </a:r>
            <a:r>
              <a:rPr lang="pt-BR" sz="2000" dirty="0"/>
              <a:t> = input("\</a:t>
            </a:r>
            <a:r>
              <a:rPr lang="pt-BR" sz="2000" dirty="0" err="1"/>
              <a:t>nPressione</a:t>
            </a:r>
            <a:r>
              <a:rPr lang="pt-BR" sz="2000" dirty="0"/>
              <a:t> &lt;</a:t>
            </a:r>
            <a:r>
              <a:rPr lang="pt-BR" sz="2000" dirty="0" err="1"/>
              <a:t>Enter</a:t>
            </a:r>
            <a:r>
              <a:rPr lang="pt-BR" sz="2000" dirty="0"/>
              <a:t>&gt; para encerrar... ")</a:t>
            </a:r>
          </a:p>
          <a:p>
            <a:pPr marL="530352" lvl="1" indent="0">
              <a:buNone/>
            </a:pPr>
            <a:endParaRPr lang="pt-BR" sz="2000" dirty="0"/>
          </a:p>
        </p:txBody>
      </p:sp>
    </p:spTree>
    <p:extLst>
      <p:ext uri="{BB962C8B-B14F-4D97-AF65-F5344CB8AC3E}">
        <p14:creationId xmlns:p14="http://schemas.microsoft.com/office/powerpoint/2010/main" val="403442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51635B-C7B0-4287-997A-3FA9118D552B}"/>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13C9C34C-7088-4128-ACFB-21BD48537EE0}"/>
              </a:ext>
            </a:extLst>
          </p:cNvPr>
          <p:cNvSpPr>
            <a:spLocks noGrp="1"/>
          </p:cNvSpPr>
          <p:nvPr>
            <p:ph idx="1"/>
          </p:nvPr>
        </p:nvSpPr>
        <p:spPr/>
        <p:txBody>
          <a:bodyPr>
            <a:normAutofit/>
          </a:bodyPr>
          <a:lstStyle/>
          <a:p>
            <a:r>
              <a:rPr lang="pt-BR" sz="2800" dirty="0"/>
              <a:t>Elabore um programa que leia um número inteiro e mostre apenas o algarismo que faz parte da dezena. Veja alguns exemplos:</a:t>
            </a:r>
          </a:p>
          <a:p>
            <a:pPr marL="0" indent="0">
              <a:lnSpc>
                <a:spcPct val="100000"/>
              </a:lnSpc>
              <a:buNone/>
            </a:pPr>
            <a:r>
              <a:rPr lang="pt-BR" sz="2800" dirty="0"/>
              <a:t>	</a:t>
            </a:r>
          </a:p>
          <a:p>
            <a:pPr marL="0" indent="0">
              <a:lnSpc>
                <a:spcPct val="100000"/>
              </a:lnSpc>
              <a:buNone/>
            </a:pPr>
            <a:r>
              <a:rPr lang="pt-BR" sz="2800" dirty="0"/>
              <a:t>	Num == 1234 </a:t>
            </a:r>
            <a:r>
              <a:rPr lang="pt-BR" sz="2800" dirty="0">
                <a:sym typeface="Wingdings" panose="05000000000000000000" pitchFamily="2" charset="2"/>
              </a:rPr>
              <a:t> Dezena == 3</a:t>
            </a:r>
          </a:p>
          <a:p>
            <a:pPr marL="0" indent="0">
              <a:lnSpc>
                <a:spcPct val="100000"/>
              </a:lnSpc>
              <a:buNone/>
            </a:pPr>
            <a:r>
              <a:rPr lang="pt-BR" sz="2800" dirty="0">
                <a:sym typeface="Wingdings" panose="05000000000000000000" pitchFamily="2" charset="2"/>
              </a:rPr>
              <a:t>	Num == 372  Dezena == 7</a:t>
            </a:r>
          </a:p>
          <a:p>
            <a:pPr marL="0" indent="0">
              <a:lnSpc>
                <a:spcPct val="100000"/>
              </a:lnSpc>
              <a:buNone/>
            </a:pPr>
            <a:r>
              <a:rPr lang="pt-BR" sz="2800" dirty="0">
                <a:sym typeface="Wingdings" panose="05000000000000000000" pitchFamily="2" charset="2"/>
              </a:rPr>
              <a:t>	Num == 81  Dezena  == 8</a:t>
            </a:r>
            <a:endParaRPr lang="pt-BR" sz="2800" dirty="0"/>
          </a:p>
          <a:p>
            <a:endParaRPr lang="pt-BR" sz="2800" dirty="0"/>
          </a:p>
        </p:txBody>
      </p:sp>
    </p:spTree>
    <p:extLst>
      <p:ext uri="{BB962C8B-B14F-4D97-AF65-F5344CB8AC3E}">
        <p14:creationId xmlns:p14="http://schemas.microsoft.com/office/powerpoint/2010/main" val="148360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200400" y="2884715"/>
            <a:ext cx="4169228" cy="154577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a:t>
            </a:r>
            <a:r>
              <a:rPr lang="pt-BR" dirty="0" err="1"/>
              <a:t>if</a:t>
            </a:r>
            <a:endParaRPr lang="pt-BR" dirty="0"/>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a:xfrm>
            <a:off x="1097280" y="1845733"/>
            <a:ext cx="10058400" cy="4282923"/>
          </a:xfrm>
        </p:spPr>
        <p:txBody>
          <a:bodyPr>
            <a:noAutofit/>
          </a:bodyPr>
          <a:lstStyle/>
          <a:p>
            <a:r>
              <a:rPr lang="pt-BR" sz="2400" dirty="0"/>
              <a:t>As condições servem para selecionar quando uma parte do programa dever ativada e quando deve ser simplesmente ignorada.</a:t>
            </a:r>
          </a:p>
          <a:p>
            <a:pPr marL="0" indent="0">
              <a:buNone/>
            </a:pPr>
            <a:endParaRPr lang="pt-BR" sz="2400" dirty="0"/>
          </a:p>
          <a:p>
            <a:pPr marL="0" indent="0">
              <a:buNone/>
            </a:pPr>
            <a:r>
              <a:rPr lang="pt-BR" sz="2400" dirty="0"/>
              <a:t>			</a:t>
            </a:r>
            <a:r>
              <a:rPr lang="pt-BR" sz="2400" b="1" dirty="0" err="1"/>
              <a:t>if</a:t>
            </a:r>
            <a:r>
              <a:rPr lang="pt-BR" sz="2400" b="1" dirty="0"/>
              <a:t> condição:</a:t>
            </a:r>
          </a:p>
          <a:p>
            <a:pPr marL="0" indent="0">
              <a:buNone/>
            </a:pPr>
            <a:r>
              <a:rPr lang="pt-BR" sz="2400" b="1" dirty="0"/>
              <a:t>				bloco verdadeiro</a:t>
            </a:r>
          </a:p>
          <a:p>
            <a:pPr marL="0" indent="0">
              <a:buNone/>
            </a:pPr>
            <a:endParaRPr lang="pt-BR" sz="2400" b="1" dirty="0"/>
          </a:p>
          <a:p>
            <a:pPr marL="704088" lvl="4" indent="0">
              <a:buNone/>
            </a:pPr>
            <a:r>
              <a:rPr lang="pt-BR" sz="2400" i="1" dirty="0">
                <a:solidFill>
                  <a:schemeClr val="accent2">
                    <a:lumMod val="50000"/>
                  </a:schemeClr>
                </a:solidFill>
              </a:rPr>
              <a:t>Exemplo:</a:t>
            </a:r>
          </a:p>
          <a:p>
            <a:pPr marL="841248" lvl="4" indent="0">
              <a:buNone/>
            </a:pPr>
            <a:r>
              <a:rPr lang="pt-BR" sz="2400" i="1" dirty="0">
                <a:solidFill>
                  <a:srgbClr val="FF0000"/>
                </a:solidFill>
              </a:rPr>
              <a:t>a = 5</a:t>
            </a:r>
          </a:p>
          <a:p>
            <a:pPr marL="841248" lvl="4" indent="0">
              <a:buNone/>
            </a:pPr>
            <a:r>
              <a:rPr lang="pt-BR" sz="2400" i="1" dirty="0" err="1">
                <a:solidFill>
                  <a:srgbClr val="FF0000"/>
                </a:solidFill>
              </a:rPr>
              <a:t>if</a:t>
            </a:r>
            <a:r>
              <a:rPr lang="pt-BR" sz="2400" i="1" dirty="0">
                <a:solidFill>
                  <a:srgbClr val="FF0000"/>
                </a:solidFill>
              </a:rPr>
              <a:t> a==5:</a:t>
            </a:r>
          </a:p>
          <a:p>
            <a:pPr marL="841248" lvl="4" indent="0">
              <a:buNone/>
            </a:pPr>
            <a:r>
              <a:rPr lang="pt-BR" sz="2400" i="1" dirty="0">
                <a:solidFill>
                  <a:srgbClr val="FF0000"/>
                </a:solidFill>
              </a:rPr>
              <a:t>    print(“O valor é igual a 5”)</a:t>
            </a:r>
          </a:p>
          <a:p>
            <a:pPr marL="530352" lvl="1" indent="0">
              <a:buNone/>
            </a:pPr>
            <a:endParaRPr lang="pt-BR" sz="2000" dirty="0"/>
          </a:p>
        </p:txBody>
      </p:sp>
    </p:spTree>
    <p:extLst>
      <p:ext uri="{BB962C8B-B14F-4D97-AF65-F5344CB8AC3E}">
        <p14:creationId xmlns:p14="http://schemas.microsoft.com/office/powerpoint/2010/main" val="393031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73D569-B1A8-4660-86CD-A0A036E41A14}"/>
              </a:ext>
            </a:extLst>
          </p:cNvPr>
          <p:cNvSpPr>
            <a:spLocks noGrp="1"/>
          </p:cNvSpPr>
          <p:nvPr>
            <p:ph type="title"/>
          </p:nvPr>
        </p:nvSpPr>
        <p:spPr>
          <a:xfrm>
            <a:off x="1043492" y="0"/>
            <a:ext cx="10058400" cy="1197952"/>
          </a:xfrm>
        </p:spPr>
        <p:txBody>
          <a:bodyPr/>
          <a:lstStyle/>
          <a:p>
            <a:r>
              <a:rPr lang="pt-BR" dirty="0"/>
              <a:t>A função print</a:t>
            </a:r>
          </a:p>
        </p:txBody>
      </p:sp>
      <p:sp>
        <p:nvSpPr>
          <p:cNvPr id="3" name="Espaço Reservado para Conteúdo 2">
            <a:extLst>
              <a:ext uri="{FF2B5EF4-FFF2-40B4-BE49-F238E27FC236}">
                <a16:creationId xmlns:a16="http://schemas.microsoft.com/office/drawing/2014/main" id="{DF37CF68-F79E-4CF5-9BF1-770FFCBBB6DD}"/>
              </a:ext>
            </a:extLst>
          </p:cNvPr>
          <p:cNvSpPr>
            <a:spLocks noGrp="1"/>
          </p:cNvSpPr>
          <p:nvPr>
            <p:ph idx="1"/>
          </p:nvPr>
        </p:nvSpPr>
        <p:spPr>
          <a:xfrm>
            <a:off x="1258644" y="2017857"/>
            <a:ext cx="10058400" cy="4023360"/>
          </a:xfrm>
        </p:spPr>
        <p:txBody>
          <a:bodyPr/>
          <a:lstStyle/>
          <a:p>
            <a:r>
              <a:rPr lang="pt-BR" dirty="0"/>
              <a:t>A função </a:t>
            </a:r>
            <a:r>
              <a:rPr lang="pt-BR" b="1" i="1" dirty="0"/>
              <a:t>print</a:t>
            </a:r>
            <a:r>
              <a:rPr lang="pt-BR" dirty="0"/>
              <a:t> exibe uma mensagem informada na tela do computador.</a:t>
            </a:r>
          </a:p>
          <a:p>
            <a:pPr lvl="1"/>
            <a:r>
              <a:rPr lang="pt-BR" i="0" dirty="0"/>
              <a:t>Exemplos</a:t>
            </a:r>
            <a:r>
              <a:rPr lang="pt-BR" dirty="0"/>
              <a:t>:</a:t>
            </a:r>
          </a:p>
          <a:p>
            <a:pPr marL="530352" lvl="1" indent="0">
              <a:buNone/>
            </a:pPr>
            <a:endParaRPr lang="pt-BR" i="0" dirty="0"/>
          </a:p>
          <a:p>
            <a:pPr marL="530352" lvl="1" indent="0">
              <a:buNone/>
            </a:pPr>
            <a:r>
              <a:rPr lang="pt-BR" i="0" dirty="0"/>
              <a:t>print(“</a:t>
            </a:r>
            <a:r>
              <a:rPr lang="pt-BR" i="0" dirty="0" err="1"/>
              <a:t>Hello</a:t>
            </a:r>
            <a:r>
              <a:rPr lang="pt-BR" i="0" dirty="0"/>
              <a:t> World!!”)  		</a:t>
            </a:r>
            <a:r>
              <a:rPr lang="pt-BR" i="0" dirty="0">
                <a:sym typeface="Wingdings" panose="05000000000000000000" pitchFamily="2" charset="2"/>
              </a:rPr>
              <a:t> Saída: </a:t>
            </a:r>
            <a:r>
              <a:rPr lang="pt-BR" i="0" dirty="0" err="1">
                <a:sym typeface="Wingdings" panose="05000000000000000000" pitchFamily="2" charset="2"/>
              </a:rPr>
              <a:t>Hello</a:t>
            </a:r>
            <a:r>
              <a:rPr lang="pt-BR" i="0" dirty="0">
                <a:sym typeface="Wingdings" panose="05000000000000000000" pitchFamily="2" charset="2"/>
              </a:rPr>
              <a:t> World!!</a:t>
            </a:r>
            <a:endParaRPr lang="pt-BR" i="0" dirty="0"/>
          </a:p>
          <a:p>
            <a:pPr marL="530352" lvl="1" indent="0">
              <a:buNone/>
            </a:pPr>
            <a:endParaRPr lang="pt-BR" i="0" dirty="0"/>
          </a:p>
          <a:p>
            <a:pPr marL="530352" lvl="1" indent="0">
              <a:buNone/>
            </a:pPr>
            <a:r>
              <a:rPr lang="pt-BR" i="0" dirty="0"/>
              <a:t>print(“5+3”)			</a:t>
            </a:r>
            <a:r>
              <a:rPr lang="pt-BR" i="0" dirty="0">
                <a:sym typeface="Wingdings" panose="05000000000000000000" pitchFamily="2" charset="2"/>
              </a:rPr>
              <a:t> Saída: 5+3</a:t>
            </a:r>
            <a:endParaRPr lang="pt-BR" i="0" dirty="0"/>
          </a:p>
          <a:p>
            <a:pPr marL="530352" lvl="1" indent="0">
              <a:buNone/>
            </a:pPr>
            <a:endParaRPr lang="pt-BR" i="0" dirty="0"/>
          </a:p>
          <a:p>
            <a:pPr marL="530352" lvl="1" indent="0">
              <a:buNone/>
            </a:pPr>
            <a:r>
              <a:rPr lang="pt-BR" i="0" dirty="0"/>
              <a:t>print(5+3)			</a:t>
            </a:r>
            <a:r>
              <a:rPr lang="pt-BR" i="0" dirty="0">
                <a:sym typeface="Wingdings" panose="05000000000000000000" pitchFamily="2" charset="2"/>
              </a:rPr>
              <a:t> Saída: 8</a:t>
            </a:r>
            <a:endParaRPr lang="pt-BR" i="0" dirty="0"/>
          </a:p>
        </p:txBody>
      </p:sp>
    </p:spTree>
    <p:extLst>
      <p:ext uri="{BB962C8B-B14F-4D97-AF65-F5344CB8AC3E}">
        <p14:creationId xmlns:p14="http://schemas.microsoft.com/office/powerpoint/2010/main" val="363266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84B3C0-045F-4B24-8A76-15074C9C581A}"/>
              </a:ext>
            </a:extLst>
          </p:cNvPr>
          <p:cNvSpPr>
            <a:spLocks noGrp="1"/>
          </p:cNvSpPr>
          <p:nvPr>
            <p:ph type="title"/>
          </p:nvPr>
        </p:nvSpPr>
        <p:spPr/>
        <p:txBody>
          <a:bodyPr/>
          <a:lstStyle/>
          <a:p>
            <a:r>
              <a:rPr lang="pt-BR" dirty="0"/>
              <a:t>Comando </a:t>
            </a:r>
            <a:r>
              <a:rPr lang="pt-BR" dirty="0" err="1"/>
              <a:t>if</a:t>
            </a:r>
            <a:endParaRPr lang="pt-BR" dirty="0"/>
          </a:p>
        </p:txBody>
      </p:sp>
      <p:sp>
        <p:nvSpPr>
          <p:cNvPr id="3" name="Espaço Reservado para Conteúdo 2">
            <a:extLst>
              <a:ext uri="{FF2B5EF4-FFF2-40B4-BE49-F238E27FC236}">
                <a16:creationId xmlns:a16="http://schemas.microsoft.com/office/drawing/2014/main" id="{70D809E9-66F0-45C5-AFE2-1862D291BB69}"/>
              </a:ext>
            </a:extLst>
          </p:cNvPr>
          <p:cNvSpPr>
            <a:spLocks noGrp="1"/>
          </p:cNvSpPr>
          <p:nvPr>
            <p:ph idx="1"/>
          </p:nvPr>
        </p:nvSpPr>
        <p:spPr/>
        <p:txBody>
          <a:bodyPr>
            <a:normAutofit/>
          </a:bodyPr>
          <a:lstStyle/>
          <a:p>
            <a:pPr algn="just"/>
            <a:r>
              <a:rPr lang="pt-BR" sz="2400" dirty="0"/>
              <a:t>Python é uma das poucas linguagens de programação que utiliza o deslocamento do texto à direita (recuo) para marcar o início e o fim de um bloco. </a:t>
            </a:r>
          </a:p>
          <a:p>
            <a:pPr algn="just"/>
            <a:endParaRPr lang="pt-BR" sz="2400" dirty="0"/>
          </a:p>
          <a:p>
            <a:pPr algn="just"/>
            <a:r>
              <a:rPr lang="pt-BR" sz="2400" dirty="0"/>
              <a:t>Um bloco em Python pode ter mais de uma linha. Se for preciso de duas ou mais no mesmo bloco, escreva essas linhas na mesma direção ou na mesma coluna da primeira linha do bloco. Isso basta para representa-lo.</a:t>
            </a:r>
          </a:p>
        </p:txBody>
      </p:sp>
    </p:spTree>
    <p:extLst>
      <p:ext uri="{BB962C8B-B14F-4D97-AF65-F5344CB8AC3E}">
        <p14:creationId xmlns:p14="http://schemas.microsoft.com/office/powerpoint/2010/main" val="3658802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3135086" y="3418114"/>
            <a:ext cx="3668486" cy="15566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ítulo 1">
            <a:extLst>
              <a:ext uri="{FF2B5EF4-FFF2-40B4-BE49-F238E27FC236}">
                <a16:creationId xmlns:a16="http://schemas.microsoft.com/office/drawing/2014/main" id="{A1353E8B-C1EF-436F-938D-636E130D5F7D}"/>
              </a:ext>
            </a:extLst>
          </p:cNvPr>
          <p:cNvSpPr>
            <a:spLocks noGrp="1"/>
          </p:cNvSpPr>
          <p:nvPr>
            <p:ph type="title"/>
          </p:nvPr>
        </p:nvSpPr>
        <p:spPr/>
        <p:txBody>
          <a:bodyPr/>
          <a:lstStyle/>
          <a:p>
            <a:r>
              <a:rPr lang="pt-BR" dirty="0"/>
              <a:t>Comando </a:t>
            </a:r>
            <a:r>
              <a:rPr lang="pt-BR" dirty="0" err="1"/>
              <a:t>if</a:t>
            </a:r>
            <a:r>
              <a:rPr lang="pt-BR" dirty="0"/>
              <a:t> .. </a:t>
            </a:r>
            <a:r>
              <a:rPr lang="pt-BR" dirty="0" err="1"/>
              <a:t>else</a:t>
            </a:r>
            <a:endParaRPr lang="pt-BR" dirty="0"/>
          </a:p>
        </p:txBody>
      </p:sp>
      <p:sp>
        <p:nvSpPr>
          <p:cNvPr id="3" name="Espaço Reservado para Conteúdo 2">
            <a:extLst>
              <a:ext uri="{FF2B5EF4-FFF2-40B4-BE49-F238E27FC236}">
                <a16:creationId xmlns:a16="http://schemas.microsoft.com/office/drawing/2014/main" id="{EA683F27-66B0-477D-B430-AA009366F4E4}"/>
              </a:ext>
            </a:extLst>
          </p:cNvPr>
          <p:cNvSpPr>
            <a:spLocks noGrp="1"/>
          </p:cNvSpPr>
          <p:nvPr>
            <p:ph idx="1"/>
          </p:nvPr>
        </p:nvSpPr>
        <p:spPr/>
        <p:txBody>
          <a:bodyPr>
            <a:normAutofit/>
          </a:bodyPr>
          <a:lstStyle/>
          <a:p>
            <a:r>
              <a:rPr lang="pt-BR" dirty="0"/>
              <a:t>Quando a segunda condição é simplesmente o inverso da primeira, podemos usar a cláusula </a:t>
            </a:r>
            <a:r>
              <a:rPr lang="pt-BR" dirty="0" err="1"/>
              <a:t>else</a:t>
            </a:r>
            <a:r>
              <a:rPr lang="pt-BR" dirty="0"/>
              <a:t> para especificar o que fazer caso o resultado da comparação seja falso.</a:t>
            </a:r>
          </a:p>
          <a:p>
            <a:endParaRPr lang="pt-BR" dirty="0"/>
          </a:p>
          <a:p>
            <a:endParaRPr lang="pt-BR" sz="100" dirty="0"/>
          </a:p>
          <a:p>
            <a:endParaRPr lang="pt-BR" dirty="0"/>
          </a:p>
          <a:p>
            <a:pPr marL="0" indent="0">
              <a:lnSpc>
                <a:spcPct val="120000"/>
              </a:lnSpc>
              <a:spcBef>
                <a:spcPts val="0"/>
              </a:spcBef>
              <a:spcAft>
                <a:spcPts val="0"/>
              </a:spcAft>
              <a:buNone/>
            </a:pPr>
            <a:r>
              <a:rPr lang="pt-BR" b="1" dirty="0"/>
              <a:t>			</a:t>
            </a:r>
            <a:r>
              <a:rPr lang="pt-BR" b="1" dirty="0" err="1"/>
              <a:t>if</a:t>
            </a:r>
            <a:r>
              <a:rPr lang="pt-BR" b="1" dirty="0"/>
              <a:t> condição:</a:t>
            </a:r>
          </a:p>
          <a:p>
            <a:pPr marL="0" indent="0">
              <a:lnSpc>
                <a:spcPct val="120000"/>
              </a:lnSpc>
              <a:spcBef>
                <a:spcPts val="0"/>
              </a:spcBef>
              <a:spcAft>
                <a:spcPts val="0"/>
              </a:spcAft>
              <a:buNone/>
            </a:pPr>
            <a:r>
              <a:rPr lang="pt-BR" b="1" dirty="0"/>
              <a:t>				bloco verdadeiro</a:t>
            </a:r>
          </a:p>
          <a:p>
            <a:pPr marL="0" indent="0">
              <a:lnSpc>
                <a:spcPct val="120000"/>
              </a:lnSpc>
              <a:spcBef>
                <a:spcPts val="0"/>
              </a:spcBef>
              <a:spcAft>
                <a:spcPts val="0"/>
              </a:spcAft>
              <a:buNone/>
            </a:pPr>
            <a:r>
              <a:rPr lang="pt-BR" b="1" dirty="0"/>
              <a:t>			</a:t>
            </a:r>
            <a:r>
              <a:rPr lang="pt-BR" b="1" dirty="0" err="1"/>
              <a:t>else</a:t>
            </a:r>
            <a:r>
              <a:rPr lang="pt-BR" b="1" dirty="0"/>
              <a:t>:</a:t>
            </a:r>
          </a:p>
          <a:p>
            <a:pPr marL="0" indent="0">
              <a:lnSpc>
                <a:spcPct val="120000"/>
              </a:lnSpc>
              <a:spcBef>
                <a:spcPts val="0"/>
              </a:spcBef>
              <a:spcAft>
                <a:spcPts val="0"/>
              </a:spcAft>
              <a:buNone/>
            </a:pPr>
            <a:r>
              <a:rPr lang="pt-BR" b="1" dirty="0"/>
              <a:t>				bloco falso</a:t>
            </a:r>
          </a:p>
        </p:txBody>
      </p:sp>
    </p:spTree>
    <p:extLst>
      <p:ext uri="{BB962C8B-B14F-4D97-AF65-F5344CB8AC3E}">
        <p14:creationId xmlns:p14="http://schemas.microsoft.com/office/powerpoint/2010/main" val="2617078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programa par ou ímpar</a:t>
            </a:r>
          </a:p>
        </p:txBody>
      </p:sp>
      <p:sp>
        <p:nvSpPr>
          <p:cNvPr id="3" name="Espaço Reservado para Conteúdo 2"/>
          <p:cNvSpPr>
            <a:spLocks noGrp="1"/>
          </p:cNvSpPr>
          <p:nvPr>
            <p:ph idx="1"/>
          </p:nvPr>
        </p:nvSpPr>
        <p:spPr/>
        <p:txBody>
          <a:bodyPr/>
          <a:lstStyle/>
          <a:p>
            <a:endParaRPr lang="pt-BR" dirty="0">
              <a:solidFill>
                <a:srgbClr val="002060"/>
              </a:solidFill>
            </a:endParaRPr>
          </a:p>
          <a:p>
            <a:pPr marL="201168" lvl="1" indent="0">
              <a:buNone/>
            </a:pPr>
            <a:r>
              <a:rPr lang="pt-BR" sz="2400" i="1" dirty="0">
                <a:solidFill>
                  <a:srgbClr val="002060"/>
                </a:solidFill>
              </a:rPr>
              <a:t>num = </a:t>
            </a:r>
            <a:r>
              <a:rPr lang="pt-BR" sz="2400" i="1" dirty="0" err="1">
                <a:solidFill>
                  <a:srgbClr val="002060"/>
                </a:solidFill>
              </a:rPr>
              <a:t>int</a:t>
            </a:r>
            <a:r>
              <a:rPr lang="pt-BR" sz="2400" i="1" dirty="0">
                <a:solidFill>
                  <a:srgbClr val="002060"/>
                </a:solidFill>
              </a:rPr>
              <a:t> (input(“Digite um numero:”))</a:t>
            </a:r>
          </a:p>
          <a:p>
            <a:pPr marL="201168" lvl="1" indent="0">
              <a:buNone/>
            </a:pPr>
            <a:r>
              <a:rPr lang="pt-BR" sz="2400" i="1" dirty="0" err="1">
                <a:solidFill>
                  <a:srgbClr val="002060"/>
                </a:solidFill>
              </a:rPr>
              <a:t>if</a:t>
            </a:r>
            <a:r>
              <a:rPr lang="pt-BR" sz="2400" i="1" dirty="0">
                <a:solidFill>
                  <a:srgbClr val="002060"/>
                </a:solidFill>
              </a:rPr>
              <a:t> (num % 2 == 0):</a:t>
            </a:r>
          </a:p>
          <a:p>
            <a:pPr marL="384048" lvl="2" indent="0">
              <a:buNone/>
            </a:pPr>
            <a:r>
              <a:rPr lang="pt-BR" sz="2000" i="1" dirty="0">
                <a:solidFill>
                  <a:srgbClr val="002060"/>
                </a:solidFill>
              </a:rPr>
              <a:t>	</a:t>
            </a:r>
            <a:r>
              <a:rPr lang="pt-BR" sz="2400" i="1" dirty="0" err="1">
                <a:solidFill>
                  <a:srgbClr val="002060"/>
                </a:solidFill>
              </a:rPr>
              <a:t>print</a:t>
            </a:r>
            <a:r>
              <a:rPr lang="pt-BR" sz="2400" i="1" dirty="0">
                <a:solidFill>
                  <a:srgbClr val="002060"/>
                </a:solidFill>
              </a:rPr>
              <a:t> (“O numero”, num, “é par!”)</a:t>
            </a:r>
          </a:p>
          <a:p>
            <a:pPr marL="201168" lvl="1" indent="0">
              <a:buNone/>
            </a:pPr>
            <a:r>
              <a:rPr lang="pt-BR" sz="2400" i="1" dirty="0" err="1">
                <a:solidFill>
                  <a:srgbClr val="002060"/>
                </a:solidFill>
              </a:rPr>
              <a:t>else</a:t>
            </a:r>
            <a:r>
              <a:rPr lang="pt-BR" sz="2400" i="1" dirty="0">
                <a:solidFill>
                  <a:srgbClr val="002060"/>
                </a:solidFill>
              </a:rPr>
              <a:t>:</a:t>
            </a:r>
          </a:p>
          <a:p>
            <a:pPr marL="384048" lvl="2" indent="0">
              <a:buNone/>
            </a:pPr>
            <a:r>
              <a:rPr lang="pt-BR" sz="2400" i="1" dirty="0">
                <a:solidFill>
                  <a:srgbClr val="002060"/>
                </a:solidFill>
              </a:rPr>
              <a:t>	</a:t>
            </a:r>
            <a:r>
              <a:rPr lang="pt-BR" sz="2400" i="1" dirty="0" err="1">
                <a:solidFill>
                  <a:srgbClr val="002060"/>
                </a:solidFill>
              </a:rPr>
              <a:t>print</a:t>
            </a:r>
            <a:r>
              <a:rPr lang="pt-BR" sz="2400" i="1" dirty="0">
                <a:solidFill>
                  <a:srgbClr val="002060"/>
                </a:solidFill>
              </a:rPr>
              <a:t>(“O numero”, num, “é impar)</a:t>
            </a:r>
          </a:p>
        </p:txBody>
      </p:sp>
    </p:spTree>
    <p:extLst>
      <p:ext uri="{BB962C8B-B14F-4D97-AF65-F5344CB8AC3E}">
        <p14:creationId xmlns:p14="http://schemas.microsoft.com/office/powerpoint/2010/main" val="54657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5ED93-DAC4-4CDE-B8A4-1364CB90FAD7}"/>
              </a:ext>
            </a:extLst>
          </p:cNvPr>
          <p:cNvSpPr>
            <a:spLocks noGrp="1"/>
          </p:cNvSpPr>
          <p:nvPr>
            <p:ph type="title"/>
          </p:nvPr>
        </p:nvSpPr>
        <p:spPr/>
        <p:txBody>
          <a:bodyPr/>
          <a:lstStyle/>
          <a:p>
            <a:r>
              <a:rPr lang="pt-BR" dirty="0"/>
              <a:t>Comando </a:t>
            </a:r>
            <a:r>
              <a:rPr lang="pt-BR" dirty="0" err="1"/>
              <a:t>elif</a:t>
            </a:r>
            <a:endParaRPr lang="pt-BR" dirty="0"/>
          </a:p>
        </p:txBody>
      </p:sp>
      <p:sp>
        <p:nvSpPr>
          <p:cNvPr id="3" name="Espaço Reservado para Conteúdo 2">
            <a:extLst>
              <a:ext uri="{FF2B5EF4-FFF2-40B4-BE49-F238E27FC236}">
                <a16:creationId xmlns:a16="http://schemas.microsoft.com/office/drawing/2014/main" id="{4D653DF1-38EF-4CAE-8411-90247D1B5581}"/>
              </a:ext>
            </a:extLst>
          </p:cNvPr>
          <p:cNvSpPr>
            <a:spLocks noGrp="1"/>
          </p:cNvSpPr>
          <p:nvPr>
            <p:ph idx="1"/>
          </p:nvPr>
        </p:nvSpPr>
        <p:spPr>
          <a:xfrm>
            <a:off x="1097280" y="1954591"/>
            <a:ext cx="10058400" cy="4023360"/>
          </a:xfrm>
        </p:spPr>
        <p:txBody>
          <a:bodyPr>
            <a:normAutofit/>
          </a:bodyPr>
          <a:lstStyle/>
          <a:p>
            <a:pPr algn="just">
              <a:lnSpc>
                <a:spcPct val="150000"/>
              </a:lnSpc>
            </a:pPr>
            <a:r>
              <a:rPr lang="pt-BR" sz="2400" dirty="0"/>
              <a:t>Python apresenta uma solução muito interessante ao problema de múltiplos </a:t>
            </a:r>
            <a:r>
              <a:rPr lang="pt-BR" sz="2400" b="1" dirty="0" err="1"/>
              <a:t>if</a:t>
            </a:r>
            <a:r>
              <a:rPr lang="pt-BR" sz="2400" dirty="0" err="1"/>
              <a:t>s</a:t>
            </a:r>
            <a:r>
              <a:rPr lang="pt-BR" sz="2400" dirty="0"/>
              <a:t> aninhados. A cláusula </a:t>
            </a:r>
            <a:r>
              <a:rPr lang="pt-BR" sz="2400" b="1" dirty="0" err="1"/>
              <a:t>elif</a:t>
            </a:r>
            <a:r>
              <a:rPr lang="pt-BR" sz="2400" dirty="0"/>
              <a:t> substitui uma par </a:t>
            </a:r>
            <a:r>
              <a:rPr lang="pt-BR" sz="2400" b="1" dirty="0" err="1"/>
              <a:t>else</a:t>
            </a:r>
            <a:r>
              <a:rPr lang="pt-BR" sz="2400" b="1" dirty="0"/>
              <a:t> </a:t>
            </a:r>
            <a:r>
              <a:rPr lang="pt-BR" sz="2400" b="1" dirty="0" err="1"/>
              <a:t>if</a:t>
            </a:r>
            <a:r>
              <a:rPr lang="pt-BR" sz="2400" dirty="0"/>
              <a:t>, mas sem criar outro nível de estrutura, evitando problemas de deslocamentos desnecessários à direita.</a:t>
            </a:r>
          </a:p>
        </p:txBody>
      </p:sp>
    </p:spTree>
    <p:extLst>
      <p:ext uri="{BB962C8B-B14F-4D97-AF65-F5344CB8AC3E}">
        <p14:creationId xmlns:p14="http://schemas.microsoft.com/office/powerpoint/2010/main" val="3639614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 escolha a pizza</a:t>
            </a:r>
          </a:p>
        </p:txBody>
      </p:sp>
      <p:sp>
        <p:nvSpPr>
          <p:cNvPr id="3" name="Espaço Reservado para Conteúdo 2"/>
          <p:cNvSpPr>
            <a:spLocks noGrp="1"/>
          </p:cNvSpPr>
          <p:nvPr>
            <p:ph idx="1"/>
          </p:nvPr>
        </p:nvSpPr>
        <p:spPr>
          <a:xfrm>
            <a:off x="1550503" y="2027582"/>
            <a:ext cx="9498685" cy="3963147"/>
          </a:xfrm>
        </p:spPr>
        <p:txBody>
          <a:bodyPr>
            <a:normAutofit fontScale="92500" lnSpcReduction="10000"/>
          </a:bodyPr>
          <a:lstStyle/>
          <a:p>
            <a:pPr marL="0" indent="0">
              <a:lnSpc>
                <a:spcPct val="100000"/>
              </a:lnSpc>
              <a:buNone/>
            </a:pPr>
            <a:r>
              <a:rPr lang="pt-BR" dirty="0" err="1">
                <a:solidFill>
                  <a:srgbClr val="002060"/>
                </a:solidFill>
              </a:rPr>
              <a:t>print</a:t>
            </a:r>
            <a:r>
              <a:rPr lang="pt-BR" dirty="0">
                <a:solidFill>
                  <a:srgbClr val="002060"/>
                </a:solidFill>
              </a:rPr>
              <a:t>(“1 – </a:t>
            </a:r>
            <a:r>
              <a:rPr lang="pt-BR" dirty="0" err="1">
                <a:solidFill>
                  <a:srgbClr val="002060"/>
                </a:solidFill>
              </a:rPr>
              <a:t>Mussarela</a:t>
            </a:r>
            <a:r>
              <a:rPr lang="pt-BR" dirty="0">
                <a:solidFill>
                  <a:srgbClr val="002060"/>
                </a:solidFill>
              </a:rPr>
              <a:t>”)</a:t>
            </a:r>
          </a:p>
          <a:p>
            <a:pPr marL="0" indent="0">
              <a:lnSpc>
                <a:spcPct val="100000"/>
              </a:lnSpc>
              <a:buNone/>
            </a:pPr>
            <a:r>
              <a:rPr lang="pt-BR" dirty="0" err="1">
                <a:solidFill>
                  <a:srgbClr val="002060"/>
                </a:solidFill>
              </a:rPr>
              <a:t>print</a:t>
            </a:r>
            <a:r>
              <a:rPr lang="pt-BR" dirty="0">
                <a:solidFill>
                  <a:srgbClr val="002060"/>
                </a:solidFill>
              </a:rPr>
              <a:t>(“2 – Calabresa”)</a:t>
            </a:r>
          </a:p>
          <a:p>
            <a:pPr marL="0" indent="0">
              <a:lnSpc>
                <a:spcPct val="100000"/>
              </a:lnSpc>
              <a:buNone/>
            </a:pPr>
            <a:r>
              <a:rPr lang="pt-BR" dirty="0" err="1">
                <a:solidFill>
                  <a:srgbClr val="002060"/>
                </a:solidFill>
              </a:rPr>
              <a:t>print</a:t>
            </a:r>
            <a:r>
              <a:rPr lang="pt-BR" dirty="0">
                <a:solidFill>
                  <a:srgbClr val="002060"/>
                </a:solidFill>
              </a:rPr>
              <a:t>(“3 – Lombinho”)</a:t>
            </a:r>
          </a:p>
          <a:p>
            <a:pPr marL="0" indent="0">
              <a:lnSpc>
                <a:spcPct val="100000"/>
              </a:lnSpc>
              <a:buNone/>
            </a:pPr>
            <a:r>
              <a:rPr lang="pt-BR" dirty="0" err="1">
                <a:solidFill>
                  <a:srgbClr val="002060"/>
                </a:solidFill>
              </a:rPr>
              <a:t>op</a:t>
            </a:r>
            <a:r>
              <a:rPr lang="pt-BR" dirty="0">
                <a:solidFill>
                  <a:srgbClr val="002060"/>
                </a:solidFill>
              </a:rPr>
              <a:t> = </a:t>
            </a:r>
            <a:r>
              <a:rPr lang="pt-BR" dirty="0" err="1">
                <a:solidFill>
                  <a:srgbClr val="002060"/>
                </a:solidFill>
              </a:rPr>
              <a:t>int</a:t>
            </a:r>
            <a:r>
              <a:rPr lang="pt-BR" dirty="0">
                <a:solidFill>
                  <a:srgbClr val="002060"/>
                </a:solidFill>
              </a:rPr>
              <a:t> (input(“Digite o código de sua pizza:”)</a:t>
            </a:r>
          </a:p>
          <a:p>
            <a:pPr marL="0" indent="0">
              <a:lnSpc>
                <a:spcPct val="100000"/>
              </a:lnSpc>
              <a:buNone/>
            </a:pPr>
            <a:r>
              <a:rPr lang="pt-BR" dirty="0" err="1">
                <a:solidFill>
                  <a:srgbClr val="002060"/>
                </a:solidFill>
              </a:rPr>
              <a:t>if</a:t>
            </a:r>
            <a:r>
              <a:rPr lang="pt-BR" dirty="0">
                <a:solidFill>
                  <a:srgbClr val="002060"/>
                </a:solidFill>
              </a:rPr>
              <a:t> (</a:t>
            </a:r>
            <a:r>
              <a:rPr lang="pt-BR" dirty="0" err="1">
                <a:solidFill>
                  <a:srgbClr val="002060"/>
                </a:solidFill>
              </a:rPr>
              <a:t>op</a:t>
            </a:r>
            <a:r>
              <a:rPr lang="pt-BR" dirty="0">
                <a:solidFill>
                  <a:srgbClr val="002060"/>
                </a:solidFill>
              </a:rPr>
              <a:t>==1):</a:t>
            </a:r>
          </a:p>
          <a:p>
            <a:pPr marL="292608" lvl="1" indent="0">
              <a:lnSpc>
                <a:spcPct val="100000"/>
              </a:lnSpc>
              <a:buNone/>
            </a:pPr>
            <a:r>
              <a:rPr lang="pt-BR" dirty="0" err="1">
                <a:solidFill>
                  <a:srgbClr val="002060"/>
                </a:solidFill>
              </a:rPr>
              <a:t>print</a:t>
            </a:r>
            <a:r>
              <a:rPr lang="pt-BR" dirty="0">
                <a:solidFill>
                  <a:srgbClr val="002060"/>
                </a:solidFill>
              </a:rPr>
              <a:t> (“</a:t>
            </a:r>
            <a:r>
              <a:rPr lang="pt-BR" dirty="0" err="1">
                <a:solidFill>
                  <a:srgbClr val="002060"/>
                </a:solidFill>
              </a:rPr>
              <a:t>Mussarela</a:t>
            </a:r>
            <a:r>
              <a:rPr lang="pt-BR" dirty="0">
                <a:solidFill>
                  <a:srgbClr val="002060"/>
                </a:solidFill>
              </a:rPr>
              <a:t>: queijo </a:t>
            </a:r>
            <a:r>
              <a:rPr lang="pt-BR" dirty="0" err="1">
                <a:solidFill>
                  <a:srgbClr val="002060"/>
                </a:solidFill>
              </a:rPr>
              <a:t>mussarela</a:t>
            </a:r>
            <a:r>
              <a:rPr lang="pt-BR" dirty="0">
                <a:solidFill>
                  <a:srgbClr val="002060"/>
                </a:solidFill>
              </a:rPr>
              <a:t>, tomates e orégano”);</a:t>
            </a:r>
          </a:p>
          <a:p>
            <a:pPr marL="0" indent="0">
              <a:lnSpc>
                <a:spcPct val="100000"/>
              </a:lnSpc>
              <a:buNone/>
            </a:pPr>
            <a:r>
              <a:rPr lang="pt-BR" dirty="0" err="1">
                <a:solidFill>
                  <a:srgbClr val="002060"/>
                </a:solidFill>
              </a:rPr>
              <a:t>elif</a:t>
            </a:r>
            <a:r>
              <a:rPr lang="pt-BR" dirty="0">
                <a:solidFill>
                  <a:srgbClr val="002060"/>
                </a:solidFill>
              </a:rPr>
              <a:t> (</a:t>
            </a:r>
            <a:r>
              <a:rPr lang="pt-BR" dirty="0" err="1">
                <a:solidFill>
                  <a:srgbClr val="002060"/>
                </a:solidFill>
              </a:rPr>
              <a:t>op</a:t>
            </a:r>
            <a:r>
              <a:rPr lang="pt-BR" dirty="0">
                <a:solidFill>
                  <a:srgbClr val="002060"/>
                </a:solidFill>
              </a:rPr>
              <a:t> == 2):</a:t>
            </a:r>
          </a:p>
          <a:p>
            <a:pPr marL="292608" lvl="1" indent="0">
              <a:lnSpc>
                <a:spcPct val="100000"/>
              </a:lnSpc>
              <a:buNone/>
            </a:pPr>
            <a:r>
              <a:rPr lang="pt-BR" dirty="0" err="1">
                <a:solidFill>
                  <a:srgbClr val="002060"/>
                </a:solidFill>
              </a:rPr>
              <a:t>print</a:t>
            </a:r>
            <a:r>
              <a:rPr lang="pt-BR" dirty="0">
                <a:solidFill>
                  <a:srgbClr val="002060"/>
                </a:solidFill>
              </a:rPr>
              <a:t>(“Calabresa: </a:t>
            </a:r>
            <a:r>
              <a:rPr lang="pt-BR" dirty="0" err="1">
                <a:solidFill>
                  <a:srgbClr val="002060"/>
                </a:solidFill>
              </a:rPr>
              <a:t>calabrezsa</a:t>
            </a:r>
            <a:r>
              <a:rPr lang="pt-BR" dirty="0">
                <a:solidFill>
                  <a:srgbClr val="002060"/>
                </a:solidFill>
              </a:rPr>
              <a:t> defumada, queijo </a:t>
            </a:r>
            <a:r>
              <a:rPr lang="pt-BR" dirty="0" err="1">
                <a:solidFill>
                  <a:srgbClr val="002060"/>
                </a:solidFill>
              </a:rPr>
              <a:t>mussarela</a:t>
            </a:r>
            <a:r>
              <a:rPr lang="pt-BR" dirty="0">
                <a:solidFill>
                  <a:srgbClr val="002060"/>
                </a:solidFill>
              </a:rPr>
              <a:t> e cebolas)</a:t>
            </a:r>
          </a:p>
          <a:p>
            <a:pPr marL="0" indent="0">
              <a:lnSpc>
                <a:spcPct val="100000"/>
              </a:lnSpc>
              <a:buNone/>
            </a:pPr>
            <a:r>
              <a:rPr lang="pt-BR" dirty="0" err="1">
                <a:solidFill>
                  <a:srgbClr val="002060"/>
                </a:solidFill>
              </a:rPr>
              <a:t>elif</a:t>
            </a:r>
            <a:r>
              <a:rPr lang="pt-BR" dirty="0">
                <a:solidFill>
                  <a:srgbClr val="002060"/>
                </a:solidFill>
              </a:rPr>
              <a:t> (</a:t>
            </a:r>
            <a:r>
              <a:rPr lang="pt-BR" dirty="0" err="1">
                <a:solidFill>
                  <a:srgbClr val="002060"/>
                </a:solidFill>
              </a:rPr>
              <a:t>op</a:t>
            </a:r>
            <a:r>
              <a:rPr lang="pt-BR" dirty="0">
                <a:solidFill>
                  <a:srgbClr val="002060"/>
                </a:solidFill>
              </a:rPr>
              <a:t>==3):</a:t>
            </a:r>
          </a:p>
          <a:p>
            <a:pPr marL="292608" lvl="1" indent="0">
              <a:lnSpc>
                <a:spcPct val="100000"/>
              </a:lnSpc>
              <a:buNone/>
            </a:pPr>
            <a:r>
              <a:rPr lang="pt-BR" dirty="0" err="1">
                <a:solidFill>
                  <a:srgbClr val="002060"/>
                </a:solidFill>
              </a:rPr>
              <a:t>print</a:t>
            </a:r>
            <a:r>
              <a:rPr lang="pt-BR" dirty="0">
                <a:solidFill>
                  <a:srgbClr val="002060"/>
                </a:solidFill>
              </a:rPr>
              <a:t>(“Lombinho: lombinho defumado, queijo </a:t>
            </a:r>
            <a:r>
              <a:rPr lang="pt-BR" dirty="0" err="1">
                <a:solidFill>
                  <a:srgbClr val="002060"/>
                </a:solidFill>
              </a:rPr>
              <a:t>mussarela</a:t>
            </a:r>
            <a:r>
              <a:rPr lang="pt-BR" dirty="0">
                <a:solidFill>
                  <a:srgbClr val="002060"/>
                </a:solidFill>
              </a:rPr>
              <a:t>, catupiry e cebolas)</a:t>
            </a:r>
          </a:p>
          <a:p>
            <a:pPr marL="0" indent="0">
              <a:lnSpc>
                <a:spcPct val="100000"/>
              </a:lnSpc>
              <a:buNone/>
            </a:pPr>
            <a:endParaRPr lang="pt-BR" dirty="0">
              <a:solidFill>
                <a:srgbClr val="002060"/>
              </a:solidFill>
            </a:endParaRPr>
          </a:p>
          <a:p>
            <a:pPr marL="0" indent="0">
              <a:buNone/>
            </a:pPr>
            <a:endParaRPr lang="pt-BR" dirty="0">
              <a:solidFill>
                <a:srgbClr val="002060"/>
              </a:solidFill>
            </a:endParaRPr>
          </a:p>
        </p:txBody>
      </p:sp>
    </p:spTree>
    <p:extLst>
      <p:ext uri="{BB962C8B-B14F-4D97-AF65-F5344CB8AC3E}">
        <p14:creationId xmlns:p14="http://schemas.microsoft.com/office/powerpoint/2010/main" val="379916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p:txBody>
          <a:bodyPr/>
          <a:lstStyle/>
          <a:p>
            <a:r>
              <a:rPr lang="pt-BR" dirty="0"/>
              <a:t>Operadores Relacionais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666109862"/>
              </p:ext>
            </p:extLst>
          </p:nvPr>
        </p:nvGraphicFramePr>
        <p:xfrm>
          <a:off x="2071314" y="2336594"/>
          <a:ext cx="8110332" cy="3200400"/>
        </p:xfrm>
        <a:graphic>
          <a:graphicData uri="http://schemas.openxmlformats.org/drawingml/2006/table">
            <a:tbl>
              <a:tblPr firstRow="1" bandRow="1">
                <a:tableStyleId>{5C22544A-7EE6-4342-B048-85BDC9FD1C3A}</a:tableStyleId>
              </a:tblPr>
              <a:tblGrid>
                <a:gridCol w="4055166">
                  <a:extLst>
                    <a:ext uri="{9D8B030D-6E8A-4147-A177-3AD203B41FA5}">
                      <a16:colId xmlns:a16="http://schemas.microsoft.com/office/drawing/2014/main" val="3377630166"/>
                    </a:ext>
                  </a:extLst>
                </a:gridCol>
                <a:gridCol w="4055166">
                  <a:extLst>
                    <a:ext uri="{9D8B030D-6E8A-4147-A177-3AD203B41FA5}">
                      <a16:colId xmlns:a16="http://schemas.microsoft.com/office/drawing/2014/main" val="3530773767"/>
                    </a:ext>
                  </a:extLst>
                </a:gridCol>
              </a:tblGrid>
              <a:tr h="370840">
                <a:tc>
                  <a:txBody>
                    <a:bodyPr/>
                    <a:lstStyle/>
                    <a:p>
                      <a:pPr algn="ctr"/>
                      <a:r>
                        <a:rPr lang="pt-BR" sz="2400" dirty="0"/>
                        <a:t>Operador</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a:t>Operação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70840">
                <a:tc>
                  <a:txBody>
                    <a:bodyPr/>
                    <a:lstStyle/>
                    <a:p>
                      <a:pPr algn="ctr"/>
                      <a:r>
                        <a:rPr lang="pt-BR" sz="2400" dirty="0"/>
                        <a: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igual a</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70840">
                <a:tc>
                  <a:txBody>
                    <a:bodyPr/>
                    <a:lstStyle/>
                    <a:p>
                      <a:pPr algn="ctr"/>
                      <a:r>
                        <a:rPr lang="pt-BR" sz="2400" dirty="0"/>
                        <a:t>&gt;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maior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70840">
                <a:tc>
                  <a:txBody>
                    <a:bodyPr/>
                    <a:lstStyle/>
                    <a:p>
                      <a:pPr algn="ctr"/>
                      <a:r>
                        <a:rPr lang="pt-BR" sz="2400" dirty="0"/>
                        <a:t>&lt;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menor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r h="370840">
                <a:tc>
                  <a:txBody>
                    <a:bodyPr/>
                    <a:lstStyle/>
                    <a:p>
                      <a:pPr algn="ctr"/>
                      <a:r>
                        <a:rPr lang="pt-BR" sz="2400" dirty="0"/>
                        <a:t>&gt;=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maior ou igual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731785"/>
                  </a:ext>
                </a:extLst>
              </a:tr>
              <a:tr h="370840">
                <a:tc>
                  <a:txBody>
                    <a:bodyPr/>
                    <a:lstStyle/>
                    <a:p>
                      <a:pPr algn="ctr"/>
                      <a:r>
                        <a:rPr lang="pt-BR" sz="2400" dirty="0"/>
                        <a:t>&lt;=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menor ou igual que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953312"/>
                  </a:ext>
                </a:extLst>
              </a:tr>
              <a:tr h="370840">
                <a:tc>
                  <a:txBody>
                    <a:bodyPr/>
                    <a:lstStyle/>
                    <a:p>
                      <a:pPr algn="ctr"/>
                      <a:r>
                        <a:rPr lang="pt-BR" sz="2400" dirty="0"/>
                        <a:t>!=</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diferente de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360068"/>
                  </a:ext>
                </a:extLst>
              </a:tr>
            </a:tbl>
          </a:graphicData>
        </a:graphic>
      </p:graphicFrame>
    </p:spTree>
    <p:extLst>
      <p:ext uri="{BB962C8B-B14F-4D97-AF65-F5344CB8AC3E}">
        <p14:creationId xmlns:p14="http://schemas.microsoft.com/office/powerpoint/2010/main" val="3590774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p:txBody>
          <a:bodyPr/>
          <a:lstStyle/>
          <a:p>
            <a:r>
              <a:rPr lang="pt-BR" dirty="0"/>
              <a:t>Operadores Lógicos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2064712434"/>
              </p:ext>
            </p:extLst>
          </p:nvPr>
        </p:nvGraphicFramePr>
        <p:xfrm>
          <a:off x="2544416" y="2687320"/>
          <a:ext cx="6917636" cy="1828800"/>
        </p:xfrm>
        <a:graphic>
          <a:graphicData uri="http://schemas.openxmlformats.org/drawingml/2006/table">
            <a:tbl>
              <a:tblPr firstRow="1" bandRow="1">
                <a:tableStyleId>{5C22544A-7EE6-4342-B048-85BDC9FD1C3A}</a:tableStyleId>
              </a:tblPr>
              <a:tblGrid>
                <a:gridCol w="3458818">
                  <a:extLst>
                    <a:ext uri="{9D8B030D-6E8A-4147-A177-3AD203B41FA5}">
                      <a16:colId xmlns:a16="http://schemas.microsoft.com/office/drawing/2014/main" val="3377630166"/>
                    </a:ext>
                  </a:extLst>
                </a:gridCol>
                <a:gridCol w="3458818">
                  <a:extLst>
                    <a:ext uri="{9D8B030D-6E8A-4147-A177-3AD203B41FA5}">
                      <a16:colId xmlns:a16="http://schemas.microsoft.com/office/drawing/2014/main" val="3530773767"/>
                    </a:ext>
                  </a:extLst>
                </a:gridCol>
              </a:tblGrid>
              <a:tr h="370840">
                <a:tc>
                  <a:txBody>
                    <a:bodyPr/>
                    <a:lstStyle/>
                    <a:p>
                      <a:pPr algn="ctr"/>
                      <a:r>
                        <a:rPr lang="pt-BR" sz="2400" dirty="0"/>
                        <a:t>Operador</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400" dirty="0"/>
                        <a:t>Operação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70840">
                <a:tc>
                  <a:txBody>
                    <a:bodyPr/>
                    <a:lstStyle/>
                    <a:p>
                      <a:pPr algn="ctr"/>
                      <a:r>
                        <a:rPr lang="pt-BR" sz="2400" dirty="0" err="1"/>
                        <a:t>and</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e</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70840">
                <a:tc>
                  <a:txBody>
                    <a:bodyPr/>
                    <a:lstStyle/>
                    <a:p>
                      <a:pPr algn="ctr"/>
                      <a:r>
                        <a:rPr lang="pt-BR" sz="2400" dirty="0" err="1"/>
                        <a:t>or</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ou</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70840">
                <a:tc>
                  <a:txBody>
                    <a:bodyPr/>
                    <a:lstStyle/>
                    <a:p>
                      <a:pPr algn="ctr"/>
                      <a:r>
                        <a:rPr lang="pt-BR" sz="2400" dirty="0" err="1"/>
                        <a:t>not</a:t>
                      </a:r>
                      <a:endParaRPr lang="pt-BR" sz="2400" dirty="0"/>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400" dirty="0"/>
                        <a:t>não</a:t>
                      </a:r>
                    </a:p>
                  </a:txBody>
                  <a:tcPr marL="95794" marR="9579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bl>
          </a:graphicData>
        </a:graphic>
      </p:graphicFrame>
    </p:spTree>
    <p:extLst>
      <p:ext uri="{BB962C8B-B14F-4D97-AF65-F5344CB8AC3E}">
        <p14:creationId xmlns:p14="http://schemas.microsoft.com/office/powerpoint/2010/main" val="722201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F5679B-B3C6-48A2-8EC7-45292E451B8C}"/>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F2BE7A8E-1434-4DA6-95E1-D5D076562F96}"/>
              </a:ext>
            </a:extLst>
          </p:cNvPr>
          <p:cNvSpPr>
            <a:spLocks noGrp="1"/>
          </p:cNvSpPr>
          <p:nvPr>
            <p:ph idx="1"/>
          </p:nvPr>
        </p:nvSpPr>
        <p:spPr>
          <a:xfrm>
            <a:off x="1097280" y="2067338"/>
            <a:ext cx="10058400" cy="3801755"/>
          </a:xfrm>
        </p:spPr>
        <p:txBody>
          <a:bodyPr>
            <a:normAutofit/>
          </a:bodyPr>
          <a:lstStyle/>
          <a:p>
            <a:r>
              <a:rPr lang="pt-BR" sz="2800" dirty="0"/>
              <a:t>Uma brincadeira muito comum entre 3 amigos é o jogo do 2 ou 1. Neste jogo, o vencedor é aquele diferente dos outros dois e, caso os três escolham valores iguais, o jogo termina empatado. Assim, considere três amigos A, B e C, que estão jogando 2 ou 1, faça um programa para mostrar qual deles é o vencedor ou se houve empate. </a:t>
            </a:r>
          </a:p>
          <a:p>
            <a:endParaRPr lang="pt-BR" sz="2800" dirty="0"/>
          </a:p>
        </p:txBody>
      </p:sp>
    </p:spTree>
    <p:extLst>
      <p:ext uri="{BB962C8B-B14F-4D97-AF65-F5344CB8AC3E}">
        <p14:creationId xmlns:p14="http://schemas.microsoft.com/office/powerpoint/2010/main" val="173767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a:t>
            </a:r>
            <a:r>
              <a:rPr lang="pt-BR" dirty="0" err="1"/>
              <a:t>while</a:t>
            </a:r>
            <a:endParaRPr lang="pt-BR" dirty="0"/>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a:xfrm>
            <a:off x="1404731" y="2279374"/>
            <a:ext cx="10058400" cy="3589720"/>
          </a:xfrm>
        </p:spPr>
        <p:txBody>
          <a:bodyPr>
            <a:noAutofit/>
          </a:bodyPr>
          <a:lstStyle/>
          <a:p>
            <a:r>
              <a:rPr lang="pt-BR" dirty="0"/>
              <a:t>Uma das estruturas de repetição do Python é o </a:t>
            </a:r>
            <a:r>
              <a:rPr lang="pt-BR" b="1" dirty="0"/>
              <a:t>while</a:t>
            </a:r>
            <a:r>
              <a:rPr lang="pt-BR" dirty="0"/>
              <a:t>, que repete um bloco enquanto a condição for verdadeira. Seu formato é apresentado a seguir:</a:t>
            </a:r>
          </a:p>
          <a:p>
            <a:pPr marL="0" indent="0">
              <a:buNone/>
            </a:pPr>
            <a:r>
              <a:rPr lang="pt-BR" dirty="0"/>
              <a:t>			</a:t>
            </a:r>
            <a:r>
              <a:rPr lang="pt-BR" b="1" dirty="0"/>
              <a:t>while &lt;</a:t>
            </a:r>
            <a:r>
              <a:rPr lang="pt-BR" b="1" i="1" dirty="0"/>
              <a:t>condição</a:t>
            </a:r>
            <a:r>
              <a:rPr lang="pt-BR" b="1" dirty="0"/>
              <a:t>&gt;:</a:t>
            </a:r>
          </a:p>
          <a:p>
            <a:pPr marL="0" indent="0">
              <a:buNone/>
            </a:pPr>
            <a:r>
              <a:rPr lang="pt-BR" b="1" dirty="0"/>
              <a:t>				bloco</a:t>
            </a:r>
          </a:p>
          <a:p>
            <a:r>
              <a:rPr lang="pt-BR" dirty="0"/>
              <a:t>Exemplo</a:t>
            </a:r>
          </a:p>
          <a:p>
            <a:pPr marL="0" indent="0">
              <a:buNone/>
            </a:pPr>
            <a:r>
              <a:rPr lang="pt-BR" dirty="0"/>
              <a:t>x = 1</a:t>
            </a:r>
          </a:p>
          <a:p>
            <a:pPr marL="0" indent="0">
              <a:buNone/>
            </a:pPr>
            <a:r>
              <a:rPr lang="pt-BR" dirty="0"/>
              <a:t>while x&lt;= 3:			Saída		1</a:t>
            </a:r>
          </a:p>
          <a:p>
            <a:pPr marL="0" indent="0">
              <a:buNone/>
            </a:pPr>
            <a:r>
              <a:rPr lang="pt-BR" dirty="0"/>
              <a:t>    print(x)					2</a:t>
            </a:r>
          </a:p>
          <a:p>
            <a:pPr marL="0" indent="0">
              <a:buNone/>
            </a:pPr>
            <a:r>
              <a:rPr lang="pt-BR" dirty="0"/>
              <a:t>    x=x+1						3</a:t>
            </a:r>
          </a:p>
          <a:p>
            <a:pPr marL="397764" lvl="1" indent="0">
              <a:buNone/>
            </a:pPr>
            <a:endParaRPr lang="pt-BR" dirty="0"/>
          </a:p>
        </p:txBody>
      </p:sp>
    </p:spTree>
    <p:extLst>
      <p:ext uri="{BB962C8B-B14F-4D97-AF65-F5344CB8AC3E}">
        <p14:creationId xmlns:p14="http://schemas.microsoft.com/office/powerpoint/2010/main" val="3217273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D9BF5-F4F7-4D7D-8613-B198F15E270A}"/>
              </a:ext>
            </a:extLst>
          </p:cNvPr>
          <p:cNvSpPr>
            <a:spLocks noGrp="1"/>
          </p:cNvSpPr>
          <p:nvPr>
            <p:ph type="title"/>
          </p:nvPr>
        </p:nvSpPr>
        <p:spPr/>
        <p:txBody>
          <a:bodyPr>
            <a:normAutofit/>
          </a:bodyPr>
          <a:lstStyle/>
          <a:p>
            <a:r>
              <a:rPr lang="pt-BR" sz="4000" dirty="0"/>
              <a:t>Exemplo: imprimindo a tabuada de um número </a:t>
            </a:r>
            <a:r>
              <a:rPr lang="pt-BR" sz="4000" dirty="0" err="1"/>
              <a:t>infomrmado</a:t>
            </a:r>
            <a:endParaRPr lang="pt-BR" sz="4000" dirty="0"/>
          </a:p>
        </p:txBody>
      </p:sp>
      <p:sp>
        <p:nvSpPr>
          <p:cNvPr id="4" name="Rectangle 1">
            <a:extLst>
              <a:ext uri="{FF2B5EF4-FFF2-40B4-BE49-F238E27FC236}">
                <a16:creationId xmlns:a16="http://schemas.microsoft.com/office/drawing/2014/main" id="{637A342B-99D0-46D9-ABCD-4CA8A1992B2C}"/>
              </a:ext>
            </a:extLst>
          </p:cNvPr>
          <p:cNvSpPr>
            <a:spLocks noGrp="1" noChangeArrowheads="1"/>
          </p:cNvSpPr>
          <p:nvPr>
            <p:ph idx="1"/>
          </p:nvPr>
        </p:nvSpPr>
        <p:spPr bwMode="auto">
          <a:xfrm>
            <a:off x="2552701" y="2749073"/>
            <a:ext cx="7747955" cy="23314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BR" altLang="pt-BR" sz="2100" dirty="0">
                <a:solidFill>
                  <a:srgbClr val="000000"/>
                </a:solidFill>
                <a:latin typeface="Courier New" panose="02070309020205020404" pitchFamily="49" charset="0"/>
                <a:cs typeface="Courier New" panose="02070309020205020404" pitchFamily="49" charset="0"/>
              </a:rPr>
              <a:t>n = </a:t>
            </a:r>
            <a:r>
              <a:rPr lang="pt-BR" altLang="pt-BR" sz="2100" dirty="0">
                <a:solidFill>
                  <a:srgbClr val="000080"/>
                </a:solidFill>
                <a:latin typeface="Courier New" panose="02070309020205020404" pitchFamily="49" charset="0"/>
                <a:cs typeface="Courier New" panose="02070309020205020404" pitchFamily="49" charset="0"/>
              </a:rPr>
              <a:t>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80"/>
                </a:solidFill>
                <a:latin typeface="Courier New" panose="02070309020205020404" pitchFamily="49" charset="0"/>
                <a:cs typeface="Courier New" panose="02070309020205020404" pitchFamily="49" charset="0"/>
              </a:rPr>
              <a:t>input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"Entre o valor da tabuada: "</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i = </a:t>
            </a:r>
            <a:r>
              <a:rPr lang="pt-BR" altLang="pt-BR" sz="2100" dirty="0">
                <a:solidFill>
                  <a:srgbClr val="0000FF"/>
                </a:solidFill>
                <a:latin typeface="Courier New" panose="02070309020205020404" pitchFamily="49" charset="0"/>
                <a:cs typeface="Courier New" panose="02070309020205020404" pitchFamily="49" charset="0"/>
              </a:rPr>
              <a:t>1</a:t>
            </a:r>
            <a:br>
              <a:rPr lang="pt-BR" altLang="pt-BR" sz="2100" dirty="0">
                <a:solidFill>
                  <a:srgbClr val="0000FF"/>
                </a:solidFill>
                <a:latin typeface="Courier New" panose="02070309020205020404" pitchFamily="49" charset="0"/>
                <a:cs typeface="Courier New" panose="02070309020205020404" pitchFamily="49" charset="0"/>
              </a:rPr>
            </a:br>
            <a:r>
              <a:rPr lang="pt-BR" altLang="pt-BR" sz="2100" b="1" dirty="0">
                <a:solidFill>
                  <a:srgbClr val="000080"/>
                </a:solidFill>
                <a:latin typeface="Courier New" panose="02070309020205020404" pitchFamily="49" charset="0"/>
                <a:cs typeface="Courier New" panose="02070309020205020404" pitchFamily="49" charset="0"/>
              </a:rPr>
              <a:t>while </a:t>
            </a:r>
            <a:r>
              <a:rPr lang="pt-BR" altLang="pt-BR" sz="2100" dirty="0">
                <a:solidFill>
                  <a:srgbClr val="000000"/>
                </a:solidFill>
                <a:latin typeface="Courier New" panose="02070309020205020404" pitchFamily="49" charset="0"/>
                <a:cs typeface="Courier New" panose="02070309020205020404" pitchFamily="49" charset="0"/>
              </a:rPr>
              <a:t>(i &lt;= </a:t>
            </a:r>
            <a:r>
              <a:rPr lang="pt-BR" altLang="pt-BR" sz="2100" dirty="0">
                <a:solidFill>
                  <a:srgbClr val="0000FF"/>
                </a:solidFill>
                <a:latin typeface="Courier New" panose="02070309020205020404" pitchFamily="49" charset="0"/>
                <a:cs typeface="Courier New" panose="02070309020205020404" pitchFamily="49" charset="0"/>
              </a:rPr>
              <a:t>10</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r = n * i;</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80"/>
                </a:solidFill>
                <a:latin typeface="Courier New" panose="02070309020205020404" pitchFamily="49" charset="0"/>
                <a:cs typeface="Courier New" panose="02070309020205020404" pitchFamily="49" charset="0"/>
              </a:rPr>
              <a:t>print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'{:2} x {:2} = {:3}'.format</a:t>
            </a:r>
            <a:r>
              <a:rPr lang="pt-BR" altLang="pt-BR" sz="2100" dirty="0">
                <a:solidFill>
                  <a:srgbClr val="000000"/>
                </a:solidFill>
                <a:latin typeface="Courier New" panose="02070309020205020404" pitchFamily="49" charset="0"/>
                <a:cs typeface="Courier New" panose="02070309020205020404" pitchFamily="49" charset="0"/>
              </a:rPr>
              <a:t>(n, i, r))</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i = i + </a:t>
            </a:r>
            <a:r>
              <a:rPr lang="pt-BR" altLang="pt-BR" sz="2100" dirty="0">
                <a:solidFill>
                  <a:srgbClr val="0000FF"/>
                </a:solidFill>
                <a:latin typeface="Courier New" panose="02070309020205020404" pitchFamily="49" charset="0"/>
                <a:cs typeface="Courier New" panose="02070309020205020404" pitchFamily="49" charset="0"/>
              </a:rPr>
              <a:t>1</a:t>
            </a:r>
            <a:br>
              <a:rPr lang="pt-BR" altLang="pt-BR" sz="2100" dirty="0">
                <a:solidFill>
                  <a:srgbClr val="0000FF"/>
                </a:solidFill>
                <a:latin typeface="Courier New" panose="02070309020205020404" pitchFamily="49" charset="0"/>
                <a:cs typeface="Courier New" panose="02070309020205020404" pitchFamily="49" charset="0"/>
              </a:rPr>
            </a:br>
            <a:endParaRPr lang="pt-BR" altLang="pt-BR" sz="2100" dirty="0">
              <a:solidFill>
                <a:schemeClr val="tx1"/>
              </a:solidFill>
              <a:latin typeface="Arial" panose="020B0604020202020204" pitchFamily="34" charset="0"/>
            </a:endParaRPr>
          </a:p>
        </p:txBody>
      </p:sp>
    </p:spTree>
    <p:extLst>
      <p:ext uri="{BB962C8B-B14F-4D97-AF65-F5344CB8AC3E}">
        <p14:creationId xmlns:p14="http://schemas.microsoft.com/office/powerpoint/2010/main" val="180653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BD144-EAE7-43EA-BAE3-84095FF7D49F}"/>
              </a:ext>
            </a:extLst>
          </p:cNvPr>
          <p:cNvSpPr>
            <a:spLocks noGrp="1"/>
          </p:cNvSpPr>
          <p:nvPr>
            <p:ph type="title"/>
          </p:nvPr>
        </p:nvSpPr>
        <p:spPr>
          <a:xfrm>
            <a:off x="1097280" y="0"/>
            <a:ext cx="10058400" cy="1450757"/>
          </a:xfrm>
        </p:spPr>
        <p:txBody>
          <a:bodyPr/>
          <a:lstStyle/>
          <a:p>
            <a:r>
              <a:rPr lang="pt-BR" dirty="0"/>
              <a:t>Operadores Aritméticos</a:t>
            </a:r>
          </a:p>
        </p:txBody>
      </p:sp>
      <p:graphicFrame>
        <p:nvGraphicFramePr>
          <p:cNvPr id="4" name="Espaço Reservado para Conteúdo 3">
            <a:extLst>
              <a:ext uri="{FF2B5EF4-FFF2-40B4-BE49-F238E27FC236}">
                <a16:creationId xmlns:a16="http://schemas.microsoft.com/office/drawing/2014/main" id="{33DE37E2-3BB7-4812-8BF9-46BB31423563}"/>
              </a:ext>
            </a:extLst>
          </p:cNvPr>
          <p:cNvGraphicFramePr>
            <a:graphicFrameLocks noGrp="1"/>
          </p:cNvGraphicFramePr>
          <p:nvPr>
            <p:ph idx="1"/>
            <p:extLst>
              <p:ext uri="{D42A27DB-BD31-4B8C-83A1-F6EECF244321}">
                <p14:modId xmlns:p14="http://schemas.microsoft.com/office/powerpoint/2010/main" val="1687458559"/>
              </p:ext>
            </p:extLst>
          </p:nvPr>
        </p:nvGraphicFramePr>
        <p:xfrm>
          <a:off x="2385390" y="2156908"/>
          <a:ext cx="8541690" cy="3169920"/>
        </p:xfrm>
        <a:graphic>
          <a:graphicData uri="http://schemas.openxmlformats.org/drawingml/2006/table">
            <a:tbl>
              <a:tblPr firstRow="1" bandRow="1">
                <a:tableStyleId>{21E4AEA4-8DFA-4A89-87EB-49C32662AFE0}</a:tableStyleId>
              </a:tblPr>
              <a:tblGrid>
                <a:gridCol w="4270845">
                  <a:extLst>
                    <a:ext uri="{9D8B030D-6E8A-4147-A177-3AD203B41FA5}">
                      <a16:colId xmlns:a16="http://schemas.microsoft.com/office/drawing/2014/main" val="3377630166"/>
                    </a:ext>
                  </a:extLst>
                </a:gridCol>
                <a:gridCol w="4270845">
                  <a:extLst>
                    <a:ext uri="{9D8B030D-6E8A-4147-A177-3AD203B41FA5}">
                      <a16:colId xmlns:a16="http://schemas.microsoft.com/office/drawing/2014/main" val="3530773767"/>
                    </a:ext>
                  </a:extLst>
                </a:gridCol>
              </a:tblGrid>
              <a:tr h="380932">
                <a:tc>
                  <a:txBody>
                    <a:bodyPr/>
                    <a:lstStyle/>
                    <a:p>
                      <a:pPr algn="ctr"/>
                      <a:r>
                        <a:rPr lang="pt-BR" sz="2000" dirty="0"/>
                        <a:t>Operador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sz="2000" dirty="0"/>
                        <a:t>Operação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913240"/>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Adição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2567692"/>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Subtração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4714281"/>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Multiplicação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056715"/>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Divisão (com resultado fracionário)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4731785"/>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Divisão (com resultados inteiros)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7953312"/>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a:t>Módulo ou resto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5360068"/>
                  </a:ext>
                </a:extLst>
              </a:tr>
              <a:tr h="380932">
                <a:tc>
                  <a:txBody>
                    <a:bodyPr/>
                    <a:lstStyle/>
                    <a:p>
                      <a:pPr algn="ctr"/>
                      <a:r>
                        <a:rPr lang="pt-BR"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pt-BR" sz="2000" dirty="0" err="1"/>
                        <a:t>Exponenciação</a:t>
                      </a:r>
                      <a:r>
                        <a:rPr lang="pt-BR" sz="2000" dirty="0"/>
                        <a:t> ou potenciação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411689"/>
                  </a:ext>
                </a:extLst>
              </a:tr>
            </a:tbl>
          </a:graphicData>
        </a:graphic>
      </p:graphicFrame>
    </p:spTree>
    <p:extLst>
      <p:ext uri="{BB962C8B-B14F-4D97-AF65-F5344CB8AC3E}">
        <p14:creationId xmlns:p14="http://schemas.microsoft.com/office/powerpoint/2010/main" val="724118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107F8-FB3B-4449-8B10-DD9BB69FB209}"/>
              </a:ext>
            </a:extLst>
          </p:cNvPr>
          <p:cNvSpPr>
            <a:spLocks noGrp="1"/>
          </p:cNvSpPr>
          <p:nvPr>
            <p:ph type="title"/>
          </p:nvPr>
        </p:nvSpPr>
        <p:spPr/>
        <p:txBody>
          <a:bodyPr>
            <a:normAutofit/>
          </a:bodyPr>
          <a:lstStyle/>
          <a:p>
            <a:r>
              <a:rPr lang="pt-BR" dirty="0"/>
              <a:t>Exemplo: imprimindo a tabuada de vários números informados</a:t>
            </a:r>
          </a:p>
        </p:txBody>
      </p:sp>
      <p:sp>
        <p:nvSpPr>
          <p:cNvPr id="4" name="Rectangle 1">
            <a:extLst>
              <a:ext uri="{FF2B5EF4-FFF2-40B4-BE49-F238E27FC236}">
                <a16:creationId xmlns:a16="http://schemas.microsoft.com/office/drawing/2014/main" id="{512D8364-DC98-4EA9-8A54-0DECB0CFF53B}"/>
              </a:ext>
            </a:extLst>
          </p:cNvPr>
          <p:cNvSpPr>
            <a:spLocks noGrp="1" noChangeArrowheads="1"/>
          </p:cNvSpPr>
          <p:nvPr>
            <p:ph idx="1"/>
          </p:nvPr>
        </p:nvSpPr>
        <p:spPr bwMode="auto">
          <a:xfrm>
            <a:off x="1663202" y="2442090"/>
            <a:ext cx="8865595" cy="25314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BR" altLang="pt-BR" sz="1600" dirty="0">
                <a:solidFill>
                  <a:srgbClr val="000000"/>
                </a:solidFill>
                <a:latin typeface="Courier New" panose="02070309020205020404" pitchFamily="49" charset="0"/>
                <a:cs typeface="Courier New" panose="02070309020205020404" pitchFamily="49" charset="0"/>
              </a:rPr>
              <a:t>resp = </a:t>
            </a:r>
            <a:r>
              <a:rPr lang="pt-BR" altLang="pt-BR" sz="1600" b="1" dirty="0">
                <a:solidFill>
                  <a:srgbClr val="008080"/>
                </a:solidFill>
                <a:latin typeface="Courier New" panose="02070309020205020404" pitchFamily="49" charset="0"/>
                <a:cs typeface="Courier New" panose="02070309020205020404" pitchFamily="49" charset="0"/>
              </a:rPr>
              <a:t>'S'</a:t>
            </a:r>
            <a:br>
              <a:rPr lang="pt-BR" altLang="pt-BR" sz="1600" b="1" dirty="0">
                <a:solidFill>
                  <a:srgbClr val="008080"/>
                </a:solidFill>
                <a:latin typeface="Courier New" panose="02070309020205020404" pitchFamily="49" charset="0"/>
                <a:cs typeface="Courier New" panose="02070309020205020404" pitchFamily="49" charset="0"/>
              </a:rPr>
            </a:br>
            <a:r>
              <a:rPr lang="pt-BR" altLang="pt-BR" sz="1600" b="1" dirty="0">
                <a:solidFill>
                  <a:srgbClr val="000080"/>
                </a:solidFill>
                <a:latin typeface="Courier New" panose="02070309020205020404" pitchFamily="49" charset="0"/>
                <a:cs typeface="Courier New" panose="02070309020205020404" pitchFamily="49" charset="0"/>
              </a:rPr>
              <a:t>while </a:t>
            </a:r>
            <a:r>
              <a:rPr lang="pt-BR" altLang="pt-BR" sz="1600" dirty="0">
                <a:solidFill>
                  <a:srgbClr val="000000"/>
                </a:solidFill>
                <a:latin typeface="Courier New" panose="02070309020205020404" pitchFamily="49" charset="0"/>
                <a:cs typeface="Courier New" panose="02070309020205020404" pitchFamily="49" charset="0"/>
              </a:rPr>
              <a:t>(resp.upper() == </a:t>
            </a:r>
            <a:r>
              <a:rPr lang="pt-BR" altLang="pt-BR" sz="1600" b="1" dirty="0">
                <a:solidFill>
                  <a:srgbClr val="008080"/>
                </a:solidFill>
                <a:latin typeface="Courier New" panose="02070309020205020404" pitchFamily="49" charset="0"/>
                <a:cs typeface="Courier New" panose="02070309020205020404" pitchFamily="49" charset="0"/>
              </a:rPr>
              <a:t>'S'</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n = </a:t>
            </a:r>
            <a:r>
              <a:rPr lang="pt-BR" altLang="pt-BR" sz="1600" dirty="0">
                <a:solidFill>
                  <a:srgbClr val="000080"/>
                </a:solidFill>
                <a:latin typeface="Courier New" panose="02070309020205020404" pitchFamily="49" charset="0"/>
                <a:cs typeface="Courier New" panose="02070309020205020404" pitchFamily="49" charset="0"/>
              </a:rPr>
              <a:t>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80"/>
                </a:solidFill>
                <a:latin typeface="Courier New" panose="02070309020205020404" pitchFamily="49" charset="0"/>
                <a:cs typeface="Courier New" panose="02070309020205020404" pitchFamily="49" charset="0"/>
              </a:rPr>
              <a:t>input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"Entre o valor da tabuada: "</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i = </a:t>
            </a:r>
            <a:r>
              <a:rPr lang="pt-BR" altLang="pt-BR" sz="1600" dirty="0">
                <a:solidFill>
                  <a:srgbClr val="0000FF"/>
                </a:solidFill>
                <a:latin typeface="Courier New" panose="02070309020205020404" pitchFamily="49" charset="0"/>
                <a:cs typeface="Courier New" panose="02070309020205020404" pitchFamily="49" charset="0"/>
              </a:rPr>
              <a:t>1</a:t>
            </a:r>
            <a:br>
              <a:rPr lang="pt-BR" altLang="pt-BR" sz="1600" dirty="0">
                <a:solidFill>
                  <a:srgbClr val="0000FF"/>
                </a:solidFill>
                <a:latin typeface="Courier New" panose="02070309020205020404" pitchFamily="49" charset="0"/>
                <a:cs typeface="Courier New" panose="02070309020205020404" pitchFamily="49" charset="0"/>
              </a:rPr>
            </a:br>
            <a:r>
              <a:rPr lang="pt-BR" altLang="pt-BR" sz="1600" dirty="0">
                <a:solidFill>
                  <a:srgbClr val="0000FF"/>
                </a:solidFill>
                <a:latin typeface="Courier New" panose="02070309020205020404" pitchFamily="49" charset="0"/>
                <a:cs typeface="Courier New" panose="02070309020205020404" pitchFamily="49" charset="0"/>
              </a:rPr>
              <a:t>    </a:t>
            </a:r>
            <a:r>
              <a:rPr lang="pt-BR" altLang="pt-BR" sz="1600" b="1" dirty="0">
                <a:solidFill>
                  <a:srgbClr val="000080"/>
                </a:solidFill>
                <a:latin typeface="Courier New" panose="02070309020205020404" pitchFamily="49" charset="0"/>
                <a:cs typeface="Courier New" panose="02070309020205020404" pitchFamily="49" charset="0"/>
              </a:rPr>
              <a:t>while </a:t>
            </a:r>
            <a:r>
              <a:rPr lang="pt-BR" altLang="pt-BR" sz="1600" dirty="0">
                <a:solidFill>
                  <a:srgbClr val="000000"/>
                </a:solidFill>
                <a:latin typeface="Courier New" panose="02070309020205020404" pitchFamily="49" charset="0"/>
                <a:cs typeface="Courier New" panose="02070309020205020404" pitchFamily="49" charset="0"/>
              </a:rPr>
              <a:t>(i &lt;= </a:t>
            </a:r>
            <a:r>
              <a:rPr lang="pt-BR" altLang="pt-BR" sz="1600" dirty="0">
                <a:solidFill>
                  <a:srgbClr val="0000FF"/>
                </a:solidFill>
                <a:latin typeface="Courier New" panose="02070309020205020404" pitchFamily="49" charset="0"/>
                <a:cs typeface="Courier New" panose="02070309020205020404" pitchFamily="49" charset="0"/>
              </a:rPr>
              <a:t>10</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r = n * i;</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 x {:2} = {:3}'.format</a:t>
            </a:r>
            <a:r>
              <a:rPr lang="pt-BR" altLang="pt-BR" sz="1600" dirty="0">
                <a:solidFill>
                  <a:srgbClr val="000000"/>
                </a:solidFill>
                <a:latin typeface="Courier New" panose="02070309020205020404" pitchFamily="49" charset="0"/>
                <a:cs typeface="Courier New" panose="02070309020205020404" pitchFamily="49" charset="0"/>
              </a:rPr>
              <a:t>(n, i, r))</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i = i + </a:t>
            </a:r>
            <a:r>
              <a:rPr lang="pt-BR" altLang="pt-BR" sz="1600" dirty="0">
                <a:solidFill>
                  <a:srgbClr val="0000FF"/>
                </a:solidFill>
                <a:latin typeface="Courier New" panose="02070309020205020404" pitchFamily="49" charset="0"/>
                <a:cs typeface="Courier New" panose="02070309020205020404" pitchFamily="49" charset="0"/>
              </a:rPr>
              <a:t>1</a:t>
            </a:r>
            <a:br>
              <a:rPr lang="pt-BR" altLang="pt-BR" sz="1600" dirty="0">
                <a:solidFill>
                  <a:srgbClr val="0000FF"/>
                </a:solidFill>
                <a:latin typeface="Courier New" panose="02070309020205020404" pitchFamily="49" charset="0"/>
                <a:cs typeface="Courier New" panose="02070309020205020404" pitchFamily="49" charset="0"/>
              </a:rPr>
            </a:br>
            <a:r>
              <a:rPr lang="pt-BR" altLang="pt-BR" sz="1600" dirty="0">
                <a:solidFill>
                  <a:srgbClr val="0000FF"/>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"Deseja continuar? "</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resp = </a:t>
            </a:r>
            <a:r>
              <a:rPr lang="pt-BR" altLang="pt-BR" sz="1600" dirty="0">
                <a:solidFill>
                  <a:srgbClr val="000080"/>
                </a:solidFill>
                <a:latin typeface="Courier New" panose="02070309020205020404" pitchFamily="49" charset="0"/>
                <a:cs typeface="Courier New" panose="02070309020205020404" pitchFamily="49" charset="0"/>
              </a:rPr>
              <a:t>input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"Tecle [S] para SIM / qualquer caractere para NAO: "</a:t>
            </a:r>
            <a:r>
              <a:rPr lang="pt-BR" altLang="pt-BR" sz="1600" dirty="0">
                <a:solidFill>
                  <a:srgbClr val="000000"/>
                </a:solidFill>
                <a:latin typeface="Courier New" panose="02070309020205020404" pitchFamily="49" charset="0"/>
                <a:cs typeface="Courier New" panose="02070309020205020404" pitchFamily="49" charset="0"/>
              </a:rPr>
              <a:t>)</a:t>
            </a:r>
            <a:endParaRPr lang="pt-BR" altLang="pt-BR"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19603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Comando for .. in</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Autofit/>
          </a:bodyPr>
          <a:lstStyle/>
          <a:p>
            <a:pPr algn="just"/>
            <a:r>
              <a:rPr lang="pt-BR" dirty="0"/>
              <a:t>O laço for.. in é executado a partir da definição de uma variável que sofrerá a contagem na faixa de valores estabelecida entre o parâmetro opcional início e o parâmetro obrigatório fim da contagem ao passo estabelecido opcionalmente com o parâmetro incremento.</a:t>
            </a:r>
          </a:p>
          <a:p>
            <a:pPr marL="0" indent="0">
              <a:buNone/>
            </a:pPr>
            <a:endParaRPr lang="pt-BR" dirty="0"/>
          </a:p>
          <a:p>
            <a:pPr marL="0" indent="0">
              <a:buNone/>
            </a:pPr>
            <a:r>
              <a:rPr lang="pt-BR" dirty="0"/>
              <a:t>	</a:t>
            </a:r>
            <a:r>
              <a:rPr lang="pt-BR" b="1" dirty="0"/>
              <a:t>for &lt;variável&gt; in range([&lt;início&gt;,] &lt;fim&gt; [, &lt;incremento&gt;]): </a:t>
            </a:r>
          </a:p>
          <a:p>
            <a:pPr marL="0" indent="0">
              <a:buNone/>
            </a:pPr>
            <a:r>
              <a:rPr lang="pt-BR" b="1" dirty="0"/>
              <a:t>			&lt;instrução 1&gt; </a:t>
            </a:r>
          </a:p>
          <a:p>
            <a:pPr marL="0" indent="0">
              <a:buNone/>
            </a:pPr>
            <a:r>
              <a:rPr lang="pt-BR" b="1" dirty="0"/>
              <a:t>			&lt;instrução 2&gt; </a:t>
            </a:r>
          </a:p>
          <a:p>
            <a:pPr marL="0" indent="0">
              <a:buNone/>
            </a:pPr>
            <a:r>
              <a:rPr lang="pt-BR" b="1" dirty="0"/>
              <a:t>			&lt;instrução N&gt;</a:t>
            </a:r>
          </a:p>
          <a:p>
            <a:pPr marL="0" indent="0">
              <a:buNone/>
            </a:pPr>
            <a:endParaRPr lang="pt-BR" b="1" dirty="0"/>
          </a:p>
          <a:p>
            <a:pPr marL="397764" lvl="1" indent="0">
              <a:buNone/>
            </a:pPr>
            <a:endParaRPr lang="pt-BR" sz="2000" dirty="0"/>
          </a:p>
        </p:txBody>
      </p:sp>
    </p:spTree>
    <p:extLst>
      <p:ext uri="{BB962C8B-B14F-4D97-AF65-F5344CB8AC3E}">
        <p14:creationId xmlns:p14="http://schemas.microsoft.com/office/powerpoint/2010/main" val="7232314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BF0DC-1B38-4A31-90AC-855519D33815}"/>
              </a:ext>
            </a:extLst>
          </p:cNvPr>
          <p:cNvSpPr>
            <a:spLocks noGrp="1"/>
          </p:cNvSpPr>
          <p:nvPr>
            <p:ph type="title"/>
          </p:nvPr>
        </p:nvSpPr>
        <p:spPr/>
        <p:txBody>
          <a:bodyPr>
            <a:normAutofit/>
          </a:bodyPr>
          <a:lstStyle/>
          <a:p>
            <a:r>
              <a:rPr lang="pt-BR" sz="4000" dirty="0"/>
              <a:t>Exemplo: imprimindo a tabuada de somente um número informado</a:t>
            </a:r>
          </a:p>
        </p:txBody>
      </p:sp>
      <p:sp>
        <p:nvSpPr>
          <p:cNvPr id="4" name="Rectangle 1">
            <a:extLst>
              <a:ext uri="{FF2B5EF4-FFF2-40B4-BE49-F238E27FC236}">
                <a16:creationId xmlns:a16="http://schemas.microsoft.com/office/drawing/2014/main" id="{DB52D930-2841-42EB-BBA4-B7D646C948A4}"/>
              </a:ext>
            </a:extLst>
          </p:cNvPr>
          <p:cNvSpPr>
            <a:spLocks noGrp="1" noChangeArrowheads="1"/>
          </p:cNvSpPr>
          <p:nvPr>
            <p:ph idx="1"/>
          </p:nvPr>
        </p:nvSpPr>
        <p:spPr bwMode="auto">
          <a:xfrm>
            <a:off x="2355917" y="2708921"/>
            <a:ext cx="7747955" cy="13619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lang="pt-BR" altLang="pt-BR" sz="2100" dirty="0">
                <a:solidFill>
                  <a:srgbClr val="000000"/>
                </a:solidFill>
                <a:latin typeface="Courier New" panose="02070309020205020404" pitchFamily="49" charset="0"/>
                <a:cs typeface="Courier New" panose="02070309020205020404" pitchFamily="49" charset="0"/>
              </a:rPr>
              <a:t>n = </a:t>
            </a:r>
            <a:r>
              <a:rPr lang="pt-BR" altLang="pt-BR" sz="2100" dirty="0">
                <a:solidFill>
                  <a:srgbClr val="000080"/>
                </a:solidFill>
                <a:latin typeface="Courier New" panose="02070309020205020404" pitchFamily="49" charset="0"/>
                <a:cs typeface="Courier New" panose="02070309020205020404" pitchFamily="49" charset="0"/>
              </a:rPr>
              <a:t>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80"/>
                </a:solidFill>
                <a:latin typeface="Courier New" panose="02070309020205020404" pitchFamily="49" charset="0"/>
                <a:cs typeface="Courier New" panose="02070309020205020404" pitchFamily="49" charset="0"/>
              </a:rPr>
              <a:t>input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"Entre o valor da tabuada: "</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b="1" dirty="0">
                <a:solidFill>
                  <a:srgbClr val="000080"/>
                </a:solidFill>
                <a:latin typeface="Courier New" panose="02070309020205020404" pitchFamily="49" charset="0"/>
                <a:cs typeface="Courier New" panose="02070309020205020404" pitchFamily="49" charset="0"/>
              </a:rPr>
              <a:t>for </a:t>
            </a:r>
            <a:r>
              <a:rPr lang="pt-BR" altLang="pt-BR" sz="2100" dirty="0">
                <a:solidFill>
                  <a:srgbClr val="000000"/>
                </a:solidFill>
                <a:latin typeface="Courier New" panose="02070309020205020404" pitchFamily="49" charset="0"/>
                <a:cs typeface="Courier New" panose="02070309020205020404" pitchFamily="49" charset="0"/>
              </a:rPr>
              <a:t>i </a:t>
            </a:r>
            <a:r>
              <a:rPr lang="pt-BR" altLang="pt-BR" sz="2100" b="1" dirty="0">
                <a:solidFill>
                  <a:srgbClr val="000080"/>
                </a:solidFill>
                <a:latin typeface="Courier New" panose="02070309020205020404" pitchFamily="49" charset="0"/>
                <a:cs typeface="Courier New" panose="02070309020205020404" pitchFamily="49" charset="0"/>
              </a:rPr>
              <a:t>in </a:t>
            </a:r>
            <a:r>
              <a:rPr lang="pt-BR" altLang="pt-BR" sz="2100" dirty="0">
                <a:solidFill>
                  <a:srgbClr val="000080"/>
                </a:solidFill>
                <a:latin typeface="Courier New" panose="02070309020205020404" pitchFamily="49" charset="0"/>
                <a:cs typeface="Courier New" panose="02070309020205020404" pitchFamily="49" charset="0"/>
              </a:rPr>
              <a:t>range</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dirty="0">
                <a:solidFill>
                  <a:srgbClr val="0000FF"/>
                </a:solidFill>
                <a:latin typeface="Courier New" panose="02070309020205020404" pitchFamily="49" charset="0"/>
                <a:cs typeface="Courier New" panose="02070309020205020404" pitchFamily="49" charset="0"/>
              </a:rPr>
              <a:t>1</a:t>
            </a: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FF"/>
                </a:solidFill>
                <a:latin typeface="Courier New" panose="02070309020205020404" pitchFamily="49" charset="0"/>
                <a:cs typeface="Courier New" panose="02070309020205020404" pitchFamily="49" charset="0"/>
              </a:rPr>
              <a:t>11</a:t>
            </a:r>
            <a:r>
              <a:rPr lang="pt-BR" altLang="pt-BR" sz="2100" dirty="0">
                <a:solidFill>
                  <a:srgbClr val="000000"/>
                </a:solidFill>
                <a:latin typeface="Courier New" panose="02070309020205020404" pitchFamily="49" charset="0"/>
                <a:cs typeface="Courier New" panose="02070309020205020404" pitchFamily="49" charset="0"/>
              </a:rPr>
              <a:t>):</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r = n * i</a:t>
            </a:r>
            <a:br>
              <a:rPr lang="pt-BR" altLang="pt-BR" sz="2100" dirty="0">
                <a:solidFill>
                  <a:srgbClr val="000000"/>
                </a:solidFill>
                <a:latin typeface="Courier New" panose="02070309020205020404" pitchFamily="49" charset="0"/>
                <a:cs typeface="Courier New" panose="02070309020205020404" pitchFamily="49" charset="0"/>
              </a:rPr>
            </a:br>
            <a:r>
              <a:rPr lang="pt-BR" altLang="pt-BR" sz="2100" dirty="0">
                <a:solidFill>
                  <a:srgbClr val="000000"/>
                </a:solidFill>
                <a:latin typeface="Courier New" panose="02070309020205020404" pitchFamily="49" charset="0"/>
                <a:cs typeface="Courier New" panose="02070309020205020404" pitchFamily="49" charset="0"/>
              </a:rPr>
              <a:t>    </a:t>
            </a:r>
            <a:r>
              <a:rPr lang="pt-BR" altLang="pt-BR" sz="2100" dirty="0">
                <a:solidFill>
                  <a:srgbClr val="000080"/>
                </a:solidFill>
                <a:latin typeface="Courier New" panose="02070309020205020404" pitchFamily="49" charset="0"/>
                <a:cs typeface="Courier New" panose="02070309020205020404" pitchFamily="49" charset="0"/>
              </a:rPr>
              <a:t>print</a:t>
            </a:r>
            <a:r>
              <a:rPr lang="pt-BR" altLang="pt-BR" sz="2100" dirty="0">
                <a:solidFill>
                  <a:srgbClr val="000000"/>
                </a:solidFill>
                <a:latin typeface="Courier New" panose="02070309020205020404" pitchFamily="49" charset="0"/>
                <a:cs typeface="Courier New" panose="02070309020205020404" pitchFamily="49" charset="0"/>
              </a:rPr>
              <a:t>(</a:t>
            </a:r>
            <a:r>
              <a:rPr lang="pt-BR" altLang="pt-BR" sz="2100" b="1" dirty="0">
                <a:solidFill>
                  <a:srgbClr val="008080"/>
                </a:solidFill>
                <a:latin typeface="Courier New" panose="02070309020205020404" pitchFamily="49" charset="0"/>
                <a:cs typeface="Courier New" panose="02070309020205020404" pitchFamily="49" charset="0"/>
              </a:rPr>
              <a:t>"{:2} x {:2} = {:3}"</a:t>
            </a:r>
            <a:r>
              <a:rPr lang="pt-BR" altLang="pt-BR" sz="2100" dirty="0">
                <a:solidFill>
                  <a:srgbClr val="000000"/>
                </a:solidFill>
                <a:latin typeface="Courier New" panose="02070309020205020404" pitchFamily="49" charset="0"/>
                <a:cs typeface="Courier New" panose="02070309020205020404" pitchFamily="49" charset="0"/>
              </a:rPr>
              <a:t>.format(n, i, r))</a:t>
            </a:r>
            <a:endParaRPr lang="pt-BR" altLang="pt-BR" sz="2100" dirty="0">
              <a:solidFill>
                <a:schemeClr val="tx1"/>
              </a:solidFill>
              <a:latin typeface="Arial" panose="020B0604020202020204" pitchFamily="34" charset="0"/>
            </a:endParaRPr>
          </a:p>
        </p:txBody>
      </p:sp>
    </p:spTree>
    <p:extLst>
      <p:ext uri="{BB962C8B-B14F-4D97-AF65-F5344CB8AC3E}">
        <p14:creationId xmlns:p14="http://schemas.microsoft.com/office/powerpoint/2010/main" val="341692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CF0FE-556F-4E6B-A934-326CD1791455}"/>
              </a:ext>
            </a:extLst>
          </p:cNvPr>
          <p:cNvSpPr>
            <a:spLocks noGrp="1"/>
          </p:cNvSpPr>
          <p:nvPr>
            <p:ph type="title"/>
          </p:nvPr>
        </p:nvSpPr>
        <p:spPr/>
        <p:txBody>
          <a:bodyPr/>
          <a:lstStyle/>
          <a:p>
            <a:r>
              <a:rPr lang="pt-BR" dirty="0"/>
              <a:t>for .. in</a:t>
            </a:r>
          </a:p>
        </p:txBody>
      </p:sp>
      <p:sp>
        <p:nvSpPr>
          <p:cNvPr id="3" name="Espaço Reservado para Conteúdo 2">
            <a:extLst>
              <a:ext uri="{FF2B5EF4-FFF2-40B4-BE49-F238E27FC236}">
                <a16:creationId xmlns:a16="http://schemas.microsoft.com/office/drawing/2014/main" id="{C72BBC4A-E7A3-48BA-B091-E655FA6F8C99}"/>
              </a:ext>
            </a:extLst>
          </p:cNvPr>
          <p:cNvSpPr>
            <a:spLocks noGrp="1"/>
          </p:cNvSpPr>
          <p:nvPr>
            <p:ph idx="1"/>
          </p:nvPr>
        </p:nvSpPr>
        <p:spPr/>
        <p:txBody>
          <a:bodyPr/>
          <a:lstStyle/>
          <a:p>
            <a:r>
              <a:rPr lang="pt-BR" dirty="0"/>
              <a:t>Há um ponto de atenção, se desejar efetuar um laço de dez passagens não use a definição da faixa de 1 .. 10, use a definição 1 .. 11, que define a partir de 1 mais 10 ações justificando o uso do valor 11 (1 + 10).</a:t>
            </a:r>
          </a:p>
          <a:p>
            <a:r>
              <a:rPr lang="pt-BR" dirty="0"/>
              <a:t>O parâmetro de inicialização da contagem de valores da funcionalidade range() é opcional. Assim sendo, observe atentamente o código do programa de tabuada a seguir:</a:t>
            </a:r>
          </a:p>
          <a:p>
            <a:endParaRPr lang="pt-BR" dirty="0"/>
          </a:p>
        </p:txBody>
      </p:sp>
      <p:sp>
        <p:nvSpPr>
          <p:cNvPr id="5" name="Rectangle 1">
            <a:extLst>
              <a:ext uri="{FF2B5EF4-FFF2-40B4-BE49-F238E27FC236}">
                <a16:creationId xmlns:a16="http://schemas.microsoft.com/office/drawing/2014/main" id="{8C013F53-D995-435D-90CE-189232E45D95}"/>
              </a:ext>
            </a:extLst>
          </p:cNvPr>
          <p:cNvSpPr txBox="1">
            <a:spLocks noChangeArrowheads="1"/>
          </p:cNvSpPr>
          <p:nvPr/>
        </p:nvSpPr>
        <p:spPr bwMode="auto">
          <a:xfrm>
            <a:off x="2840409" y="4309156"/>
            <a:ext cx="6893554" cy="11772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eaLnBrk="0" fontAlgn="base" hangingPunct="0">
              <a:lnSpc>
                <a:spcPct val="100000"/>
              </a:lnSpc>
              <a:spcBef>
                <a:spcPct val="0"/>
              </a:spcBef>
              <a:spcAft>
                <a:spcPct val="0"/>
              </a:spcAft>
              <a:buNone/>
            </a:pPr>
            <a:r>
              <a:rPr lang="pt-BR" altLang="pt-BR" sz="1800" dirty="0">
                <a:solidFill>
                  <a:srgbClr val="000000"/>
                </a:solidFill>
                <a:latin typeface="Courier New" panose="02070309020205020404" pitchFamily="49" charset="0"/>
                <a:cs typeface="Courier New" panose="02070309020205020404" pitchFamily="49" charset="0"/>
              </a:rPr>
              <a:t>n = </a:t>
            </a:r>
            <a:r>
              <a:rPr lang="pt-BR" altLang="pt-BR" sz="1800" dirty="0">
                <a:solidFill>
                  <a:srgbClr val="000080"/>
                </a:solidFill>
                <a:latin typeface="Courier New" panose="02070309020205020404" pitchFamily="49" charset="0"/>
                <a:cs typeface="Courier New" panose="02070309020205020404" pitchFamily="49" charset="0"/>
              </a:rPr>
              <a:t>int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dirty="0">
                <a:solidFill>
                  <a:srgbClr val="000080"/>
                </a:solidFill>
                <a:latin typeface="Courier New" panose="02070309020205020404" pitchFamily="49" charset="0"/>
                <a:cs typeface="Courier New" panose="02070309020205020404" pitchFamily="49" charset="0"/>
              </a:rPr>
              <a:t>input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b="1" dirty="0">
                <a:solidFill>
                  <a:srgbClr val="008080"/>
                </a:solidFill>
                <a:latin typeface="Courier New" panose="02070309020205020404" pitchFamily="49" charset="0"/>
                <a:cs typeface="Courier New" panose="02070309020205020404" pitchFamily="49" charset="0"/>
              </a:rPr>
              <a:t>"Entre o valor da tabuada: "</a:t>
            </a:r>
            <a:r>
              <a:rPr lang="pt-BR" altLang="pt-BR" sz="1800" dirty="0">
                <a:solidFill>
                  <a:srgbClr val="000000"/>
                </a:solidFill>
                <a:latin typeface="Courier New" panose="02070309020205020404" pitchFamily="49" charset="0"/>
                <a:cs typeface="Courier New" panose="02070309020205020404" pitchFamily="49" charset="0"/>
              </a:rPr>
              <a:t>))</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b="1" dirty="0">
                <a:solidFill>
                  <a:srgbClr val="000080"/>
                </a:solidFill>
                <a:latin typeface="Courier New" panose="02070309020205020404" pitchFamily="49" charset="0"/>
                <a:cs typeface="Courier New" panose="02070309020205020404" pitchFamily="49" charset="0"/>
              </a:rPr>
              <a:t>for </a:t>
            </a:r>
            <a:r>
              <a:rPr lang="pt-BR" altLang="pt-BR" sz="1800" dirty="0">
                <a:solidFill>
                  <a:srgbClr val="000000"/>
                </a:solidFill>
                <a:latin typeface="Courier New" panose="02070309020205020404" pitchFamily="49" charset="0"/>
                <a:cs typeface="Courier New" panose="02070309020205020404" pitchFamily="49" charset="0"/>
              </a:rPr>
              <a:t>i </a:t>
            </a:r>
            <a:r>
              <a:rPr lang="pt-BR" altLang="pt-BR" sz="1800" b="1" dirty="0">
                <a:solidFill>
                  <a:srgbClr val="000080"/>
                </a:solidFill>
                <a:latin typeface="Courier New" panose="02070309020205020404" pitchFamily="49" charset="0"/>
                <a:cs typeface="Courier New" panose="02070309020205020404" pitchFamily="49" charset="0"/>
              </a:rPr>
              <a:t>in </a:t>
            </a:r>
            <a:r>
              <a:rPr lang="pt-BR" altLang="pt-BR" sz="1800" dirty="0">
                <a:solidFill>
                  <a:srgbClr val="000080"/>
                </a:solidFill>
                <a:latin typeface="Courier New" panose="02070309020205020404" pitchFamily="49" charset="0"/>
                <a:cs typeface="Courier New" panose="02070309020205020404" pitchFamily="49" charset="0"/>
              </a:rPr>
              <a:t>range</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dirty="0">
                <a:solidFill>
                  <a:srgbClr val="0000FF"/>
                </a:solidFill>
                <a:latin typeface="Courier New" panose="02070309020205020404" pitchFamily="49" charset="0"/>
                <a:cs typeface="Courier New" panose="02070309020205020404" pitchFamily="49" charset="0"/>
              </a:rPr>
              <a:t>10</a:t>
            </a:r>
            <a:r>
              <a:rPr lang="pt-BR" altLang="pt-BR" sz="1800" dirty="0">
                <a:solidFill>
                  <a:srgbClr val="000000"/>
                </a:solidFill>
                <a:latin typeface="Courier New" panose="02070309020205020404" pitchFamily="49" charset="0"/>
                <a:cs typeface="Courier New" panose="02070309020205020404" pitchFamily="49" charset="0"/>
              </a:rPr>
              <a:t>):</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dirty="0">
                <a:solidFill>
                  <a:srgbClr val="000000"/>
                </a:solidFill>
                <a:latin typeface="Courier New" panose="02070309020205020404" pitchFamily="49" charset="0"/>
                <a:cs typeface="Courier New" panose="02070309020205020404" pitchFamily="49" charset="0"/>
              </a:rPr>
              <a:t>    r = n * (i+1)</a:t>
            </a:r>
            <a:br>
              <a:rPr lang="pt-BR" altLang="pt-BR" sz="1800" dirty="0">
                <a:solidFill>
                  <a:srgbClr val="000000"/>
                </a:solidFill>
                <a:latin typeface="Courier New" panose="02070309020205020404" pitchFamily="49" charset="0"/>
                <a:cs typeface="Courier New" panose="02070309020205020404" pitchFamily="49" charset="0"/>
              </a:rPr>
            </a:br>
            <a:r>
              <a:rPr lang="pt-BR" altLang="pt-BR" sz="1800" dirty="0">
                <a:solidFill>
                  <a:srgbClr val="000000"/>
                </a:solidFill>
                <a:latin typeface="Courier New" panose="02070309020205020404" pitchFamily="49" charset="0"/>
                <a:cs typeface="Courier New" panose="02070309020205020404" pitchFamily="49" charset="0"/>
              </a:rPr>
              <a:t>    </a:t>
            </a:r>
            <a:r>
              <a:rPr lang="pt-BR" altLang="pt-BR" sz="1800" dirty="0">
                <a:solidFill>
                  <a:srgbClr val="000080"/>
                </a:solidFill>
                <a:latin typeface="Courier New" panose="02070309020205020404" pitchFamily="49" charset="0"/>
                <a:cs typeface="Courier New" panose="02070309020205020404" pitchFamily="49" charset="0"/>
              </a:rPr>
              <a:t>print</a:t>
            </a:r>
            <a:r>
              <a:rPr lang="pt-BR" altLang="pt-BR" sz="1800" dirty="0">
                <a:solidFill>
                  <a:srgbClr val="000000"/>
                </a:solidFill>
                <a:latin typeface="Courier New" panose="02070309020205020404" pitchFamily="49" charset="0"/>
                <a:cs typeface="Courier New" panose="02070309020205020404" pitchFamily="49" charset="0"/>
              </a:rPr>
              <a:t>(</a:t>
            </a:r>
            <a:r>
              <a:rPr lang="pt-BR" altLang="pt-BR" sz="1800" b="1" dirty="0">
                <a:solidFill>
                  <a:srgbClr val="008080"/>
                </a:solidFill>
                <a:latin typeface="Courier New" panose="02070309020205020404" pitchFamily="49" charset="0"/>
                <a:cs typeface="Courier New" panose="02070309020205020404" pitchFamily="49" charset="0"/>
              </a:rPr>
              <a:t>"{:2} x {:2} = {:3}"</a:t>
            </a:r>
            <a:r>
              <a:rPr lang="pt-BR" altLang="pt-BR" sz="1800" dirty="0">
                <a:solidFill>
                  <a:srgbClr val="000000"/>
                </a:solidFill>
                <a:latin typeface="Courier New" panose="02070309020205020404" pitchFamily="49" charset="0"/>
                <a:cs typeface="Courier New" panose="02070309020205020404" pitchFamily="49" charset="0"/>
              </a:rPr>
              <a:t>.format(n, i+1, r))</a:t>
            </a:r>
            <a:endParaRPr lang="pt-BR" altLang="pt-BR"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218396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71D050-1E49-4913-A988-246BA66B2948}"/>
              </a:ext>
            </a:extLst>
          </p:cNvPr>
          <p:cNvSpPr>
            <a:spLocks noGrp="1"/>
          </p:cNvSpPr>
          <p:nvPr>
            <p:ph type="title"/>
          </p:nvPr>
        </p:nvSpPr>
        <p:spPr/>
        <p:txBody>
          <a:bodyPr/>
          <a:lstStyle/>
          <a:p>
            <a:r>
              <a:rPr lang="pt-BR" dirty="0"/>
              <a:t>for .. In (faixa)</a:t>
            </a:r>
          </a:p>
        </p:txBody>
      </p:sp>
      <p:sp>
        <p:nvSpPr>
          <p:cNvPr id="3" name="Espaço Reservado para Conteúdo 2">
            <a:extLst>
              <a:ext uri="{FF2B5EF4-FFF2-40B4-BE49-F238E27FC236}">
                <a16:creationId xmlns:a16="http://schemas.microsoft.com/office/drawing/2014/main" id="{5C92C90F-36AC-4B3B-B3C8-08B4C46BD2D5}"/>
              </a:ext>
            </a:extLst>
          </p:cNvPr>
          <p:cNvSpPr>
            <a:spLocks noGrp="1"/>
          </p:cNvSpPr>
          <p:nvPr>
            <p:ph idx="1"/>
          </p:nvPr>
        </p:nvSpPr>
        <p:spPr/>
        <p:txBody>
          <a:bodyPr>
            <a:normAutofit/>
          </a:bodyPr>
          <a:lstStyle/>
          <a:p>
            <a:pPr algn="just"/>
            <a:r>
              <a:rPr lang="pt-BR" sz="2400" dirty="0"/>
              <a:t>Ao ser executado, o programa apresenta a tabuada do valor informado. Note que a funcionalidade range() possui apenas o parâmetro de finalização de certa contagem, nesse caso 10. Observe que ao manter apenas a definição da quantidade de vezes, nesse caso 10 faz a contagem de 0 a 9. Se fosse definido 20, a contagem seria de 0 a 19, e assim sucessivamente. </a:t>
            </a:r>
          </a:p>
          <a:p>
            <a:pPr algn="just"/>
            <a:r>
              <a:rPr lang="pt-BR" sz="2400" dirty="0"/>
              <a:t>Devido ao fato de ser realizada a contagem de 0 a 9 para a definição range(10), fez-se necessário estabelecer um pequeno ajuste na instrução de processamento r = n * (i + 1) ao se definir a soma de 1 ao valor da variável I para evitar que a tabuada apresentada estivesse na faixa de 0 a 9 e o mesmo sendo implementado na instrução de saída </a:t>
            </a:r>
            <a:r>
              <a:rPr lang="pt-BR" altLang="pt-BR" sz="2400" dirty="0">
                <a:solidFill>
                  <a:srgbClr val="000080"/>
                </a:solidFill>
                <a:latin typeface="Courier New" panose="02070309020205020404" pitchFamily="49" charset="0"/>
                <a:cs typeface="Courier New" panose="02070309020205020404" pitchFamily="49" charset="0"/>
              </a:rPr>
              <a:t>print</a:t>
            </a:r>
            <a:r>
              <a:rPr lang="pt-BR" altLang="pt-BR" sz="2400" dirty="0">
                <a:solidFill>
                  <a:srgbClr val="000000"/>
                </a:solidFill>
                <a:latin typeface="Courier New" panose="02070309020205020404" pitchFamily="49" charset="0"/>
                <a:cs typeface="Courier New" panose="02070309020205020404" pitchFamily="49" charset="0"/>
              </a:rPr>
              <a:t>(</a:t>
            </a:r>
            <a:r>
              <a:rPr lang="pt-BR" altLang="pt-BR" sz="2400" b="1" dirty="0">
                <a:solidFill>
                  <a:srgbClr val="008080"/>
                </a:solidFill>
                <a:latin typeface="Courier New" panose="02070309020205020404" pitchFamily="49" charset="0"/>
                <a:cs typeface="Courier New" panose="02070309020205020404" pitchFamily="49" charset="0"/>
              </a:rPr>
              <a:t>"{:2} x {:2} = {:3}"</a:t>
            </a:r>
            <a:r>
              <a:rPr lang="pt-BR" altLang="pt-BR" sz="2400" dirty="0">
                <a:solidFill>
                  <a:srgbClr val="000000"/>
                </a:solidFill>
                <a:latin typeface="Courier New" panose="02070309020205020404" pitchFamily="49" charset="0"/>
                <a:cs typeface="Courier New" panose="02070309020205020404" pitchFamily="49" charset="0"/>
              </a:rPr>
              <a:t>.format(n, i+1, r))</a:t>
            </a:r>
            <a:r>
              <a:rPr lang="pt-BR" sz="2400" dirty="0"/>
              <a:t>.</a:t>
            </a:r>
          </a:p>
        </p:txBody>
      </p:sp>
    </p:spTree>
    <p:extLst>
      <p:ext uri="{BB962C8B-B14F-4D97-AF65-F5344CB8AC3E}">
        <p14:creationId xmlns:p14="http://schemas.microsoft.com/office/powerpoint/2010/main" val="2310620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B9C80-6366-443F-822D-AA9893685C5B}"/>
              </a:ext>
            </a:extLst>
          </p:cNvPr>
          <p:cNvSpPr>
            <a:spLocks noGrp="1"/>
          </p:cNvSpPr>
          <p:nvPr>
            <p:ph type="title"/>
          </p:nvPr>
        </p:nvSpPr>
        <p:spPr/>
        <p:txBody>
          <a:bodyPr/>
          <a:lstStyle/>
          <a:p>
            <a:r>
              <a:rPr lang="pt-BR" dirty="0"/>
              <a:t>for .. in (incremento/decremento)</a:t>
            </a:r>
          </a:p>
        </p:txBody>
      </p:sp>
      <p:sp>
        <p:nvSpPr>
          <p:cNvPr id="3" name="Espaço Reservado para Conteúdo 2">
            <a:extLst>
              <a:ext uri="{FF2B5EF4-FFF2-40B4-BE49-F238E27FC236}">
                <a16:creationId xmlns:a16="http://schemas.microsoft.com/office/drawing/2014/main" id="{3FEFD2F8-BC33-4C0E-BADD-8FB2D20C6418}"/>
              </a:ext>
            </a:extLst>
          </p:cNvPr>
          <p:cNvSpPr>
            <a:spLocks noGrp="1"/>
          </p:cNvSpPr>
          <p:nvPr>
            <p:ph idx="1"/>
          </p:nvPr>
        </p:nvSpPr>
        <p:spPr>
          <a:xfrm>
            <a:off x="1269557" y="1880346"/>
            <a:ext cx="10511625" cy="2686050"/>
          </a:xfrm>
        </p:spPr>
        <p:txBody>
          <a:bodyPr>
            <a:noAutofit/>
          </a:bodyPr>
          <a:lstStyle/>
          <a:p>
            <a:pPr algn="just"/>
            <a:r>
              <a:rPr lang="pt-BR" sz="1800" dirty="0"/>
              <a:t>Os laços iterativos executados com o comando for... in podem operar ações com valor de passo diferente de 1. Nesse caso, é necessário definir dentro da funcionalidade range() um terceiro valor para esta ação. Assim sendo, considere um programa que apresente valores de 1 a 12 de 2 em 2.</a:t>
            </a:r>
          </a:p>
          <a:p>
            <a:pPr algn="just"/>
            <a:endParaRPr lang="pt-BR" sz="1800" dirty="0"/>
          </a:p>
          <a:p>
            <a:pPr marL="0" indent="0" algn="just">
              <a:buNone/>
            </a:pPr>
            <a:endParaRPr lang="pt-BR" sz="1800" dirty="0"/>
          </a:p>
          <a:p>
            <a:pPr algn="just"/>
            <a:r>
              <a:rPr lang="pt-BR" sz="1800" dirty="0"/>
              <a:t>Ao ser executado o programa, os valores 1, 3, 5, 7, 9 e 11 são apresentados. Além das ações com laços crescentes é possível fazer uso de laços decrescentes. </a:t>
            </a:r>
          </a:p>
          <a:p>
            <a:pPr algn="just"/>
            <a:r>
              <a:rPr lang="pt-BR" sz="1800" dirty="0"/>
              <a:t>O programa seguinte apresenta os valores de 20 a 1 de 2 em 2. </a:t>
            </a:r>
          </a:p>
          <a:p>
            <a:pPr marL="0" indent="0" algn="just">
              <a:buNone/>
            </a:pPr>
            <a:r>
              <a:rPr lang="pt-BR" sz="1800" dirty="0"/>
              <a:t>	 </a:t>
            </a:r>
          </a:p>
          <a:p>
            <a:pPr algn="just"/>
            <a:endParaRPr lang="pt-BR" sz="1800" dirty="0"/>
          </a:p>
          <a:p>
            <a:pPr algn="just"/>
            <a:r>
              <a:rPr lang="pt-BR" sz="1800" dirty="0"/>
              <a:t>Ao ser executado o programa, os valores 20, 18, 16, 14, 12, 10, 8, 6, 4 e 2 são apresentados.</a:t>
            </a:r>
          </a:p>
        </p:txBody>
      </p:sp>
      <p:sp>
        <p:nvSpPr>
          <p:cNvPr id="5" name="Rectangle 2">
            <a:extLst>
              <a:ext uri="{FF2B5EF4-FFF2-40B4-BE49-F238E27FC236}">
                <a16:creationId xmlns:a16="http://schemas.microsoft.com/office/drawing/2014/main" id="{B110A416-5E87-42E7-901F-2EE140F1B26D}"/>
              </a:ext>
            </a:extLst>
          </p:cNvPr>
          <p:cNvSpPr>
            <a:spLocks noChangeArrowheads="1"/>
          </p:cNvSpPr>
          <p:nvPr/>
        </p:nvSpPr>
        <p:spPr bwMode="auto">
          <a:xfrm>
            <a:off x="4535064" y="2996952"/>
            <a:ext cx="3471143" cy="561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pt-BR" altLang="pt-BR" sz="1600" b="1" dirty="0">
                <a:solidFill>
                  <a:srgbClr val="000080"/>
                </a:solidFill>
                <a:latin typeface="Courier New" panose="02070309020205020404" pitchFamily="49" charset="0"/>
                <a:cs typeface="Courier New" panose="02070309020205020404" pitchFamily="49" charset="0"/>
              </a:rPr>
              <a:t>for </a:t>
            </a:r>
            <a:r>
              <a:rPr lang="pt-BR" altLang="pt-BR" sz="1600" dirty="0">
                <a:solidFill>
                  <a:srgbClr val="000000"/>
                </a:solidFill>
                <a:latin typeface="Courier New" panose="02070309020205020404" pitchFamily="49" charset="0"/>
                <a:cs typeface="Courier New" panose="02070309020205020404" pitchFamily="49" charset="0"/>
              </a:rPr>
              <a:t>i </a:t>
            </a:r>
            <a:r>
              <a:rPr lang="pt-BR" altLang="pt-BR" sz="1600" b="1" dirty="0">
                <a:solidFill>
                  <a:srgbClr val="000080"/>
                </a:solidFill>
                <a:latin typeface="Courier New" panose="02070309020205020404" pitchFamily="49" charset="0"/>
                <a:cs typeface="Courier New" panose="02070309020205020404" pitchFamily="49" charset="0"/>
              </a:rPr>
              <a:t>in </a:t>
            </a:r>
            <a:r>
              <a:rPr lang="pt-BR" altLang="pt-BR" sz="1600" dirty="0">
                <a:solidFill>
                  <a:srgbClr val="000080"/>
                </a:solidFill>
                <a:latin typeface="Courier New" panose="02070309020205020404" pitchFamily="49" charset="0"/>
                <a:cs typeface="Courier New" panose="02070309020205020404" pitchFamily="49" charset="0"/>
              </a:rPr>
              <a:t>range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1</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13</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.format(i))</a:t>
            </a:r>
            <a:endParaRPr lang="pt-BR" altLang="pt-BR" sz="1600" dirty="0">
              <a:latin typeface="Arial" panose="020B0604020202020204" pitchFamily="34" charset="0"/>
            </a:endParaRPr>
          </a:p>
        </p:txBody>
      </p:sp>
      <p:sp>
        <p:nvSpPr>
          <p:cNvPr id="6" name="Rectangle 3">
            <a:extLst>
              <a:ext uri="{FF2B5EF4-FFF2-40B4-BE49-F238E27FC236}">
                <a16:creationId xmlns:a16="http://schemas.microsoft.com/office/drawing/2014/main" id="{66990FBE-7728-4931-8895-4117D817F1A5}"/>
              </a:ext>
            </a:extLst>
          </p:cNvPr>
          <p:cNvSpPr>
            <a:spLocks noChangeArrowheads="1"/>
          </p:cNvSpPr>
          <p:nvPr/>
        </p:nvSpPr>
        <p:spPr bwMode="auto">
          <a:xfrm>
            <a:off x="4511825" y="4977654"/>
            <a:ext cx="3471143" cy="5616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pt-BR" altLang="pt-BR" sz="1600" b="1" dirty="0">
                <a:solidFill>
                  <a:srgbClr val="000080"/>
                </a:solidFill>
                <a:latin typeface="Courier New" panose="02070309020205020404" pitchFamily="49" charset="0"/>
                <a:cs typeface="Courier New" panose="02070309020205020404" pitchFamily="49" charset="0"/>
              </a:rPr>
              <a:t>for </a:t>
            </a:r>
            <a:r>
              <a:rPr lang="pt-BR" altLang="pt-BR" sz="1600" dirty="0">
                <a:solidFill>
                  <a:srgbClr val="000000"/>
                </a:solidFill>
                <a:latin typeface="Courier New" panose="02070309020205020404" pitchFamily="49" charset="0"/>
                <a:cs typeface="Courier New" panose="02070309020205020404" pitchFamily="49" charset="0"/>
              </a:rPr>
              <a:t>i </a:t>
            </a:r>
            <a:r>
              <a:rPr lang="pt-BR" altLang="pt-BR" sz="1600" b="1" dirty="0">
                <a:solidFill>
                  <a:srgbClr val="000080"/>
                </a:solidFill>
                <a:latin typeface="Courier New" panose="02070309020205020404" pitchFamily="49" charset="0"/>
                <a:cs typeface="Courier New" panose="02070309020205020404" pitchFamily="49" charset="0"/>
              </a:rPr>
              <a:t>in </a:t>
            </a:r>
            <a:r>
              <a:rPr lang="pt-BR" altLang="pt-BR" sz="1600" dirty="0">
                <a:solidFill>
                  <a:srgbClr val="000080"/>
                </a:solidFill>
                <a:latin typeface="Courier New" panose="02070309020205020404" pitchFamily="49" charset="0"/>
                <a:cs typeface="Courier New" panose="02070309020205020404" pitchFamily="49" charset="0"/>
              </a:rPr>
              <a:t>range</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dirty="0">
                <a:solidFill>
                  <a:srgbClr val="0000FF"/>
                </a:solidFill>
                <a:latin typeface="Courier New" panose="02070309020205020404" pitchFamily="49" charset="0"/>
                <a:cs typeface="Courier New" panose="02070309020205020404" pitchFamily="49" charset="0"/>
              </a:rPr>
              <a:t>20</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0</a:t>
            </a: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FF"/>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a:t>
            </a:r>
            <a:br>
              <a:rPr lang="pt-BR" altLang="pt-BR" sz="1600" dirty="0">
                <a:solidFill>
                  <a:srgbClr val="000000"/>
                </a:solidFill>
                <a:latin typeface="Courier New" panose="02070309020205020404" pitchFamily="49" charset="0"/>
                <a:cs typeface="Courier New" panose="02070309020205020404" pitchFamily="49" charset="0"/>
              </a:rPr>
            </a:br>
            <a:r>
              <a:rPr lang="pt-BR" altLang="pt-BR" sz="1600" dirty="0">
                <a:solidFill>
                  <a:srgbClr val="000000"/>
                </a:solidFill>
                <a:latin typeface="Courier New" panose="02070309020205020404" pitchFamily="49" charset="0"/>
                <a:cs typeface="Courier New" panose="02070309020205020404" pitchFamily="49" charset="0"/>
              </a:rPr>
              <a:t>    </a:t>
            </a:r>
            <a:r>
              <a:rPr lang="pt-BR" altLang="pt-BR" sz="1600" dirty="0">
                <a:solidFill>
                  <a:srgbClr val="000080"/>
                </a:solidFill>
                <a:latin typeface="Courier New" panose="02070309020205020404" pitchFamily="49" charset="0"/>
                <a:cs typeface="Courier New" panose="02070309020205020404" pitchFamily="49" charset="0"/>
              </a:rPr>
              <a:t>print</a:t>
            </a:r>
            <a:r>
              <a:rPr lang="pt-BR" altLang="pt-BR" sz="1600" dirty="0">
                <a:solidFill>
                  <a:srgbClr val="000000"/>
                </a:solidFill>
                <a:latin typeface="Courier New" panose="02070309020205020404" pitchFamily="49" charset="0"/>
                <a:cs typeface="Courier New" panose="02070309020205020404" pitchFamily="49" charset="0"/>
              </a:rPr>
              <a:t>(</a:t>
            </a:r>
            <a:r>
              <a:rPr lang="pt-BR" altLang="pt-BR" sz="1600" b="1" dirty="0">
                <a:solidFill>
                  <a:srgbClr val="008080"/>
                </a:solidFill>
                <a:latin typeface="Courier New" panose="02070309020205020404" pitchFamily="49" charset="0"/>
                <a:cs typeface="Courier New" panose="02070309020205020404" pitchFamily="49" charset="0"/>
              </a:rPr>
              <a:t>"{:2}"</a:t>
            </a:r>
            <a:r>
              <a:rPr lang="pt-BR" altLang="pt-BR" sz="1600" dirty="0">
                <a:solidFill>
                  <a:srgbClr val="000000"/>
                </a:solidFill>
                <a:latin typeface="Courier New" panose="02070309020205020404" pitchFamily="49" charset="0"/>
                <a:cs typeface="Courier New" panose="02070309020205020404" pitchFamily="49" charset="0"/>
              </a:rPr>
              <a:t>.format(i))</a:t>
            </a:r>
            <a:endParaRPr lang="pt-BR" altLang="pt-BR" sz="1600" dirty="0">
              <a:latin typeface="Arial" panose="020B0604020202020204" pitchFamily="34" charset="0"/>
            </a:endParaRPr>
          </a:p>
        </p:txBody>
      </p:sp>
    </p:spTree>
    <p:extLst>
      <p:ext uri="{BB962C8B-B14F-4D97-AF65-F5344CB8AC3E}">
        <p14:creationId xmlns:p14="http://schemas.microsoft.com/office/powerpoint/2010/main" val="451624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3DDB93-FA73-4BC6-A4CB-48D9AF7BAEF0}"/>
              </a:ext>
            </a:extLst>
          </p:cNvPr>
          <p:cNvSpPr>
            <a:spLocks noGrp="1"/>
          </p:cNvSpPr>
          <p:nvPr>
            <p:ph type="title"/>
          </p:nvPr>
        </p:nvSpPr>
        <p:spPr>
          <a:xfrm>
            <a:off x="569843" y="286603"/>
            <a:ext cx="10585837" cy="1450757"/>
          </a:xfrm>
        </p:spPr>
        <p:txBody>
          <a:bodyPr>
            <a:normAutofit/>
          </a:bodyPr>
          <a:lstStyle/>
          <a:p>
            <a:r>
              <a:rPr lang="pt-BR" sz="4000" dirty="0"/>
              <a:t>Interrupção na execução dos laços: break e continue</a:t>
            </a:r>
            <a:br>
              <a:rPr lang="pt-BR" sz="4000" dirty="0"/>
            </a:br>
            <a:endParaRPr lang="pt-BR" sz="4000" dirty="0"/>
          </a:p>
        </p:txBody>
      </p:sp>
      <p:sp>
        <p:nvSpPr>
          <p:cNvPr id="3" name="Espaço Reservado para Conteúdo 2">
            <a:extLst>
              <a:ext uri="{FF2B5EF4-FFF2-40B4-BE49-F238E27FC236}">
                <a16:creationId xmlns:a16="http://schemas.microsoft.com/office/drawing/2014/main" id="{D59963FA-E983-40C8-BC5B-8BEACA47293B}"/>
              </a:ext>
            </a:extLst>
          </p:cNvPr>
          <p:cNvSpPr>
            <a:spLocks noGrp="1"/>
          </p:cNvSpPr>
          <p:nvPr>
            <p:ph idx="1"/>
          </p:nvPr>
        </p:nvSpPr>
        <p:spPr>
          <a:xfrm>
            <a:off x="2346960" y="2276872"/>
            <a:ext cx="7543801" cy="4023360"/>
          </a:xfrm>
        </p:spPr>
        <p:txBody>
          <a:bodyPr>
            <a:normAutofit/>
          </a:bodyPr>
          <a:lstStyle/>
          <a:p>
            <a:r>
              <a:rPr lang="pt-BR" sz="2400" dirty="0"/>
              <a:t>Se traduzirmos as palavras, elas nos dão uma dica do que elas realmente fazem com o fluxo:</a:t>
            </a:r>
          </a:p>
          <a:p>
            <a:endParaRPr lang="pt-BR" sz="2400" dirty="0"/>
          </a:p>
          <a:p>
            <a:pPr lvl="1"/>
            <a:r>
              <a:rPr lang="pt-BR" sz="2000" dirty="0"/>
              <a:t>break: é quebrar, quebra (ou interrompe) o fluxo natural do programa</a:t>
            </a:r>
          </a:p>
          <a:p>
            <a:pPr lvl="1"/>
            <a:r>
              <a:rPr lang="pt-BR" sz="2000" dirty="0"/>
              <a:t>Continue: é continuar, ou seja, continua o fluxo natural do ciclo</a:t>
            </a:r>
          </a:p>
        </p:txBody>
      </p:sp>
    </p:spTree>
    <p:extLst>
      <p:ext uri="{BB962C8B-B14F-4D97-AF65-F5344CB8AC3E}">
        <p14:creationId xmlns:p14="http://schemas.microsoft.com/office/powerpoint/2010/main" val="3644091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436DD2-C2FC-4E97-B15E-FFD1DB5AD736}"/>
              </a:ext>
            </a:extLst>
          </p:cNvPr>
          <p:cNvSpPr>
            <a:spLocks noGrp="1"/>
          </p:cNvSpPr>
          <p:nvPr>
            <p:ph type="title"/>
          </p:nvPr>
        </p:nvSpPr>
        <p:spPr/>
        <p:txBody>
          <a:bodyPr/>
          <a:lstStyle/>
          <a:p>
            <a:r>
              <a:rPr lang="pt-BR" dirty="0"/>
              <a:t>Exemplo de break </a:t>
            </a:r>
            <a:r>
              <a:rPr lang="pt-BR"/>
              <a:t>e continue</a:t>
            </a:r>
          </a:p>
        </p:txBody>
      </p:sp>
      <p:sp>
        <p:nvSpPr>
          <p:cNvPr id="4" name="Rectangle 1">
            <a:extLst>
              <a:ext uri="{FF2B5EF4-FFF2-40B4-BE49-F238E27FC236}">
                <a16:creationId xmlns:a16="http://schemas.microsoft.com/office/drawing/2014/main" id="{620D3714-F7BA-4020-90B2-6929A8602BDE}"/>
              </a:ext>
            </a:extLst>
          </p:cNvPr>
          <p:cNvSpPr>
            <a:spLocks noGrp="1" noChangeArrowheads="1"/>
          </p:cNvSpPr>
          <p:nvPr>
            <p:ph idx="1"/>
          </p:nvPr>
        </p:nvSpPr>
        <p:spPr bwMode="auto">
          <a:xfrm>
            <a:off x="2495550" y="1881430"/>
            <a:ext cx="7200900" cy="43781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lnSpc>
                <a:spcPct val="100000"/>
              </a:lnSpc>
              <a:spcBef>
                <a:spcPct val="0"/>
              </a:spcBef>
              <a:spcAft>
                <a:spcPct val="0"/>
              </a:spcAft>
              <a:buClrTx/>
              <a:buSzTx/>
              <a:buNone/>
            </a:pP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Saída</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	</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break						</a:t>
            </a:r>
            <a:r>
              <a:rPr kumimoji="0" lang="pt-BR" altLang="pt-BR"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2</a:t>
            </a:r>
            <a:b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"{:2}"</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.format(i)) 		3</a:t>
            </a:r>
          </a:p>
          <a:p>
            <a:pPr marL="0" indent="0" defTabSz="685800" eaLnBrk="0" fontAlgn="base" hangingPunct="0">
              <a:lnSpc>
                <a:spcPct val="100000"/>
              </a:lnSpc>
              <a:spcBef>
                <a:spcPct val="0"/>
              </a:spcBef>
              <a:spcAft>
                <a:spcPct val="0"/>
              </a:spcAft>
              <a:buClrTx/>
              <a:buSzTx/>
              <a:buNone/>
            </a:pP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for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in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range</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11</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1</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err="1">
                <a:ln>
                  <a:noFill/>
                </a:ln>
                <a:solidFill>
                  <a:srgbClr val="000080"/>
                </a:solidFill>
                <a:effectLst/>
                <a:latin typeface="Courier New" panose="02070309020205020404" pitchFamily="49" charset="0"/>
                <a:cs typeface="Courier New" panose="02070309020205020404" pitchFamily="49" charset="0"/>
              </a:rPr>
              <a:t>if</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 == </a:t>
            </a:r>
            <a:r>
              <a:rPr kumimoji="0" lang="pt-BR" altLang="pt-BR"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4</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2</a:t>
            </a:r>
            <a:b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continue					</a:t>
            </a:r>
            <a:r>
              <a:rPr kumimoji="0" lang="pt-BR" altLang="pt-BR"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3</a:t>
            </a:r>
            <a:b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br>
            <a:r>
              <a:rPr kumimoji="0" lang="pt-BR" altLang="pt-BR"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    </a:t>
            </a:r>
            <a:r>
              <a:rPr kumimoji="0" lang="pt-BR" altLang="pt-BR" b="0"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print</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pt-BR" altLang="pt-BR" b="1" i="0" u="none" strike="noStrike" cap="none" normalizeH="0" baseline="0" dirty="0">
                <a:ln>
                  <a:noFill/>
                </a:ln>
                <a:solidFill>
                  <a:srgbClr val="008080"/>
                </a:solidFill>
                <a:effectLst/>
                <a:latin typeface="Courier New" panose="02070309020205020404" pitchFamily="49" charset="0"/>
                <a:cs typeface="Courier New" panose="02070309020205020404" pitchFamily="49" charset="0"/>
              </a:rPr>
              <a:t>"{:2}"</a:t>
            </a: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.format(i))		5</a:t>
            </a:r>
          </a:p>
          <a:p>
            <a:pPr marL="0" indent="0" defTabSz="685800" eaLnBrk="0" fontAlgn="base" hangingPunct="0">
              <a:lnSpc>
                <a:spcPct val="100000"/>
              </a:lnSpc>
              <a:spcBef>
                <a:spcPct val="0"/>
              </a:spcBef>
              <a:spcAft>
                <a:spcPct val="0"/>
              </a:spcAft>
              <a:buClrTx/>
              <a:buSzTx/>
              <a:buNone/>
            </a:pP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6										7	</a:t>
            </a:r>
          </a:p>
          <a:p>
            <a:pPr marL="0" indent="0" defTabSz="685800" eaLnBrk="0" fontAlgn="base" hangingPunct="0">
              <a:lnSpc>
                <a:spcPct val="100000"/>
              </a:lnSpc>
              <a:spcBef>
                <a:spcPct val="0"/>
              </a:spcBef>
              <a:spcAft>
                <a:spcPct val="0"/>
              </a:spcAft>
              <a:buClrTx/>
              <a:buSzTx/>
              <a:buNone/>
            </a:pPr>
            <a:r>
              <a:rPr lang="pt-BR" altLang="pt-BR" dirty="0">
                <a:solidFill>
                  <a:srgbClr val="000000"/>
                </a:solidFill>
                <a:latin typeface="Courier New" panose="02070309020205020404" pitchFamily="49" charset="0"/>
                <a:cs typeface="Courier New" panose="02070309020205020404" pitchFamily="49" charset="0"/>
              </a:rPr>
              <a:t>								8</a:t>
            </a:r>
          </a:p>
          <a:p>
            <a:pPr marL="0" indent="0" defTabSz="685800" eaLnBrk="0" fontAlgn="base" hangingPunct="0">
              <a:lnSpc>
                <a:spcPct val="100000"/>
              </a:lnSpc>
              <a:spcBef>
                <a:spcPct val="0"/>
              </a:spcBef>
              <a:spcAft>
                <a:spcPct val="0"/>
              </a:spcAft>
              <a:buClrTx/>
              <a:buSzTx/>
              <a:buNone/>
            </a:pPr>
            <a:r>
              <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9</a:t>
            </a:r>
          </a:p>
          <a:p>
            <a:pPr marL="0" indent="0" defTabSz="685800" eaLnBrk="0" fontAlgn="base" hangingPunct="0">
              <a:lnSpc>
                <a:spcPct val="100000"/>
              </a:lnSpc>
              <a:spcBef>
                <a:spcPct val="0"/>
              </a:spcBef>
              <a:spcAft>
                <a:spcPct val="0"/>
              </a:spcAft>
              <a:buClrTx/>
              <a:buSzTx/>
              <a:buNone/>
            </a:pPr>
            <a:r>
              <a:rPr lang="pt-BR" altLang="pt-BR" dirty="0">
                <a:solidFill>
                  <a:srgbClr val="000000"/>
                </a:solidFill>
                <a:latin typeface="Courier New" panose="02070309020205020404" pitchFamily="49" charset="0"/>
                <a:cs typeface="Courier New" panose="02070309020205020404" pitchFamily="49" charset="0"/>
              </a:rPr>
              <a:t>							    10</a:t>
            </a:r>
            <a:endParaRPr kumimoji="0" lang="pt-BR" altLang="pt-BR"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54950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9AD364-2F28-4F92-83CA-CCF8550335C2}"/>
              </a:ext>
            </a:extLst>
          </p:cNvPr>
          <p:cNvSpPr>
            <a:spLocks noGrp="1"/>
          </p:cNvSpPr>
          <p:nvPr>
            <p:ph type="title"/>
          </p:nvPr>
        </p:nvSpPr>
        <p:spPr/>
        <p:txBody>
          <a:bodyPr/>
          <a:lstStyle/>
          <a:p>
            <a:r>
              <a:rPr lang="pt-BR" dirty="0"/>
              <a:t>Exercício</a:t>
            </a:r>
          </a:p>
        </p:txBody>
      </p:sp>
      <p:sp>
        <p:nvSpPr>
          <p:cNvPr id="3" name="Espaço Reservado para Conteúdo 2">
            <a:extLst>
              <a:ext uri="{FF2B5EF4-FFF2-40B4-BE49-F238E27FC236}">
                <a16:creationId xmlns:a16="http://schemas.microsoft.com/office/drawing/2014/main" id="{42F1F300-60BC-40AA-B4B3-408AD786CCE5}"/>
              </a:ext>
            </a:extLst>
          </p:cNvPr>
          <p:cNvSpPr>
            <a:spLocks noGrp="1"/>
          </p:cNvSpPr>
          <p:nvPr>
            <p:ph idx="1"/>
          </p:nvPr>
        </p:nvSpPr>
        <p:spPr/>
        <p:txBody>
          <a:bodyPr>
            <a:normAutofit/>
          </a:bodyPr>
          <a:lstStyle/>
          <a:p>
            <a:endParaRPr lang="pt-BR" sz="2400" dirty="0"/>
          </a:p>
          <a:p>
            <a:r>
              <a:rPr lang="pt-BR" sz="2400" dirty="0"/>
              <a:t>Elabore um programa que leia um número inteiro e calcule e mostre seu fatorial. Veja alguns exemplos:</a:t>
            </a:r>
          </a:p>
          <a:p>
            <a:r>
              <a:rPr lang="pt-BR" sz="2400" dirty="0"/>
              <a:t>0! = 1</a:t>
            </a:r>
          </a:p>
          <a:p>
            <a:r>
              <a:rPr lang="pt-BR" sz="2400" dirty="0"/>
              <a:t>1! = 1</a:t>
            </a:r>
          </a:p>
          <a:p>
            <a:r>
              <a:rPr lang="pt-BR" sz="2400" dirty="0"/>
              <a:t>5! = 5x4x3x2x1 = 120</a:t>
            </a:r>
          </a:p>
          <a:p>
            <a:r>
              <a:rPr lang="pt-BR" sz="2400" dirty="0"/>
              <a:t>6! = 6x5x4x3x2x1 = 720</a:t>
            </a:r>
          </a:p>
          <a:p>
            <a:endParaRPr lang="pt-BR" sz="2400" dirty="0"/>
          </a:p>
        </p:txBody>
      </p:sp>
    </p:spTree>
    <p:extLst>
      <p:ext uri="{BB962C8B-B14F-4D97-AF65-F5344CB8AC3E}">
        <p14:creationId xmlns:p14="http://schemas.microsoft.com/office/powerpoint/2010/main" val="80993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89F2C-0C91-4CE0-B1E5-57E9FCCBDA87}"/>
              </a:ext>
            </a:extLst>
          </p:cNvPr>
          <p:cNvSpPr>
            <a:spLocks noGrp="1"/>
          </p:cNvSpPr>
          <p:nvPr>
            <p:ph type="title"/>
          </p:nvPr>
        </p:nvSpPr>
        <p:spPr/>
        <p:txBody>
          <a:bodyPr/>
          <a:lstStyle/>
          <a:p>
            <a:r>
              <a:rPr lang="pt-BR" dirty="0"/>
              <a:t>Vetor</a:t>
            </a:r>
          </a:p>
        </p:txBody>
      </p:sp>
      <p:sp>
        <p:nvSpPr>
          <p:cNvPr id="3" name="Espaço Reservado para Conteúdo 2">
            <a:extLst>
              <a:ext uri="{FF2B5EF4-FFF2-40B4-BE49-F238E27FC236}">
                <a16:creationId xmlns:a16="http://schemas.microsoft.com/office/drawing/2014/main" id="{70328D26-BA38-4E57-BD88-8CA53F79D52D}"/>
              </a:ext>
            </a:extLst>
          </p:cNvPr>
          <p:cNvSpPr>
            <a:spLocks noGrp="1"/>
          </p:cNvSpPr>
          <p:nvPr>
            <p:ph idx="1"/>
          </p:nvPr>
        </p:nvSpPr>
        <p:spPr/>
        <p:txBody>
          <a:bodyPr/>
          <a:lstStyle/>
          <a:p>
            <a:pPr algn="just"/>
            <a:r>
              <a:rPr lang="pt-BR" dirty="0"/>
              <a:t>Um vetor é uma sequência de dados ocupando posições consecutivas de memória e por isso existe uma ordem natural (o primeiro elemento, o segundo e assim por diante). A grande vantagem de usar vetor é poder trabalhar com um grande número de valores utilizando um único nome (para a variável). Para isso existe uma sintaxe especial para pegar elementos do vetor em posições específicas (como o primeiro elemento ou o décimo elemento).</a:t>
            </a:r>
          </a:p>
          <a:p>
            <a:pPr algn="just"/>
            <a:r>
              <a:rPr lang="pt-BR" dirty="0"/>
              <a:t>A linguagem </a:t>
            </a:r>
            <a:r>
              <a:rPr lang="pt-BR" i="1" dirty="0"/>
              <a:t>Python</a:t>
            </a:r>
            <a:r>
              <a:rPr lang="pt-BR" dirty="0"/>
              <a:t> encapsula bastante o conceito de vetor, agregando funcionalidades e por isso geralmente o material didático sobre </a:t>
            </a:r>
            <a:r>
              <a:rPr lang="pt-BR" i="1" dirty="0"/>
              <a:t>vetores</a:t>
            </a:r>
            <a:r>
              <a:rPr lang="pt-BR" dirty="0"/>
              <a:t> em </a:t>
            </a:r>
            <a:r>
              <a:rPr lang="pt-BR" i="1" dirty="0"/>
              <a:t>Python</a:t>
            </a:r>
            <a:r>
              <a:rPr lang="pt-BR" dirty="0"/>
              <a:t> utiliza o nome </a:t>
            </a:r>
            <a:r>
              <a:rPr lang="pt-BR" i="1" dirty="0"/>
              <a:t>lista</a:t>
            </a:r>
            <a:r>
              <a:rPr lang="pt-BR" dirty="0"/>
              <a:t>.</a:t>
            </a:r>
          </a:p>
          <a:p>
            <a:endParaRPr lang="pt-BR" dirty="0"/>
          </a:p>
        </p:txBody>
      </p:sp>
    </p:spTree>
    <p:extLst>
      <p:ext uri="{BB962C8B-B14F-4D97-AF65-F5344CB8AC3E}">
        <p14:creationId xmlns:p14="http://schemas.microsoft.com/office/powerpoint/2010/main" val="3012552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0D96C-2468-4FFC-BCE3-C2C9CDDEC93D}"/>
              </a:ext>
            </a:extLst>
          </p:cNvPr>
          <p:cNvSpPr>
            <a:spLocks noGrp="1"/>
          </p:cNvSpPr>
          <p:nvPr>
            <p:ph type="title"/>
          </p:nvPr>
        </p:nvSpPr>
        <p:spPr>
          <a:xfrm>
            <a:off x="1021976" y="0"/>
            <a:ext cx="10058400" cy="1450757"/>
          </a:xfrm>
        </p:spPr>
        <p:txBody>
          <a:bodyPr/>
          <a:lstStyle/>
          <a:p>
            <a:r>
              <a:rPr lang="pt-BR" dirty="0"/>
              <a:t>Variáveis</a:t>
            </a:r>
          </a:p>
        </p:txBody>
      </p:sp>
      <p:sp>
        <p:nvSpPr>
          <p:cNvPr id="3" name="Espaço Reservado para Conteúdo 2">
            <a:extLst>
              <a:ext uri="{FF2B5EF4-FFF2-40B4-BE49-F238E27FC236}">
                <a16:creationId xmlns:a16="http://schemas.microsoft.com/office/drawing/2014/main" id="{F45326A1-EE08-4D37-A4DA-D3F1FDB2ACC9}"/>
              </a:ext>
            </a:extLst>
          </p:cNvPr>
          <p:cNvSpPr>
            <a:spLocks noGrp="1"/>
          </p:cNvSpPr>
          <p:nvPr>
            <p:ph idx="1"/>
          </p:nvPr>
        </p:nvSpPr>
        <p:spPr/>
        <p:txBody>
          <a:bodyPr>
            <a:normAutofit/>
          </a:bodyPr>
          <a:lstStyle/>
          <a:p>
            <a:r>
              <a:rPr lang="pt-BR" altLang="pt-BR" dirty="0">
                <a:latin typeface="Square721 BT" pitchFamily="34" charset="0"/>
              </a:rPr>
              <a:t>Em programação o conceito de variável caracteriza-se por ser uma região de memória previamente identificada por um rótulo que possui a capacidade de armazenar certo valor.</a:t>
            </a:r>
          </a:p>
          <a:p>
            <a:endParaRPr lang="pt-BR" altLang="pt-BR" dirty="0">
              <a:latin typeface="Square721 BT" pitchFamily="34" charset="0"/>
            </a:endParaRPr>
          </a:p>
          <a:p>
            <a:r>
              <a:rPr lang="pt-BR" altLang="pt-BR" dirty="0">
                <a:latin typeface="Square721 BT" pitchFamily="34" charset="0"/>
              </a:rPr>
              <a:t>Para a linguagem Python: </a:t>
            </a:r>
          </a:p>
          <a:p>
            <a:pPr marL="0" indent="0" algn="ctr">
              <a:buNone/>
            </a:pPr>
            <a:r>
              <a:rPr lang="pt-BR" altLang="pt-BR" dirty="0">
                <a:latin typeface="Square721 BT" pitchFamily="34" charset="0"/>
              </a:rPr>
              <a:t>&lt;variável&gt; = &lt;valor&gt; </a:t>
            </a:r>
          </a:p>
          <a:p>
            <a:pPr marL="0" indent="0" algn="ctr">
              <a:buNone/>
            </a:pPr>
            <a:endParaRPr lang="pt-BR" altLang="pt-BR" dirty="0">
              <a:latin typeface="Square721 BT" pitchFamily="34" charset="0"/>
            </a:endParaRPr>
          </a:p>
          <a:p>
            <a:pPr marL="530352" lvl="1" indent="0">
              <a:buNone/>
            </a:pPr>
            <a:r>
              <a:rPr lang="pt-BR" altLang="pt-BR" i="0" dirty="0">
                <a:latin typeface="Square721 BT" pitchFamily="34" charset="0"/>
              </a:rPr>
              <a:t>Onde &lt;variável&gt; é a indicação de um nome de identificação, ou seja, o rótulo e &lt;valor&gt; é a definição de algum conteúdo definido para a variável. </a:t>
            </a:r>
            <a:endParaRPr lang="pt-BR" altLang="pt-BR" dirty="0">
              <a:latin typeface="Square721 BT" pitchFamily="34" charset="0"/>
            </a:endParaRPr>
          </a:p>
          <a:p>
            <a:endParaRPr lang="pt-BR" altLang="pt-BR" dirty="0">
              <a:latin typeface="Square721 BT" pitchFamily="34" charset="0"/>
            </a:endParaRPr>
          </a:p>
          <a:p>
            <a:pPr lvl="1"/>
            <a:endParaRPr lang="pt-BR" altLang="pt-BR" dirty="0">
              <a:latin typeface="Square721 BT" pitchFamily="34" charset="0"/>
            </a:endParaRPr>
          </a:p>
          <a:p>
            <a:endParaRPr lang="pt-BR" dirty="0"/>
          </a:p>
        </p:txBody>
      </p:sp>
    </p:spTree>
    <p:extLst>
      <p:ext uri="{BB962C8B-B14F-4D97-AF65-F5344CB8AC3E}">
        <p14:creationId xmlns:p14="http://schemas.microsoft.com/office/powerpoint/2010/main" val="2299033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2FFFD5-7793-44D3-9F2E-3E402377A312}"/>
              </a:ext>
            </a:extLst>
          </p:cNvPr>
          <p:cNvSpPr>
            <a:spLocks noGrp="1"/>
          </p:cNvSpPr>
          <p:nvPr>
            <p:ph type="title"/>
          </p:nvPr>
        </p:nvSpPr>
        <p:spPr/>
        <p:txBody>
          <a:bodyPr/>
          <a:lstStyle/>
          <a:p>
            <a:r>
              <a:rPr lang="pt-BR" dirty="0"/>
              <a:t>O que são listas?</a:t>
            </a:r>
          </a:p>
        </p:txBody>
      </p:sp>
      <p:sp>
        <p:nvSpPr>
          <p:cNvPr id="3" name="Espaço Reservado para Conteúdo 2">
            <a:extLst>
              <a:ext uri="{FF2B5EF4-FFF2-40B4-BE49-F238E27FC236}">
                <a16:creationId xmlns:a16="http://schemas.microsoft.com/office/drawing/2014/main" id="{9BC08E8B-9D59-4722-B2E1-EE6B9F5D6694}"/>
              </a:ext>
            </a:extLst>
          </p:cNvPr>
          <p:cNvSpPr>
            <a:spLocks noGrp="1"/>
          </p:cNvSpPr>
          <p:nvPr>
            <p:ph idx="1"/>
          </p:nvPr>
        </p:nvSpPr>
        <p:spPr/>
        <p:txBody>
          <a:bodyPr>
            <a:normAutofit/>
          </a:bodyPr>
          <a:lstStyle/>
          <a:p>
            <a:endParaRPr lang="pt-BR" dirty="0"/>
          </a:p>
          <a:p>
            <a:pPr marL="0" indent="0">
              <a:buNone/>
            </a:pPr>
            <a:endParaRPr lang="pt-BR" dirty="0"/>
          </a:p>
          <a:p>
            <a:pPr marL="0" indent="0">
              <a:buNone/>
            </a:pPr>
            <a:r>
              <a:rPr lang="pt-BR" dirty="0"/>
              <a:t>			</a:t>
            </a:r>
          </a:p>
        </p:txBody>
      </p:sp>
      <p:sp>
        <p:nvSpPr>
          <p:cNvPr id="9" name="Espaço Reservado para Conteúdo 2">
            <a:extLst>
              <a:ext uri="{FF2B5EF4-FFF2-40B4-BE49-F238E27FC236}">
                <a16:creationId xmlns:a16="http://schemas.microsoft.com/office/drawing/2014/main" id="{9D69F1BD-57B7-4A25-A0FC-D690762A2F65}"/>
              </a:ext>
            </a:extLst>
          </p:cNvPr>
          <p:cNvSpPr txBox="1">
            <a:spLocks/>
          </p:cNvSpPr>
          <p:nvPr/>
        </p:nvSpPr>
        <p:spPr>
          <a:xfrm>
            <a:off x="1524000" y="2438400"/>
            <a:ext cx="9601200" cy="3581400"/>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Lista é um tipo de variável que permite o armazenamento de vários valores, acessados por um índice. Uma lista pode conter zero ou mais elementos de um mesmo tipo ou de tipos diversos, podendo inclusive conter outras listas. O tamanho de uma lista é igual à quantidade de elementos que ela contém.</a:t>
            </a:r>
          </a:p>
          <a:p>
            <a:pPr algn="just"/>
            <a:r>
              <a:rPr lang="pt-BR" dirty="0"/>
              <a:t>Para criar uma lista em Python, podemos fazer assim: </a:t>
            </a:r>
          </a:p>
          <a:p>
            <a:pPr marL="0" indent="0" algn="just">
              <a:buNone/>
            </a:pPr>
            <a:r>
              <a:rPr lang="pt-BR" i="0" dirty="0"/>
              <a:t>			</a:t>
            </a:r>
            <a:r>
              <a:rPr lang="pt-BR" dirty="0"/>
              <a:t>	</a:t>
            </a:r>
            <a:r>
              <a:rPr lang="pt-BR" i="0" dirty="0"/>
              <a:t>L = [ ]</a:t>
            </a:r>
          </a:p>
          <a:p>
            <a:pPr marL="0" indent="0" algn="just">
              <a:buNone/>
            </a:pPr>
            <a:r>
              <a:rPr lang="pt-BR" dirty="0"/>
              <a:t>				Z</a:t>
            </a:r>
            <a:r>
              <a:rPr lang="pt-BR" i="0" dirty="0"/>
              <a:t> = [15, 8, 9]</a:t>
            </a:r>
          </a:p>
          <a:p>
            <a:pPr algn="just"/>
            <a:r>
              <a:rPr lang="pt-BR" dirty="0"/>
              <a:t>A lista L é uma lista vazia e a lista Z foi criada com três elementos.</a:t>
            </a:r>
            <a:endParaRPr lang="pt-BR" i="0" dirty="0"/>
          </a:p>
          <a:p>
            <a:pPr marL="0" indent="0">
              <a:buFont typeface="Franklin Gothic Book" panose="020B0503020102020204" pitchFamily="34" charset="0"/>
              <a:buNone/>
            </a:pPr>
            <a:endParaRPr lang="pt-BR" dirty="0"/>
          </a:p>
          <a:p>
            <a:pPr marL="0" indent="0">
              <a:buFont typeface="Franklin Gothic Book" panose="020B0503020102020204" pitchFamily="34" charset="0"/>
              <a:buNone/>
            </a:pPr>
            <a:r>
              <a:rPr lang="pt-BR" dirty="0"/>
              <a:t>			</a:t>
            </a:r>
          </a:p>
        </p:txBody>
      </p:sp>
    </p:spTree>
    <p:extLst>
      <p:ext uri="{BB962C8B-B14F-4D97-AF65-F5344CB8AC3E}">
        <p14:creationId xmlns:p14="http://schemas.microsoft.com/office/powerpoint/2010/main" val="22867415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Criação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Formas de criar uma lista</a:t>
            </a:r>
          </a:p>
          <a:p>
            <a:pPr lvl="1" algn="just"/>
            <a:r>
              <a:rPr lang="pt-BR" i="0" dirty="0"/>
              <a:t>L = [ ]</a:t>
            </a:r>
          </a:p>
          <a:p>
            <a:pPr lvl="1" algn="just"/>
            <a:r>
              <a:rPr lang="pt-BR" i="0" dirty="0"/>
              <a:t>L = [0] * 5</a:t>
            </a:r>
          </a:p>
          <a:p>
            <a:pPr lvl="1" algn="just"/>
            <a:r>
              <a:rPr lang="pt-BR" i="0" dirty="0"/>
              <a:t>L = [0,0,0,0,0]</a:t>
            </a:r>
          </a:p>
          <a:p>
            <a:pPr lvl="1" algn="just"/>
            <a:r>
              <a:rPr lang="pt-BR" i="0" dirty="0"/>
              <a:t>L = [1,2,3,4,5]</a:t>
            </a:r>
          </a:p>
          <a:p>
            <a:pPr lvl="1" algn="just"/>
            <a:r>
              <a:rPr lang="pt-BR" i="0" dirty="0"/>
              <a:t>L = [‘</a:t>
            </a:r>
            <a:r>
              <a:rPr lang="pt-BR" i="0" dirty="0" err="1"/>
              <a:t>a’,’b</a:t>
            </a:r>
            <a:r>
              <a:rPr lang="pt-BR" i="0" dirty="0"/>
              <a:t>’]</a:t>
            </a:r>
          </a:p>
          <a:p>
            <a:pPr lvl="1" algn="just"/>
            <a:r>
              <a:rPr lang="pt-BR" i="0" dirty="0"/>
              <a:t>L = </a:t>
            </a:r>
            <a:r>
              <a:rPr lang="pt-BR" i="0" dirty="0" err="1"/>
              <a:t>list</a:t>
            </a:r>
            <a:r>
              <a:rPr lang="pt-BR" i="0" dirty="0"/>
              <a:t>()</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409" y="2894958"/>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896227" y="3117290"/>
            <a:ext cx="2001078" cy="1169551"/>
          </a:xfrm>
          <a:prstGeom prst="rect">
            <a:avLst/>
          </a:prstGeom>
          <a:noFill/>
        </p:spPr>
        <p:txBody>
          <a:bodyPr wrap="square" rtlCol="0">
            <a:spAutoFit/>
          </a:bodyPr>
          <a:lstStyle/>
          <a:p>
            <a:r>
              <a:rPr lang="pt-BR" sz="1400" dirty="0"/>
              <a:t>[]</a:t>
            </a:r>
          </a:p>
          <a:p>
            <a:r>
              <a:rPr lang="pt-BR" sz="1400" dirty="0"/>
              <a:t>[0, 0, 0, 0, 0]</a:t>
            </a:r>
          </a:p>
          <a:p>
            <a:r>
              <a:rPr lang="pt-BR" sz="1400" dirty="0"/>
              <a:t>[1, 2, 3, 4, 5]</a:t>
            </a:r>
          </a:p>
          <a:p>
            <a:r>
              <a:rPr lang="pt-BR" sz="1400" dirty="0"/>
              <a:t>[]</a:t>
            </a:r>
          </a:p>
          <a:p>
            <a:r>
              <a:rPr lang="pt-BR" sz="1400" dirty="0"/>
              <a:t>['4', '5', '6']</a:t>
            </a:r>
          </a:p>
        </p:txBody>
      </p:sp>
      <p:sp>
        <p:nvSpPr>
          <p:cNvPr id="5" name="Rectangle 1">
            <a:extLst>
              <a:ext uri="{FF2B5EF4-FFF2-40B4-BE49-F238E27FC236}">
                <a16:creationId xmlns:a16="http://schemas.microsoft.com/office/drawing/2014/main" id="{2DE29BEB-4029-475B-80F8-690ACD686D6C}"/>
              </a:ext>
            </a:extLst>
          </p:cNvPr>
          <p:cNvSpPr>
            <a:spLocks noChangeArrowheads="1"/>
          </p:cNvSpPr>
          <p:nvPr/>
        </p:nvSpPr>
        <p:spPr bwMode="auto">
          <a:xfrm>
            <a:off x="5082775" y="1845734"/>
            <a:ext cx="2733441"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L = []</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err="1">
                <a:ln>
                  <a:noFill/>
                </a:ln>
                <a:solidFill>
                  <a:srgbClr val="000080"/>
                </a:solidFill>
                <a:effectLst/>
                <a:latin typeface="Consolas" panose="020B0609020204030204" pitchFamily="49" charset="0"/>
              </a:rPr>
              <a:t>list</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num = </a:t>
            </a:r>
            <a:r>
              <a:rPr kumimoji="0" lang="pt-BR" altLang="pt-BR" sz="2400" b="1" i="0" u="none" strike="noStrike" cap="none" normalizeH="0" baseline="0" dirty="0">
                <a:ln>
                  <a:noFill/>
                </a:ln>
                <a:solidFill>
                  <a:srgbClr val="008080"/>
                </a:solidFill>
                <a:effectLst/>
                <a:latin typeface="Consolas" panose="020B0609020204030204" pitchFamily="49" charset="0"/>
              </a:rPr>
              <a:t>"456"</a:t>
            </a:r>
            <a:br>
              <a:rPr kumimoji="0" lang="pt-BR" altLang="pt-BR" sz="2400" b="1" i="0" u="none" strike="noStrike" cap="none" normalizeH="0" baseline="0" dirty="0">
                <a:ln>
                  <a:noFill/>
                </a:ln>
                <a:solidFill>
                  <a:srgbClr val="00808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 = </a:t>
            </a:r>
            <a:r>
              <a:rPr kumimoji="0" lang="pt-BR" altLang="pt-BR" sz="2400" b="0" i="0" u="none" strike="noStrike" cap="none" normalizeH="0" baseline="0" dirty="0" err="1">
                <a:ln>
                  <a:noFill/>
                </a:ln>
                <a:solidFill>
                  <a:srgbClr val="000080"/>
                </a:solidFill>
                <a:effectLst/>
                <a:latin typeface="Consolas" panose="020B0609020204030204" pitchFamily="49" charset="0"/>
              </a:rPr>
              <a:t>list</a:t>
            </a:r>
            <a:r>
              <a:rPr kumimoji="0" lang="pt-BR" altLang="pt-BR" sz="2400" b="0" i="0" u="none" strike="noStrike" cap="none" normalizeH="0" baseline="0" dirty="0">
                <a:ln>
                  <a:noFill/>
                </a:ln>
                <a:solidFill>
                  <a:srgbClr val="000000"/>
                </a:solidFill>
                <a:effectLst/>
                <a:latin typeface="Consolas" panose="020B0609020204030204" pitchFamily="49" charset="0"/>
              </a:rPr>
              <a:t>(num)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96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Acesso aos elementos da lista</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acessar um elemento da lista, basta utilizar a sintaxe:</a:t>
            </a:r>
          </a:p>
          <a:p>
            <a:pPr marL="0" indent="0" algn="ctr">
              <a:buNone/>
            </a:pPr>
            <a:r>
              <a:rPr lang="pt-BR" dirty="0"/>
              <a:t>&lt;nome da Lista&gt;[índice]</a:t>
            </a:r>
          </a:p>
          <a:p>
            <a:pPr algn="just"/>
            <a:r>
              <a:rPr lang="pt-BR" dirty="0"/>
              <a:t>As listas são mutáveis, ou seja, é permitido alterar o conteúdo do que está armazenado em cada posição da lista.</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55139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761866"/>
            <a:ext cx="2001078" cy="523220"/>
          </a:xfrm>
          <a:prstGeom prst="rect">
            <a:avLst/>
          </a:prstGeom>
          <a:noFill/>
        </p:spPr>
        <p:txBody>
          <a:bodyPr wrap="square" rtlCol="0">
            <a:spAutoFit/>
          </a:bodyPr>
          <a:lstStyle/>
          <a:p>
            <a:r>
              <a:rPr lang="pt-BR" sz="1400" dirty="0"/>
              <a:t>15</a:t>
            </a:r>
          </a:p>
          <a:p>
            <a:r>
              <a:rPr lang="pt-BR" sz="1400" dirty="0"/>
              <a:t>7</a:t>
            </a:r>
          </a:p>
        </p:txBody>
      </p:sp>
      <p:sp>
        <p:nvSpPr>
          <p:cNvPr id="4" name="Rectangle 1"/>
          <p:cNvSpPr>
            <a:spLocks noChangeArrowheads="1"/>
          </p:cNvSpPr>
          <p:nvPr/>
        </p:nvSpPr>
        <p:spPr bwMode="auto">
          <a:xfrm>
            <a:off x="1866798" y="4393575"/>
            <a:ext cx="2563522"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8</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9</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7</a:t>
            </a:r>
            <a:br>
              <a:rPr kumimoji="0" lang="pt-BR" altLang="pt-BR" sz="2400" b="0" i="0" u="none" strike="noStrike" cap="none" normalizeH="0" baseline="0" dirty="0">
                <a:ln>
                  <a:noFill/>
                </a:ln>
                <a:solidFill>
                  <a:srgbClr val="0000FF"/>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7751712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Tamanho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Podemos usar a função </a:t>
            </a:r>
            <a:r>
              <a:rPr lang="pt-BR" b="1" dirty="0" err="1"/>
              <a:t>len</a:t>
            </a:r>
            <a:r>
              <a:rPr lang="pt-BR" dirty="0"/>
              <a:t> com listas. O valor retornado é igual ao números de elementos da lista.</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701305"/>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911772"/>
            <a:ext cx="2001078" cy="307777"/>
          </a:xfrm>
          <a:prstGeom prst="rect">
            <a:avLst/>
          </a:prstGeom>
          <a:noFill/>
        </p:spPr>
        <p:txBody>
          <a:bodyPr wrap="square" rtlCol="0">
            <a:spAutoFit/>
          </a:bodyPr>
          <a:lstStyle/>
          <a:p>
            <a:r>
              <a:rPr lang="pt-BR" sz="1400" dirty="0"/>
              <a:t>5</a:t>
            </a:r>
          </a:p>
        </p:txBody>
      </p:sp>
      <p:sp>
        <p:nvSpPr>
          <p:cNvPr id="4" name="Rectangle 1"/>
          <p:cNvSpPr>
            <a:spLocks noChangeArrowheads="1"/>
          </p:cNvSpPr>
          <p:nvPr/>
        </p:nvSpPr>
        <p:spPr bwMode="auto">
          <a:xfrm>
            <a:off x="1844298" y="4525169"/>
            <a:ext cx="2733441"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len</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8323348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lista</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imprimir uma lista toda, basta utilizar a sintaxe:</a:t>
            </a:r>
          </a:p>
          <a:p>
            <a:pPr marL="0" indent="0" algn="ctr">
              <a:buNone/>
            </a:pPr>
            <a:r>
              <a:rPr lang="pt-BR" dirty="0"/>
              <a:t>print(&lt;nome da lista&gt;)</a:t>
            </a:r>
          </a:p>
          <a:p>
            <a:r>
              <a:rPr lang="pt-BR" dirty="0"/>
              <a:t>Se desejar, pode acessar posição por posição dentro de um laço.</a:t>
            </a:r>
          </a:p>
          <a:p>
            <a:pPr marL="0" indent="0" algn="ctr">
              <a:buNone/>
            </a:pPr>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71324"/>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81791"/>
            <a:ext cx="2001078" cy="523220"/>
          </a:xfrm>
          <a:prstGeom prst="rect">
            <a:avLst/>
          </a:prstGeom>
          <a:noFill/>
        </p:spPr>
        <p:txBody>
          <a:bodyPr wrap="square" rtlCol="0">
            <a:spAutoFit/>
          </a:bodyPr>
          <a:lstStyle/>
          <a:p>
            <a:r>
              <a:rPr lang="pt-BR" sz="1400" dirty="0"/>
              <a:t>[15, 8, 9]</a:t>
            </a:r>
          </a:p>
          <a:p>
            <a:endParaRPr lang="pt-BR" sz="1400" dirty="0"/>
          </a:p>
        </p:txBody>
      </p:sp>
      <p:sp>
        <p:nvSpPr>
          <p:cNvPr id="4" name="Rectangle 1"/>
          <p:cNvSpPr>
            <a:spLocks noChangeArrowheads="1"/>
          </p:cNvSpPr>
          <p:nvPr/>
        </p:nvSpPr>
        <p:spPr bwMode="auto">
          <a:xfrm>
            <a:off x="1866798" y="4578240"/>
            <a:ext cx="256352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pt-BR" altLang="pt-BR" sz="2400" dirty="0">
                <a:solidFill>
                  <a:srgbClr val="000000"/>
                </a:solidFill>
                <a:latin typeface="Consolas" pitchFamily="49" charset="0"/>
                <a:cs typeface="Consolas" pitchFamily="49" charset="0"/>
              </a:rPr>
              <a:t>L</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8</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9</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lang="pt-BR" altLang="pt-BR" sz="2400" dirty="0">
                <a:solidFill>
                  <a:srgbClr val="000000"/>
                </a:solidFill>
                <a:latin typeface="Consolas" pitchFamily="49" charset="0"/>
                <a:cs typeface="Consolas" pitchFamily="49" charset="0"/>
              </a:rPr>
              <a:t>L</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90899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Iteração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normAutofit/>
          </a:bodyPr>
          <a:lstStyle/>
          <a:p>
            <a:pPr algn="just"/>
            <a:r>
              <a:rPr lang="pt-BR" dirty="0"/>
              <a:t>A</a:t>
            </a:r>
            <a:r>
              <a:rPr lang="pt-BR" dirty="0">
                <a:solidFill>
                  <a:schemeClr val="tx1"/>
                </a:solidFill>
              </a:rPr>
              <a:t> iteração tem o objetivo de percorrer os elementos contidos numa lista.</a:t>
            </a:r>
            <a:r>
              <a:rPr lang="pt-BR" dirty="0"/>
              <a:t> </a:t>
            </a:r>
          </a:p>
          <a:p>
            <a:pPr marL="0" indent="0" algn="just">
              <a:buNone/>
            </a:pPr>
            <a:endParaRPr lang="pt-BR" dirty="0"/>
          </a:p>
          <a:p>
            <a:pPr marL="0" indent="0" algn="just">
              <a:buNone/>
            </a:pPr>
            <a:r>
              <a:rPr lang="pt-BR" dirty="0">
                <a:solidFill>
                  <a:schemeClr val="tx1"/>
                </a:solidFill>
              </a:rPr>
              <a:t>     ITERAÇÃO DE LISTAS COM A INSTRUÇÃO </a:t>
            </a:r>
            <a:r>
              <a:rPr lang="pt-BR" dirty="0" err="1">
                <a:solidFill>
                  <a:schemeClr val="tx1"/>
                </a:solidFill>
              </a:rPr>
              <a:t>while</a:t>
            </a:r>
            <a:endParaRPr lang="pt-BR" dirty="0">
              <a:solidFill>
                <a:schemeClr val="tx1"/>
              </a:solidFill>
            </a:endParaRPr>
          </a:p>
          <a:p>
            <a:pPr algn="just"/>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86314"/>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96781"/>
            <a:ext cx="2001078" cy="307777"/>
          </a:xfrm>
          <a:prstGeom prst="rect">
            <a:avLst/>
          </a:prstGeom>
          <a:noFill/>
        </p:spPr>
        <p:txBody>
          <a:bodyPr wrap="square" rtlCol="0">
            <a:spAutoFit/>
          </a:bodyPr>
          <a:lstStyle/>
          <a:p>
            <a:r>
              <a:rPr lang="pt-BR" sz="1400" dirty="0"/>
              <a:t>1 2 3 4 5</a:t>
            </a:r>
          </a:p>
        </p:txBody>
      </p:sp>
      <p:sp>
        <p:nvSpPr>
          <p:cNvPr id="6" name="Rectangle 2"/>
          <p:cNvSpPr>
            <a:spLocks noChangeArrowheads="1"/>
          </p:cNvSpPr>
          <p:nvPr/>
        </p:nvSpPr>
        <p:spPr bwMode="auto">
          <a:xfrm>
            <a:off x="1705513" y="3755728"/>
            <a:ext cx="4092787"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x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0</a:t>
            </a:r>
            <a:br>
              <a:rPr kumimoji="0" lang="pt-BR" altLang="pt-BR" sz="2400" b="0" i="0" u="none" strike="noStrike" cap="none" normalizeH="0" baseline="0" dirty="0">
                <a:ln>
                  <a:noFill/>
                </a:ln>
                <a:solidFill>
                  <a:srgbClr val="0000FF"/>
                </a:solidFill>
                <a:effectLst/>
                <a:latin typeface="Consolas" pitchFamily="49" charset="0"/>
                <a:cs typeface="Consolas" pitchFamily="49" charset="0"/>
              </a:rPr>
            </a:br>
            <a:r>
              <a:rPr kumimoji="0" lang="pt-BR" altLang="pt-BR" sz="2400" b="1" i="0" u="none" strike="noStrike" cap="none" normalizeH="0" baseline="0" dirty="0" err="1">
                <a:ln>
                  <a:noFill/>
                </a:ln>
                <a:solidFill>
                  <a:srgbClr val="000080"/>
                </a:solidFill>
                <a:effectLst/>
                <a:latin typeface="Consolas" pitchFamily="49" charset="0"/>
                <a:cs typeface="Consolas" pitchFamily="49" charset="0"/>
              </a:rPr>
              <a:t>while</a:t>
            </a:r>
            <a:r>
              <a:rPr kumimoji="0" lang="pt-BR" altLang="pt-BR" sz="2400" b="1" i="0" u="none" strike="noStrike" cap="none" normalizeH="0" baseline="0" dirty="0">
                <a:ln>
                  <a:noFill/>
                </a:ln>
                <a:solidFill>
                  <a:srgbClr val="000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x &lt;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len</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(L[x],</a:t>
            </a:r>
            <a:r>
              <a:rPr kumimoji="0" lang="pt-BR" altLang="pt-BR" sz="2400" b="0" i="0" u="none" strike="noStrike" cap="none" normalizeH="0" baseline="0" dirty="0" err="1">
                <a:ln>
                  <a:noFill/>
                </a:ln>
                <a:solidFill>
                  <a:srgbClr val="660099"/>
                </a:solidFill>
                <a:effectLst/>
                <a:latin typeface="Consolas" pitchFamily="49" charset="0"/>
                <a:cs typeface="Consolas" pitchFamily="49" charset="0"/>
              </a:rPr>
              <a:t>end</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1" i="0" u="none" strike="noStrike" cap="none" normalizeH="0" baseline="0" dirty="0">
                <a:ln>
                  <a:noFill/>
                </a:ln>
                <a:solidFill>
                  <a:srgbClr val="008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x+=</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913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Iteração de listas</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normAutofit/>
          </a:bodyPr>
          <a:lstStyle/>
          <a:p>
            <a:pPr algn="just"/>
            <a:r>
              <a:rPr lang="pt-BR" dirty="0"/>
              <a:t>A</a:t>
            </a:r>
            <a:r>
              <a:rPr lang="pt-BR" dirty="0">
                <a:solidFill>
                  <a:schemeClr val="tx1"/>
                </a:solidFill>
              </a:rPr>
              <a:t> iteração tem o objetivo de percorrer os elementos contidos numa lista.</a:t>
            </a:r>
            <a:r>
              <a:rPr lang="pt-BR" dirty="0"/>
              <a:t> </a:t>
            </a:r>
          </a:p>
          <a:p>
            <a:pPr marL="0" indent="0" algn="just">
              <a:buNone/>
            </a:pPr>
            <a:endParaRPr lang="pt-BR" dirty="0"/>
          </a:p>
          <a:p>
            <a:pPr marL="0" indent="0" algn="just">
              <a:buNone/>
            </a:pPr>
            <a:r>
              <a:rPr lang="pt-BR" dirty="0">
                <a:solidFill>
                  <a:schemeClr val="tx1"/>
                </a:solidFill>
              </a:rPr>
              <a:t>     ITERAÇÃO DE LISTAS COM A INSTRUÇÃO for</a:t>
            </a:r>
          </a:p>
          <a:p>
            <a:pPr marL="0" indent="0" algn="just">
              <a:buNone/>
            </a:pPr>
            <a:endParaRPr lang="pt-BR" dirty="0">
              <a:solidFill>
                <a:schemeClr val="tx1"/>
              </a:solidFill>
            </a:endParaRPr>
          </a:p>
          <a:p>
            <a:pPr marL="0" indent="0" algn="just">
              <a:buNone/>
            </a:pPr>
            <a:endParaRPr lang="pt-BR" dirty="0">
              <a:solidFill>
                <a:schemeClr val="tx1"/>
              </a:solidFill>
            </a:endParaRPr>
          </a:p>
          <a:p>
            <a:pPr marL="0" indent="0" algn="just">
              <a:buNone/>
            </a:pPr>
            <a:endParaRPr lang="pt-BR" dirty="0">
              <a:solidFill>
                <a:schemeClr val="tx1"/>
              </a:solidFill>
            </a:endParaRPr>
          </a:p>
          <a:p>
            <a:pPr marL="0" indent="0" algn="just">
              <a:buNone/>
            </a:pPr>
            <a:r>
              <a:rPr lang="pt-BR" dirty="0">
                <a:solidFill>
                  <a:schemeClr val="tx1"/>
                </a:solidFill>
              </a:rPr>
              <a:t>                                ou</a:t>
            </a:r>
          </a:p>
          <a:p>
            <a:pPr algn="just"/>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4591" y="4061971"/>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4571336"/>
            <a:ext cx="2001078" cy="307777"/>
          </a:xfrm>
          <a:prstGeom prst="rect">
            <a:avLst/>
          </a:prstGeom>
          <a:noFill/>
        </p:spPr>
        <p:txBody>
          <a:bodyPr wrap="square" rtlCol="0">
            <a:spAutoFit/>
          </a:bodyPr>
          <a:lstStyle/>
          <a:p>
            <a:r>
              <a:rPr lang="pt-BR" sz="1400" dirty="0"/>
              <a:t>1 2 3 4 5</a:t>
            </a:r>
          </a:p>
        </p:txBody>
      </p:sp>
      <p:sp>
        <p:nvSpPr>
          <p:cNvPr id="4" name="Rectangle 1"/>
          <p:cNvSpPr>
            <a:spLocks noChangeArrowheads="1"/>
          </p:cNvSpPr>
          <p:nvPr/>
        </p:nvSpPr>
        <p:spPr bwMode="auto">
          <a:xfrm>
            <a:off x="1705512" y="5122795"/>
            <a:ext cx="409278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itchFamily="49" charset="0"/>
                <a:cs typeface="Consolas" pitchFamily="49" charset="0"/>
              </a:rPr>
              <a:t>L = [</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1</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2</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3</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4</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a:ln>
                  <a:noFill/>
                </a:ln>
                <a:solidFill>
                  <a:srgbClr val="0000FF"/>
                </a:solidFill>
                <a:effectLst/>
                <a:latin typeface="Consolas" pitchFamily="49" charset="0"/>
                <a:cs typeface="Consolas" pitchFamily="49" charset="0"/>
              </a:rPr>
              <a:t>5</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1" i="0" u="none" strike="noStrike" cap="none" normalizeH="0" baseline="0" dirty="0">
                <a:ln>
                  <a:noFill/>
                </a:ln>
                <a:solidFill>
                  <a:srgbClr val="000080"/>
                </a:solidFill>
                <a:effectLst/>
                <a:latin typeface="Consolas" pitchFamily="49" charset="0"/>
                <a:cs typeface="Consolas" pitchFamily="49" charset="0"/>
              </a:rPr>
              <a:t>for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item </a:t>
            </a:r>
            <a:r>
              <a:rPr kumimoji="0" lang="pt-BR" altLang="pt-BR" sz="2400" b="1" i="0" u="none" strike="noStrike" cap="none" normalizeH="0" baseline="0" dirty="0">
                <a:ln>
                  <a:noFill/>
                </a:ln>
                <a:solidFill>
                  <a:srgbClr val="000080"/>
                </a:solidFill>
                <a:effectLst/>
                <a:latin typeface="Consolas" pitchFamily="49" charset="0"/>
                <a:cs typeface="Consolas" pitchFamily="49" charset="0"/>
              </a:rPr>
              <a:t>in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L:</a:t>
            </a:r>
            <a:br>
              <a:rPr kumimoji="0" lang="pt-BR" altLang="pt-BR" sz="2400" b="0" i="0" u="none" strike="noStrike" cap="none" normalizeH="0" baseline="0" dirty="0">
                <a:ln>
                  <a:noFill/>
                </a:ln>
                <a:solidFill>
                  <a:srgbClr val="000000"/>
                </a:solidFill>
                <a:effectLst/>
                <a:latin typeface="Consolas" pitchFamily="49" charset="0"/>
                <a:cs typeface="Consolas" pitchFamily="49" charset="0"/>
              </a:rPr>
            </a:br>
            <a:r>
              <a:rPr kumimoji="0" lang="pt-BR" altLang="pt-BR" sz="2400" b="0" i="0" u="none" strike="noStrike" cap="none" normalizeH="0" baseline="0" dirty="0">
                <a:ln>
                  <a:noFill/>
                </a:ln>
                <a:solidFill>
                  <a:srgbClr val="000000"/>
                </a:solidFill>
                <a:effectLst/>
                <a:latin typeface="Consolas" pitchFamily="49" charset="0"/>
                <a:cs typeface="Consolas" pitchFamily="49" charset="0"/>
              </a:rPr>
              <a:t>    </a:t>
            </a:r>
            <a:r>
              <a:rPr kumimoji="0" lang="pt-BR" altLang="pt-BR" sz="2400" b="0" i="0" u="none" strike="noStrike" cap="none" normalizeH="0" baseline="0" dirty="0" err="1">
                <a:ln>
                  <a:noFill/>
                </a:ln>
                <a:solidFill>
                  <a:srgbClr val="000080"/>
                </a:solidFill>
                <a:effectLst/>
                <a:latin typeface="Consolas" pitchFamily="49" charset="0"/>
                <a:cs typeface="Consolas" pitchFamily="49" charset="0"/>
              </a:rPr>
              <a:t>print</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0" i="0" u="none" strike="noStrike" cap="none" normalizeH="0" baseline="0" dirty="0" err="1">
                <a:ln>
                  <a:noFill/>
                </a:ln>
                <a:solidFill>
                  <a:srgbClr val="000000"/>
                </a:solidFill>
                <a:effectLst/>
                <a:latin typeface="Consolas" pitchFamily="49" charset="0"/>
                <a:cs typeface="Consolas" pitchFamily="49" charset="0"/>
              </a:rPr>
              <a:t>item,</a:t>
            </a:r>
            <a:r>
              <a:rPr kumimoji="0" lang="pt-BR" altLang="pt-BR" sz="2400" b="0" i="0" u="none" strike="noStrike" cap="none" normalizeH="0" baseline="0" dirty="0" err="1">
                <a:ln>
                  <a:noFill/>
                </a:ln>
                <a:solidFill>
                  <a:srgbClr val="660099"/>
                </a:solidFill>
                <a:effectLst/>
                <a:latin typeface="Consolas" pitchFamily="49" charset="0"/>
                <a:cs typeface="Consolas" pitchFamily="49" charset="0"/>
              </a:rPr>
              <a:t>end</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r>
              <a:rPr kumimoji="0" lang="pt-BR" altLang="pt-BR" sz="2400" b="1" i="0" u="none" strike="noStrike" cap="none" normalizeH="0" baseline="0" dirty="0">
                <a:ln>
                  <a:noFill/>
                </a:ln>
                <a:solidFill>
                  <a:srgbClr val="008080"/>
                </a:solidFill>
                <a:effectLst/>
                <a:latin typeface="Consolas" pitchFamily="49" charset="0"/>
                <a:cs typeface="Consolas" pitchFamily="49" charset="0"/>
              </a:rPr>
              <a:t>" "</a:t>
            </a:r>
            <a:r>
              <a:rPr kumimoji="0" lang="pt-BR" altLang="pt-BR" sz="2400" b="0" i="0" u="none" strike="noStrike" cap="none" normalizeH="0" baseline="0" dirty="0">
                <a:ln>
                  <a:noFill/>
                </a:ln>
                <a:solidFill>
                  <a:srgbClr val="000000"/>
                </a:solidFill>
                <a:effectLst/>
                <a:latin typeface="Consolas" pitchFamily="49" charset="0"/>
                <a:cs typeface="Consolas" pitchFamily="49" charset="0"/>
              </a:rPr>
              <a:t>)</a:t>
            </a:r>
            <a:endParaRPr kumimoji="0" lang="pt-BR" altLang="pt-BR" sz="2400" b="0" i="0" u="none" strike="noStrike" cap="none" normalizeH="0" baseline="0" dirty="0">
              <a:ln>
                <a:noFill/>
              </a:ln>
              <a:solidFill>
                <a:schemeClr val="tx1"/>
              </a:solidFill>
              <a:effectLst/>
              <a:latin typeface="Arial" pitchFamily="34" charset="0"/>
              <a:cs typeface="Arial" pitchFamily="34" charset="0"/>
            </a:endParaRPr>
          </a:p>
        </p:txBody>
      </p:sp>
      <p:sp>
        <p:nvSpPr>
          <p:cNvPr id="5" name="Rectangle 1">
            <a:extLst>
              <a:ext uri="{FF2B5EF4-FFF2-40B4-BE49-F238E27FC236}">
                <a16:creationId xmlns:a16="http://schemas.microsoft.com/office/drawing/2014/main" id="{972DF59B-6172-4D1A-987F-6D63929DC9B6}"/>
              </a:ext>
            </a:extLst>
          </p:cNvPr>
          <p:cNvSpPr>
            <a:spLocks noChangeArrowheads="1"/>
          </p:cNvSpPr>
          <p:nvPr/>
        </p:nvSpPr>
        <p:spPr bwMode="auto">
          <a:xfrm>
            <a:off x="1705513" y="3760704"/>
            <a:ext cx="4092787"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pt-BR" altLang="pt-BR" sz="2400" dirty="0">
                <a:solidFill>
                  <a:srgbClr val="000000"/>
                </a:solidFill>
                <a:latin typeface="Consolas" pitchFamily="49" charset="0"/>
                <a:cs typeface="Consolas" pitchFamily="49" charset="0"/>
              </a:rPr>
              <a:t>L = [</a:t>
            </a:r>
            <a:r>
              <a:rPr lang="pt-BR" altLang="pt-BR" sz="2400" dirty="0">
                <a:solidFill>
                  <a:srgbClr val="0000FF"/>
                </a:solidFill>
                <a:latin typeface="Consolas" pitchFamily="49" charset="0"/>
                <a:cs typeface="Consolas" pitchFamily="49" charset="0"/>
              </a:rPr>
              <a:t>1</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2</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3</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4</a:t>
            </a:r>
            <a:r>
              <a:rPr lang="pt-BR" altLang="pt-BR" sz="2400" dirty="0">
                <a:solidFill>
                  <a:srgbClr val="000000"/>
                </a:solidFill>
                <a:latin typeface="Consolas" pitchFamily="49" charset="0"/>
                <a:cs typeface="Consolas" pitchFamily="49" charset="0"/>
              </a:rPr>
              <a:t>,</a:t>
            </a:r>
            <a:r>
              <a:rPr lang="pt-BR" altLang="pt-BR" sz="2400" dirty="0">
                <a:solidFill>
                  <a:srgbClr val="0000FF"/>
                </a:solidFill>
                <a:latin typeface="Consolas" pitchFamily="49" charset="0"/>
                <a:cs typeface="Consolas" pitchFamily="49" charset="0"/>
              </a:rPr>
              <a:t>5</a:t>
            </a:r>
            <a:r>
              <a:rPr lang="pt-BR" altLang="pt-BR" sz="2400" dirty="0">
                <a:solidFill>
                  <a:srgbClr val="000000"/>
                </a:solidFill>
                <a:latin typeface="Consolas" pitchFamily="49" charset="0"/>
                <a:cs typeface="Consolas" pitchFamily="49" charset="0"/>
              </a:rPr>
              <a:t>]</a:t>
            </a:r>
            <a:br>
              <a:rPr lang="pt-BR" altLang="pt-BR" sz="2400" dirty="0">
                <a:solidFill>
                  <a:srgbClr val="000000"/>
                </a:solidFill>
                <a:latin typeface="Consolas" pitchFamily="49" charset="0"/>
                <a:cs typeface="Consolas"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lang="pt-BR" altLang="pt-BR" sz="2400" dirty="0">
                <a:solidFill>
                  <a:srgbClr val="0000FF"/>
                </a:solidFill>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(L[i],</a:t>
            </a:r>
            <a:r>
              <a:rPr kumimoji="0" lang="pt-BR" altLang="pt-BR" sz="2400" b="0" i="0" u="none" strike="noStrike" cap="none" normalizeH="0" baseline="0" dirty="0" err="1">
                <a:ln>
                  <a:noFill/>
                </a:ln>
                <a:solidFill>
                  <a:srgbClr val="660099"/>
                </a:solidFill>
                <a:effectLst/>
                <a:latin typeface="Consolas" panose="020B0609020204030204" pitchFamily="49" charset="0"/>
              </a:rPr>
              <a:t>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 "</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3068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95FB77-804D-4601-BF45-66A7C9E48FCA}"/>
              </a:ext>
            </a:extLst>
          </p:cNvPr>
          <p:cNvSpPr>
            <a:spLocks noChangeArrowheads="1"/>
          </p:cNvSpPr>
          <p:nvPr/>
        </p:nvSpPr>
        <p:spPr bwMode="auto">
          <a:xfrm>
            <a:off x="1980709" y="4733516"/>
            <a:ext cx="7378943"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0000"/>
                </a:solidFill>
                <a:latin typeface="Consolas" panose="020B0609020204030204" pitchFamily="49" charset="0"/>
              </a:rPr>
              <a:t>L</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valor = </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"{}º valor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(i+</a:t>
            </a:r>
            <a:r>
              <a:rPr kumimoji="0" lang="pt-BR" altLang="pt-BR" sz="2000" b="0" i="0" u="none" strike="noStrike" cap="none" normalizeH="0" baseline="0" dirty="0">
                <a:ln>
                  <a:noFill/>
                </a:ln>
                <a:solidFill>
                  <a:srgbClr val="0000FF"/>
                </a:solidFill>
                <a:effectLst/>
                <a:latin typeface="Consolas" panose="020B0609020204030204" pitchFamily="49" charset="0"/>
              </a:rPr>
              <a:t>1</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lang="pt-BR" altLang="pt-BR" sz="2000" dirty="0" err="1">
                <a:solidFill>
                  <a:srgbClr val="000000"/>
                </a:solidFill>
                <a:latin typeface="Consolas" panose="020B0609020204030204" pitchFamily="49" charset="0"/>
              </a:rPr>
              <a:t>L</a:t>
            </a:r>
            <a:r>
              <a:rPr kumimoji="0" lang="pt-BR" altLang="pt-BR" sz="2000" b="0" i="0" u="none" strike="noStrike" cap="none" normalizeH="0" baseline="0" dirty="0" err="1">
                <a:ln>
                  <a:noFill/>
                </a:ln>
                <a:solidFill>
                  <a:srgbClr val="000000"/>
                </a:solidFill>
                <a:effectLst/>
                <a:latin typeface="Consolas" panose="020B0609020204030204" pitchFamily="49" charset="0"/>
              </a:rPr>
              <a:t>.append</a:t>
            </a:r>
            <a:r>
              <a:rPr kumimoji="0" lang="pt-BR" altLang="pt-BR" sz="2000" b="0" i="0" u="none" strike="noStrike" cap="none" normalizeH="0" baseline="0" dirty="0">
                <a:ln>
                  <a:noFill/>
                </a:ln>
                <a:solidFill>
                  <a:srgbClr val="000000"/>
                </a:solidFill>
                <a:effectLst/>
                <a:latin typeface="Consolas" panose="020B0609020204030204" pitchFamily="49" charset="0"/>
              </a:rPr>
              <a:t>(valor)</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3CF8B40-6385-4A4D-9B1D-A9512ED57C98}"/>
              </a:ext>
            </a:extLst>
          </p:cNvPr>
          <p:cNvSpPr>
            <a:spLocks noChangeArrowheads="1"/>
          </p:cNvSpPr>
          <p:nvPr/>
        </p:nvSpPr>
        <p:spPr bwMode="auto">
          <a:xfrm>
            <a:off x="1980710" y="2830365"/>
            <a:ext cx="7378943"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000" dirty="0">
                <a:solidFill>
                  <a:srgbClr val="000000"/>
                </a:solidFill>
                <a:latin typeface="Consolas" panose="020B0609020204030204" pitchFamily="49" charset="0"/>
              </a:rPr>
              <a:t>L</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10</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L[i] = </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"{}º valor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(i+</a:t>
            </a:r>
            <a:r>
              <a:rPr kumimoji="0" lang="pt-BR" altLang="pt-BR" sz="2000" b="0" i="0" u="none" strike="noStrike" cap="none" normalizeH="0" baseline="0" dirty="0">
                <a:ln>
                  <a:noFill/>
                </a:ln>
                <a:solidFill>
                  <a:srgbClr val="0000FF"/>
                </a:solidFill>
                <a:effectLst/>
                <a:latin typeface="Consolas" panose="020B0609020204030204" pitchFamily="49" charset="0"/>
              </a:rPr>
              <a:t>1</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295400" y="26060"/>
            <a:ext cx="9601200" cy="1485900"/>
          </a:xfrm>
        </p:spPr>
        <p:txBody>
          <a:bodyPr/>
          <a:lstStyle/>
          <a:p>
            <a:r>
              <a:rPr lang="pt-BR" dirty="0"/>
              <a:t>Inserindo elementos na lista</a:t>
            </a:r>
          </a:p>
        </p:txBody>
      </p:sp>
      <p:sp>
        <p:nvSpPr>
          <p:cNvPr id="8" name="Espaço Reservado para Conteúdo 2">
            <a:extLst>
              <a:ext uri="{FF2B5EF4-FFF2-40B4-BE49-F238E27FC236}">
                <a16:creationId xmlns:a16="http://schemas.microsoft.com/office/drawing/2014/main" id="{EB7E05DD-1CA8-4C37-9683-A78A0179F6EC}"/>
              </a:ext>
            </a:extLst>
          </p:cNvPr>
          <p:cNvSpPr txBox="1">
            <a:spLocks/>
          </p:cNvSpPr>
          <p:nvPr/>
        </p:nvSpPr>
        <p:spPr>
          <a:xfrm>
            <a:off x="1204665" y="1738580"/>
            <a:ext cx="9601200" cy="35814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A inserção de elementos pode ser utilizando o índice desejado:</a:t>
            </a:r>
          </a:p>
          <a:p>
            <a:pPr algn="just"/>
            <a:endParaRPr lang="pt-BR" dirty="0">
              <a:solidFill>
                <a:schemeClr val="tx1"/>
              </a:solidFill>
            </a:endParaRPr>
          </a:p>
          <a:p>
            <a:pPr algn="just"/>
            <a:endParaRPr lang="pt-BR" dirty="0">
              <a:solidFill>
                <a:schemeClr val="tx1"/>
              </a:solidFill>
            </a:endParaRPr>
          </a:p>
          <a:p>
            <a:pPr marL="0" indent="0" algn="just">
              <a:buNone/>
            </a:pPr>
            <a:endParaRPr lang="pt-BR" dirty="0">
              <a:solidFill>
                <a:schemeClr val="tx1"/>
              </a:solidFill>
            </a:endParaRPr>
          </a:p>
          <a:p>
            <a:pPr algn="just"/>
            <a:endParaRPr lang="pt-BR" dirty="0">
              <a:solidFill>
                <a:schemeClr val="tx1"/>
              </a:solidFill>
            </a:endParaRPr>
          </a:p>
          <a:p>
            <a:pPr algn="just"/>
            <a:r>
              <a:rPr lang="pt-BR" dirty="0">
                <a:solidFill>
                  <a:schemeClr val="tx1"/>
                </a:solidFill>
              </a:rPr>
              <a:t>Ou utilizando a função </a:t>
            </a:r>
            <a:r>
              <a:rPr lang="pt-BR" dirty="0" err="1">
                <a:solidFill>
                  <a:schemeClr val="tx1"/>
                </a:solidFill>
              </a:rPr>
              <a:t>append</a:t>
            </a:r>
            <a:r>
              <a:rPr lang="pt-BR" dirty="0">
                <a:solidFill>
                  <a:schemeClr val="tx1"/>
                </a:solidFill>
              </a:rPr>
              <a:t>(). A função </a:t>
            </a:r>
            <a:r>
              <a:rPr lang="pt-BR" dirty="0" err="1">
                <a:solidFill>
                  <a:schemeClr val="tx1"/>
                </a:solidFill>
              </a:rPr>
              <a:t>append</a:t>
            </a:r>
            <a:r>
              <a:rPr lang="pt-BR" dirty="0">
                <a:solidFill>
                  <a:schemeClr val="tx1"/>
                </a:solidFill>
              </a:rPr>
              <a:t>() insere o elemento passado por parâmetro (dentro dos parênteses) no final da lista.</a:t>
            </a:r>
          </a:p>
          <a:p>
            <a:pPr algn="just"/>
            <a:endParaRPr lang="pt-BR" dirty="0"/>
          </a:p>
        </p:txBody>
      </p:sp>
    </p:spTree>
    <p:extLst>
      <p:ext uri="{BB962C8B-B14F-4D97-AF65-F5344CB8AC3E}">
        <p14:creationId xmlns:p14="http://schemas.microsoft.com/office/powerpoint/2010/main" val="13630579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323540" y="0"/>
            <a:ext cx="9601200" cy="1485900"/>
          </a:xfrm>
        </p:spPr>
        <p:txBody>
          <a:bodyPr/>
          <a:lstStyle/>
          <a:p>
            <a:r>
              <a:rPr lang="pt-BR" dirty="0"/>
              <a:t>Inserindo elementos aleatórios na lista</a:t>
            </a:r>
          </a:p>
        </p:txBody>
      </p:sp>
      <p:sp>
        <p:nvSpPr>
          <p:cNvPr id="7" name="Rectangle 1">
            <a:extLst>
              <a:ext uri="{FF2B5EF4-FFF2-40B4-BE49-F238E27FC236}">
                <a16:creationId xmlns:a16="http://schemas.microsoft.com/office/drawing/2014/main" id="{05829AD0-2515-4FB2-BE34-B8F86754A48A}"/>
              </a:ext>
            </a:extLst>
          </p:cNvPr>
          <p:cNvSpPr>
            <a:spLocks noChangeArrowheads="1"/>
          </p:cNvSpPr>
          <p:nvPr/>
        </p:nvSpPr>
        <p:spPr bwMode="auto">
          <a:xfrm>
            <a:off x="1323540" y="2747309"/>
            <a:ext cx="4772460"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err="1">
                <a:ln>
                  <a:noFill/>
                </a:ln>
                <a:solidFill>
                  <a:srgbClr val="000080"/>
                </a:solidFill>
                <a:effectLst/>
                <a:latin typeface="Consolas" panose="020B0609020204030204" pitchFamily="49" charset="0"/>
              </a:rPr>
              <a:t>from</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random</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err="1">
                <a:ln>
                  <a:noFill/>
                </a:ln>
                <a:solidFill>
                  <a:srgbClr val="000080"/>
                </a:solidFill>
                <a:effectLst/>
                <a:latin typeface="Consolas" panose="020B0609020204030204" pitchFamily="49" charset="0"/>
              </a:rPr>
              <a:t>import</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L=[]</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lang="pt-BR" altLang="pt-BR" sz="2400" dirty="0">
                <a:solidFill>
                  <a:srgbClr val="0000FF"/>
                </a:solidFill>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L.append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(L)</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pic>
        <p:nvPicPr>
          <p:cNvPr id="8" name="Picture 2" descr="Resultado de imagem para monitor de computador">
            <a:extLst>
              <a:ext uri="{FF2B5EF4-FFF2-40B4-BE49-F238E27FC236}">
                <a16:creationId xmlns:a16="http://schemas.microsoft.com/office/drawing/2014/main" id="{6C743B3F-9DB1-487E-B11C-09925B5D25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191638"/>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CB807276-22DB-4106-A56D-412E817F500E}"/>
              </a:ext>
            </a:extLst>
          </p:cNvPr>
          <p:cNvSpPr txBox="1"/>
          <p:nvPr/>
        </p:nvSpPr>
        <p:spPr>
          <a:xfrm>
            <a:off x="8485409" y="3402105"/>
            <a:ext cx="2001078" cy="307777"/>
          </a:xfrm>
          <a:prstGeom prst="rect">
            <a:avLst/>
          </a:prstGeom>
          <a:noFill/>
        </p:spPr>
        <p:txBody>
          <a:bodyPr wrap="square" rtlCol="0">
            <a:spAutoFit/>
          </a:bodyPr>
          <a:lstStyle/>
          <a:p>
            <a:r>
              <a:rPr lang="pt-BR" sz="1400" dirty="0"/>
              <a:t>[15, 12, 3, 32, 27]</a:t>
            </a:r>
          </a:p>
        </p:txBody>
      </p:sp>
    </p:spTree>
    <p:extLst>
      <p:ext uri="{BB962C8B-B14F-4D97-AF65-F5344CB8AC3E}">
        <p14:creationId xmlns:p14="http://schemas.microsoft.com/office/powerpoint/2010/main" val="31069418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B89F2C-0C91-4CE0-B1E5-57E9FCCBDA87}"/>
              </a:ext>
            </a:extLst>
          </p:cNvPr>
          <p:cNvSpPr>
            <a:spLocks noGrp="1"/>
          </p:cNvSpPr>
          <p:nvPr>
            <p:ph type="title"/>
          </p:nvPr>
        </p:nvSpPr>
        <p:spPr/>
        <p:txBody>
          <a:bodyPr/>
          <a:lstStyle/>
          <a:p>
            <a:r>
              <a:rPr lang="pt-BR" dirty="0"/>
              <a:t>Matriz</a:t>
            </a:r>
          </a:p>
        </p:txBody>
      </p:sp>
      <p:sp>
        <p:nvSpPr>
          <p:cNvPr id="3" name="Espaço Reservado para Conteúdo 2">
            <a:extLst>
              <a:ext uri="{FF2B5EF4-FFF2-40B4-BE49-F238E27FC236}">
                <a16:creationId xmlns:a16="http://schemas.microsoft.com/office/drawing/2014/main" id="{70328D26-BA38-4E57-BD88-8CA53F79D52D}"/>
              </a:ext>
            </a:extLst>
          </p:cNvPr>
          <p:cNvSpPr>
            <a:spLocks noGrp="1"/>
          </p:cNvSpPr>
          <p:nvPr>
            <p:ph idx="1"/>
          </p:nvPr>
        </p:nvSpPr>
        <p:spPr>
          <a:xfrm>
            <a:off x="1097280" y="2218544"/>
            <a:ext cx="10058400" cy="3650550"/>
          </a:xfrm>
        </p:spPr>
        <p:txBody>
          <a:bodyPr>
            <a:normAutofit/>
          </a:bodyPr>
          <a:lstStyle/>
          <a:p>
            <a:pPr algn="just"/>
            <a:r>
              <a:rPr lang="pt-BR" sz="2800" dirty="0"/>
              <a:t>Variável composta multidimensional.</a:t>
            </a:r>
          </a:p>
          <a:p>
            <a:pPr algn="just"/>
            <a:r>
              <a:rPr lang="pt-BR" sz="2800" dirty="0"/>
              <a:t>É equivalente a um vetor, contudo permite a utilização de diversas dimensões acessadas via diferentes índices.</a:t>
            </a:r>
          </a:p>
          <a:p>
            <a:pPr algn="just"/>
            <a:r>
              <a:rPr lang="pt-BR" sz="2800" dirty="0"/>
              <a:t>Pode ser pensada como um vetor onde cada célula é outro vetor, recursivamente.</a:t>
            </a:r>
          </a:p>
        </p:txBody>
      </p:sp>
    </p:spTree>
    <p:extLst>
      <p:ext uri="{BB962C8B-B14F-4D97-AF65-F5344CB8AC3E}">
        <p14:creationId xmlns:p14="http://schemas.microsoft.com/office/powerpoint/2010/main" val="2778644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D0D96C-2468-4FFC-BCE3-C2C9CDDEC93D}"/>
              </a:ext>
            </a:extLst>
          </p:cNvPr>
          <p:cNvSpPr>
            <a:spLocks noGrp="1"/>
          </p:cNvSpPr>
          <p:nvPr>
            <p:ph type="title"/>
          </p:nvPr>
        </p:nvSpPr>
        <p:spPr>
          <a:xfrm>
            <a:off x="1097280" y="0"/>
            <a:ext cx="10058400" cy="1450757"/>
          </a:xfrm>
        </p:spPr>
        <p:txBody>
          <a:bodyPr/>
          <a:lstStyle/>
          <a:p>
            <a:r>
              <a:rPr lang="pt-BR" dirty="0"/>
              <a:t>Regras para nomear as variáveis</a:t>
            </a:r>
          </a:p>
        </p:txBody>
      </p:sp>
      <p:sp>
        <p:nvSpPr>
          <p:cNvPr id="3" name="Espaço Reservado para Conteúdo 2">
            <a:extLst>
              <a:ext uri="{FF2B5EF4-FFF2-40B4-BE49-F238E27FC236}">
                <a16:creationId xmlns:a16="http://schemas.microsoft.com/office/drawing/2014/main" id="{F45326A1-EE08-4D37-A4DA-D3F1FDB2ACC9}"/>
              </a:ext>
            </a:extLst>
          </p:cNvPr>
          <p:cNvSpPr>
            <a:spLocks noGrp="1"/>
          </p:cNvSpPr>
          <p:nvPr>
            <p:ph idx="1"/>
          </p:nvPr>
        </p:nvSpPr>
        <p:spPr>
          <a:xfrm>
            <a:off x="1097280" y="1953311"/>
            <a:ext cx="10058400" cy="4023360"/>
          </a:xfrm>
        </p:spPr>
        <p:txBody>
          <a:bodyPr>
            <a:normAutofit fontScale="92500" lnSpcReduction="10000"/>
          </a:bodyPr>
          <a:lstStyle/>
          <a:p>
            <a:pPr marL="0" indent="0" algn="just">
              <a:buNone/>
            </a:pPr>
            <a:r>
              <a:rPr lang="pt-BR" altLang="pt-BR" sz="2900" dirty="0">
                <a:solidFill>
                  <a:schemeClr val="accent2">
                    <a:lumMod val="50000"/>
                  </a:schemeClr>
                </a:solidFill>
              </a:rPr>
              <a:t>É necessário estabelecer algumas regras para a definição desses nomes:</a:t>
            </a:r>
          </a:p>
          <a:p>
            <a:pPr algn="just"/>
            <a:r>
              <a:rPr lang="pt-BR" altLang="pt-BR" sz="2900" dirty="0">
                <a:solidFill>
                  <a:schemeClr val="accent2">
                    <a:lumMod val="50000"/>
                  </a:schemeClr>
                </a:solidFill>
              </a:rPr>
              <a:t>Nomes de variável podem ser atribuídos com um ou mais caracteres.</a:t>
            </a:r>
          </a:p>
          <a:p>
            <a:pPr algn="just"/>
            <a:r>
              <a:rPr lang="pt-BR" sz="2900" dirty="0">
                <a:solidFill>
                  <a:schemeClr val="accent2">
                    <a:lumMod val="50000"/>
                  </a:schemeClr>
                </a:solidFill>
              </a:rPr>
              <a:t>O primeiro caractere do nome de uma variável não pode ser um número; deve ser uma letra ou um “_” (</a:t>
            </a:r>
            <a:r>
              <a:rPr lang="pt-BR" sz="2900" dirty="0" err="1">
                <a:solidFill>
                  <a:schemeClr val="accent2">
                    <a:lumMod val="50000"/>
                  </a:schemeClr>
                </a:solidFill>
              </a:rPr>
              <a:t>underline</a:t>
            </a:r>
            <a:r>
              <a:rPr lang="pt-BR" sz="2900" dirty="0">
                <a:solidFill>
                  <a:schemeClr val="accent2">
                    <a:lumMod val="50000"/>
                  </a:schemeClr>
                </a:solidFill>
              </a:rPr>
              <a:t>). </a:t>
            </a:r>
          </a:p>
          <a:p>
            <a:pPr algn="just"/>
            <a:r>
              <a:rPr lang="pt-BR" sz="2900" dirty="0">
                <a:solidFill>
                  <a:schemeClr val="accent2">
                    <a:lumMod val="50000"/>
                  </a:schemeClr>
                </a:solidFill>
              </a:rPr>
              <a:t>O símbolo </a:t>
            </a:r>
            <a:r>
              <a:rPr lang="pt-BR" sz="2900" dirty="0" err="1">
                <a:solidFill>
                  <a:schemeClr val="accent2">
                    <a:lumMod val="50000"/>
                  </a:schemeClr>
                </a:solidFill>
              </a:rPr>
              <a:t>underline</a:t>
            </a:r>
            <a:r>
              <a:rPr lang="pt-BR" sz="2900" dirty="0">
                <a:solidFill>
                  <a:schemeClr val="accent2">
                    <a:lumMod val="50000"/>
                  </a:schemeClr>
                </a:solidFill>
              </a:rPr>
              <a:t> pode ser usado para definir separação de caracteres nos nomes de variáveis que sejam compostos. </a:t>
            </a:r>
          </a:p>
          <a:p>
            <a:pPr algn="just"/>
            <a:r>
              <a:rPr lang="pt-BR" sz="2900" dirty="0">
                <a:solidFill>
                  <a:schemeClr val="accent2">
                    <a:lumMod val="50000"/>
                  </a:schemeClr>
                </a:solidFill>
              </a:rPr>
              <a:t>O nome de uma variável não pode ter espaços em branco. </a:t>
            </a:r>
          </a:p>
          <a:p>
            <a:pPr algn="just"/>
            <a:r>
              <a:rPr lang="pt-BR" sz="2900" dirty="0">
                <a:solidFill>
                  <a:schemeClr val="accent2">
                    <a:lumMod val="50000"/>
                  </a:schemeClr>
                </a:solidFill>
              </a:rPr>
              <a:t>Não pode ser nome de variável a palavra reservada para comandos da linguagem. </a:t>
            </a:r>
          </a:p>
          <a:p>
            <a:endParaRPr lang="pt-BR" dirty="0">
              <a:solidFill>
                <a:schemeClr val="accent2">
                  <a:lumMod val="50000"/>
                </a:schemeClr>
              </a:solidFill>
            </a:endParaRPr>
          </a:p>
          <a:p>
            <a:endParaRPr lang="pt-BR" altLang="pt-BR" dirty="0">
              <a:solidFill>
                <a:schemeClr val="accent2">
                  <a:lumMod val="50000"/>
                </a:schemeClr>
              </a:solidFill>
            </a:endParaRPr>
          </a:p>
          <a:p>
            <a:endParaRPr lang="pt-BR" altLang="pt-BR" dirty="0">
              <a:solidFill>
                <a:schemeClr val="accent2">
                  <a:lumMod val="50000"/>
                </a:schemeClr>
              </a:solidFill>
            </a:endParaRPr>
          </a:p>
          <a:p>
            <a:pPr lvl="1"/>
            <a:endParaRPr lang="pt-BR" altLang="pt-BR" dirty="0">
              <a:solidFill>
                <a:schemeClr val="accent2">
                  <a:lumMod val="50000"/>
                </a:schemeClr>
              </a:solidFill>
            </a:endParaRPr>
          </a:p>
          <a:p>
            <a:endParaRPr lang="pt-BR" dirty="0">
              <a:solidFill>
                <a:schemeClr val="accent2">
                  <a:lumMod val="50000"/>
                </a:schemeClr>
              </a:solidFill>
            </a:endParaRPr>
          </a:p>
        </p:txBody>
      </p:sp>
    </p:spTree>
    <p:extLst>
      <p:ext uri="{BB962C8B-B14F-4D97-AF65-F5344CB8AC3E}">
        <p14:creationId xmlns:p14="http://schemas.microsoft.com/office/powerpoint/2010/main" val="3426613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a:xfrm>
            <a:off x="652073" y="121752"/>
            <a:ext cx="8952069" cy="1450757"/>
          </a:xfrm>
        </p:spPr>
        <p:txBody>
          <a:bodyPr/>
          <a:lstStyle/>
          <a:p>
            <a:r>
              <a:rPr lang="pt-BR" dirty="0"/>
              <a:t>Criação de matriz</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2034" y="436086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9717443" y="4571336"/>
            <a:ext cx="2001078" cy="738664"/>
          </a:xfrm>
          <a:prstGeom prst="rect">
            <a:avLst/>
          </a:prstGeom>
          <a:noFill/>
        </p:spPr>
        <p:txBody>
          <a:bodyPr wrap="square" rtlCol="0">
            <a:spAutoFit/>
          </a:bodyPr>
          <a:lstStyle/>
          <a:p>
            <a:r>
              <a:rPr lang="pt-BR" sz="1400" dirty="0"/>
              <a:t>[[1, 2, 3], [4, 5, 6]]</a:t>
            </a:r>
          </a:p>
          <a:p>
            <a:r>
              <a:rPr lang="pt-BR" sz="1400" dirty="0"/>
              <a:t>[[0, 0, 0], [0, 0, 0]]</a:t>
            </a:r>
          </a:p>
          <a:p>
            <a:r>
              <a:rPr lang="pt-BR" sz="1400" dirty="0"/>
              <a:t>[[0, 0, 0], [0, 0, 0]]</a:t>
            </a:r>
          </a:p>
        </p:txBody>
      </p:sp>
      <p:sp>
        <p:nvSpPr>
          <p:cNvPr id="6" name="Rectangle 2">
            <a:extLst>
              <a:ext uri="{FF2B5EF4-FFF2-40B4-BE49-F238E27FC236}">
                <a16:creationId xmlns:a16="http://schemas.microsoft.com/office/drawing/2014/main" id="{C54EB893-DF73-404B-9869-BD1701A5CBD3}"/>
              </a:ext>
            </a:extLst>
          </p:cNvPr>
          <p:cNvSpPr>
            <a:spLocks noChangeArrowheads="1"/>
          </p:cNvSpPr>
          <p:nvPr/>
        </p:nvSpPr>
        <p:spPr bwMode="auto">
          <a:xfrm>
            <a:off x="5383756" y="597798"/>
            <a:ext cx="3922869"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2</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3</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FF"/>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M[i][j] = </a:t>
            </a:r>
            <a:r>
              <a:rPr kumimoji="0" lang="pt-BR" altLang="pt-BR" sz="2400" b="0" i="0" u="none" strike="noStrike" cap="none" normalizeH="0" baseline="0" dirty="0">
                <a:ln>
                  <a:noFill/>
                </a:ln>
                <a:solidFill>
                  <a:srgbClr val="0000FF"/>
                </a:solidFill>
                <a:effectLst/>
                <a:latin typeface="Consolas" panose="020B0609020204030204" pitchFamily="49" charset="0"/>
              </a:rPr>
              <a:t>0</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 = [</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 </a:t>
            </a:r>
            <a:r>
              <a:rPr kumimoji="0" lang="pt-BR" altLang="pt-BR" sz="2400" b="0" i="0" u="none" strike="noStrike" cap="none" normalizeH="0" baseline="0" dirty="0">
                <a:ln>
                  <a:noFill/>
                </a:ln>
                <a:solidFill>
                  <a:srgbClr val="0000FF"/>
                </a:solidFill>
                <a:effectLst/>
                <a:latin typeface="Consolas" panose="020B0609020204030204" pitchFamily="49" charset="0"/>
              </a:rPr>
              <a:t>2</a:t>
            </a:r>
            <a:br>
              <a:rPr kumimoji="0" lang="pt-BR" altLang="pt-BR" sz="2400" b="0" i="0" u="none" strike="noStrike" cap="none" normalizeH="0" baseline="0" dirty="0">
                <a:ln>
                  <a:noFill/>
                </a:ln>
                <a:solidFill>
                  <a:srgbClr val="0000FF"/>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
        <p:nvSpPr>
          <p:cNvPr id="12" name="Espaço Reservado para Conteúdo 2">
            <a:extLst>
              <a:ext uri="{FF2B5EF4-FFF2-40B4-BE49-F238E27FC236}">
                <a16:creationId xmlns:a16="http://schemas.microsoft.com/office/drawing/2014/main" id="{1C44A58E-4E99-4A2E-AFE9-37AFB4765030}"/>
              </a:ext>
            </a:extLst>
          </p:cNvPr>
          <p:cNvSpPr>
            <a:spLocks noGrp="1"/>
          </p:cNvSpPr>
          <p:nvPr>
            <p:ph idx="1"/>
          </p:nvPr>
        </p:nvSpPr>
        <p:spPr>
          <a:xfrm>
            <a:off x="652073" y="2257519"/>
            <a:ext cx="9601200" cy="3581400"/>
          </a:xfrm>
        </p:spPr>
        <p:txBody>
          <a:bodyPr>
            <a:normAutofit/>
          </a:bodyPr>
          <a:lstStyle/>
          <a:p>
            <a:pPr algn="just"/>
            <a:r>
              <a:rPr lang="pt-BR" dirty="0"/>
              <a:t>Formas de criar uma matriz</a:t>
            </a:r>
          </a:p>
          <a:p>
            <a:pPr lvl="1" algn="just"/>
            <a:r>
              <a:rPr lang="pt-BR" i="0" dirty="0"/>
              <a:t>M = </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1</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2</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3</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4</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5</a:t>
            </a:r>
            <a:r>
              <a:rPr lang="pt-BR" altLang="pt-BR" i="0" dirty="0">
                <a:solidFill>
                  <a:srgbClr val="000000"/>
                </a:solidFill>
                <a:latin typeface="Consolas" panose="020B0609020204030204" pitchFamily="49" charset="0"/>
              </a:rPr>
              <a:t>,</a:t>
            </a:r>
            <a:r>
              <a:rPr lang="pt-BR" altLang="pt-BR" i="0" dirty="0">
                <a:solidFill>
                  <a:srgbClr val="0000FF"/>
                </a:solidFill>
                <a:latin typeface="Consolas" panose="020B0609020204030204" pitchFamily="49" charset="0"/>
              </a:rPr>
              <a:t>6</a:t>
            </a:r>
            <a:r>
              <a:rPr lang="pt-BR" altLang="pt-BR" i="0" dirty="0">
                <a:solidFill>
                  <a:srgbClr val="000000"/>
                </a:solidFill>
                <a:latin typeface="Consolas" panose="020B0609020204030204" pitchFamily="49" charset="0"/>
              </a:rPr>
              <a:t>]]</a:t>
            </a:r>
            <a:endParaRPr lang="pt-BR" i="0" dirty="0"/>
          </a:p>
          <a:p>
            <a:pPr lvl="1" algn="just"/>
            <a:r>
              <a:rPr lang="pt-BR" i="0" dirty="0"/>
              <a:t>M = [0] * 2</a:t>
            </a:r>
          </a:p>
          <a:p>
            <a:pPr marL="530352" lvl="1" indent="0" algn="just">
              <a:buNone/>
            </a:pPr>
            <a:r>
              <a:rPr lang="pt-BR" i="0" dirty="0"/>
              <a:t>	for i in range(2):</a:t>
            </a:r>
          </a:p>
          <a:p>
            <a:pPr marL="530352" lvl="1" indent="0" algn="just">
              <a:buNone/>
            </a:pPr>
            <a:r>
              <a:rPr lang="pt-BR" i="0" dirty="0"/>
              <a:t>	      M[i] = [0] * 3</a:t>
            </a:r>
          </a:p>
          <a:p>
            <a:pPr marL="530352" lvl="1" indent="0" algn="just">
              <a:buNone/>
            </a:pPr>
            <a:r>
              <a:rPr lang="pt-BR" i="0" dirty="0"/>
              <a:t>            for j in range(3):</a:t>
            </a:r>
          </a:p>
          <a:p>
            <a:pPr marL="530352" lvl="1" indent="0" algn="just">
              <a:buNone/>
            </a:pPr>
            <a:r>
              <a:rPr lang="pt-BR" i="0" dirty="0"/>
              <a:t>                 M[i][j] = 0</a:t>
            </a:r>
          </a:p>
          <a:p>
            <a:pPr lvl="1" algn="just"/>
            <a:r>
              <a:rPr lang="pt-BR" i="0" dirty="0"/>
              <a:t>M = [0] * 2</a:t>
            </a:r>
          </a:p>
          <a:p>
            <a:pPr marL="530352" lvl="1" indent="0" algn="just">
              <a:buNone/>
            </a:pPr>
            <a:r>
              <a:rPr lang="pt-BR" i="0" dirty="0"/>
              <a:t>	M[0] = [0,0,0]</a:t>
            </a:r>
          </a:p>
          <a:p>
            <a:pPr marL="530352" lvl="1" indent="0" algn="just">
              <a:buNone/>
            </a:pPr>
            <a:r>
              <a:rPr lang="pt-BR" i="0" dirty="0"/>
              <a:t>	M[1] = [0,0,0]</a:t>
            </a:r>
          </a:p>
          <a:p>
            <a:pPr marL="530352" lvl="1" indent="0" algn="just">
              <a:buNone/>
            </a:pPr>
            <a:endParaRPr lang="pt-BR" i="0" dirty="0"/>
          </a:p>
        </p:txBody>
      </p:sp>
    </p:spTree>
    <p:extLst>
      <p:ext uri="{BB962C8B-B14F-4D97-AF65-F5344CB8AC3E}">
        <p14:creationId xmlns:p14="http://schemas.microsoft.com/office/powerpoint/2010/main" val="901612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Acesso aos elementos da matriz</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acessar um elemento da matriz, basta utilizar a sintaxe:</a:t>
            </a:r>
          </a:p>
          <a:p>
            <a:pPr marL="0" indent="0" algn="ctr">
              <a:buNone/>
            </a:pPr>
            <a:r>
              <a:rPr lang="pt-BR" dirty="0"/>
              <a:t>&lt;nome da Lista&gt;[índice][índice]</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611363"/>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821830"/>
            <a:ext cx="2001078" cy="307777"/>
          </a:xfrm>
          <a:prstGeom prst="rect">
            <a:avLst/>
          </a:prstGeom>
          <a:noFill/>
        </p:spPr>
        <p:txBody>
          <a:bodyPr wrap="square" rtlCol="0">
            <a:spAutoFit/>
          </a:bodyPr>
          <a:lstStyle/>
          <a:p>
            <a:r>
              <a:rPr lang="pt-BR" sz="1400" dirty="0"/>
              <a:t>2</a:t>
            </a:r>
          </a:p>
        </p:txBody>
      </p:sp>
      <p:sp>
        <p:nvSpPr>
          <p:cNvPr id="5" name="Rectangle 1">
            <a:extLst>
              <a:ext uri="{FF2B5EF4-FFF2-40B4-BE49-F238E27FC236}">
                <a16:creationId xmlns:a16="http://schemas.microsoft.com/office/drawing/2014/main" id="{8A442AD9-6DF4-4F54-B002-F4B339250B13}"/>
              </a:ext>
            </a:extLst>
          </p:cNvPr>
          <p:cNvSpPr>
            <a:spLocks noChangeArrowheads="1"/>
          </p:cNvSpPr>
          <p:nvPr/>
        </p:nvSpPr>
        <p:spPr bwMode="auto">
          <a:xfrm>
            <a:off x="1705513" y="4360869"/>
            <a:ext cx="341311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3747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matriz</a:t>
            </a:r>
          </a:p>
        </p:txBody>
      </p:sp>
      <p:sp>
        <p:nvSpPr>
          <p:cNvPr id="3" name="Espaço Reservado para Conteúdo 2">
            <a:extLst>
              <a:ext uri="{FF2B5EF4-FFF2-40B4-BE49-F238E27FC236}">
                <a16:creationId xmlns:a16="http://schemas.microsoft.com/office/drawing/2014/main" id="{154517AC-EF1F-4D67-AA4C-3E82417D828C}"/>
              </a:ext>
            </a:extLst>
          </p:cNvPr>
          <p:cNvSpPr>
            <a:spLocks noGrp="1"/>
          </p:cNvSpPr>
          <p:nvPr>
            <p:ph idx="1"/>
          </p:nvPr>
        </p:nvSpPr>
        <p:spPr/>
        <p:txBody>
          <a:bodyPr/>
          <a:lstStyle/>
          <a:p>
            <a:pPr algn="just"/>
            <a:r>
              <a:rPr lang="pt-BR" dirty="0"/>
              <a:t>Para imprimir uma lista toda, basta utilizar a sintaxe:</a:t>
            </a:r>
          </a:p>
          <a:p>
            <a:pPr marL="0" indent="0" algn="ctr">
              <a:buNone/>
            </a:pPr>
            <a:r>
              <a:rPr lang="pt-BR" dirty="0"/>
              <a:t>print(&lt;nome da lista&gt;)</a:t>
            </a:r>
          </a:p>
          <a:p>
            <a:r>
              <a:rPr lang="pt-BR" dirty="0"/>
              <a:t>Se desejar, pode acessar posição por posição dentro de um laço.</a:t>
            </a:r>
          </a:p>
          <a:p>
            <a:pPr marL="0" indent="0" algn="ctr">
              <a:buNone/>
            </a:pPr>
            <a:endParaRPr lang="pt-BR" dirty="0"/>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3701303"/>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3911770"/>
            <a:ext cx="2001078" cy="307777"/>
          </a:xfrm>
          <a:prstGeom prst="rect">
            <a:avLst/>
          </a:prstGeom>
          <a:noFill/>
        </p:spPr>
        <p:txBody>
          <a:bodyPr wrap="square" rtlCol="0">
            <a:spAutoFit/>
          </a:bodyPr>
          <a:lstStyle/>
          <a:p>
            <a:r>
              <a:rPr lang="pt-BR" sz="1400" dirty="0"/>
              <a:t>[[1, 2, 3], [4, 5, 6]]</a:t>
            </a:r>
          </a:p>
        </p:txBody>
      </p:sp>
      <p:sp>
        <p:nvSpPr>
          <p:cNvPr id="5" name="Rectangle 1">
            <a:extLst>
              <a:ext uri="{FF2B5EF4-FFF2-40B4-BE49-F238E27FC236}">
                <a16:creationId xmlns:a16="http://schemas.microsoft.com/office/drawing/2014/main" id="{413FA13D-8B6E-46C2-A53E-1DD62FD3AA6E}"/>
              </a:ext>
            </a:extLst>
          </p:cNvPr>
          <p:cNvSpPr>
            <a:spLocks noChangeArrowheads="1"/>
          </p:cNvSpPr>
          <p:nvPr/>
        </p:nvSpPr>
        <p:spPr bwMode="auto">
          <a:xfrm>
            <a:off x="1371600" y="4832946"/>
            <a:ext cx="3413114"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M</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0513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A2222-A7CF-47C3-9A3E-658922628F87}"/>
              </a:ext>
            </a:extLst>
          </p:cNvPr>
          <p:cNvSpPr>
            <a:spLocks noGrp="1"/>
          </p:cNvSpPr>
          <p:nvPr>
            <p:ph type="title"/>
          </p:nvPr>
        </p:nvSpPr>
        <p:spPr/>
        <p:txBody>
          <a:bodyPr/>
          <a:lstStyle/>
          <a:p>
            <a:r>
              <a:rPr lang="pt-BR" dirty="0"/>
              <a:t>Imprimindo uma matriz com iteração</a:t>
            </a:r>
          </a:p>
        </p:txBody>
      </p:sp>
      <p:pic>
        <p:nvPicPr>
          <p:cNvPr id="8" name="Picture 2" descr="Resultado de imagem para monitor de computador">
            <a:extLst>
              <a:ext uri="{FF2B5EF4-FFF2-40B4-BE49-F238E27FC236}">
                <a16:creationId xmlns:a16="http://schemas.microsoft.com/office/drawing/2014/main" id="{05AFE536-E894-4894-8EB6-1E82F23CB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404607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38F4F9FC-1630-47E6-B60F-0ED92EB17CB5}"/>
              </a:ext>
            </a:extLst>
          </p:cNvPr>
          <p:cNvSpPr txBox="1"/>
          <p:nvPr/>
        </p:nvSpPr>
        <p:spPr>
          <a:xfrm>
            <a:off x="8485409" y="4256546"/>
            <a:ext cx="2001078" cy="523220"/>
          </a:xfrm>
          <a:prstGeom prst="rect">
            <a:avLst/>
          </a:prstGeom>
          <a:noFill/>
        </p:spPr>
        <p:txBody>
          <a:bodyPr wrap="square" rtlCol="0">
            <a:spAutoFit/>
          </a:bodyPr>
          <a:lstStyle/>
          <a:p>
            <a:r>
              <a:rPr lang="pt-BR" sz="1400" dirty="0"/>
              <a:t>[ 1 ] [ 2 ] [ 3 ] </a:t>
            </a:r>
          </a:p>
          <a:p>
            <a:r>
              <a:rPr lang="pt-BR" sz="1400" dirty="0"/>
              <a:t>[ 4 ] [ 5 ] [ 6 ] </a:t>
            </a:r>
          </a:p>
        </p:txBody>
      </p:sp>
      <p:sp>
        <p:nvSpPr>
          <p:cNvPr id="6" name="Rectangle 2">
            <a:extLst>
              <a:ext uri="{FF2B5EF4-FFF2-40B4-BE49-F238E27FC236}">
                <a16:creationId xmlns:a16="http://schemas.microsoft.com/office/drawing/2014/main" id="{9F7862A3-2FAB-404A-B12D-7A6CF2CA185A}"/>
              </a:ext>
            </a:extLst>
          </p:cNvPr>
          <p:cNvSpPr>
            <a:spLocks noChangeArrowheads="1"/>
          </p:cNvSpPr>
          <p:nvPr/>
        </p:nvSpPr>
        <p:spPr bwMode="auto">
          <a:xfrm>
            <a:off x="1281050" y="2079618"/>
            <a:ext cx="8340745"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M</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4</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6</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"[{:^3}] "</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format</a:t>
            </a:r>
            <a:r>
              <a:rPr kumimoji="0" lang="pt-BR" altLang="pt-BR" sz="2400" b="0" i="0" u="none" strike="noStrike" cap="none" normalizeH="0" baseline="0" dirty="0">
                <a:ln>
                  <a:noFill/>
                </a:ln>
                <a:solidFill>
                  <a:srgbClr val="000000"/>
                </a:solidFill>
                <a:effectLst/>
                <a:latin typeface="Consolas" panose="020B0609020204030204" pitchFamily="49" charset="0"/>
              </a:rPr>
              <a:t>(M[i][j]),</a:t>
            </a:r>
            <a:r>
              <a:rPr kumimoji="0" lang="pt-BR" altLang="pt-BR" sz="2400" b="0" i="0" u="none" strike="noStrike" cap="none" normalizeH="0" baseline="0" dirty="0" err="1">
                <a:ln>
                  <a:noFill/>
                </a:ln>
                <a:solidFill>
                  <a:srgbClr val="660099"/>
                </a:solidFill>
                <a:effectLst/>
                <a:latin typeface="Consolas" panose="020B0609020204030204" pitchFamily="49" charset="0"/>
              </a:rPr>
              <a:t>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1" i="0" u="none" strike="noStrike" cap="none" normalizeH="0" baseline="0" dirty="0">
                <a:ln>
                  <a:noFill/>
                </a:ln>
                <a:solidFill>
                  <a:srgbClr val="008080"/>
                </a:solidFill>
                <a:effectLst/>
                <a:latin typeface="Consolas" panose="020B0609020204030204" pitchFamily="49" charset="0"/>
              </a:rPr>
              <a:t>''</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a:ln>
                  <a:noFill/>
                </a:ln>
                <a:solidFill>
                  <a:srgbClr val="000080"/>
                </a:solidFill>
                <a:effectLst/>
                <a:latin typeface="Consolas" panose="020B0609020204030204" pitchFamily="49" charset="0"/>
              </a:rPr>
              <a:t>print</a:t>
            </a:r>
            <a:r>
              <a:rPr kumimoji="0" lang="pt-BR" altLang="pt-BR" sz="2400" b="0" i="0" u="none" strike="noStrike" cap="none" normalizeH="0" baseline="0" dirty="0">
                <a:ln>
                  <a:noFill/>
                </a:ln>
                <a:solidFill>
                  <a:srgbClr val="000000"/>
                </a:solidFill>
                <a:effectLst/>
                <a:latin typeface="Consolas" panose="020B0609020204030204" pitchFamily="49" charset="0"/>
              </a:rPr>
              <a:t>()</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78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295400" y="-142640"/>
            <a:ext cx="9601200" cy="1485900"/>
          </a:xfrm>
        </p:spPr>
        <p:txBody>
          <a:bodyPr/>
          <a:lstStyle/>
          <a:p>
            <a:r>
              <a:rPr lang="pt-BR" dirty="0"/>
              <a:t>Inserindo elementos na matriz</a:t>
            </a:r>
          </a:p>
        </p:txBody>
      </p:sp>
      <p:sp>
        <p:nvSpPr>
          <p:cNvPr id="4" name="Rectangle 1">
            <a:extLst>
              <a:ext uri="{FF2B5EF4-FFF2-40B4-BE49-F238E27FC236}">
                <a16:creationId xmlns:a16="http://schemas.microsoft.com/office/drawing/2014/main" id="{77517A7C-1300-4C0C-8761-D8F183707363}"/>
              </a:ext>
            </a:extLst>
          </p:cNvPr>
          <p:cNvSpPr>
            <a:spLocks noChangeArrowheads="1"/>
          </p:cNvSpPr>
          <p:nvPr/>
        </p:nvSpPr>
        <p:spPr bwMode="auto">
          <a:xfrm>
            <a:off x="1862015" y="2313035"/>
            <a:ext cx="10059164"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nsolas" panose="020B0609020204030204" pitchFamily="49" charset="0"/>
              </a:rPr>
              <a:t>M=[</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br>
              <a:rPr kumimoji="0" lang="pt-BR" altLang="pt-BR" sz="2000" b="0" i="0" u="none" strike="noStrike" cap="none" normalizeH="0" baseline="0" dirty="0">
                <a:ln>
                  <a:noFill/>
                </a:ln>
                <a:solidFill>
                  <a:srgbClr val="0000FF"/>
                </a:solidFill>
                <a:effectLst/>
                <a:latin typeface="Consolas" panose="020B0609020204030204" pitchFamily="49" charset="0"/>
              </a:rPr>
            </a:br>
            <a:r>
              <a:rPr kumimoji="0" lang="pt-BR" altLang="pt-BR" sz="2000" b="0" i="0" u="none" strike="noStrike" cap="none" normalizeH="0" baseline="0" dirty="0">
                <a:ln>
                  <a:noFill/>
                </a:ln>
                <a:solidFill>
                  <a:srgbClr val="0000FF"/>
                </a:solidFill>
                <a:effectLst/>
                <a:latin typeface="Consolas" panose="020B0609020204030204" pitchFamily="49" charset="0"/>
              </a:rPr>
              <a:t>    </a:t>
            </a: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j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M[i][j]=</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"Informe o valor [{}][{}]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i,j</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
        <p:nvSpPr>
          <p:cNvPr id="7" name="Espaço Reservado para Conteúdo 2">
            <a:extLst>
              <a:ext uri="{FF2B5EF4-FFF2-40B4-BE49-F238E27FC236}">
                <a16:creationId xmlns:a16="http://schemas.microsoft.com/office/drawing/2014/main" id="{730C7799-1868-4A08-A731-9FD812304894}"/>
              </a:ext>
            </a:extLst>
          </p:cNvPr>
          <p:cNvSpPr txBox="1">
            <a:spLocks/>
          </p:cNvSpPr>
          <p:nvPr/>
        </p:nvSpPr>
        <p:spPr>
          <a:xfrm>
            <a:off x="2196059" y="1846514"/>
            <a:ext cx="9601200" cy="3581400"/>
          </a:xfrm>
          <a:prstGeom prst="rect">
            <a:avLst/>
          </a:prstGeom>
        </p:spPr>
        <p:txBody>
          <a:bodyP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pt-BR" dirty="0"/>
              <a:t>A inserção de elementos pode ser utilizando o índice desejado:</a:t>
            </a:r>
          </a:p>
          <a:p>
            <a:pPr algn="just"/>
            <a:endParaRPr lang="pt-BR" dirty="0">
              <a:solidFill>
                <a:schemeClr val="tx1"/>
              </a:solidFill>
            </a:endParaRPr>
          </a:p>
          <a:p>
            <a:pPr algn="just"/>
            <a:endParaRPr lang="pt-BR" dirty="0">
              <a:solidFill>
                <a:schemeClr val="tx1"/>
              </a:solidFill>
            </a:endParaRPr>
          </a:p>
          <a:p>
            <a:pPr algn="just"/>
            <a:endParaRPr lang="pt-BR" dirty="0">
              <a:solidFill>
                <a:schemeClr val="tx1"/>
              </a:solidFill>
            </a:endParaRPr>
          </a:p>
          <a:p>
            <a:pPr algn="just"/>
            <a:endParaRPr lang="pt-BR" dirty="0">
              <a:solidFill>
                <a:schemeClr val="tx1"/>
              </a:solidFill>
            </a:endParaRPr>
          </a:p>
          <a:p>
            <a:pPr algn="just"/>
            <a:r>
              <a:rPr lang="pt-BR" dirty="0">
                <a:solidFill>
                  <a:schemeClr val="tx1"/>
                </a:solidFill>
              </a:rPr>
              <a:t>Ou utilizando a função </a:t>
            </a:r>
            <a:r>
              <a:rPr lang="pt-BR" dirty="0" err="1">
                <a:solidFill>
                  <a:schemeClr val="tx1"/>
                </a:solidFill>
              </a:rPr>
              <a:t>append</a:t>
            </a:r>
            <a:r>
              <a:rPr lang="pt-BR" dirty="0">
                <a:solidFill>
                  <a:schemeClr val="tx1"/>
                </a:solidFill>
              </a:rPr>
              <a:t>(). </a:t>
            </a:r>
            <a:endParaRPr lang="pt-BR" dirty="0"/>
          </a:p>
        </p:txBody>
      </p:sp>
      <p:sp>
        <p:nvSpPr>
          <p:cNvPr id="8" name="Rectangle 2">
            <a:extLst>
              <a:ext uri="{FF2B5EF4-FFF2-40B4-BE49-F238E27FC236}">
                <a16:creationId xmlns:a16="http://schemas.microsoft.com/office/drawing/2014/main" id="{CB997EC7-0576-4F7D-A20F-71232C74911C}"/>
              </a:ext>
            </a:extLst>
          </p:cNvPr>
          <p:cNvSpPr>
            <a:spLocks noChangeArrowheads="1"/>
          </p:cNvSpPr>
          <p:nvPr/>
        </p:nvSpPr>
        <p:spPr bwMode="auto">
          <a:xfrm>
            <a:off x="1862015" y="4538530"/>
            <a:ext cx="10764485"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000" b="0" i="0" u="none" strike="noStrike" cap="none" normalizeH="0" baseline="0" dirty="0">
                <a:ln>
                  <a:noFill/>
                </a:ln>
                <a:solidFill>
                  <a:srgbClr val="000000"/>
                </a:solidFill>
                <a:effectLst/>
                <a:latin typeface="Consolas" panose="020B0609020204030204" pitchFamily="49" charset="0"/>
              </a:rPr>
              <a:t>M=[]</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i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2</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kumimoji="0" lang="pt-BR" altLang="pt-BR" sz="2000" b="0" i="0" u="none" strike="noStrike" cap="none" normalizeH="0" baseline="0" dirty="0" err="1">
                <a:ln>
                  <a:noFill/>
                </a:ln>
                <a:solidFill>
                  <a:srgbClr val="000000"/>
                </a:solidFill>
                <a:effectLst/>
                <a:latin typeface="Consolas" panose="020B0609020204030204" pitchFamily="49" charset="0"/>
              </a:rPr>
              <a:t>M.append</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a:t>
            </a:r>
            <a:r>
              <a:rPr kumimoji="0" lang="pt-BR" altLang="pt-BR" sz="2000" b="1" i="0" u="none" strike="noStrike" cap="none" normalizeH="0" baseline="0" dirty="0">
                <a:ln>
                  <a:noFill/>
                </a:ln>
                <a:solidFill>
                  <a:srgbClr val="000080"/>
                </a:solidFill>
                <a:effectLst/>
                <a:latin typeface="Consolas" panose="020B0609020204030204" pitchFamily="49" charset="0"/>
              </a:rPr>
              <a:t>for </a:t>
            </a:r>
            <a:r>
              <a:rPr kumimoji="0" lang="pt-BR" altLang="pt-BR" sz="2000" b="0" i="0" u="none" strike="noStrike" cap="none" normalizeH="0" baseline="0" dirty="0">
                <a:ln>
                  <a:noFill/>
                </a:ln>
                <a:solidFill>
                  <a:srgbClr val="000000"/>
                </a:solidFill>
                <a:effectLst/>
                <a:latin typeface="Consolas" panose="020B0609020204030204" pitchFamily="49" charset="0"/>
              </a:rPr>
              <a:t>j </a:t>
            </a:r>
            <a:r>
              <a:rPr kumimoji="0" lang="pt-BR" altLang="pt-BR" sz="2000" b="1" i="0" u="none" strike="noStrike" cap="none" normalizeH="0" baseline="0" dirty="0">
                <a:ln>
                  <a:noFill/>
                </a:ln>
                <a:solidFill>
                  <a:srgbClr val="000080"/>
                </a:solidFill>
                <a:effectLst/>
                <a:latin typeface="Consolas" panose="020B0609020204030204" pitchFamily="49" charset="0"/>
              </a:rPr>
              <a:t>in </a:t>
            </a:r>
            <a:r>
              <a:rPr kumimoji="0" lang="pt-BR" altLang="pt-BR" sz="2000" b="0" i="0" u="none" strike="noStrike" cap="none" normalizeH="0" baseline="0" dirty="0">
                <a:ln>
                  <a:noFill/>
                </a:ln>
                <a:solidFill>
                  <a:srgbClr val="000080"/>
                </a:solidFill>
                <a:effectLst/>
                <a:latin typeface="Consolas" panose="020B0609020204030204" pitchFamily="49" charset="0"/>
              </a:rPr>
              <a:t>range</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0</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FF"/>
                </a:solidFill>
                <a:effectLst/>
                <a:latin typeface="Consolas" panose="020B0609020204030204" pitchFamily="49" charset="0"/>
              </a:rPr>
              <a:t>3</a:t>
            </a:r>
            <a:r>
              <a:rPr kumimoji="0" lang="pt-BR" altLang="pt-BR" sz="2000" b="0" i="0" u="none" strike="noStrike" cap="none" normalizeH="0" baseline="0" dirty="0">
                <a:ln>
                  <a:noFill/>
                </a:ln>
                <a:solidFill>
                  <a:srgbClr val="000000"/>
                </a:solidFill>
                <a:effectLst/>
                <a:latin typeface="Consolas" panose="020B0609020204030204" pitchFamily="49" charset="0"/>
              </a:rPr>
              <a:t>):</a:t>
            </a:r>
            <a:br>
              <a:rPr kumimoji="0" lang="pt-BR" altLang="pt-BR" sz="2000" b="0" i="0" u="none" strike="noStrike" cap="none" normalizeH="0" baseline="0" dirty="0">
                <a:ln>
                  <a:noFill/>
                </a:ln>
                <a:solidFill>
                  <a:srgbClr val="000000"/>
                </a:solidFill>
                <a:effectLst/>
                <a:latin typeface="Consolas" panose="020B0609020204030204" pitchFamily="49" charset="0"/>
              </a:rPr>
            </a:br>
            <a:r>
              <a:rPr kumimoji="0" lang="pt-BR" altLang="pt-BR" sz="2000" b="0" i="0" u="none" strike="noStrike" cap="none" normalizeH="0" baseline="0" dirty="0">
                <a:ln>
                  <a:noFill/>
                </a:ln>
                <a:solidFill>
                  <a:srgbClr val="000000"/>
                </a:solidFill>
                <a:effectLst/>
                <a:latin typeface="Consolas" panose="020B0609020204030204" pitchFamily="49" charset="0"/>
              </a:rPr>
              <a:t>        M[i].</a:t>
            </a:r>
            <a:r>
              <a:rPr kumimoji="0" lang="pt-BR" altLang="pt-BR" sz="2000" b="0" i="0" u="none" strike="noStrike" cap="none" normalizeH="0" baseline="0" dirty="0" err="1">
                <a:ln>
                  <a:noFill/>
                </a:ln>
                <a:solidFill>
                  <a:srgbClr val="000000"/>
                </a:solidFill>
                <a:effectLst/>
                <a:latin typeface="Consolas" panose="020B0609020204030204" pitchFamily="49" charset="0"/>
              </a:rPr>
              <a:t>append</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80"/>
                </a:solidFill>
                <a:effectLst/>
                <a:latin typeface="Consolas" panose="020B0609020204030204" pitchFamily="49" charset="0"/>
              </a:rPr>
              <a:t>int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a:ln>
                  <a:noFill/>
                </a:ln>
                <a:solidFill>
                  <a:srgbClr val="000080"/>
                </a:solidFill>
                <a:effectLst/>
                <a:latin typeface="Consolas" panose="020B0609020204030204" pitchFamily="49" charset="0"/>
              </a:rPr>
              <a:t>input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1" i="0" u="none" strike="noStrike" cap="none" normalizeH="0" baseline="0" dirty="0">
                <a:ln>
                  <a:noFill/>
                </a:ln>
                <a:solidFill>
                  <a:srgbClr val="008080"/>
                </a:solidFill>
                <a:effectLst/>
                <a:latin typeface="Consolas" panose="020B0609020204030204" pitchFamily="49" charset="0"/>
              </a:rPr>
              <a:t>"Informe o valor [{}][{}] -&gt; "</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format</a:t>
            </a:r>
            <a:r>
              <a:rPr kumimoji="0" lang="pt-BR" altLang="pt-BR" sz="2000" b="0" i="0" u="none" strike="noStrike" cap="none" normalizeH="0" baseline="0" dirty="0">
                <a:ln>
                  <a:noFill/>
                </a:ln>
                <a:solidFill>
                  <a:srgbClr val="000000"/>
                </a:solidFill>
                <a:effectLst/>
                <a:latin typeface="Consolas" panose="020B0609020204030204" pitchFamily="49" charset="0"/>
              </a:rPr>
              <a:t>(</a:t>
            </a:r>
            <a:r>
              <a:rPr kumimoji="0" lang="pt-BR" altLang="pt-BR" sz="2000" b="0" i="0" u="none" strike="noStrike" cap="none" normalizeH="0" baseline="0" dirty="0" err="1">
                <a:ln>
                  <a:noFill/>
                </a:ln>
                <a:solidFill>
                  <a:srgbClr val="000000"/>
                </a:solidFill>
                <a:effectLst/>
                <a:latin typeface="Consolas" panose="020B0609020204030204" pitchFamily="49" charset="0"/>
              </a:rPr>
              <a:t>i,j</a:t>
            </a:r>
            <a:r>
              <a:rPr kumimoji="0" lang="pt-BR" altLang="pt-BR" sz="2000" b="0" i="0" u="none" strike="noStrike" cap="none" normalizeH="0" baseline="0" dirty="0">
                <a:ln>
                  <a:noFill/>
                </a:ln>
                <a:solidFill>
                  <a:srgbClr val="000000"/>
                </a:solidFill>
                <a:effectLst/>
                <a:latin typeface="Consolas" panose="020B0609020204030204" pitchFamily="49" charset="0"/>
              </a:rPr>
              <a:t>))))</a:t>
            </a:r>
            <a:endParaRPr kumimoji="0" lang="pt-BR" altLang="pt-BR"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864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B170A49-3570-4630-BB29-75863E9F811F}"/>
              </a:ext>
            </a:extLst>
          </p:cNvPr>
          <p:cNvSpPr>
            <a:spLocks noGrp="1"/>
          </p:cNvSpPr>
          <p:nvPr>
            <p:ph type="title"/>
          </p:nvPr>
        </p:nvSpPr>
        <p:spPr>
          <a:xfrm>
            <a:off x="1182303" y="415977"/>
            <a:ext cx="10465054" cy="1231190"/>
          </a:xfrm>
        </p:spPr>
        <p:txBody>
          <a:bodyPr/>
          <a:lstStyle/>
          <a:p>
            <a:r>
              <a:rPr lang="pt-BR" dirty="0"/>
              <a:t>Inserindo elementos aleatórios na matriz</a:t>
            </a:r>
          </a:p>
        </p:txBody>
      </p:sp>
      <p:sp>
        <p:nvSpPr>
          <p:cNvPr id="4" name="Rectangle 1">
            <a:extLst>
              <a:ext uri="{FF2B5EF4-FFF2-40B4-BE49-F238E27FC236}">
                <a16:creationId xmlns:a16="http://schemas.microsoft.com/office/drawing/2014/main" id="{7B5B79CC-B10D-4564-8885-673DD8674F4E}"/>
              </a:ext>
            </a:extLst>
          </p:cNvPr>
          <p:cNvSpPr>
            <a:spLocks noChangeArrowheads="1"/>
          </p:cNvSpPr>
          <p:nvPr/>
        </p:nvSpPr>
        <p:spPr bwMode="auto">
          <a:xfrm>
            <a:off x="1500104" y="2544581"/>
            <a:ext cx="596188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400" b="1" i="0" u="none" strike="noStrike" cap="none" normalizeH="0" baseline="0" dirty="0" err="1">
                <a:ln>
                  <a:noFill/>
                </a:ln>
                <a:solidFill>
                  <a:srgbClr val="000080"/>
                </a:solidFill>
                <a:effectLst/>
                <a:latin typeface="Consolas" panose="020B0609020204030204" pitchFamily="49" charset="0"/>
              </a:rPr>
              <a:t>from</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random</a:t>
            </a: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err="1">
                <a:ln>
                  <a:noFill/>
                </a:ln>
                <a:solidFill>
                  <a:srgbClr val="000080"/>
                </a:solidFill>
                <a:effectLst/>
                <a:latin typeface="Consolas" panose="020B0609020204030204" pitchFamily="49" charset="0"/>
              </a:rPr>
              <a:t>import</a:t>
            </a:r>
            <a:r>
              <a:rPr kumimoji="0" lang="pt-BR" altLang="pt-BR" sz="2400" b="1" i="0" u="none" strike="noStrike" cap="none" normalizeH="0" baseline="0" dirty="0">
                <a:ln>
                  <a:noFill/>
                </a:ln>
                <a:solidFill>
                  <a:srgbClr val="00008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M=[]</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i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2</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0" i="0" u="none" strike="noStrike" cap="none" normalizeH="0" baseline="0" dirty="0" err="1">
                <a:ln>
                  <a:noFill/>
                </a:ln>
                <a:solidFill>
                  <a:srgbClr val="000000"/>
                </a:solidFill>
                <a:effectLst/>
                <a:latin typeface="Consolas" panose="020B0609020204030204" pitchFamily="49" charset="0"/>
              </a:rPr>
              <a:t>M.append</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a:t>
            </a:r>
            <a:r>
              <a:rPr kumimoji="0" lang="pt-BR" altLang="pt-BR" sz="2400" b="1" i="0" u="none" strike="noStrike" cap="none" normalizeH="0" baseline="0" dirty="0">
                <a:ln>
                  <a:noFill/>
                </a:ln>
                <a:solidFill>
                  <a:srgbClr val="000080"/>
                </a:solidFill>
                <a:effectLst/>
                <a:latin typeface="Consolas" panose="020B0609020204030204" pitchFamily="49" charset="0"/>
              </a:rPr>
              <a:t>for </a:t>
            </a:r>
            <a:r>
              <a:rPr kumimoji="0" lang="pt-BR" altLang="pt-BR" sz="2400" b="0" i="0" u="none" strike="noStrike" cap="none" normalizeH="0" baseline="0" dirty="0">
                <a:ln>
                  <a:noFill/>
                </a:ln>
                <a:solidFill>
                  <a:srgbClr val="000000"/>
                </a:solidFill>
                <a:effectLst/>
                <a:latin typeface="Consolas" panose="020B0609020204030204" pitchFamily="49" charset="0"/>
              </a:rPr>
              <a:t>j </a:t>
            </a:r>
            <a:r>
              <a:rPr kumimoji="0" lang="pt-BR" altLang="pt-BR" sz="2400" b="1" i="0" u="none" strike="noStrike" cap="none" normalizeH="0" baseline="0" dirty="0">
                <a:ln>
                  <a:noFill/>
                </a:ln>
                <a:solidFill>
                  <a:srgbClr val="000080"/>
                </a:solidFill>
                <a:effectLst/>
                <a:latin typeface="Consolas" panose="020B0609020204030204" pitchFamily="49" charset="0"/>
              </a:rPr>
              <a:t>in </a:t>
            </a:r>
            <a:r>
              <a:rPr kumimoji="0" lang="pt-BR" altLang="pt-BR" sz="2400" b="0" i="0" u="none" strike="noStrike" cap="none" normalizeH="0" baseline="0" dirty="0">
                <a:ln>
                  <a:noFill/>
                </a:ln>
                <a:solidFill>
                  <a:srgbClr val="000080"/>
                </a:solidFill>
                <a:effectLst/>
                <a:latin typeface="Consolas" panose="020B0609020204030204" pitchFamily="49" charset="0"/>
              </a:rPr>
              <a:t>range</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0</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3</a:t>
            </a:r>
            <a:r>
              <a:rPr kumimoji="0" lang="pt-BR" altLang="pt-BR" sz="2400" b="0" i="0" u="none" strike="noStrike" cap="none" normalizeH="0" baseline="0" dirty="0">
                <a:ln>
                  <a:noFill/>
                </a:ln>
                <a:solidFill>
                  <a:srgbClr val="000000"/>
                </a:solidFill>
                <a:effectLst/>
                <a:latin typeface="Consolas" panose="020B0609020204030204" pitchFamily="49" charset="0"/>
              </a:rPr>
              <a:t>):</a:t>
            </a:r>
            <a:br>
              <a:rPr kumimoji="0" lang="pt-BR" altLang="pt-BR" sz="2400" b="0" i="0" u="none" strike="noStrike" cap="none" normalizeH="0" baseline="0" dirty="0">
                <a:ln>
                  <a:noFill/>
                </a:ln>
                <a:solidFill>
                  <a:srgbClr val="000000"/>
                </a:solidFill>
                <a:effectLst/>
                <a:latin typeface="Consolas" panose="020B0609020204030204" pitchFamily="49" charset="0"/>
              </a:rPr>
            </a:br>
            <a:r>
              <a:rPr kumimoji="0" lang="pt-BR" altLang="pt-BR" sz="2400" b="0" i="0" u="none" strike="noStrike" cap="none" normalizeH="0" baseline="0" dirty="0">
                <a:ln>
                  <a:noFill/>
                </a:ln>
                <a:solidFill>
                  <a:srgbClr val="000000"/>
                </a:solidFill>
                <a:effectLst/>
                <a:latin typeface="Consolas" panose="020B0609020204030204" pitchFamily="49" charset="0"/>
              </a:rPr>
              <a:t>        M[i].</a:t>
            </a:r>
            <a:r>
              <a:rPr kumimoji="0" lang="pt-BR" altLang="pt-BR" sz="2400" b="0" i="0" u="none" strike="noStrike" cap="none" normalizeH="0" baseline="0" dirty="0" err="1">
                <a:ln>
                  <a:noFill/>
                </a:ln>
                <a:solidFill>
                  <a:srgbClr val="000000"/>
                </a:solidFill>
                <a:effectLst/>
                <a:latin typeface="Consolas" panose="020B0609020204030204" pitchFamily="49" charset="0"/>
              </a:rPr>
              <a:t>append</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err="1">
                <a:ln>
                  <a:noFill/>
                </a:ln>
                <a:solidFill>
                  <a:srgbClr val="000000"/>
                </a:solidFill>
                <a:effectLst/>
                <a:latin typeface="Consolas" panose="020B0609020204030204" pitchFamily="49" charset="0"/>
              </a:rPr>
              <a:t>randint</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1</a:t>
            </a:r>
            <a:r>
              <a:rPr kumimoji="0" lang="pt-BR" altLang="pt-BR" sz="2400" b="0" i="0" u="none" strike="noStrike" cap="none" normalizeH="0" baseline="0" dirty="0">
                <a:ln>
                  <a:noFill/>
                </a:ln>
                <a:solidFill>
                  <a:srgbClr val="000000"/>
                </a:solidFill>
                <a:effectLst/>
                <a:latin typeface="Consolas" panose="020B0609020204030204" pitchFamily="49" charset="0"/>
              </a:rPr>
              <a:t>,</a:t>
            </a:r>
            <a:r>
              <a:rPr kumimoji="0" lang="pt-BR" altLang="pt-BR" sz="2400" b="0" i="0" u="none" strike="noStrike" cap="none" normalizeH="0" baseline="0" dirty="0">
                <a:ln>
                  <a:noFill/>
                </a:ln>
                <a:solidFill>
                  <a:srgbClr val="0000FF"/>
                </a:solidFill>
                <a:effectLst/>
                <a:latin typeface="Consolas" panose="020B0609020204030204" pitchFamily="49" charset="0"/>
              </a:rPr>
              <a:t>50</a:t>
            </a:r>
            <a:r>
              <a:rPr kumimoji="0" lang="pt-BR" altLang="pt-BR" sz="24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pt-BR" altLang="pt-BR" sz="2400" dirty="0">
                <a:solidFill>
                  <a:srgbClr val="000000"/>
                </a:solidFill>
                <a:latin typeface="Consolas" panose="020B0609020204030204" pitchFamily="49" charset="0"/>
              </a:rPr>
              <a:t>print(M)</a:t>
            </a:r>
            <a:endParaRPr kumimoji="0" lang="pt-BR" altLang="pt-BR" sz="2400" b="0" i="0" u="none" strike="noStrike" cap="none" normalizeH="0" baseline="0" dirty="0">
              <a:ln>
                <a:noFill/>
              </a:ln>
              <a:solidFill>
                <a:schemeClr val="tx1"/>
              </a:solidFill>
              <a:effectLst/>
              <a:latin typeface="Arial" panose="020B0604020202020204" pitchFamily="34" charset="0"/>
            </a:endParaRPr>
          </a:p>
        </p:txBody>
      </p:sp>
      <p:pic>
        <p:nvPicPr>
          <p:cNvPr id="7" name="Picture 2" descr="Resultado de imagem para monitor de computador">
            <a:extLst>
              <a:ext uri="{FF2B5EF4-FFF2-40B4-BE49-F238E27FC236}">
                <a16:creationId xmlns:a16="http://schemas.microsoft.com/office/drawing/2014/main" id="{C954F5DB-9ACC-4BBC-B75C-7BD68269E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0000" y="4360869"/>
            <a:ext cx="2411896" cy="2261153"/>
          </a:xfrm>
          <a:prstGeom prst="rect">
            <a:avLst/>
          </a:prstGeom>
          <a:noFill/>
          <a:extLst>
            <a:ext uri="{909E8E84-426E-40DD-AFC4-6F175D3DCCD1}">
              <a14:hiddenFill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ECA3342A-9C28-40A1-8FCB-EEBBC8736ABC}"/>
              </a:ext>
            </a:extLst>
          </p:cNvPr>
          <p:cNvSpPr txBox="1"/>
          <p:nvPr/>
        </p:nvSpPr>
        <p:spPr>
          <a:xfrm>
            <a:off x="8448512" y="4532412"/>
            <a:ext cx="2334991" cy="307777"/>
          </a:xfrm>
          <a:prstGeom prst="rect">
            <a:avLst/>
          </a:prstGeom>
          <a:noFill/>
        </p:spPr>
        <p:txBody>
          <a:bodyPr wrap="square" rtlCol="0">
            <a:spAutoFit/>
          </a:bodyPr>
          <a:lstStyle/>
          <a:p>
            <a:r>
              <a:rPr lang="pt-BR" sz="1400" dirty="0"/>
              <a:t>[[22, 42, 7], [27, 50, 49]]</a:t>
            </a:r>
          </a:p>
        </p:txBody>
      </p:sp>
    </p:spTree>
    <p:extLst>
      <p:ext uri="{BB962C8B-B14F-4D97-AF65-F5344CB8AC3E}">
        <p14:creationId xmlns:p14="http://schemas.microsoft.com/office/powerpoint/2010/main" val="1314021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Funções – Conceito</a:t>
            </a:r>
          </a:p>
        </p:txBody>
      </p:sp>
      <p:sp>
        <p:nvSpPr>
          <p:cNvPr id="3" name="Espaço Reservado para Conteúdo 2"/>
          <p:cNvSpPr>
            <a:spLocks noGrp="1"/>
          </p:cNvSpPr>
          <p:nvPr>
            <p:ph idx="1"/>
          </p:nvPr>
        </p:nvSpPr>
        <p:spPr/>
        <p:txBody>
          <a:bodyPr/>
          <a:lstStyle/>
          <a:p>
            <a:pPr>
              <a:lnSpc>
                <a:spcPct val="150000"/>
              </a:lnSpc>
            </a:pPr>
            <a:r>
              <a:rPr lang="pt-BR" altLang="pt-BR" dirty="0"/>
              <a:t>A medida que os nossos programas vão ficando maiores, sua complexidade aumenta e portanto fica também mais difícil fazer manutenções e até mesmo entender a lógica do programa. Dessa forma, as linguagens de programação permitem que os usuários separem seus programas em blocos. A ideia é dividir programas grandes e complexos em blocos para facilitar a sua construção. Esses blocos de construção são chamados de </a:t>
            </a:r>
            <a:r>
              <a:rPr lang="pt-BR" altLang="pt-BR" b="1" dirty="0"/>
              <a:t>funções ou métodos</a:t>
            </a:r>
            <a:r>
              <a:rPr lang="pt-BR" altLang="pt-BR" dirty="0"/>
              <a:t>. Portanto, uma função nada mais é do que um bloco de construção que realiza uma atividade específica.</a:t>
            </a:r>
            <a:endParaRPr lang="pt-BR" dirty="0"/>
          </a:p>
        </p:txBody>
      </p:sp>
    </p:spTree>
    <p:extLst>
      <p:ext uri="{BB962C8B-B14F-4D97-AF65-F5344CB8AC3E}">
        <p14:creationId xmlns:p14="http://schemas.microsoft.com/office/powerpoint/2010/main" val="3370095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3046" y="97923"/>
            <a:ext cx="3054447" cy="1609344"/>
          </a:xfrm>
        </p:spPr>
        <p:txBody>
          <a:bodyPr/>
          <a:lstStyle/>
          <a:p>
            <a:r>
              <a:rPr lang="pt-BR" dirty="0">
                <a:solidFill>
                  <a:srgbClr val="FF0000"/>
                </a:solidFill>
              </a:rPr>
              <a:t>Esquema...</a:t>
            </a:r>
            <a:endParaRPr lang="pt-BR" dirty="0"/>
          </a:p>
        </p:txBody>
      </p:sp>
      <p:sp>
        <p:nvSpPr>
          <p:cNvPr id="4" name="Text Box 4"/>
          <p:cNvSpPr txBox="1">
            <a:spLocks noChangeArrowheads="1"/>
          </p:cNvSpPr>
          <p:nvPr/>
        </p:nvSpPr>
        <p:spPr bwMode="auto">
          <a:xfrm>
            <a:off x="3511383" y="2052566"/>
            <a:ext cx="1512888" cy="34163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F1():</a:t>
            </a:r>
          </a:p>
          <a:p>
            <a:pPr eaLnBrk="1" hangingPunct="1"/>
            <a:r>
              <a:rPr lang="pt-BR" altLang="pt-BR" dirty="0"/>
              <a:t>   comando1</a:t>
            </a:r>
          </a:p>
          <a:p>
            <a:pPr eaLnBrk="1" hangingPunct="1"/>
            <a:r>
              <a:rPr lang="pt-BR" altLang="pt-BR" dirty="0"/>
              <a:t>   comando2</a:t>
            </a:r>
          </a:p>
          <a:p>
            <a:pPr eaLnBrk="1" hangingPunct="1"/>
            <a:r>
              <a:rPr lang="pt-BR" altLang="pt-BR" dirty="0"/>
              <a:t>...</a:t>
            </a:r>
          </a:p>
          <a:p>
            <a:pPr eaLnBrk="1" hangingPunct="1"/>
            <a:r>
              <a:rPr lang="pt-BR" altLang="pt-BR" dirty="0"/>
              <a:t>   F2()</a:t>
            </a:r>
          </a:p>
          <a:p>
            <a:pPr eaLnBrk="1" hangingPunct="1"/>
            <a:r>
              <a:rPr lang="pt-BR" altLang="pt-BR" dirty="0"/>
              <a:t>...</a:t>
            </a:r>
          </a:p>
          <a:p>
            <a:pPr eaLnBrk="1" hangingPunct="1"/>
            <a:r>
              <a:rPr lang="pt-BR" altLang="pt-BR" dirty="0"/>
              <a:t>   F3()</a:t>
            </a:r>
          </a:p>
          <a:p>
            <a:pPr eaLnBrk="1" hangingPunct="1"/>
            <a:r>
              <a:rPr lang="pt-BR" altLang="pt-BR" dirty="0"/>
              <a:t> </a:t>
            </a:r>
          </a:p>
          <a:p>
            <a:pPr eaLnBrk="1" hangingPunct="1"/>
            <a:r>
              <a:rPr lang="pt-BR" altLang="pt-BR" dirty="0"/>
              <a:t>   </a:t>
            </a:r>
            <a:r>
              <a:rPr lang="pt-BR" altLang="pt-BR" dirty="0" err="1"/>
              <a:t>comandon</a:t>
            </a:r>
            <a:endParaRPr lang="pt-BR" altLang="pt-BR" dirty="0"/>
          </a:p>
          <a:p>
            <a:pPr eaLnBrk="1" hangingPunct="1"/>
            <a:r>
              <a:rPr lang="pt-BR" altLang="pt-BR" dirty="0"/>
              <a:t>...</a:t>
            </a:r>
          </a:p>
          <a:p>
            <a:pPr eaLnBrk="1" hangingPunct="1"/>
            <a:endParaRPr lang="pt-BR" altLang="pt-BR" dirty="0"/>
          </a:p>
          <a:p>
            <a:pPr eaLnBrk="1" hangingPunct="1"/>
            <a:endParaRPr lang="pt-BR" altLang="pt-BR" dirty="0"/>
          </a:p>
        </p:txBody>
      </p:sp>
      <p:sp>
        <p:nvSpPr>
          <p:cNvPr id="5" name="Text Box 5"/>
          <p:cNvSpPr txBox="1">
            <a:spLocks noChangeArrowheads="1"/>
          </p:cNvSpPr>
          <p:nvPr/>
        </p:nvSpPr>
        <p:spPr bwMode="auto">
          <a:xfrm>
            <a:off x="8048458" y="1836666"/>
            <a:ext cx="1512888" cy="17543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F2():</a:t>
            </a:r>
          </a:p>
          <a:p>
            <a:pPr eaLnBrk="1" hangingPunct="1"/>
            <a:r>
              <a:rPr lang="pt-BR" altLang="pt-BR" dirty="0"/>
              <a:t>   comando1</a:t>
            </a:r>
          </a:p>
          <a:p>
            <a:pPr eaLnBrk="1" hangingPunct="1"/>
            <a:r>
              <a:rPr lang="pt-BR" altLang="pt-BR" dirty="0"/>
              <a:t>   comando2</a:t>
            </a:r>
          </a:p>
          <a:p>
            <a:pPr eaLnBrk="1" hangingPunct="1"/>
            <a:r>
              <a:rPr lang="pt-BR" altLang="pt-BR" dirty="0"/>
              <a:t>   ...</a:t>
            </a:r>
          </a:p>
          <a:p>
            <a:pPr eaLnBrk="1" hangingPunct="1"/>
            <a:r>
              <a:rPr lang="pt-BR" altLang="pt-BR" dirty="0"/>
              <a:t>   ...</a:t>
            </a:r>
          </a:p>
          <a:p>
            <a:pPr eaLnBrk="1" hangingPunct="1"/>
            <a:r>
              <a:rPr lang="pt-BR" altLang="pt-BR" dirty="0"/>
              <a:t> </a:t>
            </a:r>
          </a:p>
        </p:txBody>
      </p:sp>
      <p:sp>
        <p:nvSpPr>
          <p:cNvPr id="6" name="Text Box 6"/>
          <p:cNvSpPr txBox="1">
            <a:spLocks noChangeArrowheads="1"/>
          </p:cNvSpPr>
          <p:nvPr/>
        </p:nvSpPr>
        <p:spPr bwMode="auto">
          <a:xfrm>
            <a:off x="6032333" y="4213153"/>
            <a:ext cx="1512888" cy="2031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pt-BR" altLang="pt-BR" dirty="0"/>
              <a:t>F3() :</a:t>
            </a:r>
          </a:p>
          <a:p>
            <a:pPr eaLnBrk="1" hangingPunct="1"/>
            <a:r>
              <a:rPr lang="pt-BR" altLang="pt-BR" dirty="0"/>
              <a:t>   comando1</a:t>
            </a:r>
          </a:p>
          <a:p>
            <a:pPr eaLnBrk="1" hangingPunct="1"/>
            <a:r>
              <a:rPr lang="pt-BR" altLang="pt-BR" dirty="0"/>
              <a:t>   comando2</a:t>
            </a:r>
          </a:p>
          <a:p>
            <a:pPr eaLnBrk="1" hangingPunct="1"/>
            <a:r>
              <a:rPr lang="pt-BR" altLang="pt-BR" dirty="0"/>
              <a:t>   ...</a:t>
            </a:r>
          </a:p>
          <a:p>
            <a:pPr eaLnBrk="1" hangingPunct="1"/>
            <a:r>
              <a:rPr lang="pt-BR" altLang="pt-BR" dirty="0"/>
              <a:t>   F2()</a:t>
            </a:r>
          </a:p>
          <a:p>
            <a:pPr eaLnBrk="1" hangingPunct="1"/>
            <a:r>
              <a:rPr lang="pt-BR" altLang="pt-BR" dirty="0"/>
              <a:t>   ...</a:t>
            </a:r>
          </a:p>
          <a:p>
            <a:pPr eaLnBrk="1" hangingPunct="1"/>
            <a:r>
              <a:rPr lang="pt-BR" altLang="pt-BR" dirty="0"/>
              <a:t> </a:t>
            </a:r>
          </a:p>
        </p:txBody>
      </p:sp>
      <p:sp>
        <p:nvSpPr>
          <p:cNvPr id="7" name="Line 7"/>
          <p:cNvSpPr>
            <a:spLocks noChangeShapeType="1"/>
          </p:cNvSpPr>
          <p:nvPr/>
        </p:nvSpPr>
        <p:spPr bwMode="auto">
          <a:xfrm flipV="1">
            <a:off x="4303546" y="1909691"/>
            <a:ext cx="3744912" cy="1150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8" name="Line 9"/>
          <p:cNvSpPr>
            <a:spLocks noChangeShapeType="1"/>
          </p:cNvSpPr>
          <p:nvPr/>
        </p:nvSpPr>
        <p:spPr bwMode="auto">
          <a:xfrm flipH="1" flipV="1">
            <a:off x="4376571" y="3133653"/>
            <a:ext cx="381635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9" name="Line 10"/>
          <p:cNvSpPr>
            <a:spLocks noChangeShapeType="1"/>
          </p:cNvSpPr>
          <p:nvPr/>
        </p:nvSpPr>
        <p:spPr bwMode="auto">
          <a:xfrm>
            <a:off x="4303546" y="3565453"/>
            <a:ext cx="1655762" cy="7207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0" name="Line 11"/>
          <p:cNvSpPr>
            <a:spLocks noChangeShapeType="1"/>
          </p:cNvSpPr>
          <p:nvPr/>
        </p:nvSpPr>
        <p:spPr bwMode="auto">
          <a:xfrm flipH="1" flipV="1">
            <a:off x="4303546" y="3709916"/>
            <a:ext cx="1800225" cy="2087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1" name="Line 12"/>
          <p:cNvSpPr>
            <a:spLocks noChangeShapeType="1"/>
          </p:cNvSpPr>
          <p:nvPr/>
        </p:nvSpPr>
        <p:spPr bwMode="auto">
          <a:xfrm flipV="1">
            <a:off x="6824496" y="2052566"/>
            <a:ext cx="1150937" cy="32416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
        <p:nvSpPr>
          <p:cNvPr id="12" name="Line 13"/>
          <p:cNvSpPr>
            <a:spLocks noChangeShapeType="1"/>
          </p:cNvSpPr>
          <p:nvPr/>
        </p:nvSpPr>
        <p:spPr bwMode="auto">
          <a:xfrm flipH="1">
            <a:off x="6967371" y="3276528"/>
            <a:ext cx="1225550" cy="20177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p>
        </p:txBody>
      </p:sp>
    </p:spTree>
    <p:extLst>
      <p:ext uri="{BB962C8B-B14F-4D97-AF65-F5344CB8AC3E}">
        <p14:creationId xmlns:p14="http://schemas.microsoft.com/office/powerpoint/2010/main" val="1113063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Criando em Python...</a:t>
            </a:r>
          </a:p>
        </p:txBody>
      </p:sp>
      <p:sp>
        <p:nvSpPr>
          <p:cNvPr id="3" name="Espaço Reservado para Conteúdo 2"/>
          <p:cNvSpPr>
            <a:spLocks noGrp="1"/>
          </p:cNvSpPr>
          <p:nvPr>
            <p:ph idx="1"/>
          </p:nvPr>
        </p:nvSpPr>
        <p:spPr>
          <a:xfrm>
            <a:off x="1097280" y="2199860"/>
            <a:ext cx="10058400" cy="3669233"/>
          </a:xfrm>
        </p:spPr>
        <p:txBody>
          <a:bodyPr>
            <a:normAutofit fontScale="85000" lnSpcReduction="20000"/>
          </a:bodyPr>
          <a:lstStyle/>
          <a:p>
            <a:pPr marL="548640" lvl="2" indent="0">
              <a:buNone/>
            </a:pPr>
            <a:r>
              <a:rPr lang="da-DK" sz="2400" b="1" dirty="0">
                <a:solidFill>
                  <a:srgbClr val="002060"/>
                </a:solidFill>
              </a:rPr>
              <a:t>def </a:t>
            </a:r>
            <a:r>
              <a:rPr lang="da-DK" sz="2400" b="1" i="1" dirty="0">
                <a:solidFill>
                  <a:srgbClr val="002060"/>
                </a:solidFill>
              </a:rPr>
              <a:t>nome </a:t>
            </a:r>
            <a:r>
              <a:rPr lang="da-DK" sz="2400" b="1" dirty="0">
                <a:solidFill>
                  <a:srgbClr val="002060"/>
                </a:solidFill>
              </a:rPr>
              <a:t>(</a:t>
            </a:r>
            <a:r>
              <a:rPr lang="da-DK" sz="2400" b="1" i="1" dirty="0">
                <a:solidFill>
                  <a:srgbClr val="002060"/>
                </a:solidFill>
              </a:rPr>
              <a:t>arg</a:t>
            </a:r>
            <a:r>
              <a:rPr lang="da-DK" sz="2400" b="1" dirty="0">
                <a:solidFill>
                  <a:srgbClr val="002060"/>
                </a:solidFill>
              </a:rPr>
              <a:t>, </a:t>
            </a:r>
            <a:r>
              <a:rPr lang="da-DK" sz="2400" b="1" i="1" dirty="0">
                <a:solidFill>
                  <a:srgbClr val="002060"/>
                </a:solidFill>
              </a:rPr>
              <a:t>arg</a:t>
            </a:r>
            <a:r>
              <a:rPr lang="da-DK" sz="2400" b="1" dirty="0">
                <a:solidFill>
                  <a:srgbClr val="002060"/>
                </a:solidFill>
              </a:rPr>
              <a:t>, ... </a:t>
            </a:r>
            <a:r>
              <a:rPr lang="da-DK" sz="2400" b="1" i="1" dirty="0">
                <a:solidFill>
                  <a:srgbClr val="002060"/>
                </a:solidFill>
              </a:rPr>
              <a:t>arg</a:t>
            </a:r>
            <a:r>
              <a:rPr lang="da-DK" sz="2400" b="1" dirty="0">
                <a:solidFill>
                  <a:srgbClr val="002060"/>
                </a:solidFill>
              </a:rPr>
              <a:t>):</a:t>
            </a:r>
          </a:p>
          <a:p>
            <a:pPr marL="548640" lvl="2" indent="0">
              <a:buNone/>
            </a:pPr>
            <a:r>
              <a:rPr lang="pt-BR" sz="2400" b="1" i="1" dirty="0">
                <a:solidFill>
                  <a:srgbClr val="002060"/>
                </a:solidFill>
              </a:rPr>
              <a:t>	comando 1</a:t>
            </a:r>
          </a:p>
          <a:p>
            <a:pPr marL="548640" lvl="2" indent="0">
              <a:buNone/>
            </a:pPr>
            <a:r>
              <a:rPr lang="pt-BR" sz="2400" b="1" dirty="0">
                <a:solidFill>
                  <a:srgbClr val="002060"/>
                </a:solidFill>
              </a:rPr>
              <a:t>	. . .</a:t>
            </a:r>
          </a:p>
          <a:p>
            <a:pPr marL="548640" lvl="2" indent="0">
              <a:buNone/>
            </a:pPr>
            <a:r>
              <a:rPr lang="pt-BR" sz="2400" b="1" i="1" dirty="0">
                <a:solidFill>
                  <a:srgbClr val="002060"/>
                </a:solidFill>
              </a:rPr>
              <a:t>	comando n</a:t>
            </a:r>
          </a:p>
          <a:p>
            <a:pPr marL="0" indent="0">
              <a:buNone/>
            </a:pPr>
            <a:endParaRPr lang="pt-BR" dirty="0"/>
          </a:p>
          <a:p>
            <a:pPr marL="0" indent="0">
              <a:buNone/>
            </a:pPr>
            <a:r>
              <a:rPr lang="pt-BR" dirty="0"/>
              <a:t> Onde:</a:t>
            </a:r>
          </a:p>
          <a:p>
            <a:pPr marL="0" indent="0">
              <a:buNone/>
            </a:pPr>
            <a:endParaRPr lang="pt-BR" dirty="0"/>
          </a:p>
          <a:p>
            <a:pPr lvl="1"/>
            <a:r>
              <a:rPr lang="pt-BR" sz="2200" i="1" dirty="0"/>
              <a:t>nome </a:t>
            </a:r>
            <a:r>
              <a:rPr lang="pt-BR" sz="2200" dirty="0"/>
              <a:t>é o nome da função</a:t>
            </a:r>
          </a:p>
          <a:p>
            <a:pPr lvl="1"/>
            <a:r>
              <a:rPr lang="pt-BR" sz="2200" i="1" dirty="0" err="1"/>
              <a:t>args</a:t>
            </a:r>
            <a:r>
              <a:rPr lang="pt-BR" sz="2200" i="1" dirty="0"/>
              <a:t> </a:t>
            </a:r>
            <a:r>
              <a:rPr lang="pt-BR" sz="2200" dirty="0"/>
              <a:t>são especificações de argumentos da função</a:t>
            </a:r>
          </a:p>
          <a:p>
            <a:pPr lvl="2"/>
            <a:r>
              <a:rPr lang="pt-BR" sz="2000" dirty="0"/>
              <a:t>Uma função pode ter 0, 1 ou mais argumentos </a:t>
            </a:r>
          </a:p>
          <a:p>
            <a:pPr lvl="1"/>
            <a:r>
              <a:rPr lang="pt-BR" sz="2200" i="1" dirty="0"/>
              <a:t>comandos </a:t>
            </a:r>
            <a:r>
              <a:rPr lang="pt-BR" sz="2200" dirty="0"/>
              <a:t>contêm as instruções a ser executadas quando a</a:t>
            </a:r>
          </a:p>
          <a:p>
            <a:pPr lvl="1"/>
            <a:r>
              <a:rPr lang="pt-BR" sz="2200" dirty="0"/>
              <a:t>função é invocada</a:t>
            </a:r>
          </a:p>
        </p:txBody>
      </p:sp>
    </p:spTree>
    <p:extLst>
      <p:ext uri="{BB962C8B-B14F-4D97-AF65-F5344CB8AC3E}">
        <p14:creationId xmlns:p14="http://schemas.microsoft.com/office/powerpoint/2010/main" val="2821062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Retornando valores das funções...</a:t>
            </a:r>
          </a:p>
        </p:txBody>
      </p:sp>
      <p:sp>
        <p:nvSpPr>
          <p:cNvPr id="3" name="Espaço Reservado para Conteúdo 2"/>
          <p:cNvSpPr>
            <a:spLocks noGrp="1"/>
          </p:cNvSpPr>
          <p:nvPr>
            <p:ph idx="1"/>
          </p:nvPr>
        </p:nvSpPr>
        <p:spPr>
          <a:xfrm>
            <a:off x="1232452" y="1845734"/>
            <a:ext cx="9923228" cy="4023360"/>
          </a:xfrm>
        </p:spPr>
        <p:txBody>
          <a:bodyPr>
            <a:normAutofit lnSpcReduction="10000"/>
          </a:bodyPr>
          <a:lstStyle/>
          <a:p>
            <a:pPr marL="0" indent="0">
              <a:buNone/>
            </a:pPr>
            <a:r>
              <a:rPr lang="pt-BR" sz="2400" dirty="0"/>
              <a:t>Para indicar o valor a ser devolvido como o resultado da função, usa-se o comando </a:t>
            </a:r>
            <a:r>
              <a:rPr lang="pt-BR" sz="2400" dirty="0" err="1"/>
              <a:t>return</a:t>
            </a:r>
            <a:r>
              <a:rPr lang="pt-BR" sz="2400" dirty="0"/>
              <a:t> que tem o formato:</a:t>
            </a:r>
          </a:p>
          <a:p>
            <a:pPr marL="0" indent="0">
              <a:buNone/>
            </a:pPr>
            <a:endParaRPr lang="pt-BR" sz="2400" dirty="0"/>
          </a:p>
          <a:p>
            <a:pPr marL="548640" lvl="2" indent="0">
              <a:buNone/>
            </a:pPr>
            <a:r>
              <a:rPr lang="pt-BR" sz="2400" dirty="0" err="1">
                <a:solidFill>
                  <a:srgbClr val="FF0000"/>
                </a:solidFill>
              </a:rPr>
              <a:t>return</a:t>
            </a:r>
            <a:r>
              <a:rPr lang="pt-BR" sz="2400" dirty="0">
                <a:solidFill>
                  <a:srgbClr val="FF0000"/>
                </a:solidFill>
              </a:rPr>
              <a:t> </a:t>
            </a:r>
            <a:r>
              <a:rPr lang="pt-BR" sz="2400" i="1" dirty="0">
                <a:solidFill>
                  <a:srgbClr val="FF0000"/>
                </a:solidFill>
              </a:rPr>
              <a:t>expressão</a:t>
            </a:r>
          </a:p>
          <a:p>
            <a:r>
              <a:rPr lang="pt-BR" sz="2400" dirty="0"/>
              <a:t>onde a </a:t>
            </a:r>
            <a:r>
              <a:rPr lang="pt-BR" sz="2400" i="1" dirty="0"/>
              <a:t>expressão </a:t>
            </a:r>
            <a:r>
              <a:rPr lang="pt-BR" sz="2400" dirty="0"/>
              <a:t>é opcional </a:t>
            </a:r>
            <a:r>
              <a:rPr lang="pt-BR" sz="2400" i="1" dirty="0"/>
              <a:t>e </a:t>
            </a:r>
            <a:r>
              <a:rPr lang="pt-BR" sz="2400" dirty="0"/>
              <a:t>designa o valor a ser retornado</a:t>
            </a:r>
          </a:p>
          <a:p>
            <a:pPr lvl="1"/>
            <a:r>
              <a:rPr lang="pt-BR" dirty="0"/>
              <a:t> </a:t>
            </a:r>
            <a:r>
              <a:rPr lang="pt-BR" sz="2400" dirty="0"/>
              <a:t>Ao encontrar o comando </a:t>
            </a:r>
            <a:r>
              <a:rPr lang="pt-BR" sz="2400" dirty="0" err="1"/>
              <a:t>return</a:t>
            </a:r>
            <a:r>
              <a:rPr lang="pt-BR" sz="2400" dirty="0"/>
              <a:t>, a função termina imediatamente e o controle do programa volta ao ponto onde a função foi chamada</a:t>
            </a:r>
          </a:p>
          <a:p>
            <a:pPr marL="274320" lvl="1" indent="0">
              <a:buNone/>
            </a:pPr>
            <a:endParaRPr lang="pt-BR" sz="2400" dirty="0"/>
          </a:p>
          <a:p>
            <a:r>
              <a:rPr lang="pt-BR" sz="2400" dirty="0"/>
              <a:t>Se uma função chega a seu fim sem nenhum valor de retorno ter sido  </a:t>
            </a:r>
            <a:r>
              <a:rPr lang="pt-BR" sz="2400" dirty="0" err="1"/>
              <a:t>specificado</a:t>
            </a:r>
            <a:r>
              <a:rPr lang="pt-BR" sz="2400" dirty="0"/>
              <a:t>, o valor de retorno é </a:t>
            </a:r>
            <a:r>
              <a:rPr lang="pt-BR" sz="2400" dirty="0" err="1"/>
              <a:t>None</a:t>
            </a:r>
            <a:endParaRPr lang="pt-BR" sz="2400" dirty="0"/>
          </a:p>
        </p:txBody>
      </p:sp>
    </p:spTree>
    <p:extLst>
      <p:ext uri="{BB962C8B-B14F-4D97-AF65-F5344CB8AC3E}">
        <p14:creationId xmlns:p14="http://schemas.microsoft.com/office/powerpoint/2010/main" val="4094446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0D9C3-1E63-44D1-B977-CD347D2C0075}"/>
              </a:ext>
            </a:extLst>
          </p:cNvPr>
          <p:cNvSpPr>
            <a:spLocks noGrp="1"/>
          </p:cNvSpPr>
          <p:nvPr>
            <p:ph type="title"/>
          </p:nvPr>
        </p:nvSpPr>
        <p:spPr>
          <a:xfrm>
            <a:off x="1097280" y="0"/>
            <a:ext cx="10058400" cy="1450757"/>
          </a:xfrm>
        </p:spPr>
        <p:txBody>
          <a:bodyPr/>
          <a:lstStyle/>
          <a:p>
            <a:r>
              <a:rPr lang="pt-BR" dirty="0"/>
              <a:t>Operador de atribuição</a:t>
            </a:r>
          </a:p>
        </p:txBody>
      </p:sp>
      <p:sp>
        <p:nvSpPr>
          <p:cNvPr id="3" name="Espaço Reservado para Conteúdo 2">
            <a:extLst>
              <a:ext uri="{FF2B5EF4-FFF2-40B4-BE49-F238E27FC236}">
                <a16:creationId xmlns:a16="http://schemas.microsoft.com/office/drawing/2014/main" id="{33CA6AA0-C65B-4AED-A361-2BB96F04173F}"/>
              </a:ext>
            </a:extLst>
          </p:cNvPr>
          <p:cNvSpPr>
            <a:spLocks noGrp="1"/>
          </p:cNvSpPr>
          <p:nvPr>
            <p:ph idx="1"/>
          </p:nvPr>
        </p:nvSpPr>
        <p:spPr/>
        <p:txBody>
          <a:bodyPr>
            <a:normAutofit/>
          </a:bodyPr>
          <a:lstStyle/>
          <a:p>
            <a:pPr algn="just"/>
            <a:r>
              <a:rPr lang="pt-BR" altLang="pt-BR" sz="2800" dirty="0"/>
              <a:t>O operador de atribuição é responsável por alterar o conteúdo armazenado em uma variável.</a:t>
            </a:r>
            <a:endParaRPr lang="pt-BR" sz="2800" dirty="0"/>
          </a:p>
          <a:p>
            <a:pPr algn="just"/>
            <a:r>
              <a:rPr lang="pt-BR" sz="2800" dirty="0"/>
              <a:t>Utiliza-se o símbolo de igualdade (=) </a:t>
            </a:r>
          </a:p>
          <a:p>
            <a:pPr marL="0" indent="0" algn="just">
              <a:buNone/>
            </a:pPr>
            <a:r>
              <a:rPr lang="pt-BR" sz="2800" dirty="0"/>
              <a:t>      Exemplos:</a:t>
            </a:r>
          </a:p>
          <a:p>
            <a:pPr marL="987552" lvl="2" indent="0">
              <a:buNone/>
            </a:pPr>
            <a:r>
              <a:rPr lang="pt-BR" sz="2000" i="0" dirty="0"/>
              <a:t>a = 2</a:t>
            </a:r>
          </a:p>
          <a:p>
            <a:pPr marL="987552" lvl="2" indent="0">
              <a:buNone/>
            </a:pPr>
            <a:r>
              <a:rPr lang="pt-BR" sz="2000" dirty="0"/>
              <a:t>x = 7.5</a:t>
            </a:r>
            <a:endParaRPr lang="pt-BR" sz="2000" i="0" dirty="0"/>
          </a:p>
          <a:p>
            <a:pPr marL="987552" lvl="2" indent="0">
              <a:buNone/>
            </a:pPr>
            <a:r>
              <a:rPr lang="pt-BR" sz="2000" dirty="0"/>
              <a:t>Nome = “Renata”</a:t>
            </a:r>
            <a:endParaRPr lang="pt-BR" sz="2000" i="0" dirty="0"/>
          </a:p>
        </p:txBody>
      </p:sp>
    </p:spTree>
    <p:extLst>
      <p:ext uri="{BB962C8B-B14F-4D97-AF65-F5344CB8AC3E}">
        <p14:creationId xmlns:p14="http://schemas.microsoft.com/office/powerpoint/2010/main" val="577597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Argumentos... (parâmetros)</a:t>
            </a:r>
          </a:p>
        </p:txBody>
      </p:sp>
      <p:sp>
        <p:nvSpPr>
          <p:cNvPr id="3" name="Espaço Reservado para Conteúdo 2"/>
          <p:cNvSpPr>
            <a:spLocks noGrp="1"/>
          </p:cNvSpPr>
          <p:nvPr>
            <p:ph idx="1"/>
          </p:nvPr>
        </p:nvSpPr>
        <p:spPr>
          <a:xfrm>
            <a:off x="1097280" y="2079453"/>
            <a:ext cx="9482328" cy="4050792"/>
          </a:xfrm>
        </p:spPr>
        <p:txBody>
          <a:bodyPr>
            <a:normAutofit/>
          </a:bodyPr>
          <a:lstStyle/>
          <a:p>
            <a:pPr>
              <a:lnSpc>
                <a:spcPct val="150000"/>
              </a:lnSpc>
            </a:pPr>
            <a:r>
              <a:rPr lang="pt-BR" dirty="0"/>
              <a:t>Argumentos (ou parâmetros) são como variáveis que recebem seus valores iniciais do chamador</a:t>
            </a:r>
          </a:p>
          <a:p>
            <a:pPr>
              <a:lnSpc>
                <a:spcPct val="150000"/>
              </a:lnSpc>
            </a:pPr>
            <a:r>
              <a:rPr lang="pt-BR" dirty="0"/>
              <a:t> Essas variáveis, assim como outras definidas dentro da função são ditas </a:t>
            </a:r>
            <a:r>
              <a:rPr lang="pt-BR" i="1" dirty="0"/>
              <a:t>locais</a:t>
            </a:r>
            <a:r>
              <a:rPr lang="pt-BR" dirty="0"/>
              <a:t>, isto é, só existem no lugar onde foram definidas</a:t>
            </a:r>
          </a:p>
          <a:p>
            <a:pPr>
              <a:lnSpc>
                <a:spcPct val="150000"/>
              </a:lnSpc>
            </a:pPr>
            <a:r>
              <a:rPr lang="pt-BR" dirty="0"/>
              <a:t>Ao retornar ao ponto de chamada, as variáveis locais são descartadas</a:t>
            </a:r>
          </a:p>
          <a:p>
            <a:pPr>
              <a:lnSpc>
                <a:spcPct val="150000"/>
              </a:lnSpc>
            </a:pPr>
            <a:r>
              <a:rPr lang="pt-BR" dirty="0"/>
              <a:t>Se uma função define </a:t>
            </a:r>
            <a:r>
              <a:rPr lang="pt-BR" i="1" dirty="0"/>
              <a:t>n </a:t>
            </a:r>
            <a:r>
              <a:rPr lang="pt-BR" dirty="0"/>
              <a:t>argumentos, valores para todos eles devem ser passados pelo chamado programa que a referenciou</a:t>
            </a:r>
          </a:p>
        </p:txBody>
      </p:sp>
    </p:spTree>
    <p:extLst>
      <p:ext uri="{BB962C8B-B14F-4D97-AF65-F5344CB8AC3E}">
        <p14:creationId xmlns:p14="http://schemas.microsoft.com/office/powerpoint/2010/main" val="7855940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400" dirty="0"/>
              <a:t>Exemplo 1...</a:t>
            </a:r>
          </a:p>
        </p:txBody>
      </p:sp>
      <p:sp>
        <p:nvSpPr>
          <p:cNvPr id="3" name="Espaço Reservado para Conteúdo 2"/>
          <p:cNvSpPr>
            <a:spLocks noGrp="1"/>
          </p:cNvSpPr>
          <p:nvPr>
            <p:ph idx="1"/>
          </p:nvPr>
        </p:nvSpPr>
        <p:spPr>
          <a:xfrm>
            <a:off x="1855305" y="2093976"/>
            <a:ext cx="7815820" cy="4050792"/>
          </a:xfrm>
        </p:spPr>
        <p:txBody>
          <a:bodyPr/>
          <a:lstStyle/>
          <a:p>
            <a:pPr marL="0" indent="0">
              <a:buNone/>
            </a:pPr>
            <a:r>
              <a:rPr lang="pt-BR" b="1" dirty="0" err="1">
                <a:solidFill>
                  <a:srgbClr val="0070C0"/>
                </a:solidFill>
              </a:rPr>
              <a:t>def</a:t>
            </a:r>
            <a:r>
              <a:rPr lang="pt-BR" b="1" dirty="0">
                <a:solidFill>
                  <a:srgbClr val="0070C0"/>
                </a:solidFill>
              </a:rPr>
              <a:t>  dobro(n):</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2*n</a:t>
            </a:r>
          </a:p>
          <a:p>
            <a:pPr marL="0" indent="0">
              <a:buNone/>
            </a:pPr>
            <a:endParaRPr lang="pt-BR" dirty="0"/>
          </a:p>
          <a:p>
            <a:pPr marL="0" indent="0">
              <a:buNone/>
            </a:pPr>
            <a:r>
              <a:rPr lang="pt-BR" dirty="0"/>
              <a:t>print(“Digite um numero:”)</a:t>
            </a:r>
          </a:p>
          <a:p>
            <a:pPr marL="0" indent="0">
              <a:buNone/>
            </a:pPr>
            <a:r>
              <a:rPr lang="pt-BR" dirty="0"/>
              <a:t>num = </a:t>
            </a:r>
            <a:r>
              <a:rPr lang="pt-BR" dirty="0" err="1"/>
              <a:t>int</a:t>
            </a:r>
            <a:r>
              <a:rPr lang="pt-BR" dirty="0"/>
              <a:t>(input())</a:t>
            </a:r>
          </a:p>
          <a:p>
            <a:pPr marL="0" indent="0">
              <a:buNone/>
            </a:pPr>
            <a:r>
              <a:rPr lang="pt-BR" b="1" dirty="0">
                <a:solidFill>
                  <a:srgbClr val="0070C0"/>
                </a:solidFill>
              </a:rPr>
              <a:t>x = dobro(num)</a:t>
            </a:r>
          </a:p>
          <a:p>
            <a:pPr marL="0" indent="0">
              <a:buNone/>
            </a:pPr>
            <a:r>
              <a:rPr lang="pt-BR" dirty="0"/>
              <a:t>print(“ O dobro = ”, x)</a:t>
            </a:r>
          </a:p>
        </p:txBody>
      </p:sp>
    </p:spTree>
    <p:extLst>
      <p:ext uri="{BB962C8B-B14F-4D97-AF65-F5344CB8AC3E}">
        <p14:creationId xmlns:p14="http://schemas.microsoft.com/office/powerpoint/2010/main" val="1334564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400" dirty="0"/>
              <a:t>Exemplo 2...</a:t>
            </a:r>
          </a:p>
        </p:txBody>
      </p:sp>
      <p:sp>
        <p:nvSpPr>
          <p:cNvPr id="3" name="Espaço Reservado para Conteúdo 2"/>
          <p:cNvSpPr>
            <a:spLocks noGrp="1"/>
          </p:cNvSpPr>
          <p:nvPr>
            <p:ph idx="1"/>
          </p:nvPr>
        </p:nvSpPr>
        <p:spPr>
          <a:xfrm>
            <a:off x="2822713" y="1981558"/>
            <a:ext cx="7795085" cy="4050792"/>
          </a:xfrm>
        </p:spPr>
        <p:txBody>
          <a:bodyPr>
            <a:normAutofit fontScale="85000" lnSpcReduction="20000"/>
          </a:bodyPr>
          <a:lstStyle/>
          <a:p>
            <a:pPr marL="0" indent="0">
              <a:buNone/>
            </a:pPr>
            <a:r>
              <a:rPr lang="pt-BR" b="1" dirty="0" err="1">
                <a:solidFill>
                  <a:srgbClr val="0070C0"/>
                </a:solidFill>
              </a:rPr>
              <a:t>def</a:t>
            </a:r>
            <a:r>
              <a:rPr lang="pt-BR" b="1" dirty="0">
                <a:solidFill>
                  <a:srgbClr val="0070C0"/>
                </a:solidFill>
              </a:rPr>
              <a:t>  máximo(x, y):</a:t>
            </a:r>
          </a:p>
          <a:p>
            <a:pPr marL="0" indent="0">
              <a:buNone/>
            </a:pPr>
            <a:r>
              <a:rPr lang="pt-BR" b="1" dirty="0">
                <a:solidFill>
                  <a:srgbClr val="0070C0"/>
                </a:solidFill>
              </a:rPr>
              <a:t>   </a:t>
            </a:r>
            <a:r>
              <a:rPr lang="pt-BR" b="1" dirty="0" err="1">
                <a:solidFill>
                  <a:srgbClr val="0070C0"/>
                </a:solidFill>
              </a:rPr>
              <a:t>if</a:t>
            </a:r>
            <a:r>
              <a:rPr lang="pt-BR" b="1" dirty="0">
                <a:solidFill>
                  <a:srgbClr val="0070C0"/>
                </a:solidFill>
              </a:rPr>
              <a:t> (x&gt;=y):</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x</a:t>
            </a:r>
          </a:p>
          <a:p>
            <a:pPr marL="0" indent="0">
              <a:buNone/>
            </a:pPr>
            <a:r>
              <a:rPr lang="pt-BR" b="1" dirty="0">
                <a:solidFill>
                  <a:srgbClr val="0070C0"/>
                </a:solidFill>
              </a:rPr>
              <a:t>   </a:t>
            </a:r>
            <a:r>
              <a:rPr lang="pt-BR" b="1" dirty="0" err="1">
                <a:solidFill>
                  <a:srgbClr val="0070C0"/>
                </a:solidFill>
              </a:rPr>
              <a:t>else</a:t>
            </a:r>
            <a:r>
              <a:rPr lang="pt-BR" b="1" dirty="0">
                <a:solidFill>
                  <a:srgbClr val="0070C0"/>
                </a:solidFill>
              </a:rPr>
              <a:t>:</a:t>
            </a:r>
          </a:p>
          <a:p>
            <a:pPr marL="0" indent="0">
              <a:buNone/>
            </a:pPr>
            <a:r>
              <a:rPr lang="pt-BR" b="1" dirty="0">
                <a:solidFill>
                  <a:srgbClr val="0070C0"/>
                </a:solidFill>
              </a:rPr>
              <a:t>        </a:t>
            </a:r>
            <a:r>
              <a:rPr lang="pt-BR" b="1" dirty="0" err="1">
                <a:solidFill>
                  <a:srgbClr val="0070C0"/>
                </a:solidFill>
              </a:rPr>
              <a:t>return</a:t>
            </a:r>
            <a:r>
              <a:rPr lang="pt-BR" b="1" dirty="0">
                <a:solidFill>
                  <a:srgbClr val="0070C0"/>
                </a:solidFill>
              </a:rPr>
              <a:t> y</a:t>
            </a:r>
          </a:p>
          <a:p>
            <a:pPr marL="0" indent="0">
              <a:buNone/>
            </a:pPr>
            <a:endParaRPr lang="pt-BR" dirty="0"/>
          </a:p>
          <a:p>
            <a:pPr marL="0" indent="0">
              <a:buNone/>
            </a:pPr>
            <a:r>
              <a:rPr lang="pt-BR" dirty="0"/>
              <a:t>Print (“Digite dois valores:”)</a:t>
            </a:r>
          </a:p>
          <a:p>
            <a:pPr marL="0" indent="0">
              <a:buNone/>
            </a:pPr>
            <a:r>
              <a:rPr lang="pt-BR" dirty="0"/>
              <a:t>a = </a:t>
            </a:r>
            <a:r>
              <a:rPr lang="pt-BR" dirty="0" err="1"/>
              <a:t>int</a:t>
            </a:r>
            <a:r>
              <a:rPr lang="pt-BR" dirty="0"/>
              <a:t>(input())</a:t>
            </a:r>
          </a:p>
          <a:p>
            <a:pPr marL="0" indent="0">
              <a:buNone/>
            </a:pPr>
            <a:r>
              <a:rPr lang="pt-BR" dirty="0"/>
              <a:t>b = </a:t>
            </a:r>
            <a:r>
              <a:rPr lang="pt-BR" dirty="0" err="1"/>
              <a:t>int</a:t>
            </a:r>
            <a:r>
              <a:rPr lang="pt-BR" dirty="0"/>
              <a:t>(input())</a:t>
            </a:r>
          </a:p>
          <a:p>
            <a:pPr marL="0" indent="0">
              <a:buNone/>
            </a:pPr>
            <a:r>
              <a:rPr lang="pt-BR" b="1" dirty="0">
                <a:solidFill>
                  <a:srgbClr val="0070C0"/>
                </a:solidFill>
              </a:rPr>
              <a:t>maior = máximo(</a:t>
            </a:r>
            <a:r>
              <a:rPr lang="pt-BR" b="1" dirty="0" err="1">
                <a:solidFill>
                  <a:srgbClr val="0070C0"/>
                </a:solidFill>
              </a:rPr>
              <a:t>a,b</a:t>
            </a:r>
            <a:r>
              <a:rPr lang="pt-BR" b="1" dirty="0">
                <a:solidFill>
                  <a:srgbClr val="0070C0"/>
                </a:solidFill>
              </a:rPr>
              <a:t>)</a:t>
            </a:r>
          </a:p>
          <a:p>
            <a:pPr marL="0" indent="0">
              <a:buNone/>
            </a:pPr>
            <a:r>
              <a:rPr lang="pt-BR" dirty="0"/>
              <a:t>print(“Maior valor =”, maior)</a:t>
            </a:r>
          </a:p>
        </p:txBody>
      </p:sp>
    </p:spTree>
    <p:extLst>
      <p:ext uri="{BB962C8B-B14F-4D97-AF65-F5344CB8AC3E}">
        <p14:creationId xmlns:p14="http://schemas.microsoft.com/office/powerpoint/2010/main" val="24864995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Exercício</a:t>
            </a:r>
          </a:p>
        </p:txBody>
      </p:sp>
      <p:sp>
        <p:nvSpPr>
          <p:cNvPr id="3" name="Espaço Reservado para Conteúdo 2"/>
          <p:cNvSpPr>
            <a:spLocks noGrp="1"/>
          </p:cNvSpPr>
          <p:nvPr>
            <p:ph idx="1"/>
          </p:nvPr>
        </p:nvSpPr>
        <p:spPr>
          <a:xfrm>
            <a:off x="1097279" y="2372139"/>
            <a:ext cx="9934149" cy="3531120"/>
          </a:xfrm>
        </p:spPr>
        <p:txBody>
          <a:bodyPr>
            <a:normAutofit/>
          </a:bodyPr>
          <a:lstStyle/>
          <a:p>
            <a:pPr lvl="1">
              <a:spcBef>
                <a:spcPct val="50000"/>
              </a:spcBef>
              <a:buClrTx/>
              <a:buNone/>
            </a:pPr>
            <a:r>
              <a:rPr lang="pt-BR" altLang="pt-BR" sz="2400" dirty="0">
                <a:latin typeface="Arial" panose="020B0604020202020204" pitchFamily="34" charset="0"/>
              </a:rPr>
              <a:t>Elabore um algoritmo que crie uma função que receba como parâmetro uma lista e retorne com o maior valor da lista.</a:t>
            </a:r>
          </a:p>
        </p:txBody>
      </p:sp>
    </p:spTree>
    <p:extLst>
      <p:ext uri="{BB962C8B-B14F-4D97-AF65-F5344CB8AC3E}">
        <p14:creationId xmlns:p14="http://schemas.microsoft.com/office/powerpoint/2010/main" val="331113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AA96-0E29-455E-BB59-7FE7C426165B}"/>
              </a:ext>
            </a:extLst>
          </p:cNvPr>
          <p:cNvSpPr>
            <a:spLocks noGrp="1"/>
          </p:cNvSpPr>
          <p:nvPr>
            <p:ph type="title"/>
          </p:nvPr>
        </p:nvSpPr>
        <p:spPr>
          <a:xfrm>
            <a:off x="1097280" y="0"/>
            <a:ext cx="10058400" cy="1423863"/>
          </a:xfrm>
        </p:spPr>
        <p:txBody>
          <a:bodyPr/>
          <a:lstStyle/>
          <a:p>
            <a:r>
              <a:rPr lang="pt-BR" dirty="0"/>
              <a:t>Tipos de dados básicos</a:t>
            </a:r>
          </a:p>
        </p:txBody>
      </p:sp>
      <p:sp>
        <p:nvSpPr>
          <p:cNvPr id="3" name="Espaço Reservado para Conteúdo 2">
            <a:extLst>
              <a:ext uri="{FF2B5EF4-FFF2-40B4-BE49-F238E27FC236}">
                <a16:creationId xmlns:a16="http://schemas.microsoft.com/office/drawing/2014/main" id="{0FB1C1A4-48F1-4798-86C8-F3199055863C}"/>
              </a:ext>
            </a:extLst>
          </p:cNvPr>
          <p:cNvSpPr>
            <a:spLocks noGrp="1"/>
          </p:cNvSpPr>
          <p:nvPr>
            <p:ph idx="1"/>
          </p:nvPr>
        </p:nvSpPr>
        <p:spPr/>
        <p:txBody>
          <a:bodyPr>
            <a:normAutofit/>
          </a:bodyPr>
          <a:lstStyle/>
          <a:p>
            <a:pPr algn="just"/>
            <a:r>
              <a:rPr lang="pt-BR" sz="2400" dirty="0">
                <a:solidFill>
                  <a:schemeClr val="accent2">
                    <a:lumMod val="50000"/>
                  </a:schemeClr>
                </a:solidFill>
              </a:rPr>
              <a:t>Na linguagem Python tipos de dados primitivos não existem como em outras linguagens, pois Python opera com o reconhecimento automático do tipo de dados (tipos </a:t>
            </a:r>
            <a:r>
              <a:rPr lang="pt-BR" sz="2400" dirty="0" err="1">
                <a:solidFill>
                  <a:schemeClr val="accent2">
                    <a:lumMod val="50000"/>
                  </a:schemeClr>
                </a:solidFill>
              </a:rPr>
              <a:t>built-ins</a:t>
            </a:r>
            <a:r>
              <a:rPr lang="pt-BR" sz="2400" dirty="0">
                <a:solidFill>
                  <a:schemeClr val="accent2">
                    <a:lumMod val="50000"/>
                  </a:schemeClr>
                </a:solidFill>
              </a:rPr>
              <a:t>) a partir da definição e uso de certo valor que esteja armazenado em alguma variável. </a:t>
            </a:r>
          </a:p>
          <a:p>
            <a:pPr algn="just"/>
            <a:endParaRPr lang="pt-BR" sz="2400" dirty="0">
              <a:solidFill>
                <a:schemeClr val="accent2">
                  <a:lumMod val="50000"/>
                </a:schemeClr>
              </a:solidFill>
            </a:endParaRPr>
          </a:p>
          <a:p>
            <a:pPr algn="just"/>
            <a:r>
              <a:rPr lang="pt-BR" sz="2400" dirty="0">
                <a:solidFill>
                  <a:schemeClr val="accent2">
                    <a:lumMod val="50000"/>
                  </a:schemeClr>
                </a:solidFill>
              </a:rPr>
              <a:t>Quando se diz “tipo de dado” o que se faz é determinar que certo valor armazenado em certa variável seja qualificado de acordo com sua característica de comportamento e estrutura: dado numérico (inteiro ou real), alfabético (somente letras e símbolos gráficos como caracteres), alfanumérico (letras, números e símbolos gráficos como caracteres) ou lógico são alguns exemplos. </a:t>
            </a:r>
          </a:p>
          <a:p>
            <a:endParaRPr lang="pt-BR" sz="2400" dirty="0">
              <a:solidFill>
                <a:schemeClr val="accent2">
                  <a:lumMod val="50000"/>
                </a:schemeClr>
              </a:solidFill>
            </a:endParaRPr>
          </a:p>
        </p:txBody>
      </p:sp>
    </p:spTree>
    <p:extLst>
      <p:ext uri="{BB962C8B-B14F-4D97-AF65-F5344CB8AC3E}">
        <p14:creationId xmlns:p14="http://schemas.microsoft.com/office/powerpoint/2010/main" val="188775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05AA96-0E29-455E-BB59-7FE7C426165B}"/>
              </a:ext>
            </a:extLst>
          </p:cNvPr>
          <p:cNvSpPr>
            <a:spLocks noGrp="1"/>
          </p:cNvSpPr>
          <p:nvPr>
            <p:ph type="title"/>
          </p:nvPr>
        </p:nvSpPr>
        <p:spPr>
          <a:xfrm>
            <a:off x="1097280" y="286603"/>
            <a:ext cx="10058400" cy="939769"/>
          </a:xfrm>
        </p:spPr>
        <p:txBody>
          <a:bodyPr/>
          <a:lstStyle/>
          <a:p>
            <a:r>
              <a:rPr lang="pt-BR" dirty="0"/>
              <a:t>Tipos de dados básicos</a:t>
            </a:r>
          </a:p>
        </p:txBody>
      </p:sp>
      <p:sp>
        <p:nvSpPr>
          <p:cNvPr id="3" name="Espaço Reservado para Conteúdo 2">
            <a:extLst>
              <a:ext uri="{FF2B5EF4-FFF2-40B4-BE49-F238E27FC236}">
                <a16:creationId xmlns:a16="http://schemas.microsoft.com/office/drawing/2014/main" id="{0FB1C1A4-48F1-4798-86C8-F3199055863C}"/>
              </a:ext>
            </a:extLst>
          </p:cNvPr>
          <p:cNvSpPr>
            <a:spLocks noGrp="1"/>
          </p:cNvSpPr>
          <p:nvPr>
            <p:ph idx="1"/>
          </p:nvPr>
        </p:nvSpPr>
        <p:spPr/>
        <p:txBody>
          <a:bodyPr>
            <a:normAutofit/>
          </a:bodyPr>
          <a:lstStyle/>
          <a:p>
            <a:pPr algn="just"/>
            <a:r>
              <a:rPr lang="pt-BR" sz="2400" dirty="0"/>
              <a:t>A linguagem Python suporta os seguintes tipos de dados construídos (</a:t>
            </a:r>
            <a:r>
              <a:rPr lang="pt-BR" sz="2400" dirty="0" err="1"/>
              <a:t>built-ins</a:t>
            </a:r>
            <a:r>
              <a:rPr lang="pt-BR" sz="2400" dirty="0"/>
              <a:t>): </a:t>
            </a:r>
          </a:p>
          <a:p>
            <a:pPr marL="0" indent="0" algn="just">
              <a:buNone/>
            </a:pPr>
            <a:endParaRPr lang="pt-BR" sz="2400" dirty="0"/>
          </a:p>
          <a:p>
            <a:pPr lvl="1"/>
            <a:r>
              <a:rPr lang="pt-BR" sz="2000" dirty="0" err="1"/>
              <a:t>int</a:t>
            </a:r>
            <a:r>
              <a:rPr lang="pt-BR" sz="2000" dirty="0"/>
              <a:t> </a:t>
            </a:r>
            <a:r>
              <a:rPr lang="pt-BR" sz="2000" dirty="0">
                <a:sym typeface="Wingdings" panose="05000000000000000000" pitchFamily="2" charset="2"/>
              </a:rPr>
              <a:t></a:t>
            </a:r>
            <a:r>
              <a:rPr lang="pt-BR" sz="2000" dirty="0"/>
              <a:t> representa números inteiros (ocupa 12 bits); </a:t>
            </a:r>
          </a:p>
          <a:p>
            <a:pPr lvl="1"/>
            <a:r>
              <a:rPr lang="pt-BR" sz="2000" dirty="0" err="1"/>
              <a:t>float</a:t>
            </a:r>
            <a:r>
              <a:rPr lang="pt-BR" sz="2000" dirty="0"/>
              <a:t> </a:t>
            </a:r>
            <a:r>
              <a:rPr lang="pt-BR" sz="2000" dirty="0">
                <a:sym typeface="Wingdings" panose="05000000000000000000" pitchFamily="2" charset="2"/>
              </a:rPr>
              <a:t></a:t>
            </a:r>
            <a:r>
              <a:rPr lang="pt-BR" sz="2000" dirty="0"/>
              <a:t> representa números reais de ponto flutuante (ocupa 16 bits);</a:t>
            </a:r>
          </a:p>
          <a:p>
            <a:pPr lvl="1"/>
            <a:r>
              <a:rPr lang="pt-BR" sz="2000" dirty="0" err="1"/>
              <a:t>bool</a:t>
            </a:r>
            <a:r>
              <a:rPr lang="pt-BR" sz="2000" dirty="0"/>
              <a:t> </a:t>
            </a:r>
            <a:r>
              <a:rPr lang="pt-BR" sz="2000" dirty="0">
                <a:sym typeface="Wingdings" panose="05000000000000000000" pitchFamily="2" charset="2"/>
              </a:rPr>
              <a:t></a:t>
            </a:r>
            <a:r>
              <a:rPr lang="pt-BR" sz="2000" dirty="0"/>
              <a:t> representa valores lógicos (ocupa 12 bits); </a:t>
            </a:r>
          </a:p>
          <a:p>
            <a:pPr lvl="1"/>
            <a:r>
              <a:rPr lang="pt-BR" sz="2000" dirty="0" err="1"/>
              <a:t>str</a:t>
            </a:r>
            <a:r>
              <a:rPr lang="pt-BR" sz="2000" dirty="0"/>
              <a:t> </a:t>
            </a:r>
            <a:r>
              <a:rPr lang="pt-BR" sz="2000" dirty="0">
                <a:sym typeface="Wingdings" panose="05000000000000000000" pitchFamily="2" charset="2"/>
              </a:rPr>
              <a:t></a:t>
            </a:r>
            <a:r>
              <a:rPr lang="pt-BR" sz="2000" dirty="0"/>
              <a:t> representa conjunto de caracteres em formato Unicode (ocupa 25 bits);</a:t>
            </a:r>
          </a:p>
          <a:p>
            <a:pPr algn="just"/>
            <a:endParaRPr lang="pt-BR" sz="2400" dirty="0"/>
          </a:p>
          <a:p>
            <a:pPr algn="just"/>
            <a:r>
              <a:rPr lang="pt-BR" sz="2400" dirty="0"/>
              <a:t>É possível detectar certo tipo de dado em uso com a funcionalidade </a:t>
            </a:r>
            <a:r>
              <a:rPr lang="pt-BR" sz="2400" dirty="0" err="1"/>
              <a:t>type</a:t>
            </a:r>
            <a:r>
              <a:rPr lang="pt-BR" sz="2400" dirty="0"/>
              <a:t>(), que mostra a que classe de tipo de dado o valor em uso pertence.</a:t>
            </a:r>
          </a:p>
          <a:p>
            <a:endParaRPr lang="pt-BR" sz="2400" dirty="0"/>
          </a:p>
          <a:p>
            <a:pPr marL="530352" lvl="1" indent="0">
              <a:buNone/>
            </a:pPr>
            <a:endParaRPr lang="pt-BR" sz="2000" dirty="0"/>
          </a:p>
          <a:p>
            <a:endParaRPr lang="pt-BR" sz="2400" dirty="0"/>
          </a:p>
        </p:txBody>
      </p:sp>
    </p:spTree>
    <p:extLst>
      <p:ext uri="{BB962C8B-B14F-4D97-AF65-F5344CB8AC3E}">
        <p14:creationId xmlns:p14="http://schemas.microsoft.com/office/powerpoint/2010/main" val="167081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7A1572-B9A8-4DD5-8498-76E04217907E}"/>
              </a:ext>
            </a:extLst>
          </p:cNvPr>
          <p:cNvSpPr>
            <a:spLocks noGrp="1"/>
          </p:cNvSpPr>
          <p:nvPr>
            <p:ph type="title"/>
          </p:nvPr>
        </p:nvSpPr>
        <p:spPr>
          <a:xfrm>
            <a:off x="1097280" y="286603"/>
            <a:ext cx="10058400" cy="1058103"/>
          </a:xfrm>
        </p:spPr>
        <p:txBody>
          <a:bodyPr/>
          <a:lstStyle/>
          <a:p>
            <a:r>
              <a:rPr lang="pt-BR" dirty="0"/>
              <a:t>Conversão de dados</a:t>
            </a:r>
          </a:p>
        </p:txBody>
      </p:sp>
      <p:sp>
        <p:nvSpPr>
          <p:cNvPr id="3" name="Espaço Reservado para Conteúdo 2">
            <a:extLst>
              <a:ext uri="{FF2B5EF4-FFF2-40B4-BE49-F238E27FC236}">
                <a16:creationId xmlns:a16="http://schemas.microsoft.com/office/drawing/2014/main" id="{8D46BA98-A60F-4AC7-BE55-6976B7516514}"/>
              </a:ext>
            </a:extLst>
          </p:cNvPr>
          <p:cNvSpPr>
            <a:spLocks noGrp="1"/>
          </p:cNvSpPr>
          <p:nvPr>
            <p:ph idx="1"/>
          </p:nvPr>
        </p:nvSpPr>
        <p:spPr/>
        <p:txBody>
          <a:bodyPr>
            <a:noAutofit/>
          </a:bodyPr>
          <a:lstStyle/>
          <a:p>
            <a:pPr algn="just"/>
            <a:r>
              <a:rPr lang="pt-BR" sz="2400" dirty="0"/>
              <a:t>O uso de diversos tipos de dados é uma ação muito grande na programação de computadores, o que leva à necessidade de estabelecer operações de conversão de dados que podem ser definidas em Python com o uso das funcionalidades </a:t>
            </a:r>
            <a:r>
              <a:rPr lang="pt-BR" sz="2400" dirty="0" err="1"/>
              <a:t>int</a:t>
            </a:r>
            <a:r>
              <a:rPr lang="pt-BR" sz="2400" dirty="0"/>
              <a:t>(), </a:t>
            </a:r>
            <a:r>
              <a:rPr lang="pt-BR" sz="2400" dirty="0" err="1"/>
              <a:t>float</a:t>
            </a:r>
            <a:r>
              <a:rPr lang="pt-BR" sz="2400" dirty="0"/>
              <a:t>(), </a:t>
            </a:r>
            <a:r>
              <a:rPr lang="pt-BR" sz="2400" dirty="0" err="1"/>
              <a:t>str</a:t>
            </a:r>
            <a:r>
              <a:rPr lang="pt-BR" sz="2400" dirty="0"/>
              <a:t>(), entre outras, </a:t>
            </a:r>
          </a:p>
          <a:p>
            <a:pPr marL="0" indent="0" algn="just">
              <a:buNone/>
            </a:pPr>
            <a:r>
              <a:rPr lang="pt-BR" sz="2400" dirty="0"/>
              <a:t>	</a:t>
            </a:r>
            <a:r>
              <a:rPr lang="pt-BR" dirty="0"/>
              <a:t>Exemplo:</a:t>
            </a:r>
          </a:p>
          <a:p>
            <a:pPr marL="0" indent="0" algn="just">
              <a:buNone/>
            </a:pPr>
            <a:r>
              <a:rPr lang="pt-BR" dirty="0"/>
              <a:t>	</a:t>
            </a:r>
            <a:r>
              <a:rPr lang="pt-BR" dirty="0" err="1"/>
              <a:t>valorTexto</a:t>
            </a:r>
            <a:r>
              <a:rPr lang="pt-BR" dirty="0"/>
              <a:t> = "26" </a:t>
            </a:r>
          </a:p>
          <a:p>
            <a:pPr marL="0" indent="0" algn="just">
              <a:buNone/>
            </a:pPr>
            <a:r>
              <a:rPr lang="pt-BR" dirty="0"/>
              <a:t>	numero = </a:t>
            </a:r>
            <a:r>
              <a:rPr lang="pt-BR" dirty="0" err="1"/>
              <a:t>int</a:t>
            </a:r>
            <a:r>
              <a:rPr lang="pt-BR" dirty="0"/>
              <a:t>(</a:t>
            </a:r>
            <a:r>
              <a:rPr lang="pt-BR" dirty="0" err="1"/>
              <a:t>ValorTexto</a:t>
            </a:r>
            <a:r>
              <a:rPr lang="pt-BR" dirty="0"/>
              <a:t>) </a:t>
            </a:r>
          </a:p>
          <a:p>
            <a:pPr marL="0" indent="0" algn="just">
              <a:buNone/>
            </a:pPr>
            <a:r>
              <a:rPr lang="pt-BR" dirty="0"/>
              <a:t>	print(numero + 4) </a:t>
            </a:r>
          </a:p>
          <a:p>
            <a:pPr marL="0" indent="0" algn="just">
              <a:buNone/>
            </a:pPr>
            <a:endParaRPr lang="pt-BR" sz="2400" dirty="0"/>
          </a:p>
          <a:p>
            <a:pPr marL="0" indent="0" algn="just">
              <a:buNone/>
            </a:pPr>
            <a:r>
              <a:rPr lang="pt-BR" sz="2400" dirty="0"/>
              <a:t>Ao ser executado o trecho de instruções anteriores é apresentado o valor 30.</a:t>
            </a:r>
          </a:p>
          <a:p>
            <a:endParaRPr lang="pt-BR" sz="2400" dirty="0"/>
          </a:p>
          <a:p>
            <a:pPr marL="0" indent="0">
              <a:buNone/>
            </a:pPr>
            <a:r>
              <a:rPr lang="pt-BR" sz="2400" dirty="0"/>
              <a:t> </a:t>
            </a:r>
          </a:p>
        </p:txBody>
      </p:sp>
    </p:spTree>
    <p:extLst>
      <p:ext uri="{BB962C8B-B14F-4D97-AF65-F5344CB8AC3E}">
        <p14:creationId xmlns:p14="http://schemas.microsoft.com/office/powerpoint/2010/main" val="1917857532"/>
      </p:ext>
    </p:extLst>
  </p:cSld>
  <p:clrMapOvr>
    <a:masterClrMapping/>
  </p:clrMapOvr>
</p:sld>
</file>

<file path=ppt/theme/theme1.xml><?xml version="1.0" encoding="utf-8"?>
<a:theme xmlns:a="http://schemas.openxmlformats.org/drawingml/2006/main" name="Retrospectiva">
  <a:themeElements>
    <a:clrScheme name="Vermelho Laranja">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4896C02B3D25F498E18A86C953448B6" ma:contentTypeVersion="2" ma:contentTypeDescription="Crie um novo documento." ma:contentTypeScope="" ma:versionID="b44b03328f6384e4c7373c11ef64356a">
  <xsd:schema xmlns:xsd="http://www.w3.org/2001/XMLSchema" xmlns:xs="http://www.w3.org/2001/XMLSchema" xmlns:p="http://schemas.microsoft.com/office/2006/metadata/properties" xmlns:ns2="2d6dccd5-d1e3-48e2-9d77-cd6204ca9967" targetNamespace="http://schemas.microsoft.com/office/2006/metadata/properties" ma:root="true" ma:fieldsID="a097991f5599cf932b4e1e19ae413ec2" ns2:_="">
    <xsd:import namespace="2d6dccd5-d1e3-48e2-9d77-cd6204ca996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6dccd5-d1e3-48e2-9d77-cd6204ca99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1A0EAE-FDA6-4446-A7DA-BE4203C9A59D}"/>
</file>

<file path=customXml/itemProps2.xml><?xml version="1.0" encoding="utf-8"?>
<ds:datastoreItem xmlns:ds="http://schemas.openxmlformats.org/officeDocument/2006/customXml" ds:itemID="{74478B3A-CB20-4D90-89AD-09BE9D4626AC}"/>
</file>

<file path=customXml/itemProps3.xml><?xml version="1.0" encoding="utf-8"?>
<ds:datastoreItem xmlns:ds="http://schemas.openxmlformats.org/officeDocument/2006/customXml" ds:itemID="{1A7EF983-B7E0-4299-8C17-626737A76FDD}"/>
</file>

<file path=docProps/app.xml><?xml version="1.0" encoding="utf-8"?>
<Properties xmlns="http://schemas.openxmlformats.org/officeDocument/2006/extended-properties" xmlns:vt="http://schemas.openxmlformats.org/officeDocument/2006/docPropsVTypes">
  <Template>Retrospect</Template>
  <TotalTime>274</TotalTime>
  <Words>4962</Words>
  <Application>Microsoft Office PowerPoint</Application>
  <PresentationFormat>Widescreen</PresentationFormat>
  <Paragraphs>476</Paragraphs>
  <Slides>63</Slides>
  <Notes>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63</vt:i4>
      </vt:variant>
    </vt:vector>
  </HeadingPairs>
  <TitlesOfParts>
    <vt:vector size="72" baseType="lpstr">
      <vt:lpstr>Arial</vt:lpstr>
      <vt:lpstr>Calibri</vt:lpstr>
      <vt:lpstr>Calibri Light</vt:lpstr>
      <vt:lpstr>Consolas</vt:lpstr>
      <vt:lpstr>Courier New</vt:lpstr>
      <vt:lpstr>Franklin Gothic Book</vt:lpstr>
      <vt:lpstr>Square721 BT</vt:lpstr>
      <vt:lpstr>Wingdings</vt:lpstr>
      <vt:lpstr>Retrospectiva</vt:lpstr>
      <vt:lpstr>Apresentação do PowerPoint</vt:lpstr>
      <vt:lpstr>A função print</vt:lpstr>
      <vt:lpstr>Operadores Aritméticos</vt:lpstr>
      <vt:lpstr>Variáveis</vt:lpstr>
      <vt:lpstr>Regras para nomear as variáveis</vt:lpstr>
      <vt:lpstr>Operador de atribuição</vt:lpstr>
      <vt:lpstr>Tipos de dados básicos</vt:lpstr>
      <vt:lpstr>Tipos de dados básicos</vt:lpstr>
      <vt:lpstr>Conversão de dados</vt:lpstr>
      <vt:lpstr>Constantes</vt:lpstr>
      <vt:lpstr>Mais sobre a função print</vt:lpstr>
      <vt:lpstr>Mais sobre a função print</vt:lpstr>
      <vt:lpstr>Mais sobre a função print</vt:lpstr>
      <vt:lpstr>Mais sobre a função print</vt:lpstr>
      <vt:lpstr>Mais sobre a função print</vt:lpstr>
      <vt:lpstr>A função input</vt:lpstr>
      <vt:lpstr>A função input</vt:lpstr>
      <vt:lpstr>Exercício</vt:lpstr>
      <vt:lpstr>Comando if</vt:lpstr>
      <vt:lpstr>Comando if</vt:lpstr>
      <vt:lpstr>Comando if .. else</vt:lpstr>
      <vt:lpstr>Exemplo: programa par ou ímpar</vt:lpstr>
      <vt:lpstr>Comando elif</vt:lpstr>
      <vt:lpstr>Exemplo: escolha a pizza</vt:lpstr>
      <vt:lpstr>Operadores Relacionais</vt:lpstr>
      <vt:lpstr>Operadores Lógicos</vt:lpstr>
      <vt:lpstr>Exercício</vt:lpstr>
      <vt:lpstr>Comando while</vt:lpstr>
      <vt:lpstr>Exemplo: imprimindo a tabuada de um número infomrmado</vt:lpstr>
      <vt:lpstr>Exemplo: imprimindo a tabuada de vários números informados</vt:lpstr>
      <vt:lpstr>Comando for .. in</vt:lpstr>
      <vt:lpstr>Exemplo: imprimindo a tabuada de somente um número informado</vt:lpstr>
      <vt:lpstr>for .. in</vt:lpstr>
      <vt:lpstr>for .. In (faixa)</vt:lpstr>
      <vt:lpstr>for .. in (incremento/decremento)</vt:lpstr>
      <vt:lpstr>Interrupção na execução dos laços: break e continue </vt:lpstr>
      <vt:lpstr>Exemplo de break e continue</vt:lpstr>
      <vt:lpstr>Exercício</vt:lpstr>
      <vt:lpstr>Vetor</vt:lpstr>
      <vt:lpstr>O que são listas?</vt:lpstr>
      <vt:lpstr>Criação de listas</vt:lpstr>
      <vt:lpstr>Acesso aos elementos da lista</vt:lpstr>
      <vt:lpstr>Tamanho de listas</vt:lpstr>
      <vt:lpstr>Imprimindo uma lista</vt:lpstr>
      <vt:lpstr>Iteração de listas</vt:lpstr>
      <vt:lpstr>Iteração de listas</vt:lpstr>
      <vt:lpstr>Inserindo elementos na lista</vt:lpstr>
      <vt:lpstr>Inserindo elementos aleatórios na lista</vt:lpstr>
      <vt:lpstr>Matriz</vt:lpstr>
      <vt:lpstr>Criação de matriz</vt:lpstr>
      <vt:lpstr>Acesso aos elementos da matriz</vt:lpstr>
      <vt:lpstr>Imprimindo uma matriz</vt:lpstr>
      <vt:lpstr>Imprimindo uma matriz com iteração</vt:lpstr>
      <vt:lpstr>Inserindo elementos na matriz</vt:lpstr>
      <vt:lpstr>Inserindo elementos aleatórios na matriz</vt:lpstr>
      <vt:lpstr>Funções – Conceito</vt:lpstr>
      <vt:lpstr>Esquema...</vt:lpstr>
      <vt:lpstr>Criando em Python...</vt:lpstr>
      <vt:lpstr>Retornando valores das funções...</vt:lpstr>
      <vt:lpstr>Argumentos... (parâmetros)</vt:lpstr>
      <vt:lpstr>Exemplo 1...</vt:lpstr>
      <vt:lpstr>Exemplo 2...</vt:lpstr>
      <vt:lpstr>Exercício</vt:lpstr>
    </vt:vector>
  </TitlesOfParts>
  <Company>Fatec Garça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7ª. Olimpíada de Programação Ensino Médio</dc:title>
  <dc:creator>Fatec Garça</dc:creator>
  <cp:lastModifiedBy>MAURICIO DUARTE</cp:lastModifiedBy>
  <cp:revision>14</cp:revision>
  <dcterms:created xsi:type="dcterms:W3CDTF">2019-06-25T22:36:11Z</dcterms:created>
  <dcterms:modified xsi:type="dcterms:W3CDTF">2020-08-26T11:50:54Z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0x01010004896C02B3D25F498E18A86C953448B6</vt:lpwstr>
  </property>
</Properties>
</file>