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Economic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6CF74D-1BBE-43CA-BAD8-E8A0C53FC1CA}">
  <a:tblStyle styleId="{AF6CF74D-1BBE-43CA-BAD8-E8A0C53FC1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Economic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646575ac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646575ac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46575ac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46575ac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646575ac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646575ac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46575ac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46575ac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46575ac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46575ac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46575ace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46575ace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646575ac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646575ac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646575ac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646575ac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646575ac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646575ace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646575ac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646575ac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646575ac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646575ac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646575ac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646575ac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646575ac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646575ac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646575ac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646575ac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646575ac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646575ac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646575ac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646575ac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46575ac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46575ac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46575ac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46575ac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46575ac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46575ac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46575ac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46575ac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46575ac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46575ac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044713" y="3762380"/>
            <a:ext cx="3054600" cy="701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s" sz="2400">
                <a:latin typeface="Economica"/>
                <a:ea typeface="Economica"/>
                <a:cs typeface="Economica"/>
                <a:sym typeface="Economica"/>
              </a:rPr>
              <a:t>P.D.</a:t>
            </a:r>
            <a:r>
              <a:rPr lang="es" sz="2400">
                <a:solidFill>
                  <a:srgbClr val="000000"/>
                </a:solidFill>
                <a:latin typeface="Economica"/>
                <a:ea typeface="Economica"/>
                <a:cs typeface="Economica"/>
                <a:sym typeface="Economica"/>
              </a:rPr>
              <a:t> team</a:t>
            </a:r>
            <a:endParaRPr sz="2400">
              <a:solidFill>
                <a:srgbClr val="000000"/>
              </a:solidFill>
              <a:latin typeface="Economica"/>
              <a:ea typeface="Economica"/>
              <a:cs typeface="Economica"/>
              <a:sym typeface="Economica"/>
            </a:endParaRPr>
          </a:p>
        </p:txBody>
      </p:sp>
      <p:pic>
        <p:nvPicPr>
          <p:cNvPr id="55" name="Google Shape;55;p13"/>
          <p:cNvPicPr preferRelativeResize="0"/>
          <p:nvPr/>
        </p:nvPicPr>
        <p:blipFill>
          <a:blip r:embed="rId3">
            <a:alphaModFix/>
          </a:blip>
          <a:stretch>
            <a:fillRect/>
          </a:stretch>
        </p:blipFill>
        <p:spPr>
          <a:xfrm>
            <a:off x="2586038" y="2571750"/>
            <a:ext cx="3971925" cy="1190625"/>
          </a:xfrm>
          <a:prstGeom prst="rect">
            <a:avLst/>
          </a:prstGeom>
          <a:noFill/>
          <a:ln>
            <a:noFill/>
          </a:ln>
        </p:spPr>
      </p:pic>
      <p:pic>
        <p:nvPicPr>
          <p:cNvPr id="56" name="Google Shape;56;p13"/>
          <p:cNvPicPr preferRelativeResize="0"/>
          <p:nvPr/>
        </p:nvPicPr>
        <p:blipFill>
          <a:blip r:embed="rId4">
            <a:alphaModFix/>
          </a:blip>
          <a:stretch>
            <a:fillRect/>
          </a:stretch>
        </p:blipFill>
        <p:spPr>
          <a:xfrm>
            <a:off x="5307525" y="164025"/>
            <a:ext cx="3703475" cy="1254976"/>
          </a:xfrm>
          <a:prstGeom prst="rect">
            <a:avLst/>
          </a:prstGeom>
          <a:noFill/>
          <a:ln>
            <a:noFill/>
          </a:ln>
        </p:spPr>
      </p:pic>
      <p:sp>
        <p:nvSpPr>
          <p:cNvPr id="57" name="Google Shape;57;p13"/>
          <p:cNvSpPr txBox="1"/>
          <p:nvPr/>
        </p:nvSpPr>
        <p:spPr>
          <a:xfrm>
            <a:off x="82800" y="4589400"/>
            <a:ext cx="906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latin typeface="Economica"/>
                <a:ea typeface="Economica"/>
                <a:cs typeface="Economica"/>
                <a:sym typeface="Economica"/>
              </a:rPr>
              <a:t>Development team: Rodrigo Juan Guillermo Daniel</a:t>
            </a:r>
            <a:endParaRPr sz="2400">
              <a:latin typeface="Economica"/>
              <a:ea typeface="Economica"/>
              <a:cs typeface="Economica"/>
              <a:sym typeface="Economica"/>
            </a:endParaRPr>
          </a:p>
        </p:txBody>
      </p:sp>
      <p:sp>
        <p:nvSpPr>
          <p:cNvPr id="58" name="Google Shape;58;p13"/>
          <p:cNvSpPr txBox="1"/>
          <p:nvPr/>
        </p:nvSpPr>
        <p:spPr>
          <a:xfrm>
            <a:off x="856200" y="1670175"/>
            <a:ext cx="7514400" cy="119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2700">
                <a:latin typeface="Economica"/>
                <a:ea typeface="Economica"/>
                <a:cs typeface="Economica"/>
                <a:sym typeface="Economica"/>
              </a:rPr>
              <a:t>Risks Planning and Management</a:t>
            </a:r>
            <a:endParaRPr b="1" sz="2700">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rPr b="1" lang="es" sz="2700">
                <a:latin typeface="Economica"/>
                <a:ea typeface="Economica"/>
                <a:cs typeface="Economica"/>
                <a:sym typeface="Economica"/>
              </a:rPr>
              <a:t>Presentation</a:t>
            </a:r>
            <a:endParaRPr b="1" sz="2700">
              <a:latin typeface="Economica"/>
              <a:ea typeface="Economica"/>
              <a:cs typeface="Economica"/>
              <a:sym typeface="Economica"/>
            </a:endParaRPr>
          </a:p>
          <a:p>
            <a:pPr indent="0" lvl="0" marL="0" rtl="0" algn="ctr">
              <a:spcBef>
                <a:spcPts val="0"/>
              </a:spcBef>
              <a:spcAft>
                <a:spcPts val="0"/>
              </a:spcAft>
              <a:buNone/>
            </a:pPr>
            <a:r>
              <a:t/>
            </a:r>
            <a:endParaRPr b="1"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ESTIMATION</a:t>
            </a:r>
            <a:endParaRPr b="1">
              <a:latin typeface="Economica"/>
              <a:ea typeface="Economica"/>
              <a:cs typeface="Economica"/>
              <a:sym typeface="Economica"/>
            </a:endParaRPr>
          </a:p>
        </p:txBody>
      </p:sp>
      <p:graphicFrame>
        <p:nvGraphicFramePr>
          <p:cNvPr id="120" name="Google Shape;120;p22"/>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524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Estimation of the likelihood of risk occurrence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Justification of the likelihood of risk occurrence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Estimation of the </a:t>
                      </a:r>
                      <a:r>
                        <a:rPr b="1" lang="es">
                          <a:solidFill>
                            <a:schemeClr val="dk1"/>
                          </a:solidFill>
                          <a:latin typeface="Economica"/>
                          <a:ea typeface="Economica"/>
                          <a:cs typeface="Economica"/>
                          <a:sym typeface="Economica"/>
                        </a:rPr>
                        <a:t>scale</a:t>
                      </a:r>
                      <a:r>
                        <a:rPr b="1" lang="es">
                          <a:latin typeface="Economica"/>
                          <a:ea typeface="Economica"/>
                          <a:cs typeface="Economica"/>
                          <a:sym typeface="Economica"/>
                        </a:rPr>
                        <a:t> of risk impact</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Justification of the </a:t>
                      </a:r>
                      <a:r>
                        <a:rPr b="1" lang="es">
                          <a:solidFill>
                            <a:schemeClr val="dk1"/>
                          </a:solidFill>
                          <a:latin typeface="Economica"/>
                          <a:ea typeface="Economica"/>
                          <a:cs typeface="Economica"/>
                          <a:sym typeface="Economica"/>
                        </a:rPr>
                        <a:t>scale</a:t>
                      </a:r>
                      <a:r>
                        <a:rPr b="1" lang="es">
                          <a:latin typeface="Economica"/>
                          <a:ea typeface="Economica"/>
                          <a:cs typeface="Economica"/>
                          <a:sym typeface="Economica"/>
                        </a:rPr>
                        <a:t> of risk impact</a:t>
                      </a:r>
                      <a:endParaRPr b="1">
                        <a:latin typeface="Economica"/>
                        <a:ea typeface="Economica"/>
                        <a:cs typeface="Economica"/>
                        <a:sym typeface="Economica"/>
                      </a:endParaRPr>
                    </a:p>
                  </a:txBody>
                  <a:tcPr marT="91425" marB="91425" marR="91425" marL="91425" anchor="ctr"/>
                </a:tc>
              </a:tr>
              <a:tr h="2466000">
                <a:tc>
                  <a:txBody>
                    <a:bodyPr/>
                    <a:lstStyle/>
                    <a:p>
                      <a:pPr indent="0" lvl="0" marL="0" rtl="0" algn="ctr">
                        <a:spcBef>
                          <a:spcPts val="0"/>
                        </a:spcBef>
                        <a:spcAft>
                          <a:spcPts val="0"/>
                        </a:spcAft>
                        <a:buNone/>
                      </a:pPr>
                      <a:r>
                        <a:rPr lang="es" sz="1200">
                          <a:latin typeface="Economica"/>
                          <a:ea typeface="Economica"/>
                          <a:cs typeface="Economica"/>
                          <a:sym typeface="Economica"/>
                        </a:rPr>
                        <a:t>RK4</a:t>
                      </a:r>
                      <a:endParaRPr sz="1200">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Google Maps expertise</a:t>
                      </a:r>
                      <a:endParaRPr sz="1200"/>
                    </a:p>
                  </a:txBody>
                  <a:tcPr marT="91425" marB="91425" marR="91425" marL="91425" anchor="ctr"/>
                </a:tc>
                <a:tc>
                  <a:txBody>
                    <a:bodyPr/>
                    <a:lstStyle/>
                    <a:p>
                      <a:pPr indent="0" lvl="0" marL="0" marR="0" rtl="0" algn="l">
                        <a:lnSpc>
                          <a:spcPct val="100000"/>
                        </a:lnSpc>
                        <a:spcBef>
                          <a:spcPts val="0"/>
                        </a:spcBef>
                        <a:spcAft>
                          <a:spcPts val="0"/>
                        </a:spcAft>
                        <a:buNone/>
                      </a:pPr>
                      <a:r>
                        <a:rPr lang="es" sz="1200">
                          <a:solidFill>
                            <a:schemeClr val="dk1"/>
                          </a:solidFill>
                          <a:latin typeface="Economica"/>
                          <a:ea typeface="Economica"/>
                          <a:cs typeface="Economica"/>
                          <a:sym typeface="Economica"/>
                        </a:rPr>
                        <a:t>Medium: 0,6</a:t>
                      </a:r>
                      <a:endParaRPr sz="1200">
                        <a:solidFill>
                          <a:schemeClr val="dk1"/>
                        </a:solidFill>
                        <a:latin typeface="Economica"/>
                        <a:ea typeface="Economica"/>
                        <a:cs typeface="Economica"/>
                        <a:sym typeface="Economica"/>
                      </a:endParaRPr>
                    </a:p>
                  </a:txBody>
                  <a:tcPr marT="91425" marB="91425" marR="91425" marL="91425" anchor="ctr"/>
                </a:tc>
                <a:tc>
                  <a:txBody>
                    <a:bodyPr/>
                    <a:lstStyle/>
                    <a:p>
                      <a:pPr indent="0" lvl="0" marL="0" marR="0" rtl="0" algn="l">
                        <a:lnSpc>
                          <a:spcPct val="100000"/>
                        </a:lnSpc>
                        <a:spcBef>
                          <a:spcPts val="0"/>
                        </a:spcBef>
                        <a:spcAft>
                          <a:spcPts val="0"/>
                        </a:spcAft>
                        <a:buNone/>
                      </a:pPr>
                      <a:r>
                        <a:rPr lang="es" sz="1200">
                          <a:solidFill>
                            <a:schemeClr val="dk1"/>
                          </a:solidFill>
                          <a:latin typeface="Economica"/>
                          <a:ea typeface="Economica"/>
                          <a:cs typeface="Economica"/>
                          <a:sym typeface="Economica"/>
                        </a:rPr>
                        <a:t>The tools have never been used by the personnel and will very likely </a:t>
                      </a:r>
                      <a:r>
                        <a:rPr lang="es" sz="1200">
                          <a:solidFill>
                            <a:schemeClr val="dk1"/>
                          </a:solidFill>
                          <a:latin typeface="Economica"/>
                          <a:ea typeface="Economica"/>
                          <a:cs typeface="Economica"/>
                          <a:sym typeface="Economica"/>
                        </a:rPr>
                        <a:t>appear</a:t>
                      </a:r>
                      <a:r>
                        <a:rPr lang="es" sz="1200">
                          <a:solidFill>
                            <a:schemeClr val="dk1"/>
                          </a:solidFill>
                          <a:latin typeface="Economica"/>
                          <a:ea typeface="Economica"/>
                          <a:cs typeface="Economica"/>
                          <a:sym typeface="Economica"/>
                        </a:rPr>
                        <a:t> foreign to them. Nevertheless, the SDK and API are expected to be designed to be interface friendly and well documented.</a:t>
                      </a:r>
                      <a:endParaRPr sz="1200">
                        <a:solidFill>
                          <a:schemeClr val="dk1"/>
                        </a:solidFill>
                        <a:latin typeface="Economica"/>
                        <a:ea typeface="Economica"/>
                        <a:cs typeface="Economica"/>
                        <a:sym typeface="Economica"/>
                      </a:endParaRPr>
                    </a:p>
                  </a:txBody>
                  <a:tcPr marT="91425" marB="91425" marR="91425" marL="91425" anchor="ctr"/>
                </a:tc>
                <a:tc>
                  <a:txBody>
                    <a:bodyPr/>
                    <a:lstStyle/>
                    <a:p>
                      <a:pPr indent="0" lvl="0" marL="0" marR="0" rtl="0" algn="l">
                        <a:lnSpc>
                          <a:spcPct val="100000"/>
                        </a:lnSpc>
                        <a:spcBef>
                          <a:spcPts val="0"/>
                        </a:spcBef>
                        <a:spcAft>
                          <a:spcPts val="0"/>
                        </a:spcAft>
                        <a:buNone/>
                      </a:pPr>
                      <a:r>
                        <a:rPr lang="es" sz="1200">
                          <a:solidFill>
                            <a:schemeClr val="dk1"/>
                          </a:solidFill>
                          <a:latin typeface="Economica"/>
                          <a:ea typeface="Economica"/>
                          <a:cs typeface="Economica"/>
                          <a:sym typeface="Economica"/>
                        </a:rPr>
                        <a:t>High: 0,4</a:t>
                      </a:r>
                      <a:endParaRPr sz="1200">
                        <a:solidFill>
                          <a:schemeClr val="dk1"/>
                        </a:solidFill>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None/>
                      </a:pPr>
                      <a:r>
                        <a:rPr lang="es" sz="1200">
                          <a:solidFill>
                            <a:schemeClr val="dk1"/>
                          </a:solidFill>
                          <a:latin typeface="Economica"/>
                          <a:ea typeface="Economica"/>
                          <a:cs typeface="Economica"/>
                          <a:sym typeface="Economica"/>
                        </a:rPr>
                        <a:t>The company will be forced to seek external help from experts, educate personnel, decrease workflow, which all greatly impacts the project development and its progress pace (this part of the project should be delivered in the first Increment). </a:t>
                      </a:r>
                      <a:endParaRPr sz="1200"/>
                    </a:p>
                  </a:txBody>
                  <a:tcPr marT="91425" marB="91425" marR="91425" marL="91425" anchor="ctr"/>
                </a:tc>
              </a:tr>
            </a:tbl>
          </a:graphicData>
        </a:graphic>
      </p:graphicFrame>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ASSESSMENT</a:t>
            </a:r>
            <a:endParaRPr b="1">
              <a:latin typeface="Economica"/>
              <a:ea typeface="Economica"/>
              <a:cs typeface="Economica"/>
              <a:sym typeface="Economica"/>
            </a:endParaRPr>
          </a:p>
        </p:txBody>
      </p:sp>
      <p:graphicFrame>
        <p:nvGraphicFramePr>
          <p:cNvPr id="127" name="Google Shape;127;p23"/>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134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2">
                  <a:txBody>
                    <a:bodyPr/>
                    <a:lstStyle/>
                    <a:p>
                      <a:pPr indent="0" lvl="0" marL="0" rtl="0" algn="ctr">
                        <a:spcBef>
                          <a:spcPts val="0"/>
                        </a:spcBef>
                        <a:spcAft>
                          <a:spcPts val="0"/>
                        </a:spcAft>
                        <a:buNone/>
                      </a:pPr>
                      <a:r>
                        <a:rPr b="1" lang="es">
                          <a:latin typeface="Economica"/>
                          <a:ea typeface="Economica"/>
                          <a:cs typeface="Economica"/>
                          <a:sym typeface="Economica"/>
                        </a:rPr>
                        <a:t>Priority</a:t>
                      </a:r>
                      <a:endParaRPr b="1">
                        <a:latin typeface="Economica"/>
                        <a:ea typeface="Economica"/>
                        <a:cs typeface="Economica"/>
                        <a:sym typeface="Economica"/>
                      </a:endParaRPr>
                    </a:p>
                  </a:txBody>
                  <a:tcPr marT="91425" marB="91425" marR="91425" marL="91425" anchor="ctr"/>
                </a:tc>
                <a:tc hMerge="1"/>
                <a:tc gridSpan="2">
                  <a:txBody>
                    <a:bodyPr/>
                    <a:lstStyle/>
                    <a:p>
                      <a:pPr indent="0" lvl="0" marL="0" rtl="0" algn="ctr">
                        <a:spcBef>
                          <a:spcPts val="0"/>
                        </a:spcBef>
                        <a:spcAft>
                          <a:spcPts val="0"/>
                        </a:spcAft>
                        <a:buNone/>
                      </a:pPr>
                      <a:r>
                        <a:rPr b="1" lang="es">
                          <a:latin typeface="Economica"/>
                          <a:ea typeface="Economica"/>
                          <a:cs typeface="Economica"/>
                          <a:sym typeface="Economica"/>
                        </a:rPr>
                        <a:t>Breaking points</a:t>
                      </a:r>
                      <a:endParaRPr b="1">
                        <a:latin typeface="Economica"/>
                        <a:ea typeface="Economica"/>
                        <a:cs typeface="Economica"/>
                        <a:sym typeface="Economica"/>
                      </a:endParaRPr>
                    </a:p>
                  </a:txBody>
                  <a:tcPr marT="91425" marB="91425" marR="91425" marL="91425" anchor="ctr"/>
                </a:tc>
                <a:tc hMerge="1"/>
              </a:tr>
              <a:tr h="2474425">
                <a:tc>
                  <a:txBody>
                    <a:bodyPr/>
                    <a:lstStyle/>
                    <a:p>
                      <a:pPr indent="0" lvl="0" marL="0" rtl="0" algn="ctr">
                        <a:spcBef>
                          <a:spcPts val="0"/>
                        </a:spcBef>
                        <a:spcAft>
                          <a:spcPts val="0"/>
                        </a:spcAft>
                        <a:buNone/>
                      </a:pPr>
                      <a:r>
                        <a:rPr lang="es" sz="1200">
                          <a:latin typeface="Economica"/>
                          <a:ea typeface="Economica"/>
                          <a:cs typeface="Economica"/>
                          <a:sym typeface="Economica"/>
                        </a:rPr>
                        <a:t>RK1</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Deadline</a:t>
                      </a:r>
                      <a:endParaRPr sz="1200">
                        <a:latin typeface="Economica"/>
                        <a:ea typeface="Economica"/>
                        <a:cs typeface="Economica"/>
                        <a:sym typeface="Economica"/>
                      </a:endParaRPr>
                    </a:p>
                  </a:txBody>
                  <a:tcPr marT="91425" marB="91425" marR="91425" marL="91425" anchor="ctr"/>
                </a:tc>
                <a:tc gridSpan="2">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According to the results obtained in the risk exposure (0,32), this risk would be the top priority (1/4), which makes sense as the result would be to close the company.</a:t>
                      </a:r>
                      <a:endParaRPr sz="1200">
                        <a:latin typeface="Economica"/>
                        <a:ea typeface="Economica"/>
                        <a:cs typeface="Economica"/>
                        <a:sym typeface="Economica"/>
                      </a:endParaRPr>
                    </a:p>
                  </a:txBody>
                  <a:tcPr marT="91425" marB="91425" marR="91425" marL="91425" anchor="ctr"/>
                </a:tc>
                <a:tc hMerge="1"/>
                <a:tc gridSpan="2">
                  <a:txBody>
                    <a:bodyPr/>
                    <a:lstStyle/>
                    <a:p>
                      <a:pPr indent="0" lvl="0" marL="0" rtl="0" algn="l">
                        <a:spcBef>
                          <a:spcPts val="0"/>
                        </a:spcBef>
                        <a:spcAft>
                          <a:spcPts val="0"/>
                        </a:spcAft>
                        <a:buNone/>
                      </a:pPr>
                      <a:r>
                        <a:rPr lang="es" sz="1200">
                          <a:latin typeface="Economica"/>
                          <a:ea typeface="Economica"/>
                          <a:cs typeface="Economica"/>
                          <a:sym typeface="Economica"/>
                        </a:rPr>
                        <a:t>A breaking point would be to </a:t>
                      </a:r>
                      <a:r>
                        <a:rPr lang="es" sz="1200">
                          <a:latin typeface="Economica"/>
                          <a:ea typeface="Economica"/>
                          <a:cs typeface="Economica"/>
                          <a:sym typeface="Economica"/>
                        </a:rPr>
                        <a:t>achieve</a:t>
                      </a:r>
                      <a:r>
                        <a:rPr lang="es" sz="1200">
                          <a:latin typeface="Economica"/>
                          <a:ea typeface="Economica"/>
                          <a:cs typeface="Economica"/>
                          <a:sym typeface="Economica"/>
                        </a:rPr>
                        <a:t> the deadline without having </a:t>
                      </a:r>
                      <a:r>
                        <a:rPr lang="es" sz="1200">
                          <a:latin typeface="Economica"/>
                          <a:ea typeface="Economica"/>
                          <a:cs typeface="Economica"/>
                          <a:sym typeface="Economica"/>
                        </a:rPr>
                        <a:t>finished</a:t>
                      </a:r>
                      <a:r>
                        <a:rPr lang="es" sz="1200">
                          <a:latin typeface="Economica"/>
                          <a:ea typeface="Economica"/>
                          <a:cs typeface="Economica"/>
                          <a:sym typeface="Economica"/>
                        </a:rPr>
                        <a:t> the project. Th commitment in the deadline is inevitable, since it is a 10 times larger project with a very tight deadlines.</a:t>
                      </a:r>
                      <a:endParaRPr sz="1200">
                        <a:latin typeface="Economica"/>
                        <a:ea typeface="Economica"/>
                        <a:cs typeface="Economica"/>
                        <a:sym typeface="Economica"/>
                      </a:endParaRPr>
                    </a:p>
                  </a:txBody>
                  <a:tcPr marT="91425" marB="91425" marR="91425" marL="91425" anchor="ctr"/>
                </a:tc>
                <a:tc hMerge="1"/>
              </a:tr>
            </a:tbl>
          </a:graphicData>
        </a:graphic>
      </p:graphicFrame>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ASSESSMENT</a:t>
            </a:r>
            <a:endParaRPr b="1">
              <a:latin typeface="Economica"/>
              <a:ea typeface="Economica"/>
              <a:cs typeface="Economica"/>
              <a:sym typeface="Economica"/>
            </a:endParaRPr>
          </a:p>
        </p:txBody>
      </p:sp>
      <p:graphicFrame>
        <p:nvGraphicFramePr>
          <p:cNvPr id="134" name="Google Shape;134;p24"/>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1987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2">
                  <a:txBody>
                    <a:bodyPr/>
                    <a:lstStyle/>
                    <a:p>
                      <a:pPr indent="0" lvl="0" marL="0" rtl="0" algn="ctr">
                        <a:spcBef>
                          <a:spcPts val="0"/>
                        </a:spcBef>
                        <a:spcAft>
                          <a:spcPts val="0"/>
                        </a:spcAft>
                        <a:buNone/>
                      </a:pPr>
                      <a:r>
                        <a:rPr b="1" lang="es">
                          <a:latin typeface="Economica"/>
                          <a:ea typeface="Economica"/>
                          <a:cs typeface="Economica"/>
                          <a:sym typeface="Economica"/>
                        </a:rPr>
                        <a:t>Priority</a:t>
                      </a:r>
                      <a:endParaRPr b="1">
                        <a:latin typeface="Economica"/>
                        <a:ea typeface="Economica"/>
                        <a:cs typeface="Economica"/>
                        <a:sym typeface="Economica"/>
                      </a:endParaRPr>
                    </a:p>
                  </a:txBody>
                  <a:tcPr marT="91425" marB="91425" marR="91425" marL="91425" anchor="ctr"/>
                </a:tc>
                <a:tc hMerge="1"/>
                <a:tc gridSpan="2">
                  <a:txBody>
                    <a:bodyPr/>
                    <a:lstStyle/>
                    <a:p>
                      <a:pPr indent="0" lvl="0" marL="0" rtl="0" algn="ctr">
                        <a:spcBef>
                          <a:spcPts val="0"/>
                        </a:spcBef>
                        <a:spcAft>
                          <a:spcPts val="0"/>
                        </a:spcAft>
                        <a:buNone/>
                      </a:pPr>
                      <a:r>
                        <a:rPr b="1" lang="es">
                          <a:latin typeface="Economica"/>
                          <a:ea typeface="Economica"/>
                          <a:cs typeface="Economica"/>
                          <a:sym typeface="Economica"/>
                        </a:rPr>
                        <a:t>Breaking points</a:t>
                      </a:r>
                      <a:endParaRPr b="1">
                        <a:latin typeface="Economica"/>
                        <a:ea typeface="Economica"/>
                        <a:cs typeface="Economica"/>
                        <a:sym typeface="Economica"/>
                      </a:endParaRPr>
                    </a:p>
                  </a:txBody>
                  <a:tcPr marT="91425" marB="91425" marR="91425" marL="91425" anchor="ctr"/>
                </a:tc>
                <a:tc hMerge="1"/>
              </a:tr>
              <a:tr h="2488800">
                <a:tc>
                  <a:txBody>
                    <a:bodyPr/>
                    <a:lstStyle/>
                    <a:p>
                      <a:pPr indent="0" lvl="0" marL="0" rtl="0" algn="ctr">
                        <a:spcBef>
                          <a:spcPts val="0"/>
                        </a:spcBef>
                        <a:spcAft>
                          <a:spcPts val="0"/>
                        </a:spcAft>
                        <a:buNone/>
                      </a:pPr>
                      <a:r>
                        <a:rPr lang="es" sz="1200">
                          <a:latin typeface="Economica"/>
                          <a:ea typeface="Economica"/>
                          <a:cs typeface="Economica"/>
                          <a:sym typeface="Economica"/>
                        </a:rPr>
                        <a:t>RK2</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None/>
                      </a:pPr>
                      <a:r>
                        <a:rPr lang="es" sz="1200">
                          <a:latin typeface="Economica"/>
                          <a:ea typeface="Economica"/>
                          <a:cs typeface="Economica"/>
                          <a:sym typeface="Economica"/>
                        </a:rPr>
                        <a:t>New personnel training</a:t>
                      </a:r>
                      <a:endParaRPr sz="1200">
                        <a:latin typeface="Economica"/>
                        <a:ea typeface="Economica"/>
                        <a:cs typeface="Economica"/>
                        <a:sym typeface="Economica"/>
                      </a:endParaRPr>
                    </a:p>
                  </a:txBody>
                  <a:tcPr marT="91425" marB="91425" marR="91425" marL="91425" anchor="ctr"/>
                </a:tc>
                <a:tc gridSpan="2">
                  <a:txBody>
                    <a:bodyPr/>
                    <a:lstStyle/>
                    <a:p>
                      <a:pPr indent="0" lvl="0" marL="0" rtl="0" algn="l">
                        <a:lnSpc>
                          <a:spcPct val="115000"/>
                        </a:lnSpc>
                        <a:spcBef>
                          <a:spcPts val="0"/>
                        </a:spcBef>
                        <a:spcAft>
                          <a:spcPts val="0"/>
                        </a:spcAft>
                        <a:buNone/>
                      </a:pPr>
                      <a:r>
                        <a:rPr lang="es" sz="1200">
                          <a:latin typeface="Economica"/>
                          <a:ea typeface="Economica"/>
                          <a:cs typeface="Economica"/>
                          <a:sym typeface="Economica"/>
                        </a:rPr>
                        <a:t>As the impact factor of the risk is only medium, the priority of the risk is the fourth, because other risks deserve more attention and higher priority.</a:t>
                      </a:r>
                      <a:endParaRPr sz="1200">
                        <a:latin typeface="Economica"/>
                        <a:ea typeface="Economica"/>
                        <a:cs typeface="Economica"/>
                        <a:sym typeface="Economica"/>
                      </a:endParaRPr>
                    </a:p>
                  </a:txBody>
                  <a:tcPr marT="91425" marB="91425" marR="91425" marL="91425" anchor="ctr"/>
                </a:tc>
                <a:tc hMerge="1"/>
                <a:tc gridSpan="2">
                  <a:txBody>
                    <a:bodyPr/>
                    <a:lstStyle/>
                    <a:p>
                      <a:pPr indent="0" lvl="0" marL="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The breaking point for the team to give up the project due to this risk will be when after too much money is invented for training the team is still not trained enough for the project. As the salaries of the team const 1450 € a day we put the breakpoint at one week of training without working. If this is exceeded and the team is not prepared enough, the project should be canceled.</a:t>
                      </a:r>
                      <a:endParaRPr sz="1200">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c hMerge="1"/>
              </a:tr>
            </a:tbl>
          </a:graphicData>
        </a:graphic>
      </p:graphicFrame>
      <p:sp>
        <p:nvSpPr>
          <p:cNvPr id="135" name="Google Shape;13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ASSESSMENT</a:t>
            </a:r>
            <a:endParaRPr b="1">
              <a:latin typeface="Economica"/>
              <a:ea typeface="Economica"/>
              <a:cs typeface="Economica"/>
              <a:sym typeface="Economica"/>
            </a:endParaRPr>
          </a:p>
        </p:txBody>
      </p:sp>
      <p:graphicFrame>
        <p:nvGraphicFramePr>
          <p:cNvPr id="141" name="Google Shape;141;p25"/>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16650">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2">
                  <a:txBody>
                    <a:bodyPr/>
                    <a:lstStyle/>
                    <a:p>
                      <a:pPr indent="0" lvl="0" marL="0" rtl="0" algn="ctr">
                        <a:spcBef>
                          <a:spcPts val="0"/>
                        </a:spcBef>
                        <a:spcAft>
                          <a:spcPts val="0"/>
                        </a:spcAft>
                        <a:buNone/>
                      </a:pPr>
                      <a:r>
                        <a:rPr b="1" lang="es">
                          <a:latin typeface="Economica"/>
                          <a:ea typeface="Economica"/>
                          <a:cs typeface="Economica"/>
                          <a:sym typeface="Economica"/>
                        </a:rPr>
                        <a:t>Priority</a:t>
                      </a:r>
                      <a:endParaRPr b="1">
                        <a:latin typeface="Economica"/>
                        <a:ea typeface="Economica"/>
                        <a:cs typeface="Economica"/>
                        <a:sym typeface="Economica"/>
                      </a:endParaRPr>
                    </a:p>
                  </a:txBody>
                  <a:tcPr marT="91425" marB="91425" marR="91425" marL="91425" anchor="ctr"/>
                </a:tc>
                <a:tc hMerge="1"/>
                <a:tc gridSpan="2">
                  <a:txBody>
                    <a:bodyPr/>
                    <a:lstStyle/>
                    <a:p>
                      <a:pPr indent="0" lvl="0" marL="0" rtl="0" algn="ctr">
                        <a:spcBef>
                          <a:spcPts val="0"/>
                        </a:spcBef>
                        <a:spcAft>
                          <a:spcPts val="0"/>
                        </a:spcAft>
                        <a:buNone/>
                      </a:pPr>
                      <a:r>
                        <a:rPr b="1" lang="es">
                          <a:latin typeface="Economica"/>
                          <a:ea typeface="Economica"/>
                          <a:cs typeface="Economica"/>
                          <a:sym typeface="Economica"/>
                        </a:rPr>
                        <a:t>Breaking points</a:t>
                      </a:r>
                      <a:endParaRPr b="1">
                        <a:latin typeface="Economica"/>
                        <a:ea typeface="Economica"/>
                        <a:cs typeface="Economica"/>
                        <a:sym typeface="Economica"/>
                      </a:endParaRPr>
                    </a:p>
                  </a:txBody>
                  <a:tcPr marT="91425" marB="91425" marR="91425" marL="91425" anchor="ctr"/>
                </a:tc>
                <a:tc hMerge="1"/>
              </a:tr>
              <a:tr h="2481625">
                <a:tc>
                  <a:txBody>
                    <a:bodyPr/>
                    <a:lstStyle/>
                    <a:p>
                      <a:pPr indent="0" lvl="0" marL="0" rtl="0" algn="ctr">
                        <a:spcBef>
                          <a:spcPts val="0"/>
                        </a:spcBef>
                        <a:spcAft>
                          <a:spcPts val="0"/>
                        </a:spcAft>
                        <a:buNone/>
                      </a:pPr>
                      <a:r>
                        <a:rPr lang="es" sz="1200">
                          <a:latin typeface="Economica"/>
                          <a:ea typeface="Economica"/>
                          <a:cs typeface="Economica"/>
                          <a:sym typeface="Economica"/>
                        </a:rPr>
                        <a:t>RK3</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highlight>
                            <a:srgbClr val="FFFFFF"/>
                          </a:highlight>
                          <a:latin typeface="Economica"/>
                          <a:ea typeface="Economica"/>
                          <a:cs typeface="Economica"/>
                          <a:sym typeface="Economica"/>
                        </a:rPr>
                        <a:t>SOFTCOM deadlines</a:t>
                      </a:r>
                      <a:endParaRPr sz="1200">
                        <a:latin typeface="Economica"/>
                        <a:ea typeface="Economica"/>
                        <a:cs typeface="Economica"/>
                        <a:sym typeface="Economica"/>
                      </a:endParaRPr>
                    </a:p>
                  </a:txBody>
                  <a:tcPr marT="91425" marB="91425" marR="91425" marL="91425" anchor="ctr"/>
                </a:tc>
                <a:tc gridSpan="2">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This is the second risk with more priority behind RK1 this is because its probability is medium and the impact is high making it something to be very aware of and careful.</a:t>
                      </a:r>
                      <a:endParaRPr sz="12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c hMerge="1"/>
                <a:tc gridSpan="2">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When SOFTCOM misses their deadline, a meeting with them will be set where the reasons for their miss will be exposed, once that happens, the initial extra time for them to finish will be two weeks (Although this can vary </a:t>
                      </a:r>
                      <a:r>
                        <a:rPr lang="es" sz="1200">
                          <a:solidFill>
                            <a:schemeClr val="dk1"/>
                          </a:solidFill>
                          <a:latin typeface="Economica"/>
                          <a:ea typeface="Economica"/>
                          <a:cs typeface="Economica"/>
                          <a:sym typeface="Economica"/>
                        </a:rPr>
                        <a:t>depending</a:t>
                      </a:r>
                      <a:r>
                        <a:rPr lang="es" sz="1200">
                          <a:solidFill>
                            <a:schemeClr val="dk1"/>
                          </a:solidFill>
                          <a:latin typeface="Economica"/>
                          <a:ea typeface="Economica"/>
                          <a:cs typeface="Economica"/>
                          <a:sym typeface="Economica"/>
                        </a:rPr>
                        <a:t> on the progress they have made and the reasons for the delay).</a:t>
                      </a:r>
                      <a:endParaRPr sz="12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c hMerge="1"/>
              </a:tr>
            </a:tbl>
          </a:graphicData>
        </a:graphic>
      </p:graphicFrame>
      <p:sp>
        <p:nvSpPr>
          <p:cNvPr id="142" name="Google Shape;14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ASSESSMENT</a:t>
            </a:r>
            <a:endParaRPr b="1">
              <a:latin typeface="Economica"/>
              <a:ea typeface="Economica"/>
              <a:cs typeface="Economica"/>
              <a:sym typeface="Economica"/>
            </a:endParaRPr>
          </a:p>
        </p:txBody>
      </p:sp>
      <p:graphicFrame>
        <p:nvGraphicFramePr>
          <p:cNvPr id="148" name="Google Shape;148;p26"/>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231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2">
                  <a:txBody>
                    <a:bodyPr/>
                    <a:lstStyle/>
                    <a:p>
                      <a:pPr indent="0" lvl="0" marL="0" rtl="0" algn="ctr">
                        <a:spcBef>
                          <a:spcPts val="0"/>
                        </a:spcBef>
                        <a:spcAft>
                          <a:spcPts val="0"/>
                        </a:spcAft>
                        <a:buNone/>
                      </a:pPr>
                      <a:r>
                        <a:rPr b="1" lang="es">
                          <a:latin typeface="Economica"/>
                          <a:ea typeface="Economica"/>
                          <a:cs typeface="Economica"/>
                          <a:sym typeface="Economica"/>
                        </a:rPr>
                        <a:t>Priority</a:t>
                      </a:r>
                      <a:endParaRPr b="1">
                        <a:latin typeface="Economica"/>
                        <a:ea typeface="Economica"/>
                        <a:cs typeface="Economica"/>
                        <a:sym typeface="Economica"/>
                      </a:endParaRPr>
                    </a:p>
                  </a:txBody>
                  <a:tcPr marT="91425" marB="91425" marR="91425" marL="91425" anchor="ctr"/>
                </a:tc>
                <a:tc hMerge="1"/>
                <a:tc gridSpan="2">
                  <a:txBody>
                    <a:bodyPr/>
                    <a:lstStyle/>
                    <a:p>
                      <a:pPr indent="0" lvl="0" marL="0" rtl="0" algn="ctr">
                        <a:spcBef>
                          <a:spcPts val="0"/>
                        </a:spcBef>
                        <a:spcAft>
                          <a:spcPts val="0"/>
                        </a:spcAft>
                        <a:buNone/>
                      </a:pPr>
                      <a:r>
                        <a:rPr b="1" lang="es">
                          <a:latin typeface="Economica"/>
                          <a:ea typeface="Economica"/>
                          <a:cs typeface="Economica"/>
                          <a:sym typeface="Economica"/>
                        </a:rPr>
                        <a:t>Breaking points</a:t>
                      </a:r>
                      <a:endParaRPr b="1">
                        <a:latin typeface="Economica"/>
                        <a:ea typeface="Economica"/>
                        <a:cs typeface="Economica"/>
                        <a:sym typeface="Economica"/>
                      </a:endParaRPr>
                    </a:p>
                  </a:txBody>
                  <a:tcPr marT="91425" marB="91425" marR="91425" marL="91425" anchor="ctr"/>
                </a:tc>
                <a:tc hMerge="1"/>
              </a:tr>
              <a:tr h="2495975">
                <a:tc>
                  <a:txBody>
                    <a:bodyPr/>
                    <a:lstStyle/>
                    <a:p>
                      <a:pPr indent="0" lvl="0" marL="0" rtl="0" algn="ctr">
                        <a:spcBef>
                          <a:spcPts val="0"/>
                        </a:spcBef>
                        <a:spcAft>
                          <a:spcPts val="0"/>
                        </a:spcAft>
                        <a:buNone/>
                      </a:pPr>
                      <a:r>
                        <a:rPr lang="es" sz="1200">
                          <a:latin typeface="Economica"/>
                          <a:ea typeface="Economica"/>
                          <a:cs typeface="Economica"/>
                          <a:sym typeface="Economica"/>
                        </a:rPr>
                        <a:t>RK4</a:t>
                      </a:r>
                      <a:endParaRPr sz="1200">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Google Maps expertise</a:t>
                      </a:r>
                      <a:endParaRPr/>
                    </a:p>
                  </a:txBody>
                  <a:tcPr marT="91425" marB="91425" marR="91425" marL="91425" anchor="ctr"/>
                </a:tc>
                <a:tc gridSpan="2">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According to the results obtained in the risk exposure (0,24), this risk would not be of much priority (3/4), which is understandable because of its moderate likelihood.</a:t>
                      </a:r>
                      <a:endParaRPr/>
                    </a:p>
                  </a:txBody>
                  <a:tcPr marT="91425" marB="91425" marR="91425" marL="91425" anchor="ctr"/>
                </a:tc>
                <a:tc hMerge="1"/>
                <a:tc gridSpan="2">
                  <a:txBody>
                    <a:bodyPr/>
                    <a:lstStyle/>
                    <a:p>
                      <a:pPr indent="0" lvl="0" marL="0" rtl="0" algn="l">
                        <a:spcBef>
                          <a:spcPts val="0"/>
                        </a:spcBef>
                        <a:spcAft>
                          <a:spcPts val="0"/>
                        </a:spcAft>
                        <a:buNone/>
                      </a:pPr>
                      <a:r>
                        <a:rPr lang="es" sz="1200">
                          <a:solidFill>
                            <a:schemeClr val="dk1"/>
                          </a:solidFill>
                          <a:latin typeface="Economica"/>
                          <a:ea typeface="Economica"/>
                          <a:cs typeface="Economica"/>
                          <a:sym typeface="Economica"/>
                        </a:rPr>
                        <a:t>A breaking point would be when th</a:t>
                      </a:r>
                      <a:r>
                        <a:rPr lang="es" sz="1200">
                          <a:solidFill>
                            <a:schemeClr val="dk1"/>
                          </a:solidFill>
                          <a:latin typeface="Economica"/>
                          <a:ea typeface="Economica"/>
                          <a:cs typeface="Economica"/>
                          <a:sym typeface="Economica"/>
                        </a:rPr>
                        <a:t>e personnel does not understand the external software and production stalls for more than one week. Since this part of the project is contained in the first Increment, no big delays can be tolerated because their impact is bigger on the whole project.</a:t>
                      </a:r>
                      <a:endParaRPr/>
                    </a:p>
                  </a:txBody>
                  <a:tcPr marT="91425" marB="91425" marR="91425" marL="91425" anchor="ctr"/>
                </a:tc>
                <a:tc hMerge="1"/>
              </a:tr>
            </a:tbl>
          </a:graphicData>
        </a:graphic>
      </p:graphicFrame>
      <p:sp>
        <p:nvSpPr>
          <p:cNvPr id="149" name="Google Shape;14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MANAGEMENT – PREVENTIVE ACTIONS</a:t>
            </a:r>
            <a:endParaRPr b="1">
              <a:latin typeface="Economica"/>
              <a:ea typeface="Economica"/>
              <a:cs typeface="Economica"/>
              <a:sym typeface="Economica"/>
            </a:endParaRPr>
          </a:p>
        </p:txBody>
      </p:sp>
      <p:graphicFrame>
        <p:nvGraphicFramePr>
          <p:cNvPr id="155" name="Google Shape;155;p27"/>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231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4">
                  <a:txBody>
                    <a:bodyPr/>
                    <a:lstStyle/>
                    <a:p>
                      <a:pPr indent="0" lvl="0" marL="0" rtl="0" algn="ctr">
                        <a:spcBef>
                          <a:spcPts val="0"/>
                        </a:spcBef>
                        <a:spcAft>
                          <a:spcPts val="0"/>
                        </a:spcAft>
                        <a:buNone/>
                      </a:pPr>
                      <a:r>
                        <a:rPr b="1" lang="es">
                          <a:latin typeface="Economica"/>
                          <a:ea typeface="Economica"/>
                          <a:cs typeface="Economica"/>
                          <a:sym typeface="Economica"/>
                        </a:rPr>
                        <a:t>Preventive actions</a:t>
                      </a:r>
                      <a:endParaRPr b="1">
                        <a:latin typeface="Economica"/>
                        <a:ea typeface="Economica"/>
                        <a:cs typeface="Economica"/>
                        <a:sym typeface="Economica"/>
                      </a:endParaRPr>
                    </a:p>
                  </a:txBody>
                  <a:tcPr marT="91425" marB="91425" marR="91425" marL="91425" anchor="ctr"/>
                </a:tc>
                <a:tc hMerge="1"/>
                <a:tc hMerge="1"/>
                <a:tc hMerge="1"/>
              </a:tr>
              <a:tr h="2495975">
                <a:tc>
                  <a:txBody>
                    <a:bodyPr/>
                    <a:lstStyle/>
                    <a:p>
                      <a:pPr indent="0" lvl="0" marL="0" rtl="0" algn="ctr">
                        <a:spcBef>
                          <a:spcPts val="0"/>
                        </a:spcBef>
                        <a:spcAft>
                          <a:spcPts val="0"/>
                        </a:spcAft>
                        <a:buNone/>
                      </a:pPr>
                      <a:r>
                        <a:rPr lang="es" sz="1200">
                          <a:latin typeface="Economica"/>
                          <a:ea typeface="Economica"/>
                          <a:cs typeface="Economica"/>
                          <a:sym typeface="Economica"/>
                        </a:rPr>
                        <a:t>RK1</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Deadline</a:t>
                      </a:r>
                      <a:endParaRPr>
                        <a:latin typeface="Economica"/>
                        <a:ea typeface="Economica"/>
                        <a:cs typeface="Economica"/>
                        <a:sym typeface="Economica"/>
                      </a:endParaRPr>
                    </a:p>
                  </a:txBody>
                  <a:tcPr marT="91425" marB="91425" marR="91425" marL="91425" anchor="ctr"/>
                </a:tc>
                <a:tc gridSpan="4">
                  <a:txBody>
                    <a:bodyPr/>
                    <a:lstStyle/>
                    <a:p>
                      <a:pPr indent="0" lvl="0" marL="0" rtl="0" algn="l">
                        <a:spcBef>
                          <a:spcPts val="0"/>
                        </a:spcBef>
                        <a:spcAft>
                          <a:spcPts val="0"/>
                        </a:spcAft>
                        <a:buNone/>
                      </a:pPr>
                      <a:r>
                        <a:rPr lang="es" sz="1200">
                          <a:latin typeface="Economica"/>
                          <a:ea typeface="Economica"/>
                          <a:cs typeface="Economica"/>
                          <a:sym typeface="Economica"/>
                        </a:rPr>
                        <a:t>The preventive actions would be as follow:</a:t>
                      </a:r>
                      <a:endParaRPr sz="1200">
                        <a:latin typeface="Economica"/>
                        <a:ea typeface="Economica"/>
                        <a:cs typeface="Economica"/>
                        <a:sym typeface="Economica"/>
                      </a:endParaRPr>
                    </a:p>
                    <a:p>
                      <a:pPr indent="-304800" lvl="0" marL="457200" rtl="0" algn="l">
                        <a:spcBef>
                          <a:spcPts val="0"/>
                        </a:spcBef>
                        <a:spcAft>
                          <a:spcPts val="0"/>
                        </a:spcAft>
                        <a:buSzPts val="1200"/>
                        <a:buFont typeface="Economica"/>
                        <a:buChar char="●"/>
                      </a:pPr>
                      <a:r>
                        <a:rPr lang="es" sz="1200">
                          <a:latin typeface="Economica"/>
                          <a:ea typeface="Economica"/>
                          <a:cs typeface="Economica"/>
                          <a:sym typeface="Economica"/>
                        </a:rPr>
                        <a:t>Perform a feasibility study, in order to consider all of the project relevant points and perform a good estimation.</a:t>
                      </a:r>
                      <a:endParaRPr sz="1200">
                        <a:latin typeface="Economica"/>
                        <a:ea typeface="Economica"/>
                        <a:cs typeface="Economica"/>
                        <a:sym typeface="Economica"/>
                      </a:endParaRPr>
                    </a:p>
                    <a:p>
                      <a:pPr indent="-304800" lvl="0" marL="457200" rtl="0" algn="l">
                        <a:spcBef>
                          <a:spcPts val="0"/>
                        </a:spcBef>
                        <a:spcAft>
                          <a:spcPts val="0"/>
                        </a:spcAft>
                        <a:buSzPts val="1200"/>
                        <a:buFont typeface="Economica"/>
                        <a:buChar char="●"/>
                      </a:pPr>
                      <a:r>
                        <a:rPr lang="es" sz="1200">
                          <a:latin typeface="Economica"/>
                          <a:ea typeface="Economica"/>
                          <a:cs typeface="Economica"/>
                          <a:sym typeface="Economica"/>
                        </a:rPr>
                        <a:t>Have a milestone at the end of each phase to control the development of the project that is being carried out on time.</a:t>
                      </a:r>
                      <a:endParaRPr sz="1200">
                        <a:latin typeface="Economica"/>
                        <a:ea typeface="Economica"/>
                        <a:cs typeface="Economica"/>
                        <a:sym typeface="Economica"/>
                      </a:endParaRPr>
                    </a:p>
                    <a:p>
                      <a:pPr indent="-304800" lvl="0" marL="457200" rtl="0" algn="l">
                        <a:spcBef>
                          <a:spcPts val="0"/>
                        </a:spcBef>
                        <a:spcAft>
                          <a:spcPts val="0"/>
                        </a:spcAft>
                        <a:buSzPts val="1200"/>
                        <a:buFont typeface="Economica"/>
                        <a:buChar char="●"/>
                      </a:pPr>
                      <a:r>
                        <a:rPr lang="es" sz="1200">
                          <a:latin typeface="Economica"/>
                          <a:ea typeface="Economica"/>
                          <a:cs typeface="Economica"/>
                          <a:sym typeface="Economica"/>
                        </a:rPr>
                        <a:t>Give a higher priority to the analysis phase in order to have a correct estimation of the time.</a:t>
                      </a:r>
                      <a:endParaRPr sz="1200">
                        <a:latin typeface="Economica"/>
                        <a:ea typeface="Economica"/>
                        <a:cs typeface="Economica"/>
                        <a:sym typeface="Economica"/>
                      </a:endParaRPr>
                    </a:p>
                    <a:p>
                      <a:pPr indent="-304800" lvl="0" marL="457200" rtl="0" algn="l">
                        <a:spcBef>
                          <a:spcPts val="0"/>
                        </a:spcBef>
                        <a:spcAft>
                          <a:spcPts val="0"/>
                        </a:spcAft>
                        <a:buSzPts val="1200"/>
                        <a:buFont typeface="Economica"/>
                        <a:buChar char="●"/>
                      </a:pPr>
                      <a:r>
                        <a:rPr lang="es" sz="1200">
                          <a:latin typeface="Economica"/>
                          <a:ea typeface="Economica"/>
                          <a:cs typeface="Economica"/>
                          <a:sym typeface="Economica"/>
                        </a:rPr>
                        <a:t>Hire a team with experience in projects with tight deadlines.</a:t>
                      </a:r>
                      <a:endParaRPr sz="1200">
                        <a:latin typeface="Economica"/>
                        <a:ea typeface="Economica"/>
                        <a:cs typeface="Economica"/>
                        <a:sym typeface="Economica"/>
                      </a:endParaRPr>
                    </a:p>
                  </a:txBody>
                  <a:tcPr marT="91425" marB="91425" marR="91425" marL="91425" anchor="ctr"/>
                </a:tc>
                <a:tc hMerge="1"/>
                <a:tc hMerge="1"/>
                <a:tc hMerge="1"/>
              </a:tr>
            </a:tbl>
          </a:graphicData>
        </a:graphic>
      </p:graphicFrame>
      <p:sp>
        <p:nvSpPr>
          <p:cNvPr id="156" name="Google Shape;15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MANAGEMENT – PREVENTIVE ACTIONS</a:t>
            </a:r>
            <a:endParaRPr b="1">
              <a:latin typeface="Economica"/>
              <a:ea typeface="Economica"/>
              <a:cs typeface="Economica"/>
              <a:sym typeface="Economica"/>
            </a:endParaRPr>
          </a:p>
        </p:txBody>
      </p:sp>
      <p:graphicFrame>
        <p:nvGraphicFramePr>
          <p:cNvPr id="162" name="Google Shape;162;p28"/>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231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4">
                  <a:txBody>
                    <a:bodyPr/>
                    <a:lstStyle/>
                    <a:p>
                      <a:pPr indent="0" lvl="0" marL="0" rtl="0" algn="ctr">
                        <a:spcBef>
                          <a:spcPts val="0"/>
                        </a:spcBef>
                        <a:spcAft>
                          <a:spcPts val="0"/>
                        </a:spcAft>
                        <a:buNone/>
                      </a:pPr>
                      <a:r>
                        <a:rPr b="1" lang="es">
                          <a:latin typeface="Economica"/>
                          <a:ea typeface="Economica"/>
                          <a:cs typeface="Economica"/>
                          <a:sym typeface="Economica"/>
                        </a:rPr>
                        <a:t>Preventive actions</a:t>
                      </a:r>
                      <a:endParaRPr b="1">
                        <a:latin typeface="Economica"/>
                        <a:ea typeface="Economica"/>
                        <a:cs typeface="Economica"/>
                        <a:sym typeface="Economica"/>
                      </a:endParaRPr>
                    </a:p>
                  </a:txBody>
                  <a:tcPr marT="91425" marB="91425" marR="91425" marL="91425" anchor="ctr"/>
                </a:tc>
                <a:tc hMerge="1"/>
                <a:tc hMerge="1"/>
                <a:tc hMerge="1"/>
              </a:tr>
              <a:tr h="2495975">
                <a:tc>
                  <a:txBody>
                    <a:bodyPr/>
                    <a:lstStyle/>
                    <a:p>
                      <a:pPr indent="0" lvl="0" marL="0" rtl="0" algn="ctr">
                        <a:spcBef>
                          <a:spcPts val="0"/>
                        </a:spcBef>
                        <a:spcAft>
                          <a:spcPts val="0"/>
                        </a:spcAft>
                        <a:buNone/>
                      </a:pPr>
                      <a:r>
                        <a:rPr lang="es" sz="1200">
                          <a:latin typeface="Economica"/>
                          <a:ea typeface="Economica"/>
                          <a:cs typeface="Economica"/>
                          <a:sym typeface="Economica"/>
                        </a:rPr>
                        <a:t>RK2</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New personnel training</a:t>
                      </a:r>
                      <a:endParaRPr sz="1200">
                        <a:latin typeface="Economica"/>
                        <a:ea typeface="Economica"/>
                        <a:cs typeface="Economica"/>
                        <a:sym typeface="Economica"/>
                      </a:endParaRPr>
                    </a:p>
                    <a:p>
                      <a:pPr indent="0" lvl="0" marL="0" rtl="0" algn="l">
                        <a:lnSpc>
                          <a:spcPct val="115000"/>
                        </a:lnSpc>
                        <a:spcBef>
                          <a:spcPts val="0"/>
                        </a:spcBef>
                        <a:spcAft>
                          <a:spcPts val="0"/>
                        </a:spcAft>
                        <a:buNone/>
                      </a:pPr>
                      <a:r>
                        <a:t/>
                      </a:r>
                      <a:endParaRPr sz="1200">
                        <a:latin typeface="Economica"/>
                        <a:ea typeface="Economica"/>
                        <a:cs typeface="Economica"/>
                        <a:sym typeface="Economica"/>
                      </a:endParaRPr>
                    </a:p>
                  </a:txBody>
                  <a:tcPr marT="91425" marB="91425" marR="91425" marL="91425" anchor="ctr"/>
                </a:tc>
                <a:tc gridSpan="4">
                  <a:txBody>
                    <a:bodyPr/>
                    <a:lstStyle/>
                    <a:p>
                      <a:pPr indent="0" lvl="0" marL="0" rtl="0" algn="l">
                        <a:spcBef>
                          <a:spcPts val="0"/>
                        </a:spcBef>
                        <a:spcAft>
                          <a:spcPts val="0"/>
                        </a:spcAft>
                        <a:buNone/>
                      </a:pPr>
                      <a:r>
                        <a:rPr lang="es" sz="1200">
                          <a:latin typeface="Economica"/>
                          <a:ea typeface="Economica"/>
                          <a:cs typeface="Economica"/>
                          <a:sym typeface="Economica"/>
                        </a:rPr>
                        <a:t>The preventive actions would be as follow:</a:t>
                      </a:r>
                      <a:endParaRPr sz="1200">
                        <a:latin typeface="Economica"/>
                        <a:ea typeface="Economica"/>
                        <a:cs typeface="Economica"/>
                        <a:sym typeface="Economica"/>
                      </a:endParaRPr>
                    </a:p>
                    <a:p>
                      <a:pPr indent="-301625" lvl="0" marL="457200" rtl="0" algn="l">
                        <a:lnSpc>
                          <a:spcPct val="115000"/>
                        </a:lnSpc>
                        <a:spcBef>
                          <a:spcPts val="0"/>
                        </a:spcBef>
                        <a:spcAft>
                          <a:spcPts val="0"/>
                        </a:spcAft>
                        <a:buClr>
                          <a:schemeClr val="dk1"/>
                        </a:buClr>
                        <a:buSzPts val="1150"/>
                        <a:buFont typeface="Times New Roman"/>
                        <a:buChar char="●"/>
                      </a:pPr>
                      <a:r>
                        <a:rPr lang="es" sz="1200">
                          <a:latin typeface="Economica"/>
                          <a:ea typeface="Economica"/>
                          <a:cs typeface="Economica"/>
                          <a:sym typeface="Economica"/>
                        </a:rPr>
                        <a:t>To prevent the lack of training of the team we should train the new personnel on the project domain.</a:t>
                      </a:r>
                      <a:endParaRPr sz="1200">
                        <a:latin typeface="Economica"/>
                        <a:ea typeface="Economica"/>
                        <a:cs typeface="Economica"/>
                        <a:sym typeface="Economica"/>
                      </a:endParaRPr>
                    </a:p>
                    <a:p>
                      <a:pPr indent="-301625" lvl="0" marL="457200" rtl="0" algn="l">
                        <a:lnSpc>
                          <a:spcPct val="115000"/>
                        </a:lnSpc>
                        <a:spcBef>
                          <a:spcPts val="0"/>
                        </a:spcBef>
                        <a:spcAft>
                          <a:spcPts val="0"/>
                        </a:spcAft>
                        <a:buClr>
                          <a:schemeClr val="dk1"/>
                        </a:buClr>
                        <a:buSzPts val="1150"/>
                        <a:buFont typeface="Times New Roman"/>
                        <a:buChar char="●"/>
                      </a:pPr>
                      <a:r>
                        <a:rPr lang="es" sz="1200">
                          <a:latin typeface="Economica"/>
                          <a:ea typeface="Economica"/>
                          <a:cs typeface="Economica"/>
                          <a:sym typeface="Economica"/>
                        </a:rPr>
                        <a:t>The team selected to be in charge of the project should be the most experienced with the project domain.</a:t>
                      </a:r>
                      <a:endParaRPr sz="1200">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c hMerge="1"/>
                <a:tc hMerge="1"/>
                <a:tc hMerge="1"/>
              </a:tr>
            </a:tbl>
          </a:graphicData>
        </a:graphic>
      </p:graphicFrame>
      <p:sp>
        <p:nvSpPr>
          <p:cNvPr id="163" name="Google Shape;16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MANAGEMENT – PREVENTIVE ACTIONS</a:t>
            </a:r>
            <a:endParaRPr b="1">
              <a:latin typeface="Economica"/>
              <a:ea typeface="Economica"/>
              <a:cs typeface="Economica"/>
              <a:sym typeface="Economica"/>
            </a:endParaRPr>
          </a:p>
        </p:txBody>
      </p:sp>
      <p:graphicFrame>
        <p:nvGraphicFramePr>
          <p:cNvPr id="169" name="Google Shape;169;p29"/>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231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4">
                  <a:txBody>
                    <a:bodyPr/>
                    <a:lstStyle/>
                    <a:p>
                      <a:pPr indent="0" lvl="0" marL="0" rtl="0" algn="ctr">
                        <a:spcBef>
                          <a:spcPts val="0"/>
                        </a:spcBef>
                        <a:spcAft>
                          <a:spcPts val="0"/>
                        </a:spcAft>
                        <a:buNone/>
                      </a:pPr>
                      <a:r>
                        <a:rPr b="1" lang="es">
                          <a:latin typeface="Economica"/>
                          <a:ea typeface="Economica"/>
                          <a:cs typeface="Economica"/>
                          <a:sym typeface="Economica"/>
                        </a:rPr>
                        <a:t>Preventive actions</a:t>
                      </a:r>
                      <a:endParaRPr b="1">
                        <a:latin typeface="Economica"/>
                        <a:ea typeface="Economica"/>
                        <a:cs typeface="Economica"/>
                        <a:sym typeface="Economica"/>
                      </a:endParaRPr>
                    </a:p>
                  </a:txBody>
                  <a:tcPr marT="91425" marB="91425" marR="91425" marL="91425" anchor="ctr"/>
                </a:tc>
                <a:tc hMerge="1"/>
                <a:tc hMerge="1"/>
                <a:tc hMerge="1"/>
              </a:tr>
              <a:tr h="2495975">
                <a:tc>
                  <a:txBody>
                    <a:bodyPr/>
                    <a:lstStyle/>
                    <a:p>
                      <a:pPr indent="0" lvl="0" marL="0" rtl="0" algn="ctr">
                        <a:spcBef>
                          <a:spcPts val="0"/>
                        </a:spcBef>
                        <a:spcAft>
                          <a:spcPts val="0"/>
                        </a:spcAft>
                        <a:buNone/>
                      </a:pPr>
                      <a:r>
                        <a:rPr lang="es" sz="1200">
                          <a:latin typeface="Economica"/>
                          <a:ea typeface="Economica"/>
                          <a:cs typeface="Economica"/>
                          <a:sym typeface="Economica"/>
                        </a:rPr>
                        <a:t>RK3</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highlight>
                            <a:srgbClr val="FFFFFF"/>
                          </a:highlight>
                          <a:latin typeface="Economica"/>
                          <a:ea typeface="Economica"/>
                          <a:cs typeface="Economica"/>
                          <a:sym typeface="Economica"/>
                        </a:rPr>
                        <a:t>SOFTCOM deadlines</a:t>
                      </a:r>
                      <a:endParaRPr sz="1200">
                        <a:latin typeface="Economica"/>
                        <a:ea typeface="Economica"/>
                        <a:cs typeface="Economica"/>
                        <a:sym typeface="Economica"/>
                      </a:endParaRPr>
                    </a:p>
                  </a:txBody>
                  <a:tcPr marT="91425" marB="91425" marR="91425" marL="91425" anchor="ctr"/>
                </a:tc>
                <a:tc gridSpan="4">
                  <a:txBody>
                    <a:bodyPr/>
                    <a:lstStyle/>
                    <a:p>
                      <a:pPr indent="0" lvl="0" marL="0" rtl="0" algn="l">
                        <a:spcBef>
                          <a:spcPts val="0"/>
                        </a:spcBef>
                        <a:spcAft>
                          <a:spcPts val="0"/>
                        </a:spcAft>
                        <a:buNone/>
                      </a:pPr>
                      <a:r>
                        <a:rPr lang="es" sz="1200">
                          <a:solidFill>
                            <a:schemeClr val="dk1"/>
                          </a:solidFill>
                          <a:latin typeface="Economica"/>
                          <a:ea typeface="Economica"/>
                          <a:cs typeface="Economica"/>
                          <a:sym typeface="Economica"/>
                        </a:rPr>
                        <a:t>The preventive actions would be as follow:</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Weekly meetings with the SOFTCOM company to check on their progress</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Initial company with the company to be aware of their planning</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Investigation on the company to see if it is trustworthy</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Sending an employee of our company to help them with the development and check on the progress</a:t>
                      </a:r>
                      <a:endParaRPr sz="1200">
                        <a:solidFill>
                          <a:schemeClr val="dk1"/>
                        </a:solidFill>
                        <a:latin typeface="Economica"/>
                        <a:ea typeface="Economica"/>
                        <a:cs typeface="Economica"/>
                        <a:sym typeface="Economica"/>
                      </a:endParaRPr>
                    </a:p>
                  </a:txBody>
                  <a:tcPr marT="91425" marB="91425" marR="91425" marL="91425" anchor="ctr"/>
                </a:tc>
                <a:tc hMerge="1"/>
                <a:tc hMerge="1"/>
                <a:tc hMerge="1"/>
              </a:tr>
            </a:tbl>
          </a:graphicData>
        </a:graphic>
      </p:graphicFrame>
      <p:sp>
        <p:nvSpPr>
          <p:cNvPr id="170" name="Google Shape;17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MANAGEMENT – PREVENTIVE ACTIONS</a:t>
            </a:r>
            <a:endParaRPr b="1">
              <a:latin typeface="Economica"/>
              <a:ea typeface="Economica"/>
              <a:cs typeface="Economica"/>
              <a:sym typeface="Economica"/>
            </a:endParaRPr>
          </a:p>
        </p:txBody>
      </p:sp>
      <p:graphicFrame>
        <p:nvGraphicFramePr>
          <p:cNvPr id="176" name="Google Shape;176;p30"/>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231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4">
                  <a:txBody>
                    <a:bodyPr/>
                    <a:lstStyle/>
                    <a:p>
                      <a:pPr indent="0" lvl="0" marL="0" rtl="0" algn="ctr">
                        <a:spcBef>
                          <a:spcPts val="0"/>
                        </a:spcBef>
                        <a:spcAft>
                          <a:spcPts val="0"/>
                        </a:spcAft>
                        <a:buNone/>
                      </a:pPr>
                      <a:r>
                        <a:rPr b="1" lang="es">
                          <a:latin typeface="Economica"/>
                          <a:ea typeface="Economica"/>
                          <a:cs typeface="Economica"/>
                          <a:sym typeface="Economica"/>
                        </a:rPr>
                        <a:t>Preventive actions</a:t>
                      </a:r>
                      <a:endParaRPr b="1">
                        <a:latin typeface="Economica"/>
                        <a:ea typeface="Economica"/>
                        <a:cs typeface="Economica"/>
                        <a:sym typeface="Economica"/>
                      </a:endParaRPr>
                    </a:p>
                  </a:txBody>
                  <a:tcPr marT="91425" marB="91425" marR="91425" marL="91425" anchor="ctr"/>
                </a:tc>
                <a:tc hMerge="1"/>
                <a:tc hMerge="1"/>
                <a:tc hMerge="1"/>
              </a:tr>
              <a:tr h="2495975">
                <a:tc>
                  <a:txBody>
                    <a:bodyPr/>
                    <a:lstStyle/>
                    <a:p>
                      <a:pPr indent="0" lvl="0" marL="0" rtl="0" algn="ctr">
                        <a:spcBef>
                          <a:spcPts val="0"/>
                        </a:spcBef>
                        <a:spcAft>
                          <a:spcPts val="0"/>
                        </a:spcAft>
                        <a:buNone/>
                      </a:pPr>
                      <a:r>
                        <a:rPr lang="es" sz="1200">
                          <a:latin typeface="Economica"/>
                          <a:ea typeface="Economica"/>
                          <a:cs typeface="Economica"/>
                          <a:sym typeface="Economica"/>
                        </a:rPr>
                        <a:t>RK4</a:t>
                      </a:r>
                      <a:endParaRPr sz="1200">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Google Maps expertise</a:t>
                      </a:r>
                      <a:endParaRPr/>
                    </a:p>
                  </a:txBody>
                  <a:tcPr marT="91425" marB="91425" marR="91425" marL="91425" anchor="ctr"/>
                </a:tc>
                <a:tc gridSpan="4">
                  <a:txBody>
                    <a:bodyPr/>
                    <a:lstStyle/>
                    <a:p>
                      <a:pPr indent="0" lvl="0" marL="0" rtl="0" algn="l">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The preventive actions would be as follow:</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Train the personnel on the usage of the software </a:t>
                      </a:r>
                      <a:r>
                        <a:rPr lang="es" sz="1200">
                          <a:solidFill>
                            <a:schemeClr val="dk1"/>
                          </a:solidFill>
                          <a:latin typeface="Economica"/>
                          <a:ea typeface="Economica"/>
                          <a:cs typeface="Economica"/>
                          <a:sym typeface="Economica"/>
                        </a:rPr>
                        <a:t>through</a:t>
                      </a:r>
                      <a:r>
                        <a:rPr lang="es" sz="1200">
                          <a:solidFill>
                            <a:schemeClr val="dk1"/>
                          </a:solidFill>
                          <a:latin typeface="Economica"/>
                          <a:ea typeface="Economica"/>
                          <a:cs typeface="Economica"/>
                          <a:sym typeface="Economica"/>
                        </a:rPr>
                        <a:t> online courses or tutorials.</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Encourage personnel to get educated in the matter through monetary incentives.</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Ensure that the new technical personnel, when hired, has some knowledge over the Google Maps domain.</a:t>
                      </a:r>
                      <a:endParaRPr sz="12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a:p>
                  </a:txBody>
                  <a:tcPr marT="91425" marB="91425" marR="91425" marL="91425" anchor="ctr"/>
                </a:tc>
                <a:tc hMerge="1"/>
                <a:tc hMerge="1"/>
                <a:tc hMerge="1"/>
              </a:tr>
            </a:tbl>
          </a:graphicData>
        </a:graphic>
      </p:graphicFrame>
      <p:sp>
        <p:nvSpPr>
          <p:cNvPr id="177" name="Google Shape;17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MANAGEMENT – CORRECTIVE OR </a:t>
            </a:r>
            <a:r>
              <a:rPr b="1" lang="es">
                <a:latin typeface="Economica"/>
                <a:ea typeface="Economica"/>
                <a:cs typeface="Economica"/>
                <a:sym typeface="Economica"/>
              </a:rPr>
              <a:t>MITIGATING</a:t>
            </a:r>
            <a:r>
              <a:rPr b="1" lang="es">
                <a:latin typeface="Economica"/>
                <a:ea typeface="Economica"/>
                <a:cs typeface="Economica"/>
                <a:sym typeface="Economica"/>
              </a:rPr>
              <a:t> ACTIONS</a:t>
            </a:r>
            <a:endParaRPr b="1">
              <a:latin typeface="Economica"/>
              <a:ea typeface="Economica"/>
              <a:cs typeface="Economica"/>
              <a:sym typeface="Economica"/>
            </a:endParaRPr>
          </a:p>
        </p:txBody>
      </p:sp>
      <p:graphicFrame>
        <p:nvGraphicFramePr>
          <p:cNvPr id="183" name="Google Shape;183;p31"/>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231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4">
                  <a:txBody>
                    <a:bodyPr/>
                    <a:lstStyle/>
                    <a:p>
                      <a:pPr indent="0" lvl="0" marL="0" rtl="0" algn="ctr">
                        <a:spcBef>
                          <a:spcPts val="0"/>
                        </a:spcBef>
                        <a:spcAft>
                          <a:spcPts val="0"/>
                        </a:spcAft>
                        <a:buNone/>
                      </a:pPr>
                      <a:r>
                        <a:rPr b="1" lang="es">
                          <a:latin typeface="Economica"/>
                          <a:ea typeface="Economica"/>
                          <a:cs typeface="Economica"/>
                          <a:sym typeface="Economica"/>
                        </a:rPr>
                        <a:t>Corrective or mitigating actions</a:t>
                      </a:r>
                      <a:endParaRPr b="1">
                        <a:latin typeface="Economica"/>
                        <a:ea typeface="Economica"/>
                        <a:cs typeface="Economica"/>
                        <a:sym typeface="Economica"/>
                      </a:endParaRPr>
                    </a:p>
                  </a:txBody>
                  <a:tcPr marT="91425" marB="91425" marR="91425" marL="91425" anchor="ctr"/>
                </a:tc>
                <a:tc hMerge="1"/>
                <a:tc hMerge="1"/>
                <a:tc hMerge="1"/>
              </a:tr>
              <a:tr h="2495975">
                <a:tc>
                  <a:txBody>
                    <a:bodyPr/>
                    <a:lstStyle/>
                    <a:p>
                      <a:pPr indent="0" lvl="0" marL="0" rtl="0" algn="ctr">
                        <a:spcBef>
                          <a:spcPts val="0"/>
                        </a:spcBef>
                        <a:spcAft>
                          <a:spcPts val="0"/>
                        </a:spcAft>
                        <a:buNone/>
                      </a:pPr>
                      <a:r>
                        <a:rPr lang="es" sz="1200">
                          <a:latin typeface="Economica"/>
                          <a:ea typeface="Economica"/>
                          <a:cs typeface="Economica"/>
                          <a:sym typeface="Economica"/>
                        </a:rPr>
                        <a:t>RK1</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None/>
                      </a:pPr>
                      <a:r>
                        <a:rPr lang="es" sz="1200">
                          <a:solidFill>
                            <a:schemeClr val="dk1"/>
                          </a:solidFill>
                          <a:latin typeface="Economica"/>
                          <a:ea typeface="Economica"/>
                          <a:cs typeface="Economica"/>
                          <a:sym typeface="Economica"/>
                        </a:rPr>
                        <a:t>Deadline</a:t>
                      </a:r>
                      <a:endParaRPr sz="1200">
                        <a:latin typeface="Economica"/>
                        <a:ea typeface="Economica"/>
                        <a:cs typeface="Economica"/>
                        <a:sym typeface="Economica"/>
                      </a:endParaRPr>
                    </a:p>
                  </a:txBody>
                  <a:tcPr marT="91425" marB="91425" marR="91425" marL="91425" anchor="ctr"/>
                </a:tc>
                <a:tc gridSpan="4">
                  <a:txBody>
                    <a:bodyPr/>
                    <a:lstStyle/>
                    <a:p>
                      <a:pPr indent="0" lvl="0" marL="0" rtl="0" algn="l">
                        <a:spcBef>
                          <a:spcPts val="0"/>
                        </a:spcBef>
                        <a:spcAft>
                          <a:spcPts val="0"/>
                        </a:spcAft>
                        <a:buNone/>
                      </a:pPr>
                      <a:r>
                        <a:rPr lang="es" sz="1200">
                          <a:latin typeface="Economica"/>
                          <a:ea typeface="Economica"/>
                          <a:cs typeface="Economica"/>
                          <a:sym typeface="Economica"/>
                        </a:rPr>
                        <a:t>The corrective or mitigating actions would be as follow:</a:t>
                      </a:r>
                      <a:endParaRPr sz="1200">
                        <a:latin typeface="Economica"/>
                        <a:ea typeface="Economica"/>
                        <a:cs typeface="Economica"/>
                        <a:sym typeface="Economica"/>
                      </a:endParaRPr>
                    </a:p>
                    <a:p>
                      <a:pPr indent="-304800" lvl="0" marL="457200" rtl="0" algn="l">
                        <a:spcBef>
                          <a:spcPts val="0"/>
                        </a:spcBef>
                        <a:spcAft>
                          <a:spcPts val="0"/>
                        </a:spcAft>
                        <a:buSzPts val="1200"/>
                        <a:buFont typeface="Economica"/>
                        <a:buChar char="●"/>
                      </a:pPr>
                      <a:r>
                        <a:rPr lang="es" sz="1200">
                          <a:latin typeface="Economica"/>
                          <a:ea typeface="Economica"/>
                          <a:cs typeface="Economica"/>
                          <a:sym typeface="Economica"/>
                        </a:rPr>
                        <a:t>If the company goes to </a:t>
                      </a:r>
                      <a:r>
                        <a:rPr lang="es" sz="1200">
                          <a:latin typeface="Economica"/>
                          <a:ea typeface="Economica"/>
                          <a:cs typeface="Economica"/>
                          <a:sym typeface="Economica"/>
                        </a:rPr>
                        <a:t>bankruptcy</a:t>
                      </a:r>
                      <a:r>
                        <a:rPr lang="es" sz="1200">
                          <a:latin typeface="Economica"/>
                          <a:ea typeface="Economica"/>
                          <a:cs typeface="Economica"/>
                          <a:sym typeface="Economica"/>
                        </a:rPr>
                        <a:t>, hire a notary and start negotiations with the creditors.</a:t>
                      </a:r>
                      <a:endParaRPr sz="1200">
                        <a:latin typeface="Economica"/>
                        <a:ea typeface="Economica"/>
                        <a:cs typeface="Economica"/>
                        <a:sym typeface="Economica"/>
                      </a:endParaRPr>
                    </a:p>
                    <a:p>
                      <a:pPr indent="-304800" lvl="0" marL="457200" rtl="0" algn="l">
                        <a:spcBef>
                          <a:spcPts val="0"/>
                        </a:spcBef>
                        <a:spcAft>
                          <a:spcPts val="0"/>
                        </a:spcAft>
                        <a:buSzPts val="1200"/>
                        <a:buFont typeface="Economica"/>
                        <a:buChar char="●"/>
                      </a:pPr>
                      <a:r>
                        <a:rPr lang="es" sz="1200">
                          <a:latin typeface="Economica"/>
                          <a:ea typeface="Economica"/>
                          <a:cs typeface="Economica"/>
                          <a:sym typeface="Economica"/>
                        </a:rPr>
                        <a:t>Check every phase is completed on time, if not re-estimate the times of work that remains to be completed in order to be able to finish everything on time.</a:t>
                      </a:r>
                      <a:endParaRPr sz="1200">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c hMerge="1"/>
                <a:tc hMerge="1"/>
                <a:tc hMerge="1"/>
              </a:tr>
            </a:tbl>
          </a:graphicData>
        </a:graphic>
      </p:graphicFrame>
      <p:sp>
        <p:nvSpPr>
          <p:cNvPr id="184" name="Google Shape;18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INDEX</a:t>
            </a:r>
            <a:endParaRPr b="1">
              <a:latin typeface="Economica"/>
              <a:ea typeface="Economica"/>
              <a:cs typeface="Economica"/>
              <a:sym typeface="Economica"/>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Economica"/>
              <a:buAutoNum type="arabicPeriod"/>
            </a:pPr>
            <a:r>
              <a:rPr lang="es" sz="2000">
                <a:latin typeface="Economica"/>
                <a:ea typeface="Economica"/>
                <a:cs typeface="Economica"/>
                <a:sym typeface="Economica"/>
              </a:rPr>
              <a:t>RISK IDENTIFICATION</a:t>
            </a:r>
            <a:endParaRPr sz="2000">
              <a:latin typeface="Economica"/>
              <a:ea typeface="Economica"/>
              <a:cs typeface="Economica"/>
              <a:sym typeface="Economica"/>
            </a:endParaRPr>
          </a:p>
          <a:p>
            <a:pPr indent="-355600" lvl="0" marL="457200" rtl="0" algn="l">
              <a:spcBef>
                <a:spcPts val="0"/>
              </a:spcBef>
              <a:spcAft>
                <a:spcPts val="0"/>
              </a:spcAft>
              <a:buSzPts val="2000"/>
              <a:buFont typeface="Economica"/>
              <a:buAutoNum type="arabicPeriod"/>
            </a:pPr>
            <a:r>
              <a:rPr lang="es" sz="2000">
                <a:latin typeface="Economica"/>
                <a:ea typeface="Economica"/>
                <a:cs typeface="Economica"/>
                <a:sym typeface="Economica"/>
              </a:rPr>
              <a:t>RISK ESTIMATION</a:t>
            </a:r>
            <a:endParaRPr sz="2000">
              <a:latin typeface="Economica"/>
              <a:ea typeface="Economica"/>
              <a:cs typeface="Economica"/>
              <a:sym typeface="Economica"/>
            </a:endParaRPr>
          </a:p>
          <a:p>
            <a:pPr indent="-355600" lvl="0" marL="457200" rtl="0" algn="l">
              <a:spcBef>
                <a:spcPts val="0"/>
              </a:spcBef>
              <a:spcAft>
                <a:spcPts val="0"/>
              </a:spcAft>
              <a:buSzPts val="2000"/>
              <a:buFont typeface="Economica"/>
              <a:buAutoNum type="arabicPeriod"/>
            </a:pPr>
            <a:r>
              <a:rPr lang="es" sz="2000">
                <a:latin typeface="Economica"/>
                <a:ea typeface="Economica"/>
                <a:cs typeface="Economica"/>
                <a:sym typeface="Economica"/>
              </a:rPr>
              <a:t>RISK ASSESSMENT</a:t>
            </a:r>
            <a:endParaRPr sz="2000">
              <a:latin typeface="Economica"/>
              <a:ea typeface="Economica"/>
              <a:cs typeface="Economica"/>
              <a:sym typeface="Economica"/>
            </a:endParaRPr>
          </a:p>
          <a:p>
            <a:pPr indent="-355600" lvl="0" marL="457200" rtl="0" algn="l">
              <a:spcBef>
                <a:spcPts val="0"/>
              </a:spcBef>
              <a:spcAft>
                <a:spcPts val="0"/>
              </a:spcAft>
              <a:buSzPts val="2000"/>
              <a:buFont typeface="Economica"/>
              <a:buAutoNum type="arabicPeriod"/>
            </a:pPr>
            <a:r>
              <a:rPr lang="es" sz="2000">
                <a:latin typeface="Economica"/>
                <a:ea typeface="Economica"/>
                <a:cs typeface="Economica"/>
                <a:sym typeface="Economica"/>
              </a:rPr>
              <a:t>RISK MANAGEMENT – PREVENTIVE ACTIONS</a:t>
            </a:r>
            <a:endParaRPr sz="2000">
              <a:latin typeface="Economica"/>
              <a:ea typeface="Economica"/>
              <a:cs typeface="Economica"/>
              <a:sym typeface="Economica"/>
            </a:endParaRPr>
          </a:p>
          <a:p>
            <a:pPr indent="-355600" lvl="0" marL="457200" rtl="0" algn="l">
              <a:spcBef>
                <a:spcPts val="0"/>
              </a:spcBef>
              <a:spcAft>
                <a:spcPts val="0"/>
              </a:spcAft>
              <a:buSzPts val="2000"/>
              <a:buFont typeface="Economica"/>
              <a:buAutoNum type="arabicPeriod"/>
            </a:pPr>
            <a:r>
              <a:rPr lang="es" sz="2000">
                <a:latin typeface="Economica"/>
                <a:ea typeface="Economica"/>
                <a:cs typeface="Economica"/>
                <a:sym typeface="Economica"/>
              </a:rPr>
              <a:t>RISK MANAGEMENT – CORRECTIVE OR MITIGATING ACTIONS</a:t>
            </a:r>
            <a:endParaRPr sz="2000">
              <a:latin typeface="Economica"/>
              <a:ea typeface="Economica"/>
              <a:cs typeface="Economica"/>
              <a:sym typeface="Economica"/>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MANAGEMENT – CORRECTIVE OR </a:t>
            </a:r>
            <a:r>
              <a:rPr b="1" lang="es">
                <a:latin typeface="Economica"/>
                <a:ea typeface="Economica"/>
                <a:cs typeface="Economica"/>
                <a:sym typeface="Economica"/>
              </a:rPr>
              <a:t>MITIGATING</a:t>
            </a:r>
            <a:r>
              <a:rPr b="1" lang="es">
                <a:latin typeface="Economica"/>
                <a:ea typeface="Economica"/>
                <a:cs typeface="Economica"/>
                <a:sym typeface="Economica"/>
              </a:rPr>
              <a:t> ACTIONS</a:t>
            </a:r>
            <a:endParaRPr b="1">
              <a:latin typeface="Economica"/>
              <a:ea typeface="Economica"/>
              <a:cs typeface="Economica"/>
              <a:sym typeface="Economica"/>
            </a:endParaRPr>
          </a:p>
        </p:txBody>
      </p:sp>
      <p:graphicFrame>
        <p:nvGraphicFramePr>
          <p:cNvPr id="190" name="Google Shape;190;p32"/>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231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4">
                  <a:txBody>
                    <a:bodyPr/>
                    <a:lstStyle/>
                    <a:p>
                      <a:pPr indent="0" lvl="0" marL="0" rtl="0" algn="ctr">
                        <a:spcBef>
                          <a:spcPts val="0"/>
                        </a:spcBef>
                        <a:spcAft>
                          <a:spcPts val="0"/>
                        </a:spcAft>
                        <a:buNone/>
                      </a:pPr>
                      <a:r>
                        <a:rPr b="1" lang="es">
                          <a:latin typeface="Economica"/>
                          <a:ea typeface="Economica"/>
                          <a:cs typeface="Economica"/>
                          <a:sym typeface="Economica"/>
                        </a:rPr>
                        <a:t>Corrective or </a:t>
                      </a:r>
                      <a:r>
                        <a:rPr b="1" lang="es">
                          <a:solidFill>
                            <a:schemeClr val="dk1"/>
                          </a:solidFill>
                          <a:latin typeface="Economica"/>
                          <a:ea typeface="Economica"/>
                          <a:cs typeface="Economica"/>
                          <a:sym typeface="Economica"/>
                        </a:rPr>
                        <a:t>mitigating</a:t>
                      </a:r>
                      <a:r>
                        <a:rPr b="1" lang="es">
                          <a:latin typeface="Economica"/>
                          <a:ea typeface="Economica"/>
                          <a:cs typeface="Economica"/>
                          <a:sym typeface="Economica"/>
                        </a:rPr>
                        <a:t> actions</a:t>
                      </a:r>
                      <a:endParaRPr b="1">
                        <a:latin typeface="Economica"/>
                        <a:ea typeface="Economica"/>
                        <a:cs typeface="Economica"/>
                        <a:sym typeface="Economica"/>
                      </a:endParaRPr>
                    </a:p>
                  </a:txBody>
                  <a:tcPr marT="91425" marB="91425" marR="91425" marL="91425" anchor="ctr"/>
                </a:tc>
                <a:tc hMerge="1"/>
                <a:tc hMerge="1"/>
                <a:tc hMerge="1"/>
              </a:tr>
              <a:tr h="2495975">
                <a:tc>
                  <a:txBody>
                    <a:bodyPr/>
                    <a:lstStyle/>
                    <a:p>
                      <a:pPr indent="0" lvl="0" marL="0" rtl="0" algn="ctr">
                        <a:spcBef>
                          <a:spcPts val="0"/>
                        </a:spcBef>
                        <a:spcAft>
                          <a:spcPts val="0"/>
                        </a:spcAft>
                        <a:buNone/>
                      </a:pPr>
                      <a:r>
                        <a:rPr lang="es" sz="1200">
                          <a:latin typeface="Economica"/>
                          <a:ea typeface="Economica"/>
                          <a:cs typeface="Economica"/>
                          <a:sym typeface="Economica"/>
                        </a:rPr>
                        <a:t>RK2</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None/>
                      </a:pPr>
                      <a:r>
                        <a:rPr lang="es" sz="1200">
                          <a:solidFill>
                            <a:schemeClr val="dk1"/>
                          </a:solidFill>
                          <a:latin typeface="Economica"/>
                          <a:ea typeface="Economica"/>
                          <a:cs typeface="Economica"/>
                          <a:sym typeface="Economica"/>
                        </a:rPr>
                        <a:t>New personnel training</a:t>
                      </a:r>
                      <a:endParaRPr sz="1200">
                        <a:solidFill>
                          <a:schemeClr val="dk1"/>
                        </a:solidFill>
                        <a:latin typeface="Economica"/>
                        <a:ea typeface="Economica"/>
                        <a:cs typeface="Economica"/>
                        <a:sym typeface="Economica"/>
                      </a:endParaRPr>
                    </a:p>
                  </a:txBody>
                  <a:tcPr marT="91425" marB="91425" marR="91425" marL="91425" anchor="ctr"/>
                </a:tc>
                <a:tc gridSpan="4">
                  <a:txBody>
                    <a:bodyPr/>
                    <a:lstStyle/>
                    <a:p>
                      <a:pPr indent="0" lvl="0" marL="0" rtl="0" algn="l">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The corrective or mitigating actions would be as follow:</a:t>
                      </a:r>
                      <a:endParaRPr sz="1200">
                        <a:solidFill>
                          <a:schemeClr val="dk1"/>
                        </a:solidFill>
                        <a:latin typeface="Economica"/>
                        <a:ea typeface="Economica"/>
                        <a:cs typeface="Economica"/>
                        <a:sym typeface="Economica"/>
                      </a:endParaRPr>
                    </a:p>
                    <a:p>
                      <a:pPr indent="-298450" lvl="0" marL="457200" rtl="0" algn="l">
                        <a:lnSpc>
                          <a:spcPct val="115000"/>
                        </a:lnSpc>
                        <a:spcBef>
                          <a:spcPts val="0"/>
                        </a:spcBef>
                        <a:spcAft>
                          <a:spcPts val="0"/>
                        </a:spcAft>
                        <a:buClr>
                          <a:schemeClr val="dk1"/>
                        </a:buClr>
                        <a:buSzPts val="1100"/>
                        <a:buFont typeface="Times New Roman"/>
                        <a:buChar char="●"/>
                      </a:pPr>
                      <a:r>
                        <a:rPr lang="es" sz="1200">
                          <a:solidFill>
                            <a:schemeClr val="dk1"/>
                          </a:solidFill>
                          <a:latin typeface="Economica"/>
                          <a:ea typeface="Economica"/>
                          <a:cs typeface="Economica"/>
                          <a:sym typeface="Economica"/>
                        </a:rPr>
                        <a:t>To mitigate the risk of the lack of training in the project domain a professional with experience on the project domain could be hired to help and guide the team.</a:t>
                      </a:r>
                      <a:endParaRPr sz="1200">
                        <a:solidFill>
                          <a:schemeClr val="dk1"/>
                        </a:solidFill>
                        <a:latin typeface="Economica"/>
                        <a:ea typeface="Economica"/>
                        <a:cs typeface="Economica"/>
                        <a:sym typeface="Economica"/>
                      </a:endParaRPr>
                    </a:p>
                  </a:txBody>
                  <a:tcPr marT="91425" marB="91425" marR="91425" marL="91425" anchor="ctr"/>
                </a:tc>
                <a:tc hMerge="1"/>
                <a:tc hMerge="1"/>
                <a:tc hMerge="1"/>
              </a:tr>
            </a:tbl>
          </a:graphicData>
        </a:graphic>
      </p:graphicFrame>
      <p:sp>
        <p:nvSpPr>
          <p:cNvPr id="191" name="Google Shape;19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MANAGEMENT – CORRECTIVE OR </a:t>
            </a:r>
            <a:r>
              <a:rPr b="1" lang="es">
                <a:latin typeface="Economica"/>
                <a:ea typeface="Economica"/>
                <a:cs typeface="Economica"/>
                <a:sym typeface="Economica"/>
              </a:rPr>
              <a:t>MITIGATING</a:t>
            </a:r>
            <a:r>
              <a:rPr b="1" lang="es">
                <a:latin typeface="Economica"/>
                <a:ea typeface="Economica"/>
                <a:cs typeface="Economica"/>
                <a:sym typeface="Economica"/>
              </a:rPr>
              <a:t> ACTIONS</a:t>
            </a:r>
            <a:endParaRPr b="1">
              <a:latin typeface="Economica"/>
              <a:ea typeface="Economica"/>
              <a:cs typeface="Economica"/>
              <a:sym typeface="Economica"/>
            </a:endParaRPr>
          </a:p>
        </p:txBody>
      </p:sp>
      <p:graphicFrame>
        <p:nvGraphicFramePr>
          <p:cNvPr id="197" name="Google Shape;197;p33"/>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231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4">
                  <a:txBody>
                    <a:bodyPr/>
                    <a:lstStyle/>
                    <a:p>
                      <a:pPr indent="0" lvl="0" marL="0" rtl="0" algn="ctr">
                        <a:spcBef>
                          <a:spcPts val="0"/>
                        </a:spcBef>
                        <a:spcAft>
                          <a:spcPts val="0"/>
                        </a:spcAft>
                        <a:buNone/>
                      </a:pPr>
                      <a:r>
                        <a:rPr b="1" lang="es">
                          <a:latin typeface="Economica"/>
                          <a:ea typeface="Economica"/>
                          <a:cs typeface="Economica"/>
                          <a:sym typeface="Economica"/>
                        </a:rPr>
                        <a:t>Corrective or </a:t>
                      </a:r>
                      <a:r>
                        <a:rPr b="1" lang="es">
                          <a:solidFill>
                            <a:schemeClr val="dk1"/>
                          </a:solidFill>
                          <a:latin typeface="Economica"/>
                          <a:ea typeface="Economica"/>
                          <a:cs typeface="Economica"/>
                          <a:sym typeface="Economica"/>
                        </a:rPr>
                        <a:t>mitigating</a:t>
                      </a:r>
                      <a:r>
                        <a:rPr b="1" lang="es">
                          <a:latin typeface="Economica"/>
                          <a:ea typeface="Economica"/>
                          <a:cs typeface="Economica"/>
                          <a:sym typeface="Economica"/>
                        </a:rPr>
                        <a:t> actions</a:t>
                      </a:r>
                      <a:endParaRPr b="1">
                        <a:latin typeface="Economica"/>
                        <a:ea typeface="Economica"/>
                        <a:cs typeface="Economica"/>
                        <a:sym typeface="Economica"/>
                      </a:endParaRPr>
                    </a:p>
                  </a:txBody>
                  <a:tcPr marT="91425" marB="91425" marR="91425" marL="91425" anchor="ctr"/>
                </a:tc>
                <a:tc hMerge="1"/>
                <a:tc hMerge="1"/>
                <a:tc hMerge="1"/>
              </a:tr>
              <a:tr h="2495975">
                <a:tc>
                  <a:txBody>
                    <a:bodyPr/>
                    <a:lstStyle/>
                    <a:p>
                      <a:pPr indent="0" lvl="0" marL="0" rtl="0" algn="ctr">
                        <a:spcBef>
                          <a:spcPts val="0"/>
                        </a:spcBef>
                        <a:spcAft>
                          <a:spcPts val="0"/>
                        </a:spcAft>
                        <a:buNone/>
                      </a:pPr>
                      <a:r>
                        <a:rPr lang="es" sz="1200">
                          <a:latin typeface="Economica"/>
                          <a:ea typeface="Economica"/>
                          <a:cs typeface="Economica"/>
                          <a:sym typeface="Economica"/>
                        </a:rPr>
                        <a:t>RK3</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highlight>
                            <a:srgbClr val="FFFFFF"/>
                          </a:highlight>
                          <a:latin typeface="Economica"/>
                          <a:ea typeface="Economica"/>
                          <a:cs typeface="Economica"/>
                          <a:sym typeface="Economica"/>
                        </a:rPr>
                        <a:t>SOFTCOM deadlines</a:t>
                      </a:r>
                      <a:endParaRPr sz="1200">
                        <a:latin typeface="Economica"/>
                        <a:ea typeface="Economica"/>
                        <a:cs typeface="Economica"/>
                        <a:sym typeface="Economica"/>
                      </a:endParaRPr>
                    </a:p>
                  </a:txBody>
                  <a:tcPr marT="91425" marB="91425" marR="91425" marL="91425" anchor="ctr"/>
                </a:tc>
                <a:tc gridSpan="4">
                  <a:txBody>
                    <a:bodyPr/>
                    <a:lstStyle/>
                    <a:p>
                      <a:pPr indent="0" lvl="0" marL="0" rtl="0" algn="l">
                        <a:spcBef>
                          <a:spcPts val="0"/>
                        </a:spcBef>
                        <a:spcAft>
                          <a:spcPts val="0"/>
                        </a:spcAft>
                        <a:buNone/>
                      </a:pPr>
                      <a:r>
                        <a:rPr lang="es" sz="1200">
                          <a:solidFill>
                            <a:schemeClr val="dk1"/>
                          </a:solidFill>
                          <a:latin typeface="Economica"/>
                          <a:ea typeface="Economica"/>
                          <a:cs typeface="Economica"/>
                          <a:sym typeface="Economica"/>
                        </a:rPr>
                        <a:t>The corrective or mitigating actions would be as follow:</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Hire a new company (Even if it means a higher budget) </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Hire more personnel so they can carry out the task that was firstly assigned to SOFTCOM</a:t>
                      </a:r>
                      <a:endParaRPr sz="1200">
                        <a:solidFill>
                          <a:schemeClr val="dk1"/>
                        </a:solidFill>
                        <a:latin typeface="Economica"/>
                        <a:ea typeface="Economica"/>
                        <a:cs typeface="Economica"/>
                        <a:sym typeface="Economica"/>
                      </a:endParaRPr>
                    </a:p>
                    <a:p>
                      <a:pPr indent="0" lvl="0" marL="457200" rtl="0" algn="l">
                        <a:spcBef>
                          <a:spcPts val="0"/>
                        </a:spcBef>
                        <a:spcAft>
                          <a:spcPts val="0"/>
                        </a:spcAft>
                        <a:buNone/>
                      </a:pPr>
                      <a:r>
                        <a:t/>
                      </a:r>
                      <a:endParaRPr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txBody>
                  <a:tcPr marT="91425" marB="91425" marR="91425" marL="91425" anchor="ctr"/>
                </a:tc>
                <a:tc hMerge="1"/>
                <a:tc hMerge="1"/>
                <a:tc hMerge="1"/>
              </a:tr>
            </a:tbl>
          </a:graphicData>
        </a:graphic>
      </p:graphicFrame>
      <p:sp>
        <p:nvSpPr>
          <p:cNvPr id="198" name="Google Shape;19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MANAGEMENT – CORRECTIVE OR </a:t>
            </a:r>
            <a:r>
              <a:rPr b="1" lang="es">
                <a:latin typeface="Economica"/>
                <a:ea typeface="Economica"/>
                <a:cs typeface="Economica"/>
                <a:sym typeface="Economica"/>
              </a:rPr>
              <a:t>MITIGATING</a:t>
            </a:r>
            <a:r>
              <a:rPr b="1" lang="es">
                <a:latin typeface="Economica"/>
                <a:ea typeface="Economica"/>
                <a:cs typeface="Economica"/>
                <a:sym typeface="Economica"/>
              </a:rPr>
              <a:t> ACTIONS</a:t>
            </a:r>
            <a:endParaRPr b="1">
              <a:latin typeface="Economica"/>
              <a:ea typeface="Economica"/>
              <a:cs typeface="Economica"/>
              <a:sym typeface="Economica"/>
            </a:endParaRPr>
          </a:p>
        </p:txBody>
      </p:sp>
      <p:graphicFrame>
        <p:nvGraphicFramePr>
          <p:cNvPr id="204" name="Google Shape;204;p34"/>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231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gridSpan="4">
                  <a:txBody>
                    <a:bodyPr/>
                    <a:lstStyle/>
                    <a:p>
                      <a:pPr indent="0" lvl="0" marL="0" rtl="0" algn="ctr">
                        <a:spcBef>
                          <a:spcPts val="0"/>
                        </a:spcBef>
                        <a:spcAft>
                          <a:spcPts val="0"/>
                        </a:spcAft>
                        <a:buNone/>
                      </a:pPr>
                      <a:r>
                        <a:rPr b="1" lang="es">
                          <a:latin typeface="Economica"/>
                          <a:ea typeface="Economica"/>
                          <a:cs typeface="Economica"/>
                          <a:sym typeface="Economica"/>
                        </a:rPr>
                        <a:t>Corrective or </a:t>
                      </a:r>
                      <a:r>
                        <a:rPr b="1" lang="es">
                          <a:solidFill>
                            <a:schemeClr val="dk1"/>
                          </a:solidFill>
                          <a:latin typeface="Economica"/>
                          <a:ea typeface="Economica"/>
                          <a:cs typeface="Economica"/>
                          <a:sym typeface="Economica"/>
                        </a:rPr>
                        <a:t>mitigating</a:t>
                      </a:r>
                      <a:r>
                        <a:rPr b="1" lang="es">
                          <a:latin typeface="Economica"/>
                          <a:ea typeface="Economica"/>
                          <a:cs typeface="Economica"/>
                          <a:sym typeface="Economica"/>
                        </a:rPr>
                        <a:t> actions</a:t>
                      </a:r>
                      <a:endParaRPr b="1">
                        <a:latin typeface="Economica"/>
                        <a:ea typeface="Economica"/>
                        <a:cs typeface="Economica"/>
                        <a:sym typeface="Economica"/>
                      </a:endParaRPr>
                    </a:p>
                  </a:txBody>
                  <a:tcPr marT="91425" marB="91425" marR="91425" marL="91425" anchor="ctr"/>
                </a:tc>
                <a:tc hMerge="1"/>
                <a:tc hMerge="1"/>
                <a:tc hMerge="1"/>
              </a:tr>
              <a:tr h="2495975">
                <a:tc>
                  <a:txBody>
                    <a:bodyPr/>
                    <a:lstStyle/>
                    <a:p>
                      <a:pPr indent="0" lvl="0" marL="0" rtl="0" algn="ctr">
                        <a:spcBef>
                          <a:spcPts val="0"/>
                        </a:spcBef>
                        <a:spcAft>
                          <a:spcPts val="0"/>
                        </a:spcAft>
                        <a:buNone/>
                      </a:pPr>
                      <a:r>
                        <a:rPr lang="es" sz="1200">
                          <a:latin typeface="Economica"/>
                          <a:ea typeface="Economica"/>
                          <a:cs typeface="Economica"/>
                          <a:sym typeface="Economica"/>
                        </a:rPr>
                        <a:t>RK4</a:t>
                      </a:r>
                      <a:endParaRPr sz="1200">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Google Maps expertise</a:t>
                      </a:r>
                      <a:endParaRPr/>
                    </a:p>
                  </a:txBody>
                  <a:tcPr marT="91425" marB="91425" marR="91425" marL="91425" anchor="ctr"/>
                </a:tc>
                <a:tc gridSpan="4">
                  <a:txBody>
                    <a:bodyPr/>
                    <a:lstStyle/>
                    <a:p>
                      <a:pPr indent="0" lvl="0" marL="0" rtl="0" algn="l">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The corrective or mitigating actions would be as follow:</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Hire and expert on the field to guide the development.</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Hire a temporary batch of programmers that have expertise over the Google Maps domain.</a:t>
                      </a:r>
                      <a:endParaRPr sz="1200">
                        <a:solidFill>
                          <a:schemeClr val="dk1"/>
                        </a:solidFill>
                        <a:latin typeface="Economica"/>
                        <a:ea typeface="Economica"/>
                        <a:cs typeface="Economica"/>
                        <a:sym typeface="Economica"/>
                      </a:endParaRPr>
                    </a:p>
                    <a:p>
                      <a:pPr indent="-304800" lvl="0" marL="457200" rtl="0" algn="l">
                        <a:spcBef>
                          <a:spcPts val="0"/>
                        </a:spcBef>
                        <a:spcAft>
                          <a:spcPts val="0"/>
                        </a:spcAft>
                        <a:buClr>
                          <a:schemeClr val="dk1"/>
                        </a:buClr>
                        <a:buSzPts val="1200"/>
                        <a:buFont typeface="Economica"/>
                        <a:buChar char="●"/>
                      </a:pPr>
                      <a:r>
                        <a:rPr lang="es" sz="1200">
                          <a:solidFill>
                            <a:schemeClr val="dk1"/>
                          </a:solidFill>
                          <a:latin typeface="Economica"/>
                          <a:ea typeface="Economica"/>
                          <a:cs typeface="Economica"/>
                          <a:sym typeface="Economica"/>
                        </a:rPr>
                        <a:t>Externalise the task and hire another service company to do it instead (higher cost).</a:t>
                      </a:r>
                      <a:endParaRPr sz="12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a:p>
                  </a:txBody>
                  <a:tcPr marT="91425" marB="91425" marR="91425" marL="91425" anchor="ctr"/>
                </a:tc>
                <a:tc hMerge="1"/>
                <a:tc hMerge="1"/>
                <a:tc hMerge="1"/>
              </a:tr>
            </a:tbl>
          </a:graphicData>
        </a:graphic>
      </p:graphicFrame>
      <p:sp>
        <p:nvSpPr>
          <p:cNvPr id="205" name="Google Shape;20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34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IDENTIFICATION</a:t>
            </a:r>
            <a:endParaRPr b="1">
              <a:latin typeface="Economica"/>
              <a:ea typeface="Economica"/>
              <a:cs typeface="Economica"/>
              <a:sym typeface="Economica"/>
            </a:endParaRPr>
          </a:p>
        </p:txBody>
      </p:sp>
      <p:graphicFrame>
        <p:nvGraphicFramePr>
          <p:cNvPr id="71" name="Google Shape;71;p15"/>
          <p:cNvGraphicFramePr/>
          <p:nvPr/>
        </p:nvGraphicFramePr>
        <p:xfrm>
          <a:off x="311700" y="1180550"/>
          <a:ext cx="3000000" cy="3000000"/>
        </p:xfrm>
        <a:graphic>
          <a:graphicData uri="http://schemas.openxmlformats.org/drawingml/2006/table">
            <a:tbl>
              <a:tblPr>
                <a:noFill/>
                <a:tableStyleId>{AF6CF74D-1BBE-43CA-BAD8-E8A0C53FC1CA}</a:tableStyleId>
              </a:tblPr>
              <a:tblGrid>
                <a:gridCol w="994975"/>
                <a:gridCol w="1213650"/>
                <a:gridCol w="2744625"/>
                <a:gridCol w="3567350"/>
              </a:tblGrid>
              <a:tr h="6918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Risk description</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Risk category</a:t>
                      </a:r>
                      <a:endParaRPr b="1">
                        <a:latin typeface="Economica"/>
                        <a:ea typeface="Economica"/>
                        <a:cs typeface="Economica"/>
                        <a:sym typeface="Economica"/>
                      </a:endParaRPr>
                    </a:p>
                  </a:txBody>
                  <a:tcPr marT="91425" marB="91425" marR="91425" marL="91425" anchor="ctr"/>
                </a:tc>
              </a:tr>
              <a:tr h="2842625">
                <a:tc>
                  <a:txBody>
                    <a:bodyPr/>
                    <a:lstStyle/>
                    <a:p>
                      <a:pPr indent="0" lvl="0" marL="0" rtl="0" algn="ctr">
                        <a:spcBef>
                          <a:spcPts val="0"/>
                        </a:spcBef>
                        <a:spcAft>
                          <a:spcPts val="0"/>
                        </a:spcAft>
                        <a:buNone/>
                      </a:pPr>
                      <a:r>
                        <a:rPr lang="es" sz="1200">
                          <a:latin typeface="Economica"/>
                          <a:ea typeface="Economica"/>
                          <a:cs typeface="Economica"/>
                          <a:sym typeface="Economica"/>
                        </a:rPr>
                        <a:t>RK1</a:t>
                      </a:r>
                      <a:endParaRPr sz="1200">
                        <a:latin typeface="Economica"/>
                        <a:ea typeface="Economica"/>
                        <a:cs typeface="Economica"/>
                        <a:sym typeface="Economica"/>
                      </a:endParaRPr>
                    </a:p>
                  </a:txBody>
                  <a:tcPr marT="91425" marB="91425" marR="91425" marL="91425" anchor="ctr"/>
                </a:tc>
                <a:tc>
                  <a:txBody>
                    <a:bodyPr/>
                    <a:lstStyle/>
                    <a:p>
                      <a:pPr indent="0" lvl="0" marL="0" rtl="0" algn="ctr">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Deadline</a:t>
                      </a:r>
                      <a:endParaRPr sz="1200">
                        <a:latin typeface="Economica"/>
                        <a:ea typeface="Economica"/>
                        <a:cs typeface="Economica"/>
                        <a:sym typeface="Economica"/>
                      </a:endParaRPr>
                    </a:p>
                  </a:txBody>
                  <a:tcPr marT="91425" marB="91425" marR="91425" marL="91425" anchor="ctr"/>
                </a:tc>
                <a:tc>
                  <a:txBody>
                    <a:bodyPr/>
                    <a:lstStyle/>
                    <a:p>
                      <a:pPr indent="0" lvl="0" marL="0" rtl="0" algn="ctr">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As a consequence of not estimating correctly the time, a risk of not having the project in time for the deadline may occur, it will happen that the company will go bankrupt.</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b="1" lang="es" sz="1200">
                          <a:solidFill>
                            <a:schemeClr val="dk1"/>
                          </a:solidFill>
                          <a:latin typeface="Economica"/>
                          <a:ea typeface="Economica"/>
                          <a:cs typeface="Economica"/>
                          <a:sym typeface="Economica"/>
                        </a:rPr>
                        <a:t>Classes</a:t>
                      </a:r>
                      <a:endParaRPr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Project risk:</a:t>
                      </a:r>
                      <a:endParaRPr sz="1200">
                        <a:solidFill>
                          <a:schemeClr val="dk1"/>
                        </a:solidFill>
                        <a:latin typeface="Economica"/>
                        <a:ea typeface="Economica"/>
                        <a:cs typeface="Economica"/>
                        <a:sym typeface="Economica"/>
                      </a:endParaRPr>
                    </a:p>
                    <a:p>
                      <a:pPr indent="0" lvl="0" marL="45720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This risk is considered as a project risk because of the poor estimation about how long the project will last.</a:t>
                      </a:r>
                      <a:endParaRPr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Business risk:</a:t>
                      </a:r>
                      <a:endParaRPr sz="1200">
                        <a:solidFill>
                          <a:schemeClr val="dk1"/>
                        </a:solidFill>
                        <a:latin typeface="Economica"/>
                        <a:ea typeface="Economica"/>
                        <a:cs typeface="Economica"/>
                        <a:sym typeface="Economica"/>
                      </a:endParaRPr>
                    </a:p>
                    <a:p>
                      <a:pPr indent="0" lvl="0" marL="45720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This risk is considered a business risk because the company would declare bankruptcy if in the deadline the project is not finished.</a:t>
                      </a:r>
                      <a:endParaRPr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b="1" lang="es" sz="1200">
                          <a:solidFill>
                            <a:schemeClr val="dk1"/>
                          </a:solidFill>
                          <a:latin typeface="Economica"/>
                          <a:ea typeface="Economica"/>
                          <a:cs typeface="Economica"/>
                          <a:sym typeface="Economica"/>
                        </a:rPr>
                        <a:t>Categories</a:t>
                      </a:r>
                      <a:endParaRPr b="1"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Estimation and cost:</a:t>
                      </a:r>
                      <a:endParaRPr sz="1200">
                        <a:solidFill>
                          <a:schemeClr val="dk1"/>
                        </a:solidFill>
                        <a:latin typeface="Economica"/>
                        <a:ea typeface="Economica"/>
                        <a:cs typeface="Economica"/>
                        <a:sym typeface="Economica"/>
                      </a:endParaRPr>
                    </a:p>
                    <a:p>
                      <a:pPr indent="0" lvl="0" marL="457200" rtl="0" algn="l">
                        <a:lnSpc>
                          <a:spcPct val="115000"/>
                        </a:lnSpc>
                        <a:spcBef>
                          <a:spcPts val="0"/>
                        </a:spcBef>
                        <a:spcAft>
                          <a:spcPts val="0"/>
                        </a:spcAft>
                        <a:buNone/>
                      </a:pPr>
                      <a:r>
                        <a:rPr lang="es" sz="1200">
                          <a:solidFill>
                            <a:schemeClr val="dk1"/>
                          </a:solidFill>
                          <a:latin typeface="Economica"/>
                          <a:ea typeface="Economica"/>
                          <a:cs typeface="Economica"/>
                          <a:sym typeface="Economica"/>
                        </a:rPr>
                        <a:t>The company performs a bad estimation regarding the time the project would be complete, therefore unrealistic schedules are followed.</a:t>
                      </a:r>
                      <a:endParaRPr sz="1200">
                        <a:latin typeface="Economica"/>
                        <a:ea typeface="Economica"/>
                        <a:cs typeface="Economica"/>
                        <a:sym typeface="Economica"/>
                      </a:endParaRPr>
                    </a:p>
                  </a:txBody>
                  <a:tcPr marT="91425" marB="91425" marR="91425" marL="91425" anchor="ctr"/>
                </a:tc>
              </a:tr>
            </a:tbl>
          </a:graphicData>
        </a:graphic>
      </p:graphicFrame>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IDENTIFICATION</a:t>
            </a:r>
            <a:endParaRPr b="1">
              <a:latin typeface="Economica"/>
              <a:ea typeface="Economica"/>
              <a:cs typeface="Economica"/>
              <a:sym typeface="Economica"/>
            </a:endParaRPr>
          </a:p>
        </p:txBody>
      </p:sp>
      <p:graphicFrame>
        <p:nvGraphicFramePr>
          <p:cNvPr id="78" name="Google Shape;78;p16"/>
          <p:cNvGraphicFramePr/>
          <p:nvPr/>
        </p:nvGraphicFramePr>
        <p:xfrm>
          <a:off x="311700" y="1180550"/>
          <a:ext cx="3000000" cy="3000000"/>
        </p:xfrm>
        <a:graphic>
          <a:graphicData uri="http://schemas.openxmlformats.org/drawingml/2006/table">
            <a:tbl>
              <a:tblPr>
                <a:noFill/>
                <a:tableStyleId>{AF6CF74D-1BBE-43CA-BAD8-E8A0C53FC1CA}</a:tableStyleId>
              </a:tblPr>
              <a:tblGrid>
                <a:gridCol w="994975"/>
                <a:gridCol w="1213650"/>
                <a:gridCol w="2744625"/>
                <a:gridCol w="3567350"/>
              </a:tblGrid>
              <a:tr h="1001550">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Risk description</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Risk category</a:t>
                      </a:r>
                      <a:endParaRPr b="1">
                        <a:latin typeface="Economica"/>
                        <a:ea typeface="Economica"/>
                        <a:cs typeface="Economica"/>
                        <a:sym typeface="Economica"/>
                      </a:endParaRPr>
                    </a:p>
                  </a:txBody>
                  <a:tcPr marT="91425" marB="91425" marR="91425" marL="91425" anchor="ctr"/>
                </a:tc>
              </a:tr>
              <a:tr h="2546075">
                <a:tc>
                  <a:txBody>
                    <a:bodyPr/>
                    <a:lstStyle/>
                    <a:p>
                      <a:pPr indent="0" lvl="0" marL="0" rtl="0" algn="ctr">
                        <a:spcBef>
                          <a:spcPts val="0"/>
                        </a:spcBef>
                        <a:spcAft>
                          <a:spcPts val="0"/>
                        </a:spcAft>
                        <a:buNone/>
                      </a:pPr>
                      <a:r>
                        <a:rPr lang="es" sz="1200">
                          <a:latin typeface="Economica"/>
                          <a:ea typeface="Economica"/>
                          <a:cs typeface="Economica"/>
                          <a:sym typeface="Economica"/>
                        </a:rPr>
                        <a:t>RK2</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New personnel training</a:t>
                      </a:r>
                      <a:endParaRPr sz="1200">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New technical personnel may not be trained in the project domain, and both the tools and architecture may feel foreign to them, increasing the time needed to finish the project and decreasing production.</a:t>
                      </a:r>
                      <a:endParaRPr sz="1200">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b="1" lang="es" sz="1200">
                          <a:latin typeface="Economica"/>
                          <a:ea typeface="Economica"/>
                          <a:cs typeface="Economica"/>
                          <a:sym typeface="Economica"/>
                        </a:rPr>
                        <a:t>Classes</a:t>
                      </a:r>
                      <a:endParaRPr b="1" sz="1200">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Technical risk:</a:t>
                      </a:r>
                      <a:endParaRPr sz="1200">
                        <a:latin typeface="Economica"/>
                        <a:ea typeface="Economica"/>
                        <a:cs typeface="Economica"/>
                        <a:sym typeface="Economica"/>
                      </a:endParaRPr>
                    </a:p>
                    <a:p>
                      <a:pPr indent="0" lvl="0" marL="45720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This risk is considered technical because the lack of training in the project domain means a threat to the project quality.</a:t>
                      </a:r>
                      <a:endParaRPr sz="1200">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Project risk:</a:t>
                      </a:r>
                      <a:endParaRPr sz="1200">
                        <a:latin typeface="Economica"/>
                        <a:ea typeface="Economica"/>
                        <a:cs typeface="Economica"/>
                        <a:sym typeface="Economica"/>
                      </a:endParaRPr>
                    </a:p>
                    <a:p>
                      <a:pPr indent="0" lvl="0" marL="45720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This risk is considered a project risk because the lack of training in the project domain can end up meaning a delay in the software production schedule.</a:t>
                      </a:r>
                      <a:endParaRPr sz="1200">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b="1" lang="es" sz="1200">
                          <a:latin typeface="Economica"/>
                          <a:ea typeface="Economica"/>
                          <a:cs typeface="Economica"/>
                          <a:sym typeface="Economica"/>
                        </a:rPr>
                        <a:t>Categories</a:t>
                      </a:r>
                      <a:endParaRPr b="1" sz="1200">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Personnel management:</a:t>
                      </a:r>
                      <a:endParaRPr sz="1200">
                        <a:latin typeface="Economica"/>
                        <a:ea typeface="Economica"/>
                        <a:cs typeface="Economica"/>
                        <a:sym typeface="Economica"/>
                      </a:endParaRPr>
                    </a:p>
                    <a:p>
                      <a:pPr indent="0" lvl="0" marL="45720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A shortage of qualified personnel affects personnel management directly as it is related to the personnel hired.</a:t>
                      </a:r>
                      <a:endParaRPr sz="1200">
                        <a:latin typeface="Economica"/>
                        <a:ea typeface="Economica"/>
                        <a:cs typeface="Economica"/>
                        <a:sym typeface="Economica"/>
                      </a:endParaRPr>
                    </a:p>
                  </a:txBody>
                  <a:tcPr marT="91425" marB="91425" marR="91425" marL="91425" anchor="ctr"/>
                </a:tc>
              </a:tr>
            </a:tbl>
          </a:graphicData>
        </a:graphic>
      </p:graphicFrame>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IDENTIFICATION</a:t>
            </a:r>
            <a:endParaRPr b="1">
              <a:latin typeface="Economica"/>
              <a:ea typeface="Economica"/>
              <a:cs typeface="Economica"/>
              <a:sym typeface="Economica"/>
            </a:endParaRPr>
          </a:p>
        </p:txBody>
      </p:sp>
      <p:graphicFrame>
        <p:nvGraphicFramePr>
          <p:cNvPr id="85" name="Google Shape;85;p17"/>
          <p:cNvGraphicFramePr/>
          <p:nvPr/>
        </p:nvGraphicFramePr>
        <p:xfrm>
          <a:off x="311700" y="1180550"/>
          <a:ext cx="3000000" cy="3000000"/>
        </p:xfrm>
        <a:graphic>
          <a:graphicData uri="http://schemas.openxmlformats.org/drawingml/2006/table">
            <a:tbl>
              <a:tblPr>
                <a:noFill/>
                <a:tableStyleId>{AF6CF74D-1BBE-43CA-BAD8-E8A0C53FC1CA}</a:tableStyleId>
              </a:tblPr>
              <a:tblGrid>
                <a:gridCol w="994975"/>
                <a:gridCol w="1213650"/>
                <a:gridCol w="2744625"/>
                <a:gridCol w="3567350"/>
              </a:tblGrid>
              <a:tr h="999200">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Risk description</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Risk category</a:t>
                      </a:r>
                      <a:endParaRPr b="1">
                        <a:latin typeface="Economica"/>
                        <a:ea typeface="Economica"/>
                        <a:cs typeface="Economica"/>
                        <a:sym typeface="Economica"/>
                      </a:endParaRPr>
                    </a:p>
                  </a:txBody>
                  <a:tcPr marT="91425" marB="91425" marR="91425" marL="91425" anchor="ctr"/>
                </a:tc>
              </a:tr>
              <a:tr h="2540100">
                <a:tc>
                  <a:txBody>
                    <a:bodyPr/>
                    <a:lstStyle/>
                    <a:p>
                      <a:pPr indent="0" lvl="0" marL="0" rtl="0" algn="ctr">
                        <a:spcBef>
                          <a:spcPts val="0"/>
                        </a:spcBef>
                        <a:spcAft>
                          <a:spcPts val="0"/>
                        </a:spcAft>
                        <a:buNone/>
                      </a:pPr>
                      <a:r>
                        <a:rPr lang="es" sz="1200">
                          <a:latin typeface="Economica"/>
                          <a:ea typeface="Economica"/>
                          <a:cs typeface="Economica"/>
                          <a:sym typeface="Economica"/>
                        </a:rPr>
                        <a:t>RK3</a:t>
                      </a:r>
                      <a:endParaRPr sz="1200">
                        <a:latin typeface="Economica"/>
                        <a:ea typeface="Economica"/>
                        <a:cs typeface="Economica"/>
                        <a:sym typeface="Economica"/>
                      </a:endParaRPr>
                    </a:p>
                  </a:txBody>
                  <a:tcPr marT="91425" marB="91425" marR="91425" marL="91425" anchor="ctr"/>
                </a:tc>
                <a:tc>
                  <a:txBody>
                    <a:bodyPr/>
                    <a:lstStyle/>
                    <a:p>
                      <a:pPr indent="0" lvl="0" marL="0" marR="0" rtl="0" algn="l">
                        <a:lnSpc>
                          <a:spcPct val="115000"/>
                        </a:lnSpc>
                        <a:spcBef>
                          <a:spcPts val="0"/>
                        </a:spcBef>
                        <a:spcAft>
                          <a:spcPts val="0"/>
                        </a:spcAft>
                        <a:buNone/>
                      </a:pPr>
                      <a:r>
                        <a:rPr lang="es" sz="1200">
                          <a:solidFill>
                            <a:schemeClr val="dk1"/>
                          </a:solidFill>
                          <a:latin typeface="Economica"/>
                          <a:ea typeface="Economica"/>
                          <a:cs typeface="Economica"/>
                          <a:sym typeface="Economica"/>
                        </a:rPr>
                        <a:t>SOFTCOM deadlines</a:t>
                      </a:r>
                      <a:endParaRPr sz="1200">
                        <a:solidFill>
                          <a:schemeClr val="dk1"/>
                        </a:solidFill>
                        <a:latin typeface="Economica"/>
                        <a:ea typeface="Economica"/>
                        <a:cs typeface="Economica"/>
                        <a:sym typeface="Economica"/>
                      </a:endParaRPr>
                    </a:p>
                  </a:txBody>
                  <a:tcPr marT="91425" marB="91425" marR="91425" marL="91425" anchor="ctr"/>
                </a:tc>
                <a:tc>
                  <a:txBody>
                    <a:bodyPr/>
                    <a:lstStyle/>
                    <a:p>
                      <a:pPr indent="0" lvl="0" marL="0" marR="0" rtl="0" algn="l">
                        <a:lnSpc>
                          <a:spcPct val="115000"/>
                        </a:lnSpc>
                        <a:spcBef>
                          <a:spcPts val="0"/>
                        </a:spcBef>
                        <a:spcAft>
                          <a:spcPts val="0"/>
                        </a:spcAft>
                        <a:buNone/>
                      </a:pPr>
                      <a:r>
                        <a:rPr lang="es" sz="1200">
                          <a:solidFill>
                            <a:schemeClr val="dk1"/>
                          </a:solidFill>
                          <a:latin typeface="Economica"/>
                          <a:ea typeface="Economica"/>
                          <a:cs typeface="Economica"/>
                          <a:sym typeface="Economica"/>
                        </a:rPr>
                        <a:t>The external company SOFTCOM S.L. might not finish their part in time Working with a external company may delay in the schedule due to late delivery of project components.</a:t>
                      </a:r>
                      <a:endParaRPr sz="1200">
                        <a:solidFill>
                          <a:schemeClr val="dk1"/>
                        </a:solidFill>
                        <a:latin typeface="Economica"/>
                        <a:ea typeface="Economica"/>
                        <a:cs typeface="Economica"/>
                        <a:sym typeface="Economica"/>
                      </a:endParaRPr>
                    </a:p>
                    <a:p>
                      <a:pPr indent="0" lvl="0" marL="0" marR="0" rtl="0" algn="l">
                        <a:lnSpc>
                          <a:spcPct val="115000"/>
                        </a:lnSpc>
                        <a:spcBef>
                          <a:spcPts val="0"/>
                        </a:spcBef>
                        <a:spcAft>
                          <a:spcPts val="0"/>
                        </a:spcAft>
                        <a:buNone/>
                      </a:pPr>
                      <a:r>
                        <a:t/>
                      </a:r>
                      <a:endParaRPr sz="1200">
                        <a:solidFill>
                          <a:schemeClr val="dk1"/>
                        </a:solidFill>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b="1" lang="es" sz="1200">
                          <a:solidFill>
                            <a:schemeClr val="dk1"/>
                          </a:solidFill>
                          <a:latin typeface="Economica"/>
                          <a:ea typeface="Economica"/>
                          <a:cs typeface="Economica"/>
                          <a:sym typeface="Economica"/>
                        </a:rPr>
                        <a:t>Classes</a:t>
                      </a:r>
                      <a:endParaRPr sz="1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Project risk:</a:t>
                      </a:r>
                      <a:endParaRPr sz="1200">
                        <a:solidFill>
                          <a:schemeClr val="dk1"/>
                        </a:solidFill>
                        <a:latin typeface="Economica"/>
                        <a:ea typeface="Economica"/>
                        <a:cs typeface="Economica"/>
                        <a:sym typeface="Economica"/>
                      </a:endParaRPr>
                    </a:p>
                    <a:p>
                      <a:pPr indent="0" lvl="0" marL="457200" marR="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This risk is considered a project risk because if SOFTCOM misses their final deadline, all the work on top of their final product can not start until they finish, thus delaying the whole project timeline and threatening the project plan.</a:t>
                      </a:r>
                      <a:endParaRPr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b="1" lang="es" sz="1200">
                          <a:solidFill>
                            <a:schemeClr val="dk1"/>
                          </a:solidFill>
                          <a:latin typeface="Economica"/>
                          <a:ea typeface="Economica"/>
                          <a:cs typeface="Economica"/>
                          <a:sym typeface="Economica"/>
                        </a:rPr>
                        <a:t>Categories</a:t>
                      </a:r>
                      <a:endParaRPr b="1" sz="1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s" sz="1200">
                          <a:solidFill>
                            <a:schemeClr val="dk1"/>
                          </a:solidFill>
                          <a:latin typeface="Economica"/>
                          <a:ea typeface="Economica"/>
                          <a:cs typeface="Economica"/>
                          <a:sym typeface="Economica"/>
                        </a:rPr>
                        <a:t>External sources:</a:t>
                      </a:r>
                      <a:endParaRPr sz="1200">
                        <a:solidFill>
                          <a:schemeClr val="dk1"/>
                        </a:solidFill>
                        <a:latin typeface="Economica"/>
                        <a:ea typeface="Economica"/>
                        <a:cs typeface="Economica"/>
                        <a:sym typeface="Economica"/>
                      </a:endParaRPr>
                    </a:p>
                    <a:p>
                      <a:pPr indent="0" lvl="0" marL="457200" marR="0" rtl="0" algn="l">
                        <a:lnSpc>
                          <a:spcPct val="115000"/>
                        </a:lnSpc>
                        <a:spcBef>
                          <a:spcPts val="0"/>
                        </a:spcBef>
                        <a:spcAft>
                          <a:spcPts val="0"/>
                        </a:spcAft>
                        <a:buNone/>
                      </a:pPr>
                      <a:r>
                        <a:rPr lang="es" sz="1200">
                          <a:solidFill>
                            <a:schemeClr val="dk1"/>
                          </a:solidFill>
                          <a:latin typeface="Economica"/>
                          <a:ea typeface="Economica"/>
                          <a:cs typeface="Economica"/>
                          <a:sym typeface="Economica"/>
                        </a:rPr>
                        <a:t>The company we hire is external to our company hence there are decisions within that company that are out of our control.</a:t>
                      </a:r>
                      <a:endParaRPr sz="12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a:p>
                  </a:txBody>
                  <a:tcPr marT="91425" marB="91425" marR="91425" marL="91425" anchor="ctr"/>
                </a:tc>
              </a:tr>
            </a:tbl>
          </a:graphicData>
        </a:graphic>
      </p:graphicFrame>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IDENTIFICATION</a:t>
            </a:r>
            <a:endParaRPr b="1">
              <a:latin typeface="Economica"/>
              <a:ea typeface="Economica"/>
              <a:cs typeface="Economica"/>
              <a:sym typeface="Economica"/>
            </a:endParaRPr>
          </a:p>
        </p:txBody>
      </p:sp>
      <p:graphicFrame>
        <p:nvGraphicFramePr>
          <p:cNvPr id="92" name="Google Shape;92;p18"/>
          <p:cNvGraphicFramePr/>
          <p:nvPr/>
        </p:nvGraphicFramePr>
        <p:xfrm>
          <a:off x="311700" y="1180550"/>
          <a:ext cx="3000000" cy="3000000"/>
        </p:xfrm>
        <a:graphic>
          <a:graphicData uri="http://schemas.openxmlformats.org/drawingml/2006/table">
            <a:tbl>
              <a:tblPr>
                <a:noFill/>
                <a:tableStyleId>{AF6CF74D-1BBE-43CA-BAD8-E8A0C53FC1CA}</a:tableStyleId>
              </a:tblPr>
              <a:tblGrid>
                <a:gridCol w="994975"/>
                <a:gridCol w="1213650"/>
                <a:gridCol w="2744625"/>
                <a:gridCol w="3567350"/>
              </a:tblGrid>
              <a:tr h="24962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Risk description</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Risk category</a:t>
                      </a:r>
                      <a:endParaRPr b="1">
                        <a:latin typeface="Economica"/>
                        <a:ea typeface="Economica"/>
                        <a:cs typeface="Economica"/>
                        <a:sym typeface="Economica"/>
                      </a:endParaRPr>
                    </a:p>
                  </a:txBody>
                  <a:tcPr marT="91425" marB="91425" marR="91425" marL="91425" anchor="ctr"/>
                </a:tc>
              </a:tr>
              <a:tr h="2502075">
                <a:tc>
                  <a:txBody>
                    <a:bodyPr/>
                    <a:lstStyle/>
                    <a:p>
                      <a:pPr indent="0" lvl="0" marL="0" rtl="0" algn="ctr">
                        <a:spcBef>
                          <a:spcPts val="0"/>
                        </a:spcBef>
                        <a:spcAft>
                          <a:spcPts val="0"/>
                        </a:spcAft>
                        <a:buNone/>
                      </a:pPr>
                      <a:r>
                        <a:rPr lang="es" sz="1200">
                          <a:latin typeface="Economica"/>
                          <a:ea typeface="Economica"/>
                          <a:cs typeface="Economica"/>
                          <a:sym typeface="Economica"/>
                        </a:rPr>
                        <a:t>RK4</a:t>
                      </a:r>
                      <a:endParaRPr sz="1200">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None/>
                      </a:pPr>
                      <a:r>
                        <a:rPr lang="es" sz="1200">
                          <a:solidFill>
                            <a:schemeClr val="dk1"/>
                          </a:solidFill>
                          <a:latin typeface="Economica"/>
                          <a:ea typeface="Economica"/>
                          <a:cs typeface="Economica"/>
                          <a:sym typeface="Economica"/>
                        </a:rPr>
                        <a:t>Google Maps expertise</a:t>
                      </a:r>
                      <a:endParaRPr/>
                    </a:p>
                  </a:txBody>
                  <a:tcPr marT="91425" marB="91425" marR="91425" marL="91425" anchor="ctr"/>
                </a:tc>
                <a:tc>
                  <a:txBody>
                    <a:bodyPr/>
                    <a:lstStyle/>
                    <a:p>
                      <a:pPr indent="0" lvl="0" marL="0" rtl="0" algn="l">
                        <a:spcBef>
                          <a:spcPts val="0"/>
                        </a:spcBef>
                        <a:spcAft>
                          <a:spcPts val="0"/>
                        </a:spcAft>
                        <a:buNone/>
                      </a:pPr>
                      <a:r>
                        <a:rPr lang="es" sz="1200">
                          <a:solidFill>
                            <a:schemeClr val="dk1"/>
                          </a:solidFill>
                          <a:latin typeface="Economica"/>
                          <a:ea typeface="Economica"/>
                          <a:cs typeface="Economica"/>
                          <a:sym typeface="Economica"/>
                        </a:rPr>
                        <a:t>As a consequence of Lack of expertise with Google Maps SDK or their API DIRECTIONS, a delay in time, or decrease in production speed may occur, it will happen that the software is of low quality or the whole project is delayed</a:t>
                      </a:r>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b="1" lang="es" sz="1200">
                          <a:solidFill>
                            <a:schemeClr val="dk1"/>
                          </a:solidFill>
                          <a:latin typeface="Economica"/>
                          <a:ea typeface="Economica"/>
                          <a:cs typeface="Economica"/>
                          <a:sym typeface="Economica"/>
                        </a:rPr>
                        <a:t>Classes</a:t>
                      </a:r>
                      <a:endParaRPr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Project risk:</a:t>
                      </a:r>
                      <a:endParaRPr sz="1200">
                        <a:solidFill>
                          <a:schemeClr val="dk1"/>
                        </a:solidFill>
                        <a:latin typeface="Economica"/>
                        <a:ea typeface="Economica"/>
                        <a:cs typeface="Economica"/>
                        <a:sym typeface="Economica"/>
                      </a:endParaRPr>
                    </a:p>
                    <a:p>
                      <a:pPr indent="0" lvl="0" marL="45720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This risk is considered as a project risk because of the impact on the project planning that it would have, delaying milestones and workflow.</a:t>
                      </a:r>
                      <a:endParaRPr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Technical risk:</a:t>
                      </a:r>
                      <a:endParaRPr sz="1200">
                        <a:solidFill>
                          <a:schemeClr val="dk1"/>
                        </a:solidFill>
                        <a:latin typeface="Economica"/>
                        <a:ea typeface="Economica"/>
                        <a:cs typeface="Economica"/>
                        <a:sym typeface="Economica"/>
                      </a:endParaRPr>
                    </a:p>
                    <a:p>
                      <a:pPr indent="0" lvl="0" marL="457200" rtl="0" algn="l">
                        <a:lnSpc>
                          <a:spcPct val="115000"/>
                        </a:lnSpc>
                        <a:spcBef>
                          <a:spcPts val="0"/>
                        </a:spcBef>
                        <a:spcAft>
                          <a:spcPts val="0"/>
                        </a:spcAft>
                        <a:buNone/>
                      </a:pPr>
                      <a:r>
                        <a:rPr lang="es" sz="1200">
                          <a:solidFill>
                            <a:schemeClr val="dk1"/>
                          </a:solidFill>
                          <a:latin typeface="Economica"/>
                          <a:ea typeface="Economica"/>
                          <a:cs typeface="Economica"/>
                          <a:sym typeface="Economica"/>
                        </a:rPr>
                        <a:t>This risk is considered a technical risk because the lack of knowledge with the external tool, might imply a lower level of quality on the final product.</a:t>
                      </a:r>
                      <a:endParaRPr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b="1" lang="es" sz="1200">
                          <a:solidFill>
                            <a:schemeClr val="dk1"/>
                          </a:solidFill>
                          <a:latin typeface="Economica"/>
                          <a:ea typeface="Economica"/>
                          <a:cs typeface="Economica"/>
                          <a:sym typeface="Economica"/>
                        </a:rPr>
                        <a:t>Categories</a:t>
                      </a:r>
                      <a:endParaRPr b="1"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External sources:</a:t>
                      </a:r>
                      <a:endParaRPr sz="1200">
                        <a:solidFill>
                          <a:schemeClr val="dk1"/>
                        </a:solidFill>
                        <a:latin typeface="Economica"/>
                        <a:ea typeface="Economica"/>
                        <a:cs typeface="Economica"/>
                        <a:sym typeface="Economica"/>
                      </a:endParaRPr>
                    </a:p>
                    <a:p>
                      <a:pPr indent="0" lvl="0" marL="457200" rtl="0" algn="l">
                        <a:lnSpc>
                          <a:spcPct val="115000"/>
                        </a:lnSpc>
                        <a:spcBef>
                          <a:spcPts val="0"/>
                        </a:spcBef>
                        <a:spcAft>
                          <a:spcPts val="0"/>
                        </a:spcAft>
                        <a:buNone/>
                      </a:pPr>
                      <a:r>
                        <a:rPr lang="es" sz="1200">
                          <a:solidFill>
                            <a:schemeClr val="dk1"/>
                          </a:solidFill>
                          <a:latin typeface="Economica"/>
                          <a:ea typeface="Economica"/>
                          <a:cs typeface="Economica"/>
                          <a:sym typeface="Economica"/>
                        </a:rPr>
                        <a:t>The company’s software is not compatible with the SDK or the API and a new support layer needs to be designed.</a:t>
                      </a:r>
                      <a:endParaRPr sz="1200">
                        <a:solidFill>
                          <a:schemeClr val="dk1"/>
                        </a:solidFill>
                        <a:latin typeface="Economica"/>
                        <a:ea typeface="Economica"/>
                        <a:cs typeface="Economica"/>
                        <a:sym typeface="Economica"/>
                      </a:endParaRPr>
                    </a:p>
                    <a:p>
                      <a:pPr indent="0" lvl="0" marL="0" rtl="0" algn="l">
                        <a:lnSpc>
                          <a:spcPct val="115000"/>
                        </a:lnSpc>
                        <a:spcBef>
                          <a:spcPts val="0"/>
                        </a:spcBef>
                        <a:spcAft>
                          <a:spcPts val="0"/>
                        </a:spcAft>
                        <a:buNone/>
                      </a:pPr>
                      <a:r>
                        <a:rPr lang="es" sz="1200">
                          <a:solidFill>
                            <a:schemeClr val="dk1"/>
                          </a:solidFill>
                          <a:latin typeface="Economica"/>
                          <a:ea typeface="Economica"/>
                          <a:cs typeface="Economica"/>
                          <a:sym typeface="Economica"/>
                        </a:rPr>
                        <a:t>Personnel management:</a:t>
                      </a:r>
                      <a:endParaRPr sz="1200">
                        <a:solidFill>
                          <a:schemeClr val="dk1"/>
                        </a:solidFill>
                        <a:latin typeface="Economica"/>
                        <a:ea typeface="Economica"/>
                        <a:cs typeface="Economica"/>
                        <a:sym typeface="Economica"/>
                      </a:endParaRPr>
                    </a:p>
                    <a:p>
                      <a:pPr indent="0" lvl="0" marL="457200" rtl="0" algn="l">
                        <a:lnSpc>
                          <a:spcPct val="115000"/>
                        </a:lnSpc>
                        <a:spcBef>
                          <a:spcPts val="0"/>
                        </a:spcBef>
                        <a:spcAft>
                          <a:spcPts val="0"/>
                        </a:spcAft>
                        <a:buNone/>
                      </a:pPr>
                      <a:r>
                        <a:rPr lang="es" sz="1200">
                          <a:solidFill>
                            <a:schemeClr val="dk1"/>
                          </a:solidFill>
                          <a:latin typeface="Economica"/>
                          <a:ea typeface="Economica"/>
                          <a:cs typeface="Economica"/>
                          <a:sym typeface="Economica"/>
                        </a:rPr>
                        <a:t>The personnel is not fluid with the new tools and becomes demotivated with the development due to failure.</a:t>
                      </a:r>
                      <a:endParaRPr sz="1200">
                        <a:solidFill>
                          <a:schemeClr val="dk1"/>
                        </a:solidFill>
                        <a:latin typeface="Economica"/>
                        <a:ea typeface="Economica"/>
                        <a:cs typeface="Economica"/>
                        <a:sym typeface="Economica"/>
                      </a:endParaRPr>
                    </a:p>
                    <a:p>
                      <a:pPr indent="0" lvl="0" marL="457200" rtl="0" algn="l">
                        <a:lnSpc>
                          <a:spcPct val="115000"/>
                        </a:lnSpc>
                        <a:spcBef>
                          <a:spcPts val="0"/>
                        </a:spcBef>
                        <a:spcAft>
                          <a:spcPts val="0"/>
                        </a:spcAft>
                        <a:buClr>
                          <a:schemeClr val="dk1"/>
                        </a:buClr>
                        <a:buSzPts val="1100"/>
                        <a:buFont typeface="Arial"/>
                        <a:buNone/>
                      </a:pPr>
                      <a:r>
                        <a:t/>
                      </a:r>
                      <a:endParaRPr sz="12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a:p>
                  </a:txBody>
                  <a:tcPr marT="91425" marB="91425" marR="91425" marL="91425" anchor="ctr"/>
                </a:tc>
              </a:tr>
            </a:tbl>
          </a:graphicData>
        </a:graphic>
      </p:graphicFrame>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ESTIMATION</a:t>
            </a:r>
            <a:endParaRPr b="1">
              <a:latin typeface="Economica"/>
              <a:ea typeface="Economica"/>
              <a:cs typeface="Economica"/>
              <a:sym typeface="Economica"/>
            </a:endParaRPr>
          </a:p>
        </p:txBody>
      </p:sp>
      <p:graphicFrame>
        <p:nvGraphicFramePr>
          <p:cNvPr id="99" name="Google Shape;99;p19"/>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4577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Estimation of the likelihood of risk occurrence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Justification of the likelihood of risk occurrence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Estimation of the </a:t>
                      </a:r>
                      <a:r>
                        <a:rPr b="1" lang="es">
                          <a:solidFill>
                            <a:schemeClr val="dk1"/>
                          </a:solidFill>
                          <a:latin typeface="Economica"/>
                          <a:ea typeface="Economica"/>
                          <a:cs typeface="Economica"/>
                          <a:sym typeface="Economica"/>
                        </a:rPr>
                        <a:t>scale</a:t>
                      </a:r>
                      <a:r>
                        <a:rPr b="1" lang="es">
                          <a:latin typeface="Economica"/>
                          <a:ea typeface="Economica"/>
                          <a:cs typeface="Economica"/>
                          <a:sym typeface="Economica"/>
                        </a:rPr>
                        <a:t> of risk impact</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Justification of the scale of risk impact</a:t>
                      </a:r>
                      <a:endParaRPr b="1">
                        <a:latin typeface="Economica"/>
                        <a:ea typeface="Economica"/>
                        <a:cs typeface="Economica"/>
                        <a:sym typeface="Economica"/>
                      </a:endParaRPr>
                    </a:p>
                  </a:txBody>
                  <a:tcPr marT="91425" marB="91425" marR="91425" marL="91425" anchor="ctr"/>
                </a:tc>
              </a:tr>
              <a:tr h="2451825">
                <a:tc>
                  <a:txBody>
                    <a:bodyPr/>
                    <a:lstStyle/>
                    <a:p>
                      <a:pPr indent="0" lvl="0" marL="0" rtl="0" algn="ctr">
                        <a:spcBef>
                          <a:spcPts val="0"/>
                        </a:spcBef>
                        <a:spcAft>
                          <a:spcPts val="0"/>
                        </a:spcAft>
                        <a:buNone/>
                      </a:pPr>
                      <a:r>
                        <a:rPr lang="es" sz="1200">
                          <a:latin typeface="Economica"/>
                          <a:ea typeface="Economica"/>
                          <a:cs typeface="Economica"/>
                          <a:sym typeface="Economica"/>
                        </a:rPr>
                        <a:t>RK1</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Deadline</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Low: 0,4</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As the project estimation was done with the Microsoft Project tool, the estimation would be more likely to be correct.</a:t>
                      </a:r>
                      <a:endParaRPr sz="1200">
                        <a:solidFill>
                          <a:schemeClr val="dk1"/>
                        </a:solidFill>
                        <a:latin typeface="Economica"/>
                        <a:ea typeface="Economica"/>
                        <a:cs typeface="Economica"/>
                        <a:sym typeface="Economica"/>
                      </a:endParaRPr>
                    </a:p>
                    <a:p>
                      <a:pPr indent="0" lvl="0" marL="0" rtl="0" algn="ctr">
                        <a:spcBef>
                          <a:spcPts val="0"/>
                        </a:spcBef>
                        <a:spcAft>
                          <a:spcPts val="0"/>
                        </a:spcAft>
                        <a:buNone/>
                      </a:pPr>
                      <a:r>
                        <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Very High: 0,8</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 The company is forced to finish the project before the deadline, not doing so would cause the company to go to bankruptcy.</a:t>
                      </a:r>
                      <a:endParaRPr sz="1200">
                        <a:solidFill>
                          <a:schemeClr val="dk1"/>
                        </a:solidFill>
                        <a:latin typeface="Economica"/>
                        <a:ea typeface="Economica"/>
                        <a:cs typeface="Economica"/>
                        <a:sym typeface="Economica"/>
                      </a:endParaRPr>
                    </a:p>
                    <a:p>
                      <a:pPr indent="0" lvl="0" marL="0" rtl="0" algn="ctr">
                        <a:spcBef>
                          <a:spcPts val="0"/>
                        </a:spcBef>
                        <a:spcAft>
                          <a:spcPts val="0"/>
                        </a:spcAft>
                        <a:buNone/>
                      </a:pPr>
                      <a:r>
                        <a:t/>
                      </a:r>
                      <a:endParaRPr sz="1200">
                        <a:latin typeface="Economica"/>
                        <a:ea typeface="Economica"/>
                        <a:cs typeface="Economica"/>
                        <a:sym typeface="Economica"/>
                      </a:endParaRPr>
                    </a:p>
                  </a:txBody>
                  <a:tcPr marT="91425" marB="91425" marR="91425" marL="91425" anchor="ctr"/>
                </a:tc>
              </a:tr>
            </a:tbl>
          </a:graphicData>
        </a:graphic>
      </p:graphicFrame>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ESTIMATION</a:t>
            </a:r>
            <a:endParaRPr b="1">
              <a:latin typeface="Economica"/>
              <a:ea typeface="Economica"/>
              <a:cs typeface="Economica"/>
              <a:sym typeface="Economica"/>
            </a:endParaRPr>
          </a:p>
        </p:txBody>
      </p:sp>
      <p:graphicFrame>
        <p:nvGraphicFramePr>
          <p:cNvPr id="106" name="Google Shape;106;p20"/>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45775">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Estimation of the likelihood of risk occurrence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Justification of the likelihood of risk occurrence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Estimation of the </a:t>
                      </a:r>
                      <a:r>
                        <a:rPr b="1" lang="es">
                          <a:solidFill>
                            <a:schemeClr val="dk1"/>
                          </a:solidFill>
                          <a:latin typeface="Economica"/>
                          <a:ea typeface="Economica"/>
                          <a:cs typeface="Economica"/>
                          <a:sym typeface="Economica"/>
                        </a:rPr>
                        <a:t>scale</a:t>
                      </a:r>
                      <a:r>
                        <a:rPr b="1" lang="es">
                          <a:latin typeface="Economica"/>
                          <a:ea typeface="Economica"/>
                          <a:cs typeface="Economica"/>
                          <a:sym typeface="Economica"/>
                        </a:rPr>
                        <a:t> of risk impact</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Justification of the </a:t>
                      </a:r>
                      <a:r>
                        <a:rPr b="1" lang="es">
                          <a:solidFill>
                            <a:schemeClr val="dk1"/>
                          </a:solidFill>
                          <a:latin typeface="Economica"/>
                          <a:ea typeface="Economica"/>
                          <a:cs typeface="Economica"/>
                          <a:sym typeface="Economica"/>
                        </a:rPr>
                        <a:t>scale</a:t>
                      </a:r>
                      <a:r>
                        <a:rPr b="1" lang="es">
                          <a:latin typeface="Economica"/>
                          <a:ea typeface="Economica"/>
                          <a:cs typeface="Economica"/>
                          <a:sym typeface="Economica"/>
                        </a:rPr>
                        <a:t> of risk impact</a:t>
                      </a:r>
                      <a:endParaRPr b="1">
                        <a:latin typeface="Economica"/>
                        <a:ea typeface="Economica"/>
                        <a:cs typeface="Economica"/>
                        <a:sym typeface="Economica"/>
                      </a:endParaRPr>
                    </a:p>
                  </a:txBody>
                  <a:tcPr marT="91425" marB="91425" marR="91425" marL="91425" anchor="ctr"/>
                </a:tc>
              </a:tr>
              <a:tr h="2451825">
                <a:tc>
                  <a:txBody>
                    <a:bodyPr/>
                    <a:lstStyle/>
                    <a:p>
                      <a:pPr indent="0" lvl="0" marL="0" rtl="0" algn="ctr">
                        <a:spcBef>
                          <a:spcPts val="0"/>
                        </a:spcBef>
                        <a:spcAft>
                          <a:spcPts val="0"/>
                        </a:spcAft>
                        <a:buNone/>
                      </a:pPr>
                      <a:r>
                        <a:rPr lang="es" sz="1200">
                          <a:latin typeface="Economica"/>
                          <a:ea typeface="Economica"/>
                          <a:cs typeface="Economica"/>
                          <a:sym typeface="Economica"/>
                        </a:rPr>
                        <a:t>RK2</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None/>
                      </a:pPr>
                      <a:r>
                        <a:rPr lang="es" sz="1200">
                          <a:latin typeface="Economica"/>
                          <a:ea typeface="Economica"/>
                          <a:cs typeface="Economica"/>
                          <a:sym typeface="Economica"/>
                        </a:rPr>
                        <a:t>New personnel training</a:t>
                      </a:r>
                      <a:endParaRPr sz="1200">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None/>
                      </a:pPr>
                      <a:r>
                        <a:rPr lang="es" sz="1200">
                          <a:latin typeface="Economica"/>
                          <a:ea typeface="Economica"/>
                          <a:cs typeface="Economica"/>
                          <a:sym typeface="Economica"/>
                        </a:rPr>
                        <a:t>High: 0,7</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As the new personnel is already hired the likelihood is known to not have a lot of experience and this is not expected to change soon. Therefore, the likelihood for this risk to happen is high.</a:t>
                      </a:r>
                      <a:endParaRPr sz="1200">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None/>
                      </a:pPr>
                      <a:r>
                        <a:rPr lang="es" sz="1200">
                          <a:latin typeface="Economica"/>
                          <a:ea typeface="Economica"/>
                          <a:cs typeface="Economica"/>
                          <a:sym typeface="Economica"/>
                        </a:rPr>
                        <a:t>Medium: 0,3</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latin typeface="Economica"/>
                          <a:ea typeface="Economica"/>
                          <a:cs typeface="Economica"/>
                          <a:sym typeface="Economica"/>
                        </a:rPr>
                        <a:t>The lack of training in the project domain would impact the project, as deadlines are tight and budget is already high, but as the project continues, the personnel would gain experience of the project domain and the problem would fade away. This is why the impact factor is medium.</a:t>
                      </a:r>
                      <a:endParaRPr sz="1200">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r>
            </a:tbl>
          </a:graphicData>
        </a:graphic>
      </p:graphicFrame>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Economica"/>
                <a:ea typeface="Economica"/>
                <a:cs typeface="Economica"/>
                <a:sym typeface="Economica"/>
              </a:rPr>
              <a:t>RISK ESTIMATION</a:t>
            </a:r>
            <a:endParaRPr b="1">
              <a:latin typeface="Economica"/>
              <a:ea typeface="Economica"/>
              <a:cs typeface="Economica"/>
              <a:sym typeface="Economica"/>
            </a:endParaRPr>
          </a:p>
        </p:txBody>
      </p:sp>
      <p:graphicFrame>
        <p:nvGraphicFramePr>
          <p:cNvPr id="113" name="Google Shape;113;p21"/>
          <p:cNvGraphicFramePr/>
          <p:nvPr/>
        </p:nvGraphicFramePr>
        <p:xfrm>
          <a:off x="311700" y="1121500"/>
          <a:ext cx="3000000" cy="3000000"/>
        </p:xfrm>
        <a:graphic>
          <a:graphicData uri="http://schemas.openxmlformats.org/drawingml/2006/table">
            <a:tbl>
              <a:tblPr>
                <a:noFill/>
                <a:tableStyleId>{AF6CF74D-1BBE-43CA-BAD8-E8A0C53FC1CA}</a:tableStyleId>
              </a:tblPr>
              <a:tblGrid>
                <a:gridCol w="763975"/>
                <a:gridCol w="1034750"/>
                <a:gridCol w="1263875"/>
                <a:gridCol w="2097100"/>
                <a:gridCol w="1024325"/>
                <a:gridCol w="2336575"/>
              </a:tblGrid>
              <a:tr h="1150200">
                <a:tc>
                  <a:txBody>
                    <a:bodyPr/>
                    <a:lstStyle/>
                    <a:p>
                      <a:pPr indent="0" lvl="0" marL="0" rtl="0" algn="ctr">
                        <a:spcBef>
                          <a:spcPts val="0"/>
                        </a:spcBef>
                        <a:spcAft>
                          <a:spcPts val="0"/>
                        </a:spcAft>
                        <a:buNone/>
                      </a:pPr>
                      <a:r>
                        <a:rPr b="1" lang="es">
                          <a:latin typeface="Economica"/>
                          <a:ea typeface="Economica"/>
                          <a:cs typeface="Economica"/>
                          <a:sym typeface="Economica"/>
                        </a:rPr>
                        <a:t>Risk ID</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Short name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Estimation of the likelihood of risk occurrence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Justification of the likelihood of risk occurrence</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Estimation of the </a:t>
                      </a:r>
                      <a:r>
                        <a:rPr b="1" lang="es">
                          <a:solidFill>
                            <a:schemeClr val="dk1"/>
                          </a:solidFill>
                          <a:latin typeface="Economica"/>
                          <a:ea typeface="Economica"/>
                          <a:cs typeface="Economica"/>
                          <a:sym typeface="Economica"/>
                        </a:rPr>
                        <a:t>scale</a:t>
                      </a:r>
                      <a:r>
                        <a:rPr b="1" lang="es">
                          <a:latin typeface="Economica"/>
                          <a:ea typeface="Economica"/>
                          <a:cs typeface="Economica"/>
                          <a:sym typeface="Economica"/>
                        </a:rPr>
                        <a:t> of risk impact</a:t>
                      </a:r>
                      <a:endParaRPr b="1">
                        <a:latin typeface="Economica"/>
                        <a:ea typeface="Economica"/>
                        <a:cs typeface="Economica"/>
                        <a:sym typeface="Economica"/>
                      </a:endParaRPr>
                    </a:p>
                  </a:txBody>
                  <a:tcPr marT="91425" marB="91425" marR="91425" marL="91425" anchor="ctr"/>
                </a:tc>
                <a:tc>
                  <a:txBody>
                    <a:bodyPr/>
                    <a:lstStyle/>
                    <a:p>
                      <a:pPr indent="0" lvl="0" marL="0" rtl="0" algn="ctr">
                        <a:spcBef>
                          <a:spcPts val="0"/>
                        </a:spcBef>
                        <a:spcAft>
                          <a:spcPts val="0"/>
                        </a:spcAft>
                        <a:buNone/>
                      </a:pPr>
                      <a:r>
                        <a:rPr b="1" lang="es">
                          <a:latin typeface="Economica"/>
                          <a:ea typeface="Economica"/>
                          <a:cs typeface="Economica"/>
                          <a:sym typeface="Economica"/>
                        </a:rPr>
                        <a:t>Justification of the </a:t>
                      </a:r>
                      <a:r>
                        <a:rPr b="1" lang="es">
                          <a:solidFill>
                            <a:schemeClr val="dk1"/>
                          </a:solidFill>
                          <a:latin typeface="Economica"/>
                          <a:ea typeface="Economica"/>
                          <a:cs typeface="Economica"/>
                          <a:sym typeface="Economica"/>
                        </a:rPr>
                        <a:t>scale</a:t>
                      </a:r>
                      <a:r>
                        <a:rPr b="1" lang="es">
                          <a:latin typeface="Economica"/>
                          <a:ea typeface="Economica"/>
                          <a:cs typeface="Economica"/>
                          <a:sym typeface="Economica"/>
                        </a:rPr>
                        <a:t> of risk impact</a:t>
                      </a:r>
                      <a:endParaRPr b="1">
                        <a:latin typeface="Economica"/>
                        <a:ea typeface="Economica"/>
                        <a:cs typeface="Economica"/>
                        <a:sym typeface="Economica"/>
                      </a:endParaRPr>
                    </a:p>
                  </a:txBody>
                  <a:tcPr marT="91425" marB="91425" marR="91425" marL="91425" anchor="ctr"/>
                </a:tc>
              </a:tr>
              <a:tr h="2785125">
                <a:tc>
                  <a:txBody>
                    <a:bodyPr/>
                    <a:lstStyle/>
                    <a:p>
                      <a:pPr indent="0" lvl="0" marL="0" rtl="0" algn="ctr">
                        <a:spcBef>
                          <a:spcPts val="0"/>
                        </a:spcBef>
                        <a:spcAft>
                          <a:spcPts val="0"/>
                        </a:spcAft>
                        <a:buNone/>
                      </a:pPr>
                      <a:r>
                        <a:rPr lang="es" sz="1200">
                          <a:latin typeface="Economica"/>
                          <a:ea typeface="Economica"/>
                          <a:cs typeface="Economica"/>
                          <a:sym typeface="Economica"/>
                        </a:rPr>
                        <a:t>RK3</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highlight>
                            <a:srgbClr val="FFFFFF"/>
                          </a:highlight>
                          <a:latin typeface="Economica"/>
                          <a:ea typeface="Economica"/>
                          <a:cs typeface="Economica"/>
                          <a:sym typeface="Economica"/>
                        </a:rPr>
                        <a:t>SOFTCOM deadlines</a:t>
                      </a:r>
                      <a:endParaRPr sz="1200">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None/>
                      </a:pPr>
                      <a:r>
                        <a:rPr lang="es" sz="1200">
                          <a:latin typeface="Economica"/>
                          <a:ea typeface="Economica"/>
                          <a:cs typeface="Economica"/>
                          <a:sym typeface="Economica"/>
                        </a:rPr>
                        <a:t>Medium: 0,5</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SOFTCOM is the only company that has accepted this project with the proposed budget so that might be a hint about their quality, also some critics about the company are not very positive. Nevertheless, there are some good critics, and they are a still existing company (indicating they have projects and more companies trust in them). In a nutshell, there is a 50% (medium) likelihood of them missing a deadline.</a:t>
                      </a:r>
                      <a:endParaRPr sz="12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c>
                  <a:txBody>
                    <a:bodyPr/>
                    <a:lstStyle/>
                    <a:p>
                      <a:pPr indent="0" lvl="0" marL="0" rtl="0" algn="l">
                        <a:spcBef>
                          <a:spcPts val="0"/>
                        </a:spcBef>
                        <a:spcAft>
                          <a:spcPts val="0"/>
                        </a:spcAft>
                        <a:buNone/>
                      </a:pPr>
                      <a:r>
                        <a:rPr lang="es" sz="1200">
                          <a:latin typeface="Economica"/>
                          <a:ea typeface="Economica"/>
                          <a:cs typeface="Economica"/>
                          <a:sym typeface="Economica"/>
                        </a:rPr>
                        <a:t>Very High: 0,8</a:t>
                      </a:r>
                      <a:endParaRPr sz="1200">
                        <a:latin typeface="Economica"/>
                        <a:ea typeface="Economica"/>
                        <a:cs typeface="Economica"/>
                        <a:sym typeface="Economica"/>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Economica"/>
                          <a:ea typeface="Economica"/>
                          <a:cs typeface="Economica"/>
                          <a:sym typeface="Economica"/>
                        </a:rPr>
                        <a:t>If the SOFTCOM company misses their deadlines, this will be a high impact for the project because it would mean our entire timeline  is delayed, and this would mean making it tighter in the final stages which might cause our company not to finish the project in time.</a:t>
                      </a:r>
                      <a:endParaRPr sz="12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200">
                        <a:latin typeface="Economica"/>
                        <a:ea typeface="Economica"/>
                        <a:cs typeface="Economica"/>
                        <a:sym typeface="Economica"/>
                      </a:endParaRPr>
                    </a:p>
                  </a:txBody>
                  <a:tcPr marT="91425" marB="91425" marR="91425" marL="91425" anchor="ctr"/>
                </a:tc>
              </a:tr>
            </a:tbl>
          </a:graphicData>
        </a:graphic>
      </p:graphicFrame>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