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30" r:id="rId3"/>
    <p:sldId id="350" r:id="rId4"/>
    <p:sldId id="345" r:id="rId5"/>
    <p:sldId id="331" r:id="rId6"/>
    <p:sldId id="349" r:id="rId7"/>
    <p:sldId id="335" r:id="rId8"/>
    <p:sldId id="336" r:id="rId9"/>
    <p:sldId id="333" r:id="rId10"/>
    <p:sldId id="340" r:id="rId11"/>
    <p:sldId id="337" r:id="rId12"/>
    <p:sldId id="358" r:id="rId13"/>
    <p:sldId id="355" r:id="rId14"/>
    <p:sldId id="360" r:id="rId15"/>
    <p:sldId id="359" r:id="rId16"/>
    <p:sldId id="341" r:id="rId17"/>
    <p:sldId id="342" r:id="rId18"/>
    <p:sldId id="343" r:id="rId19"/>
    <p:sldId id="351" r:id="rId20"/>
    <p:sldId id="361" r:id="rId21"/>
    <p:sldId id="362" r:id="rId22"/>
    <p:sldId id="348"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129F15-4D6A-4922-A01A-3AC7D93C40FB}" v="1938" dt="2023-05-07T20:11:27.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601FF-6933-46E5-BAC0-C186680B5BA0}" type="datetimeFigureOut">
              <a:rPr lang="it-IT" smtClean="0"/>
              <a:t>08/05/2023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8B202-B5EE-4172-803F-1F36CDFFFCD1}" type="slidenum">
              <a:rPr lang="it-IT" smtClean="0"/>
              <a:t>‹N›</a:t>
            </a:fld>
            <a:endParaRPr lang="it-IT"/>
          </a:p>
        </p:txBody>
      </p:sp>
    </p:spTree>
    <p:extLst>
      <p:ext uri="{BB962C8B-B14F-4D97-AF65-F5344CB8AC3E}">
        <p14:creationId xmlns:p14="http://schemas.microsoft.com/office/powerpoint/2010/main" val="4187087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effectLst/>
              </a:rPr>
              <a:t>I neuroni biologici (chiamati anche cellule nervose) o semplicemente neuroni sono le unità fondamentali del cervello e del sistema nervoso, le cellule responsabili di ricevere input sensoriali dal mondo esterno attraverso i dendriti, elaborarli e dare l'output attraverso gli assoni.</a:t>
            </a:r>
          </a:p>
          <a:p>
            <a:r>
              <a:rPr lang="it-IT" b="1" dirty="0">
                <a:effectLst/>
              </a:rPr>
              <a:t>Corpo cellulare (Soma): </a:t>
            </a:r>
            <a:r>
              <a:rPr lang="it-IT" dirty="0">
                <a:effectLst/>
              </a:rPr>
              <a:t> Il corpo della cellula neuronale contiene il nucleo e svolge la trasformazione biochimica necessaria alla vita dei neuroni.</a:t>
            </a:r>
            <a:endParaRPr lang="it-IT" dirty="0"/>
          </a:p>
          <a:p>
            <a:r>
              <a:rPr lang="it-IT" b="1" dirty="0">
                <a:effectLst/>
              </a:rPr>
              <a:t>Dendriti: </a:t>
            </a:r>
            <a:r>
              <a:rPr lang="it-IT" dirty="0">
                <a:effectLst/>
              </a:rPr>
              <a:t> ogni neurone ha sottili strutture tubolari simili a capelli (estensioni) attorno ad esso. Si ramificano in un albero attorno al corpo cellulare. Accettano segnali in entrata.</a:t>
            </a:r>
            <a:endParaRPr lang="it-IT" dirty="0"/>
          </a:p>
          <a:p>
            <a:r>
              <a:rPr lang="it-IT" b="1" dirty="0" err="1">
                <a:effectLst/>
              </a:rPr>
              <a:t>Axon</a:t>
            </a:r>
            <a:r>
              <a:rPr lang="it-IT" b="1" dirty="0">
                <a:effectLst/>
              </a:rPr>
              <a:t>:</a:t>
            </a:r>
            <a:r>
              <a:rPr lang="it-IT" dirty="0">
                <a:effectLst/>
              </a:rPr>
              <a:t>  è una struttura tubolare lunga, sottile che funziona come una linea di trasmissione.</a:t>
            </a:r>
            <a:endParaRPr lang="it-IT" dirty="0"/>
          </a:p>
          <a:p>
            <a:r>
              <a:rPr lang="it-IT" b="1" dirty="0">
                <a:effectLst/>
              </a:rPr>
              <a:t>Sinapsi: </a:t>
            </a:r>
            <a:r>
              <a:rPr lang="it-IT" dirty="0">
                <a:effectLst/>
              </a:rPr>
              <a:t> i neuroni sono collegati tra loro in una complessa disposizione spaziale. Quando l'assone raggiunge la sua destinazione finale, si ramifica nuovamente in una  arborizzazione terminale. Alla fine dell'assone ci sono strutture altamente complesse e specializzate chiamate sinapsi. La connessione tra due neuroni avviene in queste sinapsi.</a:t>
            </a:r>
            <a:endParaRPr lang="it-IT" dirty="0"/>
          </a:p>
          <a:p>
            <a:r>
              <a:rPr lang="it-IT" b="1" dirty="0">
                <a:effectLst/>
              </a:rPr>
              <a:t>I dendriti ricevono input attraverso le sinapsi di altri neuroni</a:t>
            </a:r>
            <a:r>
              <a:rPr lang="it-IT" dirty="0">
                <a:effectLst/>
              </a:rPr>
              <a:t>. Il soma elabora questi segnali in entrata nel tempo e converte quel valore elaborato in un output, che viene inviato ad altri neuroni attraverso l'assone e le sinapsi.</a:t>
            </a:r>
          </a:p>
          <a:p>
            <a:pPr algn="l"/>
            <a:r>
              <a:rPr lang="it-IT" sz="1800" b="0" i="0" u="none" strike="noStrike" baseline="0" dirty="0">
                <a:solidFill>
                  <a:srgbClr val="000000"/>
                </a:solidFill>
                <a:latin typeface="CMSS10"/>
              </a:rPr>
              <a:t>L’elaborazione di un neurone consiste nel:</a:t>
            </a:r>
          </a:p>
          <a:p>
            <a:pPr algn="l"/>
            <a:r>
              <a:rPr lang="it-IT" sz="1800" b="0" i="0" u="none" strike="noStrike" baseline="0" dirty="0">
                <a:solidFill>
                  <a:srgbClr val="3333B3"/>
                </a:solidFill>
                <a:latin typeface="CMSS10"/>
              </a:rPr>
              <a:t>1. </a:t>
            </a:r>
            <a:r>
              <a:rPr lang="it-IT" sz="1800" b="0" i="0" u="none" strike="noStrike" baseline="0" dirty="0">
                <a:solidFill>
                  <a:srgbClr val="000000"/>
                </a:solidFill>
                <a:latin typeface="CMSS10"/>
              </a:rPr>
              <a:t>acquisire i segnali dei neuroni vicini;</a:t>
            </a:r>
          </a:p>
          <a:p>
            <a:pPr algn="l"/>
            <a:r>
              <a:rPr lang="it-IT" sz="1800" b="0" i="0" u="none" strike="noStrike" baseline="0" dirty="0">
                <a:solidFill>
                  <a:srgbClr val="3333B3"/>
                </a:solidFill>
                <a:latin typeface="MSAM7"/>
              </a:rPr>
              <a:t>         </a:t>
            </a:r>
            <a:r>
              <a:rPr lang="it-IT" sz="1800" b="0" i="0" u="none" strike="noStrike" baseline="0" dirty="0">
                <a:solidFill>
                  <a:srgbClr val="000000"/>
                </a:solidFill>
                <a:latin typeface="CMSS10"/>
              </a:rPr>
              <a:t>attraverso i </a:t>
            </a:r>
            <a:r>
              <a:rPr lang="it-IT" sz="1800" b="0" i="0" u="none" strike="noStrike" baseline="0" dirty="0" err="1">
                <a:solidFill>
                  <a:srgbClr val="000000"/>
                </a:solidFill>
                <a:latin typeface="CMSS10"/>
              </a:rPr>
              <a:t>dentriti</a:t>
            </a:r>
            <a:r>
              <a:rPr lang="it-IT" sz="1800" b="0" i="0" u="none" strike="noStrike" baseline="0" dirty="0">
                <a:solidFill>
                  <a:srgbClr val="000000"/>
                </a:solidFill>
                <a:latin typeface="CMSS10"/>
              </a:rPr>
              <a:t> connessi agli assoni dei vicini;</a:t>
            </a:r>
          </a:p>
          <a:p>
            <a:pPr algn="l"/>
            <a:r>
              <a:rPr lang="it-IT" sz="1800" b="0" i="0" u="none" strike="noStrike" baseline="0" dirty="0">
                <a:solidFill>
                  <a:srgbClr val="3333B3"/>
                </a:solidFill>
                <a:latin typeface="CMSS10"/>
              </a:rPr>
              <a:t>2. </a:t>
            </a:r>
            <a:r>
              <a:rPr lang="it-IT" sz="1800" b="0" i="0" u="none" strike="noStrike" baseline="0" dirty="0">
                <a:solidFill>
                  <a:srgbClr val="000000"/>
                </a:solidFill>
                <a:latin typeface="CMSS10"/>
              </a:rPr>
              <a:t>elaborare la risposta nel soma;</a:t>
            </a:r>
          </a:p>
          <a:p>
            <a:pPr algn="l"/>
            <a:r>
              <a:rPr lang="it-IT" sz="1800" b="0" i="0" u="none" strike="noStrike" baseline="0" dirty="0">
                <a:solidFill>
                  <a:srgbClr val="3333B3"/>
                </a:solidFill>
                <a:latin typeface="MSAM7"/>
              </a:rPr>
              <a:t>       </a:t>
            </a:r>
            <a:r>
              <a:rPr lang="it-IT" sz="1800" b="0" i="0" u="none" strike="noStrike" baseline="0" dirty="0">
                <a:solidFill>
                  <a:srgbClr val="000000"/>
                </a:solidFill>
                <a:latin typeface="CMSS10"/>
              </a:rPr>
              <a:t>quando la somma dei contributi supera una certa soglia;</a:t>
            </a:r>
          </a:p>
          <a:p>
            <a:pPr algn="l"/>
            <a:r>
              <a:rPr lang="it-IT" sz="1800" b="0" i="0" u="none" strike="noStrike" baseline="0" dirty="0">
                <a:solidFill>
                  <a:srgbClr val="3333B3"/>
                </a:solidFill>
                <a:latin typeface="MSAM7"/>
              </a:rPr>
              <a:t>       </a:t>
            </a:r>
            <a:r>
              <a:rPr lang="it-IT" sz="1800" b="0" i="0" u="none" strike="noStrike" baseline="0" dirty="0">
                <a:solidFill>
                  <a:srgbClr val="000000"/>
                </a:solidFill>
                <a:latin typeface="CMSS10"/>
              </a:rPr>
              <a:t>i contributi possono essere positivi (eccitatori) o negativi</a:t>
            </a:r>
          </a:p>
          <a:p>
            <a:pPr algn="l"/>
            <a:r>
              <a:rPr lang="it-IT" sz="1800" b="0" i="0" u="none" strike="noStrike" baseline="0" dirty="0">
                <a:solidFill>
                  <a:srgbClr val="000000"/>
                </a:solidFill>
                <a:latin typeface="CMSS10"/>
              </a:rPr>
              <a:t>(inibitori);</a:t>
            </a:r>
          </a:p>
          <a:p>
            <a:pPr algn="l"/>
            <a:r>
              <a:rPr lang="it-IT" sz="1800" b="0" i="0" u="none" strike="noStrike" baseline="0" dirty="0">
                <a:solidFill>
                  <a:srgbClr val="3333B3"/>
                </a:solidFill>
                <a:latin typeface="CMSS10"/>
              </a:rPr>
              <a:t>3. </a:t>
            </a:r>
            <a:r>
              <a:rPr lang="it-IT" sz="1800" b="0" i="0" u="none" strike="noStrike" baseline="0" dirty="0">
                <a:solidFill>
                  <a:srgbClr val="000000"/>
                </a:solidFill>
                <a:latin typeface="CMSS10"/>
              </a:rPr>
              <a:t>trasmettere la risposta per mezzo dell’assone ai neuroni</a:t>
            </a:r>
          </a:p>
          <a:p>
            <a:pPr algn="l"/>
            <a:r>
              <a:rPr lang="it-IT" sz="1800" b="0" i="0" u="none" strike="noStrike" baseline="0" dirty="0">
                <a:solidFill>
                  <a:srgbClr val="000000"/>
                </a:solidFill>
                <a:latin typeface="CMSS10"/>
              </a:rPr>
              <a:t>collegati.</a:t>
            </a:r>
            <a:endParaRPr lang="it-IT" dirty="0"/>
          </a:p>
          <a:p>
            <a:endParaRPr lang="it-IT" dirty="0"/>
          </a:p>
        </p:txBody>
      </p:sp>
      <p:sp>
        <p:nvSpPr>
          <p:cNvPr id="4" name="Segnaposto numero diapositiva 3"/>
          <p:cNvSpPr>
            <a:spLocks noGrp="1"/>
          </p:cNvSpPr>
          <p:nvPr>
            <p:ph type="sldNum" sz="quarter" idx="5"/>
          </p:nvPr>
        </p:nvSpPr>
        <p:spPr/>
        <p:txBody>
          <a:bodyPr/>
          <a:lstStyle/>
          <a:p>
            <a:fld id="{125A5CD3-43C7-4BC0-8235-62D54C1C239A}" type="slidenum">
              <a:rPr lang="it-IT" smtClean="0"/>
              <a:t>2</a:t>
            </a:fld>
            <a:endParaRPr lang="it-IT"/>
          </a:p>
        </p:txBody>
      </p:sp>
    </p:spTree>
    <p:extLst>
      <p:ext uri="{BB962C8B-B14F-4D97-AF65-F5344CB8AC3E}">
        <p14:creationId xmlns:p14="http://schemas.microsoft.com/office/powerpoint/2010/main" val="424980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effectLst/>
              </a:rPr>
              <a:t>I dendriti ricevono input attraverso le sinapsi di altri neuroni</a:t>
            </a:r>
            <a:r>
              <a:rPr lang="it-IT" dirty="0">
                <a:effectLst/>
              </a:rPr>
              <a:t>. Il soma elabora questi segnali in entrata nel tempo e converte quel valore elaborato in un output, che viene inviato ad altri neuroni attraverso l'assone e le sinapsi.</a:t>
            </a:r>
          </a:p>
          <a:p>
            <a:r>
              <a:rPr lang="it-IT" dirty="0"/>
              <a:t>Quando il soma riceve i segnali in ingresso dai dendriti, esegue una “</a:t>
            </a:r>
            <a:r>
              <a:rPr lang="it-IT" i="1" dirty="0"/>
              <a:t>elaborazione</a:t>
            </a:r>
            <a:r>
              <a:rPr lang="it-IT" dirty="0"/>
              <a:t>”. Se i segnali ricevuti superano una certa soglia, scaturisce un nuovo segnale di uscita sull’assone. Questo segnale si propagherà ad altri neuroni, anche molto distanti tra loro.   Il valore di questa soglia e l’efficienza di trasmissione elettrochimica delle sinapsi sono strettamente legate ai processi di apprendimento.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endParaRPr lang="it-IT" dirty="0"/>
          </a:p>
        </p:txBody>
      </p:sp>
      <p:sp>
        <p:nvSpPr>
          <p:cNvPr id="4" name="Segnaposto numero diapositiva 3"/>
          <p:cNvSpPr>
            <a:spLocks noGrp="1"/>
          </p:cNvSpPr>
          <p:nvPr>
            <p:ph type="sldNum" sz="quarter" idx="5"/>
          </p:nvPr>
        </p:nvSpPr>
        <p:spPr/>
        <p:txBody>
          <a:bodyPr/>
          <a:lstStyle/>
          <a:p>
            <a:fld id="{125A5CD3-43C7-4BC0-8235-62D54C1C239A}" type="slidenum">
              <a:rPr lang="it-IT" smtClean="0"/>
              <a:t>3</a:t>
            </a:fld>
            <a:endParaRPr lang="it-IT"/>
          </a:p>
        </p:txBody>
      </p:sp>
    </p:spTree>
    <p:extLst>
      <p:ext uri="{BB962C8B-B14F-4D97-AF65-F5344CB8AC3E}">
        <p14:creationId xmlns:p14="http://schemas.microsoft.com/office/powerpoint/2010/main" val="401827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 1943 venne definito il primo modello matematico di neurone, consistente in:</a:t>
            </a:r>
          </a:p>
          <a:p>
            <a:pPr>
              <a:buFont typeface="Arial" panose="020B0604020202020204" pitchFamily="34" charset="0"/>
              <a:buChar char="•"/>
            </a:pPr>
            <a:r>
              <a:rPr lang="it-IT" b="1" dirty="0"/>
              <a:t>n</a:t>
            </a:r>
            <a:r>
              <a:rPr lang="it-IT" dirty="0"/>
              <a:t> ingressi (corrispondenti ai dendriti) ognuno di essi dotato di un coefficiente chiamato </a:t>
            </a:r>
            <a:r>
              <a:rPr lang="it-IT" b="1" dirty="0"/>
              <a:t>peso</a:t>
            </a:r>
            <a:r>
              <a:rPr lang="it-IT" dirty="0"/>
              <a:t> che simula l’efficacia della corrispondente sinapsi.</a:t>
            </a:r>
          </a:p>
          <a:p>
            <a:pPr>
              <a:buFont typeface="Arial" panose="020B0604020202020204" pitchFamily="34" charset="0"/>
              <a:buChar char="•"/>
            </a:pPr>
            <a:r>
              <a:rPr lang="it-IT" dirty="0"/>
              <a:t>una </a:t>
            </a:r>
            <a:r>
              <a:rPr lang="it-IT" b="1" dirty="0"/>
              <a:t>funzione sommatoria</a:t>
            </a:r>
            <a:r>
              <a:rPr lang="it-IT" dirty="0"/>
              <a:t> (corrispondente al soma) che raccoglie i valori degli ingressi “</a:t>
            </a:r>
            <a:r>
              <a:rPr lang="it-IT" i="1" dirty="0"/>
              <a:t>pesati</a:t>
            </a:r>
            <a:r>
              <a:rPr lang="it-IT" dirty="0"/>
              <a:t>” e li somma, aggiungendo un ulteriore valore fisso interno chiamato </a:t>
            </a:r>
            <a:r>
              <a:rPr lang="it-IT" b="1" dirty="0" err="1"/>
              <a:t>bias</a:t>
            </a:r>
            <a:r>
              <a:rPr lang="it-IT" dirty="0"/>
              <a:t>.</a:t>
            </a:r>
            <a:r>
              <a:rPr lang="it-IT" b="1" dirty="0"/>
              <a:t> </a:t>
            </a:r>
            <a:r>
              <a:rPr lang="it-IT" dirty="0"/>
              <a:t>Questo è un offset che può servire a trovare il punto di lavoro ottimale del neurone).</a:t>
            </a:r>
          </a:p>
          <a:p>
            <a:pPr>
              <a:buFont typeface="Arial" panose="020B0604020202020204" pitchFamily="34" charset="0"/>
              <a:buChar char="•"/>
            </a:pPr>
            <a:r>
              <a:rPr lang="it-IT" dirty="0"/>
              <a:t>una </a:t>
            </a:r>
            <a:r>
              <a:rPr lang="it-IT" b="1" dirty="0"/>
              <a:t>funzione di attivazione</a:t>
            </a:r>
            <a:r>
              <a:rPr lang="it-IT" dirty="0"/>
              <a:t> che, partendo dal valore della sommatoria precedente, produce un valore di uscita (il corrispondente dell’assone)</a:t>
            </a:r>
          </a:p>
          <a:p>
            <a:endParaRPr lang="it-IT" dirty="0"/>
          </a:p>
        </p:txBody>
      </p:sp>
      <p:sp>
        <p:nvSpPr>
          <p:cNvPr id="4" name="Segnaposto numero diapositiva 3"/>
          <p:cNvSpPr>
            <a:spLocks noGrp="1"/>
          </p:cNvSpPr>
          <p:nvPr>
            <p:ph type="sldNum" sz="quarter" idx="5"/>
          </p:nvPr>
        </p:nvSpPr>
        <p:spPr/>
        <p:txBody>
          <a:bodyPr/>
          <a:lstStyle/>
          <a:p>
            <a:fld id="{125A5CD3-43C7-4BC0-8235-62D54C1C239A}" type="slidenum">
              <a:rPr lang="it-IT" smtClean="0"/>
              <a:t>4</a:t>
            </a:fld>
            <a:endParaRPr lang="it-IT"/>
          </a:p>
        </p:txBody>
      </p:sp>
    </p:spTree>
    <p:extLst>
      <p:ext uri="{BB962C8B-B14F-4D97-AF65-F5344CB8AC3E}">
        <p14:creationId xmlns:p14="http://schemas.microsoft.com/office/powerpoint/2010/main" val="1564893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L’obiettivo dell’algoritmo di apprendimento è  quello di modificare i pesi della rete in modo da minimizzare l’errore medio sui pattern del training set, dove l’errore è  dato dalla differenza tra l’output prodotto dalla rete e l’output desiderato</a:t>
            </a:r>
          </a:p>
          <a:p>
            <a:endParaRPr lang="it-IT" dirty="0"/>
          </a:p>
        </p:txBody>
      </p:sp>
      <p:sp>
        <p:nvSpPr>
          <p:cNvPr id="4" name="Segnaposto numero diapositiva 3"/>
          <p:cNvSpPr>
            <a:spLocks noGrp="1"/>
          </p:cNvSpPr>
          <p:nvPr>
            <p:ph type="sldNum" sz="quarter" idx="5"/>
          </p:nvPr>
        </p:nvSpPr>
        <p:spPr/>
        <p:txBody>
          <a:bodyPr/>
          <a:lstStyle/>
          <a:p>
            <a:fld id="{AA02A0E8-B409-471B-A1EF-2BB5632156C9}" type="slidenum">
              <a:rPr lang="it-IT" smtClean="0"/>
              <a:t>11</a:t>
            </a:fld>
            <a:endParaRPr lang="it-IT"/>
          </a:p>
        </p:txBody>
      </p:sp>
    </p:spTree>
    <p:extLst>
      <p:ext uri="{BB962C8B-B14F-4D97-AF65-F5344CB8AC3E}">
        <p14:creationId xmlns:p14="http://schemas.microsoft.com/office/powerpoint/2010/main" val="3269491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A02A0E8-B409-471B-A1EF-2BB5632156C9}" type="slidenum">
              <a:rPr lang="it-IT" smtClean="0"/>
              <a:t>18</a:t>
            </a:fld>
            <a:endParaRPr lang="it-IT"/>
          </a:p>
        </p:txBody>
      </p:sp>
    </p:spTree>
    <p:extLst>
      <p:ext uri="{BB962C8B-B14F-4D97-AF65-F5344CB8AC3E}">
        <p14:creationId xmlns:p14="http://schemas.microsoft.com/office/powerpoint/2010/main" val="770130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effectLst/>
              </a:rPr>
              <a:t>Finché esiste una differenza  tra il valore effettivo e il valore previsto, dobbiamo aggiustare i pesi. Una volta modificati i pesi, si riesegue la rete neurale, verrà prodotta una nuova funzione costo, si spera, più piccola della precedente. </a:t>
            </a:r>
            <a:br>
              <a:rPr lang="it-IT" dirty="0"/>
            </a:br>
            <a:r>
              <a:rPr lang="it-IT" dirty="0">
                <a:effectLst/>
              </a:rPr>
              <a:t>Dobbiamo ripetere questo processo finché non riduciamo la funzione di costo al minimo possibile.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effectLst/>
              </a:rPr>
              <a:t>Forward-Propagation</a:t>
            </a:r>
            <a:r>
              <a:rPr lang="it-IT" dirty="0">
                <a:effectLst/>
              </a:rPr>
              <a:t>: i campioni vengono elaborati dalla rete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effectLst/>
              </a:rPr>
              <a:t>Backward</a:t>
            </a:r>
            <a:r>
              <a:rPr lang="it-IT" dirty="0">
                <a:effectLst/>
              </a:rPr>
              <a:t> </a:t>
            </a:r>
            <a:r>
              <a:rPr lang="it-IT" dirty="0" err="1">
                <a:effectLst/>
              </a:rPr>
              <a:t>Propagation</a:t>
            </a:r>
            <a:r>
              <a:rPr lang="it-IT" dirty="0">
                <a:effectLst/>
              </a:rPr>
              <a:t> dell’errore permette di determinare per ogni </a:t>
            </a:r>
            <a:r>
              <a:rPr lang="it-IT" dirty="0" err="1">
                <a:effectLst/>
              </a:rPr>
              <a:t>layer</a:t>
            </a:r>
            <a:r>
              <a:rPr lang="it-IT" dirty="0">
                <a:effectLst/>
              </a:rPr>
              <a:t> come aggiornare i pesi pe </a:t>
            </a:r>
            <a:r>
              <a:rPr lang="it-IT" dirty="0" err="1">
                <a:effectLst/>
              </a:rPr>
              <a:t>mininizzare</a:t>
            </a:r>
            <a:r>
              <a:rPr lang="it-IT" dirty="0">
                <a:effectLst/>
              </a:rPr>
              <a:t> l’errore</a:t>
            </a:r>
            <a:endParaRPr lang="it-IT" dirty="0"/>
          </a:p>
          <a:p>
            <a:endParaRPr lang="it-IT" dirty="0"/>
          </a:p>
        </p:txBody>
      </p:sp>
      <p:sp>
        <p:nvSpPr>
          <p:cNvPr id="4" name="Segnaposto numero diapositiva 3"/>
          <p:cNvSpPr>
            <a:spLocks noGrp="1"/>
          </p:cNvSpPr>
          <p:nvPr>
            <p:ph type="sldNum" sz="quarter" idx="5"/>
          </p:nvPr>
        </p:nvSpPr>
        <p:spPr/>
        <p:txBody>
          <a:bodyPr/>
          <a:lstStyle/>
          <a:p>
            <a:fld id="{125A5CD3-43C7-4BC0-8235-62D54C1C239A}" type="slidenum">
              <a:rPr lang="it-IT" smtClean="0"/>
              <a:t>22</a:t>
            </a:fld>
            <a:endParaRPr lang="it-IT"/>
          </a:p>
        </p:txBody>
      </p:sp>
    </p:spTree>
    <p:extLst>
      <p:ext uri="{BB962C8B-B14F-4D97-AF65-F5344CB8AC3E}">
        <p14:creationId xmlns:p14="http://schemas.microsoft.com/office/powerpoint/2010/main" val="171363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DF0016-33B8-2F81-6BCA-1FD9B41C9FE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D9EC8DF-311D-7D64-BC08-13B61C262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FF00C94-4C4E-5B1A-94D6-5C0EA9C6A869}"/>
              </a:ext>
            </a:extLst>
          </p:cNvPr>
          <p:cNvSpPr>
            <a:spLocks noGrp="1"/>
          </p:cNvSpPr>
          <p:nvPr>
            <p:ph type="dt" sz="half" idx="10"/>
          </p:nvPr>
        </p:nvSpPr>
        <p:spPr/>
        <p:txBody>
          <a:bodyPr/>
          <a:lstStyle/>
          <a:p>
            <a:fld id="{F7A30F45-003B-497C-B32E-12F5168BE2DB}" type="datetimeFigureOut">
              <a:rPr lang="it-IT" smtClean="0"/>
              <a:t>08/05/2023</a:t>
            </a:fld>
            <a:endParaRPr lang="it-IT"/>
          </a:p>
        </p:txBody>
      </p:sp>
      <p:sp>
        <p:nvSpPr>
          <p:cNvPr id="5" name="Segnaposto piè di pagina 4">
            <a:extLst>
              <a:ext uri="{FF2B5EF4-FFF2-40B4-BE49-F238E27FC236}">
                <a16:creationId xmlns:a16="http://schemas.microsoft.com/office/drawing/2014/main" id="{A3A817AB-54FD-0B38-EC0F-80AE625433E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FC0005D-E6E2-FEA2-2E18-07A1A3912446}"/>
              </a:ext>
            </a:extLst>
          </p:cNvPr>
          <p:cNvSpPr>
            <a:spLocks noGrp="1"/>
          </p:cNvSpPr>
          <p:nvPr>
            <p:ph type="sldNum" sz="quarter" idx="12"/>
          </p:nvPr>
        </p:nvSpPr>
        <p:spPr/>
        <p:txBody>
          <a:bodyPr/>
          <a:lstStyle/>
          <a:p>
            <a:fld id="{773D821F-DA49-4284-9257-BF70FA46F5BF}" type="slidenum">
              <a:rPr lang="it-IT" smtClean="0"/>
              <a:t>‹N›</a:t>
            </a:fld>
            <a:endParaRPr lang="it-IT"/>
          </a:p>
        </p:txBody>
      </p:sp>
    </p:spTree>
    <p:extLst>
      <p:ext uri="{BB962C8B-B14F-4D97-AF65-F5344CB8AC3E}">
        <p14:creationId xmlns:p14="http://schemas.microsoft.com/office/powerpoint/2010/main" val="6087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7E20BB-F914-51D8-AD61-992E07BF14B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FAC2690-3435-94DE-4D78-56C9CFE7D71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B074027-F180-7C40-2C83-9AFA60A22B26}"/>
              </a:ext>
            </a:extLst>
          </p:cNvPr>
          <p:cNvSpPr>
            <a:spLocks noGrp="1"/>
          </p:cNvSpPr>
          <p:nvPr>
            <p:ph type="dt" sz="half" idx="10"/>
          </p:nvPr>
        </p:nvSpPr>
        <p:spPr/>
        <p:txBody>
          <a:bodyPr/>
          <a:lstStyle/>
          <a:p>
            <a:fld id="{F7A30F45-003B-497C-B32E-12F5168BE2DB}" type="datetimeFigureOut">
              <a:rPr lang="it-IT" smtClean="0"/>
              <a:t>08/05/2023</a:t>
            </a:fld>
            <a:endParaRPr lang="it-IT"/>
          </a:p>
        </p:txBody>
      </p:sp>
      <p:sp>
        <p:nvSpPr>
          <p:cNvPr id="5" name="Segnaposto piè di pagina 4">
            <a:extLst>
              <a:ext uri="{FF2B5EF4-FFF2-40B4-BE49-F238E27FC236}">
                <a16:creationId xmlns:a16="http://schemas.microsoft.com/office/drawing/2014/main" id="{FECF818D-0A72-2FFE-59D3-D30A2FC7F74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A586933-E554-248D-9DD3-E26DFA4C58F6}"/>
              </a:ext>
            </a:extLst>
          </p:cNvPr>
          <p:cNvSpPr>
            <a:spLocks noGrp="1"/>
          </p:cNvSpPr>
          <p:nvPr>
            <p:ph type="sldNum" sz="quarter" idx="12"/>
          </p:nvPr>
        </p:nvSpPr>
        <p:spPr/>
        <p:txBody>
          <a:bodyPr/>
          <a:lstStyle/>
          <a:p>
            <a:fld id="{773D821F-DA49-4284-9257-BF70FA46F5BF}" type="slidenum">
              <a:rPr lang="it-IT" smtClean="0"/>
              <a:t>‹N›</a:t>
            </a:fld>
            <a:endParaRPr lang="it-IT"/>
          </a:p>
        </p:txBody>
      </p:sp>
    </p:spTree>
    <p:extLst>
      <p:ext uri="{BB962C8B-B14F-4D97-AF65-F5344CB8AC3E}">
        <p14:creationId xmlns:p14="http://schemas.microsoft.com/office/powerpoint/2010/main" val="4228737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EB30AD4-55DC-ED46-BFE4-E7EB5D20AB3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2654691-16BB-3EC9-E4D9-9440235D93AB}"/>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274E5A3-D431-CD33-1B06-C2771191B002}"/>
              </a:ext>
            </a:extLst>
          </p:cNvPr>
          <p:cNvSpPr>
            <a:spLocks noGrp="1"/>
          </p:cNvSpPr>
          <p:nvPr>
            <p:ph type="dt" sz="half" idx="10"/>
          </p:nvPr>
        </p:nvSpPr>
        <p:spPr/>
        <p:txBody>
          <a:bodyPr/>
          <a:lstStyle/>
          <a:p>
            <a:fld id="{F7A30F45-003B-497C-B32E-12F5168BE2DB}" type="datetimeFigureOut">
              <a:rPr lang="it-IT" smtClean="0"/>
              <a:t>08/05/2023</a:t>
            </a:fld>
            <a:endParaRPr lang="it-IT"/>
          </a:p>
        </p:txBody>
      </p:sp>
      <p:sp>
        <p:nvSpPr>
          <p:cNvPr id="5" name="Segnaposto piè di pagina 4">
            <a:extLst>
              <a:ext uri="{FF2B5EF4-FFF2-40B4-BE49-F238E27FC236}">
                <a16:creationId xmlns:a16="http://schemas.microsoft.com/office/drawing/2014/main" id="{BD90EAB1-DCEA-BCD7-3AD6-CD318E8F559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008AEB-222B-A6B3-EB6E-7DF62D9E3D41}"/>
              </a:ext>
            </a:extLst>
          </p:cNvPr>
          <p:cNvSpPr>
            <a:spLocks noGrp="1"/>
          </p:cNvSpPr>
          <p:nvPr>
            <p:ph type="sldNum" sz="quarter" idx="12"/>
          </p:nvPr>
        </p:nvSpPr>
        <p:spPr/>
        <p:txBody>
          <a:bodyPr/>
          <a:lstStyle/>
          <a:p>
            <a:fld id="{773D821F-DA49-4284-9257-BF70FA46F5BF}" type="slidenum">
              <a:rPr lang="it-IT" smtClean="0"/>
              <a:t>‹N›</a:t>
            </a:fld>
            <a:endParaRPr lang="it-IT"/>
          </a:p>
        </p:txBody>
      </p:sp>
    </p:spTree>
    <p:extLst>
      <p:ext uri="{BB962C8B-B14F-4D97-AF65-F5344CB8AC3E}">
        <p14:creationId xmlns:p14="http://schemas.microsoft.com/office/powerpoint/2010/main" val="4257237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F6DA9E-7015-4C88-5B9D-1C2B4840AD2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97A6672-A03C-5B02-198F-4F71D0F6D7C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6052E4-693C-8182-CBCA-8B719DF0A6CC}"/>
              </a:ext>
            </a:extLst>
          </p:cNvPr>
          <p:cNvSpPr>
            <a:spLocks noGrp="1"/>
          </p:cNvSpPr>
          <p:nvPr>
            <p:ph type="dt" sz="half" idx="10"/>
          </p:nvPr>
        </p:nvSpPr>
        <p:spPr/>
        <p:txBody>
          <a:bodyPr/>
          <a:lstStyle/>
          <a:p>
            <a:fld id="{F7A30F45-003B-497C-B32E-12F5168BE2DB}" type="datetimeFigureOut">
              <a:rPr lang="it-IT" smtClean="0"/>
              <a:t>08/05/2023</a:t>
            </a:fld>
            <a:endParaRPr lang="it-IT"/>
          </a:p>
        </p:txBody>
      </p:sp>
      <p:sp>
        <p:nvSpPr>
          <p:cNvPr id="5" name="Segnaposto piè di pagina 4">
            <a:extLst>
              <a:ext uri="{FF2B5EF4-FFF2-40B4-BE49-F238E27FC236}">
                <a16:creationId xmlns:a16="http://schemas.microsoft.com/office/drawing/2014/main" id="{69C94354-4E40-0429-2101-F7206806164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FD29B5C-7CE2-4A1F-4D6B-8BFBA04F6357}"/>
              </a:ext>
            </a:extLst>
          </p:cNvPr>
          <p:cNvSpPr>
            <a:spLocks noGrp="1"/>
          </p:cNvSpPr>
          <p:nvPr>
            <p:ph type="sldNum" sz="quarter" idx="12"/>
          </p:nvPr>
        </p:nvSpPr>
        <p:spPr/>
        <p:txBody>
          <a:bodyPr/>
          <a:lstStyle/>
          <a:p>
            <a:fld id="{773D821F-DA49-4284-9257-BF70FA46F5BF}" type="slidenum">
              <a:rPr lang="it-IT" smtClean="0"/>
              <a:t>‹N›</a:t>
            </a:fld>
            <a:endParaRPr lang="it-IT"/>
          </a:p>
        </p:txBody>
      </p:sp>
    </p:spTree>
    <p:extLst>
      <p:ext uri="{BB962C8B-B14F-4D97-AF65-F5344CB8AC3E}">
        <p14:creationId xmlns:p14="http://schemas.microsoft.com/office/powerpoint/2010/main" val="214959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83246A-8CC9-82BC-8C8F-36C3089205B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057D9D8-D91E-B673-1D47-A9F057F76E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498EDE9-0692-E4ED-D8CE-6BE47C25BD73}"/>
              </a:ext>
            </a:extLst>
          </p:cNvPr>
          <p:cNvSpPr>
            <a:spLocks noGrp="1"/>
          </p:cNvSpPr>
          <p:nvPr>
            <p:ph type="dt" sz="half" idx="10"/>
          </p:nvPr>
        </p:nvSpPr>
        <p:spPr/>
        <p:txBody>
          <a:bodyPr/>
          <a:lstStyle/>
          <a:p>
            <a:fld id="{F7A30F45-003B-497C-B32E-12F5168BE2DB}" type="datetimeFigureOut">
              <a:rPr lang="it-IT" smtClean="0"/>
              <a:t>08/05/2023</a:t>
            </a:fld>
            <a:endParaRPr lang="it-IT"/>
          </a:p>
        </p:txBody>
      </p:sp>
      <p:sp>
        <p:nvSpPr>
          <p:cNvPr id="5" name="Segnaposto piè di pagina 4">
            <a:extLst>
              <a:ext uri="{FF2B5EF4-FFF2-40B4-BE49-F238E27FC236}">
                <a16:creationId xmlns:a16="http://schemas.microsoft.com/office/drawing/2014/main" id="{B0CE40EE-F657-74DA-2E39-6A180426AB1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AB04369-E046-AA3B-3249-5AFD9A7CCA6F}"/>
              </a:ext>
            </a:extLst>
          </p:cNvPr>
          <p:cNvSpPr>
            <a:spLocks noGrp="1"/>
          </p:cNvSpPr>
          <p:nvPr>
            <p:ph type="sldNum" sz="quarter" idx="12"/>
          </p:nvPr>
        </p:nvSpPr>
        <p:spPr/>
        <p:txBody>
          <a:bodyPr/>
          <a:lstStyle/>
          <a:p>
            <a:fld id="{773D821F-DA49-4284-9257-BF70FA46F5BF}" type="slidenum">
              <a:rPr lang="it-IT" smtClean="0"/>
              <a:t>‹N›</a:t>
            </a:fld>
            <a:endParaRPr lang="it-IT"/>
          </a:p>
        </p:txBody>
      </p:sp>
    </p:spTree>
    <p:extLst>
      <p:ext uri="{BB962C8B-B14F-4D97-AF65-F5344CB8AC3E}">
        <p14:creationId xmlns:p14="http://schemas.microsoft.com/office/powerpoint/2010/main" val="422175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D3EFBA-4AB6-A385-C4EB-15DD1965393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CE8DBE1-DB37-ACAF-8932-775D81E914C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F145ED1-FA53-2BB1-D300-2D35BD9FCED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9095C92-9264-24C8-9D0B-BEB1E96E4BC1}"/>
              </a:ext>
            </a:extLst>
          </p:cNvPr>
          <p:cNvSpPr>
            <a:spLocks noGrp="1"/>
          </p:cNvSpPr>
          <p:nvPr>
            <p:ph type="dt" sz="half" idx="10"/>
          </p:nvPr>
        </p:nvSpPr>
        <p:spPr/>
        <p:txBody>
          <a:bodyPr/>
          <a:lstStyle/>
          <a:p>
            <a:fld id="{F7A30F45-003B-497C-B32E-12F5168BE2DB}" type="datetimeFigureOut">
              <a:rPr lang="it-IT" smtClean="0"/>
              <a:t>08/05/2023</a:t>
            </a:fld>
            <a:endParaRPr lang="it-IT"/>
          </a:p>
        </p:txBody>
      </p:sp>
      <p:sp>
        <p:nvSpPr>
          <p:cNvPr id="6" name="Segnaposto piè di pagina 5">
            <a:extLst>
              <a:ext uri="{FF2B5EF4-FFF2-40B4-BE49-F238E27FC236}">
                <a16:creationId xmlns:a16="http://schemas.microsoft.com/office/drawing/2014/main" id="{12DAD387-E6D6-CBE7-6278-D3D7F54BA89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59B095-590F-241B-CB3E-894EEB56802F}"/>
              </a:ext>
            </a:extLst>
          </p:cNvPr>
          <p:cNvSpPr>
            <a:spLocks noGrp="1"/>
          </p:cNvSpPr>
          <p:nvPr>
            <p:ph type="sldNum" sz="quarter" idx="12"/>
          </p:nvPr>
        </p:nvSpPr>
        <p:spPr/>
        <p:txBody>
          <a:bodyPr/>
          <a:lstStyle/>
          <a:p>
            <a:fld id="{773D821F-DA49-4284-9257-BF70FA46F5BF}" type="slidenum">
              <a:rPr lang="it-IT" smtClean="0"/>
              <a:t>‹N›</a:t>
            </a:fld>
            <a:endParaRPr lang="it-IT"/>
          </a:p>
        </p:txBody>
      </p:sp>
    </p:spTree>
    <p:extLst>
      <p:ext uri="{BB962C8B-B14F-4D97-AF65-F5344CB8AC3E}">
        <p14:creationId xmlns:p14="http://schemas.microsoft.com/office/powerpoint/2010/main" val="63584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93FC83-2EED-CAED-F43B-B6F4BAE0CA8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7CBD885-04E6-2790-EC5C-C17FEB7C27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00B9DD7-B875-84D0-A103-230C6162B0F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488BE28-9AE3-D779-B7C1-9048912F6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D2E145A-8F7D-D10B-C36A-0ABD612A7BD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72149C3-BF7F-5DC0-951B-9EE57BA3610B}"/>
              </a:ext>
            </a:extLst>
          </p:cNvPr>
          <p:cNvSpPr>
            <a:spLocks noGrp="1"/>
          </p:cNvSpPr>
          <p:nvPr>
            <p:ph type="dt" sz="half" idx="10"/>
          </p:nvPr>
        </p:nvSpPr>
        <p:spPr/>
        <p:txBody>
          <a:bodyPr/>
          <a:lstStyle/>
          <a:p>
            <a:fld id="{F7A30F45-003B-497C-B32E-12F5168BE2DB}" type="datetimeFigureOut">
              <a:rPr lang="it-IT" smtClean="0"/>
              <a:t>08/05/2023</a:t>
            </a:fld>
            <a:endParaRPr lang="it-IT"/>
          </a:p>
        </p:txBody>
      </p:sp>
      <p:sp>
        <p:nvSpPr>
          <p:cNvPr id="8" name="Segnaposto piè di pagina 7">
            <a:extLst>
              <a:ext uri="{FF2B5EF4-FFF2-40B4-BE49-F238E27FC236}">
                <a16:creationId xmlns:a16="http://schemas.microsoft.com/office/drawing/2014/main" id="{F1D88E44-B705-2F1E-CA02-BE08FEA5F9F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2A8B0E9-0143-3672-95BD-3500F599748A}"/>
              </a:ext>
            </a:extLst>
          </p:cNvPr>
          <p:cNvSpPr>
            <a:spLocks noGrp="1"/>
          </p:cNvSpPr>
          <p:nvPr>
            <p:ph type="sldNum" sz="quarter" idx="12"/>
          </p:nvPr>
        </p:nvSpPr>
        <p:spPr/>
        <p:txBody>
          <a:bodyPr/>
          <a:lstStyle/>
          <a:p>
            <a:fld id="{773D821F-DA49-4284-9257-BF70FA46F5BF}" type="slidenum">
              <a:rPr lang="it-IT" smtClean="0"/>
              <a:t>‹N›</a:t>
            </a:fld>
            <a:endParaRPr lang="it-IT"/>
          </a:p>
        </p:txBody>
      </p:sp>
    </p:spTree>
    <p:extLst>
      <p:ext uri="{BB962C8B-B14F-4D97-AF65-F5344CB8AC3E}">
        <p14:creationId xmlns:p14="http://schemas.microsoft.com/office/powerpoint/2010/main" val="2660787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29AB15-2247-8D95-EC2F-7108BD63AFF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11259D9-D7AE-E65D-E001-9A9002EC7AE3}"/>
              </a:ext>
            </a:extLst>
          </p:cNvPr>
          <p:cNvSpPr>
            <a:spLocks noGrp="1"/>
          </p:cNvSpPr>
          <p:nvPr>
            <p:ph type="dt" sz="half" idx="10"/>
          </p:nvPr>
        </p:nvSpPr>
        <p:spPr/>
        <p:txBody>
          <a:bodyPr/>
          <a:lstStyle/>
          <a:p>
            <a:fld id="{F7A30F45-003B-497C-B32E-12F5168BE2DB}" type="datetimeFigureOut">
              <a:rPr lang="it-IT" smtClean="0"/>
              <a:t>08/05/2023</a:t>
            </a:fld>
            <a:endParaRPr lang="it-IT"/>
          </a:p>
        </p:txBody>
      </p:sp>
      <p:sp>
        <p:nvSpPr>
          <p:cNvPr id="4" name="Segnaposto piè di pagina 3">
            <a:extLst>
              <a:ext uri="{FF2B5EF4-FFF2-40B4-BE49-F238E27FC236}">
                <a16:creationId xmlns:a16="http://schemas.microsoft.com/office/drawing/2014/main" id="{11F2A42F-8E52-023A-DAB7-71A4307A4AC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B538741-9346-57B9-0D7A-43B682D78AF3}"/>
              </a:ext>
            </a:extLst>
          </p:cNvPr>
          <p:cNvSpPr>
            <a:spLocks noGrp="1"/>
          </p:cNvSpPr>
          <p:nvPr>
            <p:ph type="sldNum" sz="quarter" idx="12"/>
          </p:nvPr>
        </p:nvSpPr>
        <p:spPr/>
        <p:txBody>
          <a:bodyPr/>
          <a:lstStyle/>
          <a:p>
            <a:fld id="{773D821F-DA49-4284-9257-BF70FA46F5BF}" type="slidenum">
              <a:rPr lang="it-IT" smtClean="0"/>
              <a:t>‹N›</a:t>
            </a:fld>
            <a:endParaRPr lang="it-IT"/>
          </a:p>
        </p:txBody>
      </p:sp>
    </p:spTree>
    <p:extLst>
      <p:ext uri="{BB962C8B-B14F-4D97-AF65-F5344CB8AC3E}">
        <p14:creationId xmlns:p14="http://schemas.microsoft.com/office/powerpoint/2010/main" val="317875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40B6AAE-9EBE-B7AA-DC6A-AEF9D9F95649}"/>
              </a:ext>
            </a:extLst>
          </p:cNvPr>
          <p:cNvSpPr>
            <a:spLocks noGrp="1"/>
          </p:cNvSpPr>
          <p:nvPr>
            <p:ph type="dt" sz="half" idx="10"/>
          </p:nvPr>
        </p:nvSpPr>
        <p:spPr/>
        <p:txBody>
          <a:bodyPr/>
          <a:lstStyle/>
          <a:p>
            <a:fld id="{F7A30F45-003B-497C-B32E-12F5168BE2DB}" type="datetimeFigureOut">
              <a:rPr lang="it-IT" smtClean="0"/>
              <a:t>08/05/2023</a:t>
            </a:fld>
            <a:endParaRPr lang="it-IT"/>
          </a:p>
        </p:txBody>
      </p:sp>
      <p:sp>
        <p:nvSpPr>
          <p:cNvPr id="3" name="Segnaposto piè di pagina 2">
            <a:extLst>
              <a:ext uri="{FF2B5EF4-FFF2-40B4-BE49-F238E27FC236}">
                <a16:creationId xmlns:a16="http://schemas.microsoft.com/office/drawing/2014/main" id="{848B6E9B-B4BC-0FE0-FFA6-1DA627E4B30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42F5516-80E1-EBFE-00CF-CE244B0FCFF7}"/>
              </a:ext>
            </a:extLst>
          </p:cNvPr>
          <p:cNvSpPr>
            <a:spLocks noGrp="1"/>
          </p:cNvSpPr>
          <p:nvPr>
            <p:ph type="sldNum" sz="quarter" idx="12"/>
          </p:nvPr>
        </p:nvSpPr>
        <p:spPr/>
        <p:txBody>
          <a:bodyPr/>
          <a:lstStyle/>
          <a:p>
            <a:fld id="{773D821F-DA49-4284-9257-BF70FA46F5BF}" type="slidenum">
              <a:rPr lang="it-IT" smtClean="0"/>
              <a:t>‹N›</a:t>
            </a:fld>
            <a:endParaRPr lang="it-IT"/>
          </a:p>
        </p:txBody>
      </p:sp>
    </p:spTree>
    <p:extLst>
      <p:ext uri="{BB962C8B-B14F-4D97-AF65-F5344CB8AC3E}">
        <p14:creationId xmlns:p14="http://schemas.microsoft.com/office/powerpoint/2010/main" val="363162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AA4D98-A205-82D3-5A1D-EDE83B6F74A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469213D-368A-A361-02DD-C25664C411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70083F7-2DB9-BD8D-4BE5-FDB1E297F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B3311A0-ACCF-C7AE-CFD7-83086042AD60}"/>
              </a:ext>
            </a:extLst>
          </p:cNvPr>
          <p:cNvSpPr>
            <a:spLocks noGrp="1"/>
          </p:cNvSpPr>
          <p:nvPr>
            <p:ph type="dt" sz="half" idx="10"/>
          </p:nvPr>
        </p:nvSpPr>
        <p:spPr/>
        <p:txBody>
          <a:bodyPr/>
          <a:lstStyle/>
          <a:p>
            <a:fld id="{F7A30F45-003B-497C-B32E-12F5168BE2DB}" type="datetimeFigureOut">
              <a:rPr lang="it-IT" smtClean="0"/>
              <a:t>08/05/2023</a:t>
            </a:fld>
            <a:endParaRPr lang="it-IT"/>
          </a:p>
        </p:txBody>
      </p:sp>
      <p:sp>
        <p:nvSpPr>
          <p:cNvPr id="6" name="Segnaposto piè di pagina 5">
            <a:extLst>
              <a:ext uri="{FF2B5EF4-FFF2-40B4-BE49-F238E27FC236}">
                <a16:creationId xmlns:a16="http://schemas.microsoft.com/office/drawing/2014/main" id="{0AE783F0-4BCB-478B-61F9-9391F9BB13B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520CD06-1825-4E8E-D7AD-D96A3AA8AF10}"/>
              </a:ext>
            </a:extLst>
          </p:cNvPr>
          <p:cNvSpPr>
            <a:spLocks noGrp="1"/>
          </p:cNvSpPr>
          <p:nvPr>
            <p:ph type="sldNum" sz="quarter" idx="12"/>
          </p:nvPr>
        </p:nvSpPr>
        <p:spPr/>
        <p:txBody>
          <a:bodyPr/>
          <a:lstStyle/>
          <a:p>
            <a:fld id="{773D821F-DA49-4284-9257-BF70FA46F5BF}" type="slidenum">
              <a:rPr lang="it-IT" smtClean="0"/>
              <a:t>‹N›</a:t>
            </a:fld>
            <a:endParaRPr lang="it-IT"/>
          </a:p>
        </p:txBody>
      </p:sp>
    </p:spTree>
    <p:extLst>
      <p:ext uri="{BB962C8B-B14F-4D97-AF65-F5344CB8AC3E}">
        <p14:creationId xmlns:p14="http://schemas.microsoft.com/office/powerpoint/2010/main" val="353599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C234E7-129F-4D3D-5851-CEB1EBC4ED0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77178BF-0659-DE08-2F97-724F7C97BD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412D5D4-EE9C-3EE5-B4E0-D4C834E21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55A67EF-E908-8096-6D57-683E03DBBFC1}"/>
              </a:ext>
            </a:extLst>
          </p:cNvPr>
          <p:cNvSpPr>
            <a:spLocks noGrp="1"/>
          </p:cNvSpPr>
          <p:nvPr>
            <p:ph type="dt" sz="half" idx="10"/>
          </p:nvPr>
        </p:nvSpPr>
        <p:spPr/>
        <p:txBody>
          <a:bodyPr/>
          <a:lstStyle/>
          <a:p>
            <a:fld id="{F7A30F45-003B-497C-B32E-12F5168BE2DB}" type="datetimeFigureOut">
              <a:rPr lang="it-IT" smtClean="0"/>
              <a:t>08/05/2023</a:t>
            </a:fld>
            <a:endParaRPr lang="it-IT"/>
          </a:p>
        </p:txBody>
      </p:sp>
      <p:sp>
        <p:nvSpPr>
          <p:cNvPr id="6" name="Segnaposto piè di pagina 5">
            <a:extLst>
              <a:ext uri="{FF2B5EF4-FFF2-40B4-BE49-F238E27FC236}">
                <a16:creationId xmlns:a16="http://schemas.microsoft.com/office/drawing/2014/main" id="{60CA98A6-5A9B-AF63-F9B3-FE43871FCC6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65459D2-3EB7-EDD5-DB12-17A9BAA2A732}"/>
              </a:ext>
            </a:extLst>
          </p:cNvPr>
          <p:cNvSpPr>
            <a:spLocks noGrp="1"/>
          </p:cNvSpPr>
          <p:nvPr>
            <p:ph type="sldNum" sz="quarter" idx="12"/>
          </p:nvPr>
        </p:nvSpPr>
        <p:spPr/>
        <p:txBody>
          <a:bodyPr/>
          <a:lstStyle/>
          <a:p>
            <a:fld id="{773D821F-DA49-4284-9257-BF70FA46F5BF}" type="slidenum">
              <a:rPr lang="it-IT" smtClean="0"/>
              <a:t>‹N›</a:t>
            </a:fld>
            <a:endParaRPr lang="it-IT"/>
          </a:p>
        </p:txBody>
      </p:sp>
    </p:spTree>
    <p:extLst>
      <p:ext uri="{BB962C8B-B14F-4D97-AF65-F5344CB8AC3E}">
        <p14:creationId xmlns:p14="http://schemas.microsoft.com/office/powerpoint/2010/main" val="382197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840640C-2807-D121-8796-E6AD3A9201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3D2659A-AE56-68FF-3CB9-5804950287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D72D36C-3002-5F85-1631-32FE7659A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30F45-003B-497C-B32E-12F5168BE2DB}" type="datetimeFigureOut">
              <a:rPr lang="it-IT" smtClean="0"/>
              <a:t>08/05/2023</a:t>
            </a:fld>
            <a:endParaRPr lang="it-IT"/>
          </a:p>
        </p:txBody>
      </p:sp>
      <p:sp>
        <p:nvSpPr>
          <p:cNvPr id="5" name="Segnaposto piè di pagina 4">
            <a:extLst>
              <a:ext uri="{FF2B5EF4-FFF2-40B4-BE49-F238E27FC236}">
                <a16:creationId xmlns:a16="http://schemas.microsoft.com/office/drawing/2014/main" id="{97427F5F-0DF2-F709-A639-BF5A7824E7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5329D19-8FD3-B603-2EA5-3EAC753B63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D821F-DA49-4284-9257-BF70FA46F5BF}" type="slidenum">
              <a:rPr lang="it-IT" smtClean="0"/>
              <a:t>‹N›</a:t>
            </a:fld>
            <a:endParaRPr lang="it-IT"/>
          </a:p>
        </p:txBody>
      </p:sp>
    </p:spTree>
    <p:extLst>
      <p:ext uri="{BB962C8B-B14F-4D97-AF65-F5344CB8AC3E}">
        <p14:creationId xmlns:p14="http://schemas.microsoft.com/office/powerpoint/2010/main" val="3764208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16.png"/><Relationship Id="rId3" Type="http://schemas.openxmlformats.org/officeDocument/2006/relationships/image" Target="../media/image9.png"/><Relationship Id="rId21" Type="http://schemas.openxmlformats.org/officeDocument/2006/relationships/image" Target="../media/image49.png"/><Relationship Id="rId7" Type="http://schemas.openxmlformats.org/officeDocument/2006/relationships/image" Target="../media/image10.png"/><Relationship Id="rId12" Type="http://schemas.openxmlformats.org/officeDocument/2006/relationships/image" Target="../media/image40.png"/><Relationship Id="rId17" Type="http://schemas.openxmlformats.org/officeDocument/2006/relationships/image" Target="../media/image14.png"/><Relationship Id="rId25" Type="http://schemas.openxmlformats.org/officeDocument/2006/relationships/image" Target="../media/image53.png"/><Relationship Id="rId2" Type="http://schemas.openxmlformats.org/officeDocument/2006/relationships/image" Target="../media/image8.png"/><Relationship Id="rId16" Type="http://schemas.openxmlformats.org/officeDocument/2006/relationships/image" Target="../media/image13.png"/><Relationship Id="rId20" Type="http://schemas.openxmlformats.org/officeDocument/2006/relationships/image" Target="../media/image15.png"/><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png"/><Relationship Id="rId32" Type="http://schemas.openxmlformats.org/officeDocument/2006/relationships/image" Target="../media/image22.png"/><Relationship Id="rId5" Type="http://schemas.openxmlformats.org/officeDocument/2006/relationships/image" Target="../media/image33.png"/><Relationship Id="rId15" Type="http://schemas.openxmlformats.org/officeDocument/2006/relationships/image" Target="../media/image43.png"/><Relationship Id="rId28" Type="http://schemas.openxmlformats.org/officeDocument/2006/relationships/image" Target="../media/image18.png"/><Relationship Id="rId10" Type="http://schemas.openxmlformats.org/officeDocument/2006/relationships/image" Target="../media/image38.png"/><Relationship Id="rId19" Type="http://schemas.openxmlformats.org/officeDocument/2006/relationships/image" Target="../media/image47.png"/><Relationship Id="rId31" Type="http://schemas.openxmlformats.org/officeDocument/2006/relationships/image" Target="../media/image21.png"/><Relationship Id="rId4" Type="http://schemas.openxmlformats.org/officeDocument/2006/relationships/image" Target="../media/image32.png"/><Relationship Id="rId9" Type="http://schemas.openxmlformats.org/officeDocument/2006/relationships/image" Target="../media/image12.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17.png"/><Relationship Id="rId30"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52B0DC-7E2D-CF38-EC5F-FCE5D00B9B91}"/>
              </a:ext>
            </a:extLst>
          </p:cNvPr>
          <p:cNvSpPr>
            <a:spLocks noGrp="1"/>
          </p:cNvSpPr>
          <p:nvPr>
            <p:ph type="ctrTitle"/>
          </p:nvPr>
        </p:nvSpPr>
        <p:spPr/>
        <p:txBody>
          <a:bodyPr/>
          <a:lstStyle/>
          <a:p>
            <a:r>
              <a:rPr lang="it-IT" dirty="0"/>
              <a:t>Training di una rete neurale</a:t>
            </a:r>
          </a:p>
        </p:txBody>
      </p:sp>
    </p:spTree>
    <p:extLst>
      <p:ext uri="{BB962C8B-B14F-4D97-AF65-F5344CB8AC3E}">
        <p14:creationId xmlns:p14="http://schemas.microsoft.com/office/powerpoint/2010/main" val="123712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E33A72C2-A2D1-C299-A79F-41C2CBF422AA}"/>
              </a:ext>
            </a:extLst>
          </p:cNvPr>
          <p:cNvSpPr txBox="1"/>
          <p:nvPr/>
        </p:nvSpPr>
        <p:spPr>
          <a:xfrm>
            <a:off x="728963" y="1280228"/>
            <a:ext cx="11057876" cy="2031325"/>
          </a:xfrm>
          <a:prstGeom prst="rect">
            <a:avLst/>
          </a:prstGeom>
          <a:noFill/>
        </p:spPr>
        <p:txBody>
          <a:bodyPr wrap="square">
            <a:spAutoFit/>
          </a:bodyPr>
          <a:lstStyle/>
          <a:p>
            <a:r>
              <a:rPr lang="it-IT" dirty="0"/>
              <a:t>Multi Layer </a:t>
            </a:r>
            <a:r>
              <a:rPr lang="it-IT" dirty="0" err="1"/>
              <a:t>Perceptron</a:t>
            </a:r>
            <a:r>
              <a:rPr lang="it-IT" dirty="0"/>
              <a:t> (MLP)  è l'FFNN più comune costituito da tre o più </a:t>
            </a:r>
            <a:r>
              <a:rPr lang="it-IT" dirty="0" err="1"/>
              <a:t>layer</a:t>
            </a:r>
            <a:r>
              <a:rPr lang="it-IT" dirty="0"/>
              <a:t> (strati):</a:t>
            </a:r>
          </a:p>
          <a:p>
            <a:pPr marL="285750" indent="-285750">
              <a:buFont typeface="Arial" panose="020B0604020202020204" pitchFamily="34" charset="0"/>
              <a:buChar char="•"/>
            </a:pPr>
            <a:r>
              <a:rPr lang="it-IT" dirty="0"/>
              <a:t>un </a:t>
            </a:r>
            <a:r>
              <a:rPr lang="it-IT" dirty="0" err="1"/>
              <a:t>layer</a:t>
            </a:r>
            <a:r>
              <a:rPr lang="it-IT" dirty="0"/>
              <a:t> di input</a:t>
            </a:r>
          </a:p>
          <a:p>
            <a:pPr marL="285750" indent="-285750">
              <a:buFont typeface="Arial" panose="020B0604020202020204" pitchFamily="34" charset="0"/>
              <a:buChar char="•"/>
            </a:pPr>
            <a:r>
              <a:rPr lang="it-IT" dirty="0"/>
              <a:t>uno o più </a:t>
            </a:r>
            <a:r>
              <a:rPr lang="it-IT" dirty="0" err="1"/>
              <a:t>layer</a:t>
            </a:r>
            <a:r>
              <a:rPr lang="it-IT" dirty="0"/>
              <a:t> nascosti</a:t>
            </a:r>
          </a:p>
          <a:p>
            <a:pPr marL="285750" indent="-285750">
              <a:buFont typeface="Arial" panose="020B0604020202020204" pitchFamily="34" charset="0"/>
              <a:buChar char="•"/>
            </a:pPr>
            <a:r>
              <a:rPr lang="it-IT" dirty="0"/>
              <a:t>un </a:t>
            </a:r>
            <a:r>
              <a:rPr lang="it-IT" dirty="0" err="1"/>
              <a:t>layer</a:t>
            </a:r>
            <a:r>
              <a:rPr lang="it-IT" dirty="0"/>
              <a:t>  di output</a:t>
            </a:r>
          </a:p>
          <a:p>
            <a:endParaRPr lang="it-IT" dirty="0"/>
          </a:p>
          <a:p>
            <a:endParaRPr lang="it-IT" dirty="0"/>
          </a:p>
          <a:p>
            <a:r>
              <a:rPr lang="it-IT" dirty="0"/>
              <a:t>Le MLP sono </a:t>
            </a:r>
            <a:r>
              <a:rPr lang="it-IT" dirty="0" err="1"/>
              <a:t>fully-connected</a:t>
            </a:r>
            <a:r>
              <a:rPr lang="it-IT" dirty="0"/>
              <a:t>: ogni neurone in uno strato è connesso con ogni neurone nello strato successivo</a:t>
            </a:r>
          </a:p>
        </p:txBody>
      </p:sp>
      <p:sp>
        <p:nvSpPr>
          <p:cNvPr id="6" name="CasellaDiTesto 5">
            <a:extLst>
              <a:ext uri="{FF2B5EF4-FFF2-40B4-BE49-F238E27FC236}">
                <a16:creationId xmlns:a16="http://schemas.microsoft.com/office/drawing/2014/main" id="{E312C35D-008C-23BA-F4AC-E11F4C1F4DC7}"/>
              </a:ext>
            </a:extLst>
          </p:cNvPr>
          <p:cNvSpPr txBox="1"/>
          <p:nvPr/>
        </p:nvSpPr>
        <p:spPr>
          <a:xfrm>
            <a:off x="1215221" y="279306"/>
            <a:ext cx="7549638" cy="646331"/>
          </a:xfrm>
          <a:prstGeom prst="rect">
            <a:avLst/>
          </a:prstGeom>
          <a:noFill/>
        </p:spPr>
        <p:txBody>
          <a:bodyPr wrap="square" rtlCol="0">
            <a:spAutoFit/>
          </a:bodyPr>
          <a:lstStyle/>
          <a:p>
            <a:r>
              <a:rPr lang="it-IT" sz="3600" dirty="0">
                <a:solidFill>
                  <a:srgbClr val="FF0000"/>
                </a:solidFill>
                <a:latin typeface="+mj-lt"/>
                <a:ea typeface="+mj-ea"/>
                <a:cs typeface="+mj-cs"/>
              </a:rPr>
              <a:t>Multi Layer </a:t>
            </a:r>
            <a:r>
              <a:rPr lang="it-IT" sz="3600" dirty="0" err="1">
                <a:solidFill>
                  <a:srgbClr val="FF0000"/>
                </a:solidFill>
                <a:latin typeface="+mj-lt"/>
                <a:ea typeface="+mj-ea"/>
                <a:cs typeface="+mj-cs"/>
              </a:rPr>
              <a:t>Perceptron</a:t>
            </a:r>
            <a:r>
              <a:rPr lang="it-IT" sz="3600" dirty="0">
                <a:solidFill>
                  <a:srgbClr val="FF0000"/>
                </a:solidFill>
                <a:latin typeface="+mj-lt"/>
                <a:ea typeface="+mj-ea"/>
                <a:cs typeface="+mj-cs"/>
              </a:rPr>
              <a:t> (MLP)</a:t>
            </a:r>
          </a:p>
        </p:txBody>
      </p:sp>
      <p:sp>
        <p:nvSpPr>
          <p:cNvPr id="8" name="CasellaDiTesto 7">
            <a:extLst>
              <a:ext uri="{FF2B5EF4-FFF2-40B4-BE49-F238E27FC236}">
                <a16:creationId xmlns:a16="http://schemas.microsoft.com/office/drawing/2014/main" id="{903F596F-BCD6-240B-EF6F-5C2163D42EB5}"/>
              </a:ext>
            </a:extLst>
          </p:cNvPr>
          <p:cNvSpPr txBox="1"/>
          <p:nvPr/>
        </p:nvSpPr>
        <p:spPr>
          <a:xfrm>
            <a:off x="815340" y="4098663"/>
            <a:ext cx="10561319" cy="1200329"/>
          </a:xfrm>
          <a:prstGeom prst="rect">
            <a:avLst/>
          </a:prstGeom>
          <a:noFill/>
        </p:spPr>
        <p:txBody>
          <a:bodyPr wrap="square">
            <a:spAutoFit/>
          </a:bodyPr>
          <a:lstStyle/>
          <a:p>
            <a:r>
              <a:rPr lang="it-IT" dirty="0"/>
              <a:t>Un teorema noto </a:t>
            </a:r>
            <a:r>
              <a:rPr lang="it-IT" b="1" dirty="0">
                <a:solidFill>
                  <a:srgbClr val="FF0000"/>
                </a:solidFill>
              </a:rPr>
              <a:t>come </a:t>
            </a:r>
            <a:r>
              <a:rPr lang="it-IT" b="1" dirty="0" err="1">
                <a:solidFill>
                  <a:srgbClr val="FF0000"/>
                </a:solidFill>
              </a:rPr>
              <a:t>universal</a:t>
            </a:r>
            <a:r>
              <a:rPr lang="it-IT" b="1" dirty="0">
                <a:solidFill>
                  <a:srgbClr val="FF0000"/>
                </a:solidFill>
              </a:rPr>
              <a:t> </a:t>
            </a:r>
            <a:r>
              <a:rPr lang="it-IT" b="1" dirty="0" err="1">
                <a:solidFill>
                  <a:srgbClr val="FF0000"/>
                </a:solidFill>
              </a:rPr>
              <a:t>approximation</a:t>
            </a:r>
            <a:r>
              <a:rPr lang="it-IT" b="1" dirty="0">
                <a:solidFill>
                  <a:srgbClr val="FF0000"/>
                </a:solidFill>
              </a:rPr>
              <a:t> </a:t>
            </a:r>
            <a:r>
              <a:rPr lang="it-IT" b="1" dirty="0" err="1">
                <a:solidFill>
                  <a:srgbClr val="FF0000"/>
                </a:solidFill>
              </a:rPr>
              <a:t>theorem</a:t>
            </a:r>
            <a:r>
              <a:rPr lang="it-IT" b="1" dirty="0">
                <a:solidFill>
                  <a:srgbClr val="FF0000"/>
                </a:solidFill>
              </a:rPr>
              <a:t> </a:t>
            </a:r>
            <a:r>
              <a:rPr lang="it-IT" dirty="0"/>
              <a:t>asserisce che ogni funzione continua che mappa intervalli di numeri reali su un intervallo di numeri reali può essere approssimata da un MLP con un solo </a:t>
            </a:r>
            <a:r>
              <a:rPr lang="it-IT" dirty="0" err="1"/>
              <a:t>hidden</a:t>
            </a:r>
            <a:r>
              <a:rPr lang="it-IT" dirty="0"/>
              <a:t> </a:t>
            </a:r>
            <a:r>
              <a:rPr lang="it-IT" dirty="0" err="1"/>
              <a:t>layer</a:t>
            </a:r>
            <a:r>
              <a:rPr lang="it-IT" dirty="0"/>
              <a:t>. Questa è una delle motivazioni per cui per molti decenni (fino all’esplosione del deep learning) ci si è soffermati su reti neurali a 3 livelli.</a:t>
            </a:r>
          </a:p>
        </p:txBody>
      </p:sp>
    </p:spTree>
    <p:extLst>
      <p:ext uri="{BB962C8B-B14F-4D97-AF65-F5344CB8AC3E}">
        <p14:creationId xmlns:p14="http://schemas.microsoft.com/office/powerpoint/2010/main" val="2241454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57C5E5-4A5E-AA08-AA2F-398F58511790}"/>
              </a:ext>
            </a:extLst>
          </p:cNvPr>
          <p:cNvSpPr>
            <a:spLocks noGrp="1"/>
          </p:cNvSpPr>
          <p:nvPr>
            <p:ph type="title"/>
          </p:nvPr>
        </p:nvSpPr>
        <p:spPr/>
        <p:txBody>
          <a:bodyPr/>
          <a:lstStyle/>
          <a:p>
            <a:r>
              <a:rPr lang="it-IT" b="1" dirty="0">
                <a:solidFill>
                  <a:srgbClr val="FF0000"/>
                </a:solidFill>
              </a:rPr>
              <a:t>Training di una rete neurale</a:t>
            </a:r>
          </a:p>
        </p:txBody>
      </p:sp>
      <p:sp>
        <p:nvSpPr>
          <p:cNvPr id="9" name="CasellaDiTesto 8">
            <a:extLst>
              <a:ext uri="{FF2B5EF4-FFF2-40B4-BE49-F238E27FC236}">
                <a16:creationId xmlns:a16="http://schemas.microsoft.com/office/drawing/2014/main" id="{B4A8F63E-761F-5D8A-2666-974C6514EFF7}"/>
              </a:ext>
            </a:extLst>
          </p:cNvPr>
          <p:cNvSpPr txBox="1"/>
          <p:nvPr/>
        </p:nvSpPr>
        <p:spPr>
          <a:xfrm>
            <a:off x="703441" y="1336861"/>
            <a:ext cx="10909151" cy="3693319"/>
          </a:xfrm>
          <a:prstGeom prst="rect">
            <a:avLst/>
          </a:prstGeom>
          <a:noFill/>
        </p:spPr>
        <p:txBody>
          <a:bodyPr wrap="square">
            <a:spAutoFit/>
          </a:bodyPr>
          <a:lstStyle/>
          <a:p>
            <a:r>
              <a:rPr lang="it-IT" dirty="0"/>
              <a:t>Il processo di apprendimento è una caratteristica chiave delle ANN ed è strettamente correlato al modo in cui il cervello umano apprende: </a:t>
            </a:r>
          </a:p>
          <a:p>
            <a:pPr marL="285750" indent="-285750">
              <a:buFont typeface="Arial" panose="020B0604020202020204" pitchFamily="34" charset="0"/>
              <a:buChar char="•"/>
            </a:pPr>
            <a:r>
              <a:rPr lang="it-IT" dirty="0"/>
              <a:t>eseguiamo un'azione </a:t>
            </a:r>
          </a:p>
          <a:p>
            <a:pPr marL="285750" indent="-285750">
              <a:buFont typeface="Arial" panose="020B0604020202020204" pitchFamily="34" charset="0"/>
              <a:buChar char="•"/>
            </a:pPr>
            <a:r>
              <a:rPr lang="it-IT" dirty="0"/>
              <a:t>siamo approvati  o corretti da un trainer o coach per  migliorare in un determinato compito. </a:t>
            </a:r>
          </a:p>
          <a:p>
            <a:endParaRPr lang="it-IT" dirty="0"/>
          </a:p>
          <a:p>
            <a:endParaRPr lang="it-IT" dirty="0"/>
          </a:p>
          <a:p>
            <a:r>
              <a:rPr lang="it-IT" b="1" dirty="0">
                <a:solidFill>
                  <a:srgbClr val="FF0000"/>
                </a:solidFill>
              </a:rPr>
              <a:t>Iterativamente</a:t>
            </a:r>
          </a:p>
          <a:p>
            <a:pPr marL="742950" lvl="1" indent="-285750">
              <a:buFont typeface="Arial" panose="020B0604020202020204" pitchFamily="34" charset="0"/>
              <a:buChar char="•"/>
            </a:pPr>
            <a:r>
              <a:rPr lang="it-IT" dirty="0"/>
              <a:t> i dati di addestramento vengono presentati alla rete </a:t>
            </a:r>
            <a:r>
              <a:rPr lang="it-IT" b="1" dirty="0">
                <a:solidFill>
                  <a:srgbClr val="0070C0"/>
                </a:solidFill>
              </a:rPr>
              <a:t>(</a:t>
            </a:r>
            <a:r>
              <a:rPr lang="it-IT" b="1" dirty="0" err="1">
                <a:solidFill>
                  <a:srgbClr val="0070C0"/>
                </a:solidFill>
              </a:rPr>
              <a:t>forward</a:t>
            </a:r>
            <a:r>
              <a:rPr lang="it-IT" b="1" dirty="0">
                <a:solidFill>
                  <a:srgbClr val="0070C0"/>
                </a:solidFill>
              </a:rPr>
              <a:t>), </a:t>
            </a:r>
          </a:p>
          <a:p>
            <a:pPr marL="742950" lvl="1" indent="-285750">
              <a:buFont typeface="Arial" panose="020B0604020202020204" pitchFamily="34" charset="0"/>
              <a:buChar char="•"/>
            </a:pPr>
            <a:r>
              <a:rPr lang="it-IT" dirty="0"/>
              <a:t> quindi i pesi vengono aggiustati </a:t>
            </a:r>
            <a:r>
              <a:rPr lang="it-IT" b="1" dirty="0">
                <a:solidFill>
                  <a:srgbClr val="0070C0"/>
                </a:solidFill>
              </a:rPr>
              <a:t>(</a:t>
            </a:r>
            <a:r>
              <a:rPr lang="it-IT" b="1" dirty="0" err="1">
                <a:solidFill>
                  <a:srgbClr val="0070C0"/>
                </a:solidFill>
              </a:rPr>
              <a:t>backward</a:t>
            </a:r>
            <a:r>
              <a:rPr lang="it-IT" b="1" dirty="0">
                <a:solidFill>
                  <a:srgbClr val="0070C0"/>
                </a:solidFill>
              </a:rPr>
              <a:t>)  </a:t>
            </a:r>
            <a:r>
              <a:rPr lang="it-IT" dirty="0"/>
              <a:t>sulla base di quanto sono simili i valori restituiti dalla rete   </a:t>
            </a:r>
          </a:p>
          <a:p>
            <a:pPr lvl="1"/>
            <a:r>
              <a:rPr lang="it-IT" dirty="0"/>
              <a:t>       rispetto a quelli desiderati </a:t>
            </a:r>
            <a:r>
              <a:rPr lang="it-IT" b="1" dirty="0">
                <a:solidFill>
                  <a:srgbClr val="0070C0"/>
                </a:solidFill>
              </a:rPr>
              <a:t>(</a:t>
            </a:r>
            <a:r>
              <a:rPr lang="it-IT" b="1" dirty="0" err="1">
                <a:solidFill>
                  <a:srgbClr val="0070C0"/>
                </a:solidFill>
              </a:rPr>
              <a:t>loss</a:t>
            </a:r>
            <a:r>
              <a:rPr lang="it-IT" b="1" dirty="0">
                <a:solidFill>
                  <a:srgbClr val="0070C0"/>
                </a:solidFill>
              </a:rPr>
              <a:t>) </a:t>
            </a:r>
          </a:p>
          <a:p>
            <a:pPr marL="742950" lvl="1" indent="-285750">
              <a:buFont typeface="Arial" panose="020B0604020202020204" pitchFamily="34" charset="0"/>
              <a:buChar char="•"/>
            </a:pPr>
            <a:r>
              <a:rPr lang="it-IT" dirty="0"/>
              <a:t> Dopo che tutti i casi sono stati presentati, il processo spesso ricomincia da capo</a:t>
            </a:r>
          </a:p>
          <a:p>
            <a:endParaRPr lang="it-IT" dirty="0"/>
          </a:p>
          <a:p>
            <a:r>
              <a:rPr lang="it-IT" dirty="0"/>
              <a:t>Durante la fase di apprendimento, i pesi vengono regolati per migliorare la performance sui dati di allenamento</a:t>
            </a:r>
          </a:p>
        </p:txBody>
      </p:sp>
    </p:spTree>
    <p:extLst>
      <p:ext uri="{BB962C8B-B14F-4D97-AF65-F5344CB8AC3E}">
        <p14:creationId xmlns:p14="http://schemas.microsoft.com/office/powerpoint/2010/main" val="258608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99110D-4BDC-E61E-F588-F6DB011E2EB1}"/>
              </a:ext>
            </a:extLst>
          </p:cNvPr>
          <p:cNvSpPr>
            <a:spLocks noGrp="1"/>
          </p:cNvSpPr>
          <p:nvPr>
            <p:ph type="title"/>
          </p:nvPr>
        </p:nvSpPr>
        <p:spPr/>
        <p:txBody>
          <a:bodyPr/>
          <a:lstStyle/>
          <a:p>
            <a:pPr algn="ctr"/>
            <a:r>
              <a:rPr lang="it-IT" b="1" dirty="0" err="1">
                <a:solidFill>
                  <a:srgbClr val="FF0000"/>
                </a:solidFill>
              </a:rPr>
              <a:t>Forward</a:t>
            </a:r>
            <a:r>
              <a:rPr lang="it-IT" b="1" dirty="0">
                <a:solidFill>
                  <a:srgbClr val="FF0000"/>
                </a:solidFill>
              </a:rPr>
              <a:t> </a:t>
            </a:r>
            <a:r>
              <a:rPr lang="it-IT" b="1" dirty="0" err="1">
                <a:solidFill>
                  <a:srgbClr val="FF0000"/>
                </a:solidFill>
              </a:rPr>
              <a:t>propagation</a:t>
            </a:r>
            <a:endParaRPr lang="it-IT" b="1" dirty="0">
              <a:solidFill>
                <a:srgbClr val="FF0000"/>
              </a:solidFill>
            </a:endParaRPr>
          </a:p>
        </p:txBody>
      </p:sp>
      <p:sp>
        <p:nvSpPr>
          <p:cNvPr id="3" name="Segnaposto contenuto 2">
            <a:extLst>
              <a:ext uri="{FF2B5EF4-FFF2-40B4-BE49-F238E27FC236}">
                <a16:creationId xmlns:a16="http://schemas.microsoft.com/office/drawing/2014/main" id="{B6968169-D2A5-1A1D-EFD8-517D31AA092E}"/>
              </a:ext>
            </a:extLst>
          </p:cNvPr>
          <p:cNvSpPr>
            <a:spLocks noGrp="1"/>
          </p:cNvSpPr>
          <p:nvPr>
            <p:ph idx="1"/>
          </p:nvPr>
        </p:nvSpPr>
        <p:spPr/>
        <p:txBody>
          <a:bodyPr/>
          <a:lstStyle/>
          <a:p>
            <a:r>
              <a:rPr lang="it-IT" dirty="0"/>
              <a:t>Con </a:t>
            </a:r>
            <a:r>
              <a:rPr lang="it-IT" dirty="0" err="1"/>
              <a:t>forward</a:t>
            </a:r>
            <a:r>
              <a:rPr lang="it-IT" dirty="0"/>
              <a:t> </a:t>
            </a:r>
            <a:r>
              <a:rPr lang="it-IT" dirty="0" err="1"/>
              <a:t>propagation</a:t>
            </a:r>
            <a:r>
              <a:rPr lang="it-IT" dirty="0"/>
              <a:t> (o </a:t>
            </a:r>
            <a:r>
              <a:rPr lang="it-IT" dirty="0" err="1"/>
              <a:t>inference</a:t>
            </a:r>
            <a:r>
              <a:rPr lang="it-IT" dirty="0"/>
              <a:t>) si intende la propagazione delle informazioni in avanti dal livello di input a quello di output.</a:t>
            </a:r>
          </a:p>
          <a:p>
            <a:r>
              <a:rPr lang="it-IT" dirty="0"/>
              <a:t>Una volta addestrata, una rete neurale può semplicemente</a:t>
            </a:r>
          </a:p>
          <a:p>
            <a:r>
              <a:rPr lang="it-IT" dirty="0"/>
              <a:t>processare pattern attraverso </a:t>
            </a:r>
            <a:r>
              <a:rPr lang="it-IT" dirty="0" err="1"/>
              <a:t>forward</a:t>
            </a:r>
            <a:r>
              <a:rPr lang="it-IT" dirty="0"/>
              <a:t> </a:t>
            </a:r>
            <a:r>
              <a:rPr lang="it-IT" dirty="0" err="1"/>
              <a:t>propagation</a:t>
            </a:r>
            <a:endParaRPr lang="it-IT" dirty="0"/>
          </a:p>
        </p:txBody>
      </p:sp>
    </p:spTree>
    <p:extLst>
      <p:ext uri="{BB962C8B-B14F-4D97-AF65-F5344CB8AC3E}">
        <p14:creationId xmlns:p14="http://schemas.microsoft.com/office/powerpoint/2010/main" val="3717278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e 3">
            <a:extLst>
              <a:ext uri="{FF2B5EF4-FFF2-40B4-BE49-F238E27FC236}">
                <a16:creationId xmlns:a16="http://schemas.microsoft.com/office/drawing/2014/main" id="{6AD4355F-C049-3A9F-6607-6076D7ADB5A2}"/>
              </a:ext>
            </a:extLst>
          </p:cNvPr>
          <p:cNvSpPr/>
          <p:nvPr/>
        </p:nvSpPr>
        <p:spPr>
          <a:xfrm>
            <a:off x="828136" y="2191109"/>
            <a:ext cx="1086928" cy="96615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1</a:t>
            </a:r>
          </a:p>
        </p:txBody>
      </p:sp>
      <mc:AlternateContent xmlns:mc="http://schemas.openxmlformats.org/markup-compatibility/2006" xmlns:a14="http://schemas.microsoft.com/office/drawing/2010/main">
        <mc:Choice Requires="a14">
          <p:sp>
            <p:nvSpPr>
              <p:cNvPr id="5" name="Ovale 4">
                <a:extLst>
                  <a:ext uri="{FF2B5EF4-FFF2-40B4-BE49-F238E27FC236}">
                    <a16:creationId xmlns:a16="http://schemas.microsoft.com/office/drawing/2014/main" id="{0C9D04A1-A5C6-E957-BA8B-6C89FF89B05A}"/>
                  </a:ext>
                </a:extLst>
              </p:cNvPr>
              <p:cNvSpPr/>
              <p:nvPr/>
            </p:nvSpPr>
            <p:spPr>
              <a:xfrm>
                <a:off x="820798" y="3398124"/>
                <a:ext cx="1086928" cy="96615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𝑥</m:t>
                          </m:r>
                        </m:e>
                        <m:sub>
                          <m:r>
                            <a:rPr lang="it-IT" sz="1200" b="0" i="1" smtClean="0">
                              <a:latin typeface="Cambria Math" panose="02040503050406030204" pitchFamily="18" charset="0"/>
                            </a:rPr>
                            <m:t>1</m:t>
                          </m:r>
                        </m:sub>
                      </m:sSub>
                    </m:oMath>
                  </m:oMathPara>
                </a14:m>
                <a:endParaRPr lang="it-IT" sz="1200" dirty="0"/>
              </a:p>
            </p:txBody>
          </p:sp>
        </mc:Choice>
        <mc:Fallback xmlns="">
          <p:sp>
            <p:nvSpPr>
              <p:cNvPr id="5" name="Ovale 4">
                <a:extLst>
                  <a:ext uri="{FF2B5EF4-FFF2-40B4-BE49-F238E27FC236}">
                    <a16:creationId xmlns:a16="http://schemas.microsoft.com/office/drawing/2014/main" id="{0C9D04A1-A5C6-E957-BA8B-6C89FF89B05A}"/>
                  </a:ext>
                </a:extLst>
              </p:cNvPr>
              <p:cNvSpPr>
                <a:spLocks noRot="1" noChangeAspect="1" noMove="1" noResize="1" noEditPoints="1" noAdjustHandles="1" noChangeArrowheads="1" noChangeShapeType="1" noTextEdit="1"/>
              </p:cNvSpPr>
              <p:nvPr/>
            </p:nvSpPr>
            <p:spPr>
              <a:xfrm>
                <a:off x="820798" y="3398124"/>
                <a:ext cx="1086928" cy="966159"/>
              </a:xfrm>
              <a:prstGeom prst="ellipse">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Ovale 5">
                <a:extLst>
                  <a:ext uri="{FF2B5EF4-FFF2-40B4-BE49-F238E27FC236}">
                    <a16:creationId xmlns:a16="http://schemas.microsoft.com/office/drawing/2014/main" id="{8B85696E-52D4-529F-F44B-84135393778E}"/>
                  </a:ext>
                </a:extLst>
              </p:cNvPr>
              <p:cNvSpPr/>
              <p:nvPr/>
            </p:nvSpPr>
            <p:spPr>
              <a:xfrm>
                <a:off x="828136" y="4705710"/>
                <a:ext cx="1086928" cy="96615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𝑥</m:t>
                          </m:r>
                        </m:e>
                        <m:sub>
                          <m:r>
                            <a:rPr lang="it-IT" sz="1200" b="0" i="1" smtClean="0">
                              <a:latin typeface="Cambria Math" panose="02040503050406030204" pitchFamily="18" charset="0"/>
                            </a:rPr>
                            <m:t>2</m:t>
                          </m:r>
                        </m:sub>
                      </m:sSub>
                    </m:oMath>
                  </m:oMathPara>
                </a14:m>
                <a:endParaRPr lang="it-IT" sz="1200" dirty="0"/>
              </a:p>
            </p:txBody>
          </p:sp>
        </mc:Choice>
        <mc:Fallback xmlns="">
          <p:sp>
            <p:nvSpPr>
              <p:cNvPr id="6" name="Ovale 5">
                <a:extLst>
                  <a:ext uri="{FF2B5EF4-FFF2-40B4-BE49-F238E27FC236}">
                    <a16:creationId xmlns:a16="http://schemas.microsoft.com/office/drawing/2014/main" id="{8B85696E-52D4-529F-F44B-84135393778E}"/>
                  </a:ext>
                </a:extLst>
              </p:cNvPr>
              <p:cNvSpPr>
                <a:spLocks noRot="1" noChangeAspect="1" noMove="1" noResize="1" noEditPoints="1" noAdjustHandles="1" noChangeArrowheads="1" noChangeShapeType="1" noTextEdit="1"/>
              </p:cNvSpPr>
              <p:nvPr/>
            </p:nvSpPr>
            <p:spPr>
              <a:xfrm>
                <a:off x="828136" y="4705710"/>
                <a:ext cx="1086928" cy="966159"/>
              </a:xfrm>
              <a:prstGeom prst="ellipse">
                <a:avLst/>
              </a:prstGeom>
              <a:blipFill>
                <a:blip r:embed="rId3"/>
                <a:stretch>
                  <a:fillRect/>
                </a:stretch>
              </a:blipFill>
            </p:spPr>
            <p:txBody>
              <a:bodyPr/>
              <a:lstStyle/>
              <a:p>
                <a:r>
                  <a:rPr lang="it-IT">
                    <a:noFill/>
                  </a:rPr>
                  <a:t> </a:t>
                </a:r>
              </a:p>
            </p:txBody>
          </p:sp>
        </mc:Fallback>
      </mc:AlternateContent>
      <p:sp>
        <p:nvSpPr>
          <p:cNvPr id="7" name="Ovale 6">
            <a:extLst>
              <a:ext uri="{FF2B5EF4-FFF2-40B4-BE49-F238E27FC236}">
                <a16:creationId xmlns:a16="http://schemas.microsoft.com/office/drawing/2014/main" id="{111557A7-F334-5E62-3FA0-F9F18AB54641}"/>
              </a:ext>
            </a:extLst>
          </p:cNvPr>
          <p:cNvSpPr/>
          <p:nvPr/>
        </p:nvSpPr>
        <p:spPr>
          <a:xfrm>
            <a:off x="3125287" y="1310163"/>
            <a:ext cx="1086928" cy="96615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1</a:t>
            </a:r>
            <a:endParaRPr lang="it-IT" dirty="0"/>
          </a:p>
        </p:txBody>
      </p:sp>
      <p:sp>
        <p:nvSpPr>
          <p:cNvPr id="8" name="Ovale 7">
            <a:extLst>
              <a:ext uri="{FF2B5EF4-FFF2-40B4-BE49-F238E27FC236}">
                <a16:creationId xmlns:a16="http://schemas.microsoft.com/office/drawing/2014/main" id="{23502B45-F97E-0C7C-95F0-D2EE7E514215}"/>
              </a:ext>
            </a:extLst>
          </p:cNvPr>
          <p:cNvSpPr/>
          <p:nvPr/>
        </p:nvSpPr>
        <p:spPr>
          <a:xfrm>
            <a:off x="3125287" y="2674188"/>
            <a:ext cx="1086928" cy="96615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Ovale 8">
            <a:extLst>
              <a:ext uri="{FF2B5EF4-FFF2-40B4-BE49-F238E27FC236}">
                <a16:creationId xmlns:a16="http://schemas.microsoft.com/office/drawing/2014/main" id="{8852087E-F079-8E08-13D5-161486FF2FC8}"/>
              </a:ext>
            </a:extLst>
          </p:cNvPr>
          <p:cNvSpPr/>
          <p:nvPr/>
        </p:nvSpPr>
        <p:spPr>
          <a:xfrm>
            <a:off x="3125287" y="4013912"/>
            <a:ext cx="1086928" cy="96615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Ovale 9">
            <a:extLst>
              <a:ext uri="{FF2B5EF4-FFF2-40B4-BE49-F238E27FC236}">
                <a16:creationId xmlns:a16="http://schemas.microsoft.com/office/drawing/2014/main" id="{D3025F0A-4227-2508-C2C3-0E0D423C2ED9}"/>
              </a:ext>
            </a:extLst>
          </p:cNvPr>
          <p:cNvSpPr/>
          <p:nvPr/>
        </p:nvSpPr>
        <p:spPr>
          <a:xfrm>
            <a:off x="3091833" y="5547837"/>
            <a:ext cx="1086928" cy="96615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Ovale 10">
            <a:extLst>
              <a:ext uri="{FF2B5EF4-FFF2-40B4-BE49-F238E27FC236}">
                <a16:creationId xmlns:a16="http://schemas.microsoft.com/office/drawing/2014/main" id="{44765763-4FCB-AC87-8812-7CD412E1761F}"/>
              </a:ext>
            </a:extLst>
          </p:cNvPr>
          <p:cNvSpPr/>
          <p:nvPr/>
        </p:nvSpPr>
        <p:spPr>
          <a:xfrm>
            <a:off x="6096000" y="3047753"/>
            <a:ext cx="1086928" cy="96615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4" name="Connettore 2 13">
            <a:extLst>
              <a:ext uri="{FF2B5EF4-FFF2-40B4-BE49-F238E27FC236}">
                <a16:creationId xmlns:a16="http://schemas.microsoft.com/office/drawing/2014/main" id="{339FE61C-D466-E257-EAF3-5BBDF169E70B}"/>
              </a:ext>
            </a:extLst>
          </p:cNvPr>
          <p:cNvCxnSpPr>
            <a:stCxn id="4" idx="6"/>
            <a:endCxn id="8" idx="2"/>
          </p:cNvCxnSpPr>
          <p:nvPr/>
        </p:nvCxnSpPr>
        <p:spPr>
          <a:xfrm>
            <a:off x="1915064" y="2674189"/>
            <a:ext cx="1210223" cy="48307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6" name="Connettore 2 15">
            <a:extLst>
              <a:ext uri="{FF2B5EF4-FFF2-40B4-BE49-F238E27FC236}">
                <a16:creationId xmlns:a16="http://schemas.microsoft.com/office/drawing/2014/main" id="{2F724EFC-2412-1D66-7D29-D862DD1D11FA}"/>
              </a:ext>
            </a:extLst>
          </p:cNvPr>
          <p:cNvCxnSpPr>
            <a:stCxn id="4" idx="6"/>
          </p:cNvCxnSpPr>
          <p:nvPr/>
        </p:nvCxnSpPr>
        <p:spPr>
          <a:xfrm>
            <a:off x="1915064" y="2674189"/>
            <a:ext cx="1210223" cy="172097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8" name="Connettore 2 17">
            <a:extLst>
              <a:ext uri="{FF2B5EF4-FFF2-40B4-BE49-F238E27FC236}">
                <a16:creationId xmlns:a16="http://schemas.microsoft.com/office/drawing/2014/main" id="{FFDAE2E9-90FD-0416-21A0-5D91C09F1413}"/>
              </a:ext>
            </a:extLst>
          </p:cNvPr>
          <p:cNvCxnSpPr>
            <a:stCxn id="4" idx="6"/>
          </p:cNvCxnSpPr>
          <p:nvPr/>
        </p:nvCxnSpPr>
        <p:spPr>
          <a:xfrm>
            <a:off x="1915064" y="2674189"/>
            <a:ext cx="1210223" cy="31578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Connettore 2 19">
            <a:extLst>
              <a:ext uri="{FF2B5EF4-FFF2-40B4-BE49-F238E27FC236}">
                <a16:creationId xmlns:a16="http://schemas.microsoft.com/office/drawing/2014/main" id="{6D8A10C1-4CBE-C500-8820-0D9CB37BFBC9}"/>
              </a:ext>
            </a:extLst>
          </p:cNvPr>
          <p:cNvCxnSpPr>
            <a:cxnSpLocks/>
          </p:cNvCxnSpPr>
          <p:nvPr/>
        </p:nvCxnSpPr>
        <p:spPr>
          <a:xfrm flipV="1">
            <a:off x="1918009" y="3347034"/>
            <a:ext cx="1207278" cy="430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4F800458-297F-F872-1C08-BCC58CAA6009}"/>
              </a:ext>
            </a:extLst>
          </p:cNvPr>
          <p:cNvCxnSpPr>
            <a:cxnSpLocks/>
            <a:endCxn id="9" idx="2"/>
          </p:cNvCxnSpPr>
          <p:nvPr/>
        </p:nvCxnSpPr>
        <p:spPr>
          <a:xfrm>
            <a:off x="1915064" y="3788824"/>
            <a:ext cx="1210223" cy="70816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6" name="Connettore 2 25">
            <a:extLst>
              <a:ext uri="{FF2B5EF4-FFF2-40B4-BE49-F238E27FC236}">
                <a16:creationId xmlns:a16="http://schemas.microsoft.com/office/drawing/2014/main" id="{6F68604D-FE48-DDCF-E89D-AC11EEF251DA}"/>
              </a:ext>
            </a:extLst>
          </p:cNvPr>
          <p:cNvCxnSpPr>
            <a:cxnSpLocks/>
            <a:endCxn id="10" idx="2"/>
          </p:cNvCxnSpPr>
          <p:nvPr/>
        </p:nvCxnSpPr>
        <p:spPr>
          <a:xfrm>
            <a:off x="1929739" y="3831646"/>
            <a:ext cx="1162094" cy="2199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a:extLst>
              <a:ext uri="{FF2B5EF4-FFF2-40B4-BE49-F238E27FC236}">
                <a16:creationId xmlns:a16="http://schemas.microsoft.com/office/drawing/2014/main" id="{0F8DCABC-2602-6A21-632C-5AABED3DA069}"/>
              </a:ext>
            </a:extLst>
          </p:cNvPr>
          <p:cNvCxnSpPr>
            <a:cxnSpLocks/>
          </p:cNvCxnSpPr>
          <p:nvPr/>
        </p:nvCxnSpPr>
        <p:spPr>
          <a:xfrm flipV="1">
            <a:off x="1930317" y="3530832"/>
            <a:ext cx="1209645" cy="1563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F8ED4F7C-60B0-4FEE-CC3E-CE233C59F92A}"/>
              </a:ext>
            </a:extLst>
          </p:cNvPr>
          <p:cNvCxnSpPr>
            <a:cxnSpLocks/>
          </p:cNvCxnSpPr>
          <p:nvPr/>
        </p:nvCxnSpPr>
        <p:spPr>
          <a:xfrm flipV="1">
            <a:off x="1929739" y="4540660"/>
            <a:ext cx="1180872" cy="57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ttore 2 33">
            <a:extLst>
              <a:ext uri="{FF2B5EF4-FFF2-40B4-BE49-F238E27FC236}">
                <a16:creationId xmlns:a16="http://schemas.microsoft.com/office/drawing/2014/main" id="{DE763E01-A25C-5EF5-E615-053052E4424F}"/>
              </a:ext>
            </a:extLst>
          </p:cNvPr>
          <p:cNvCxnSpPr>
            <a:cxnSpLocks/>
          </p:cNvCxnSpPr>
          <p:nvPr/>
        </p:nvCxnSpPr>
        <p:spPr>
          <a:xfrm>
            <a:off x="1930027" y="5108222"/>
            <a:ext cx="1210223" cy="1097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asellaDiTesto 40">
                <a:extLst>
                  <a:ext uri="{FF2B5EF4-FFF2-40B4-BE49-F238E27FC236}">
                    <a16:creationId xmlns:a16="http://schemas.microsoft.com/office/drawing/2014/main" id="{E9473F84-B465-EE53-48A5-53ED10240A7A}"/>
                  </a:ext>
                </a:extLst>
              </p:cNvPr>
              <p:cNvSpPr txBox="1"/>
              <p:nvPr/>
            </p:nvSpPr>
            <p:spPr>
              <a:xfrm>
                <a:off x="2171604" y="3507368"/>
                <a:ext cx="535146" cy="6456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solidFill>
                                <a:srgbClr val="00B0F0"/>
                              </a:solidFill>
                              <a:latin typeface="Cambria Math" panose="02040503050406030204" pitchFamily="18" charset="0"/>
                            </a:rPr>
                          </m:ctrlPr>
                        </m:sSubSupPr>
                        <m:e>
                          <m:r>
                            <a:rPr lang="it-IT" b="0" i="1" smtClean="0">
                              <a:solidFill>
                                <a:srgbClr val="00B0F0"/>
                              </a:solidFill>
                              <a:latin typeface="Cambria Math" panose="02040503050406030204" pitchFamily="18" charset="0"/>
                            </a:rPr>
                            <m:t>𝑤</m:t>
                          </m:r>
                        </m:e>
                        <m:sub>
                          <m:r>
                            <a:rPr lang="it-IT" b="0" i="1" smtClean="0">
                              <a:solidFill>
                                <a:srgbClr val="00B0F0"/>
                              </a:solidFill>
                              <a:latin typeface="Cambria Math" panose="02040503050406030204" pitchFamily="18" charset="0"/>
                            </a:rPr>
                            <m:t>1,1</m:t>
                          </m:r>
                        </m:sub>
                        <m:sup>
                          <m:r>
                            <a:rPr lang="it-IT" b="0" i="1" smtClean="0">
                              <a:solidFill>
                                <a:srgbClr val="00B0F0"/>
                              </a:solidFill>
                              <a:latin typeface="Cambria Math" panose="02040503050406030204" pitchFamily="18" charset="0"/>
                            </a:rPr>
                            <m:t>(0)</m:t>
                          </m:r>
                        </m:sup>
                      </m:sSubSup>
                    </m:oMath>
                  </m:oMathPara>
                </a14:m>
                <a:endParaRPr lang="it-IT" b="0" dirty="0"/>
              </a:p>
              <a:p>
                <a:endParaRPr lang="it-IT" dirty="0"/>
              </a:p>
            </p:txBody>
          </p:sp>
        </mc:Choice>
        <mc:Fallback xmlns="">
          <p:sp>
            <p:nvSpPr>
              <p:cNvPr id="41" name="CasellaDiTesto 40">
                <a:extLst>
                  <a:ext uri="{FF2B5EF4-FFF2-40B4-BE49-F238E27FC236}">
                    <a16:creationId xmlns:a16="http://schemas.microsoft.com/office/drawing/2014/main" id="{E9473F84-B465-EE53-48A5-53ED10240A7A}"/>
                  </a:ext>
                </a:extLst>
              </p:cNvPr>
              <p:cNvSpPr txBox="1">
                <a:spLocks noRot="1" noChangeAspect="1" noMove="1" noResize="1" noEditPoints="1" noAdjustHandles="1" noChangeArrowheads="1" noChangeShapeType="1" noTextEdit="1"/>
              </p:cNvSpPr>
              <p:nvPr/>
            </p:nvSpPr>
            <p:spPr>
              <a:xfrm>
                <a:off x="2171604" y="3507368"/>
                <a:ext cx="535146" cy="645626"/>
              </a:xfrm>
              <a:prstGeom prst="rect">
                <a:avLst/>
              </a:prstGeom>
              <a:blipFill>
                <a:blip r:embed="rId4"/>
                <a:stretch>
                  <a:fillRect l="-1136" t="-1887" r="-454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2" name="CasellaDiTesto 41">
                <a:extLst>
                  <a:ext uri="{FF2B5EF4-FFF2-40B4-BE49-F238E27FC236}">
                    <a16:creationId xmlns:a16="http://schemas.microsoft.com/office/drawing/2014/main" id="{18872DCC-BB61-C0BF-B116-887B6F5FB395}"/>
                  </a:ext>
                </a:extLst>
              </p:cNvPr>
              <p:cNvSpPr txBox="1"/>
              <p:nvPr/>
            </p:nvSpPr>
            <p:spPr>
              <a:xfrm>
                <a:off x="1996736" y="3909423"/>
                <a:ext cx="535146" cy="6458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solidFill>
                                <a:srgbClr val="00B0F0"/>
                              </a:solidFill>
                              <a:latin typeface="Cambria Math" panose="02040503050406030204" pitchFamily="18" charset="0"/>
                            </a:rPr>
                          </m:ctrlPr>
                        </m:sSubSupPr>
                        <m:e>
                          <m:r>
                            <a:rPr lang="it-IT" b="0" i="1" smtClean="0">
                              <a:solidFill>
                                <a:srgbClr val="00B0F0"/>
                              </a:solidFill>
                              <a:latin typeface="Cambria Math" panose="02040503050406030204" pitchFamily="18" charset="0"/>
                            </a:rPr>
                            <m:t>𝑤</m:t>
                          </m:r>
                        </m:e>
                        <m:sub>
                          <m:r>
                            <a:rPr lang="it-IT" b="0" i="1" smtClean="0">
                              <a:solidFill>
                                <a:srgbClr val="00B0F0"/>
                              </a:solidFill>
                              <a:latin typeface="Cambria Math" panose="02040503050406030204" pitchFamily="18" charset="0"/>
                            </a:rPr>
                            <m:t>1,2</m:t>
                          </m:r>
                        </m:sub>
                        <m:sup>
                          <m:r>
                            <a:rPr lang="it-IT" b="0" i="1" smtClean="0">
                              <a:solidFill>
                                <a:srgbClr val="00B0F0"/>
                              </a:solidFill>
                              <a:latin typeface="Cambria Math" panose="02040503050406030204" pitchFamily="18" charset="0"/>
                            </a:rPr>
                            <m:t>(0)</m:t>
                          </m:r>
                        </m:sup>
                      </m:sSubSup>
                    </m:oMath>
                  </m:oMathPara>
                </a14:m>
                <a:endParaRPr lang="it-IT" b="0" dirty="0"/>
              </a:p>
              <a:p>
                <a:endParaRPr lang="it-IT" dirty="0"/>
              </a:p>
            </p:txBody>
          </p:sp>
        </mc:Choice>
        <mc:Fallback xmlns="">
          <p:sp>
            <p:nvSpPr>
              <p:cNvPr id="42" name="CasellaDiTesto 41">
                <a:extLst>
                  <a:ext uri="{FF2B5EF4-FFF2-40B4-BE49-F238E27FC236}">
                    <a16:creationId xmlns:a16="http://schemas.microsoft.com/office/drawing/2014/main" id="{18872DCC-BB61-C0BF-B116-887B6F5FB395}"/>
                  </a:ext>
                </a:extLst>
              </p:cNvPr>
              <p:cNvSpPr txBox="1">
                <a:spLocks noRot="1" noChangeAspect="1" noMove="1" noResize="1" noEditPoints="1" noAdjustHandles="1" noChangeArrowheads="1" noChangeShapeType="1" noTextEdit="1"/>
              </p:cNvSpPr>
              <p:nvPr/>
            </p:nvSpPr>
            <p:spPr>
              <a:xfrm>
                <a:off x="1996736" y="3909423"/>
                <a:ext cx="535146" cy="645882"/>
              </a:xfrm>
              <a:prstGeom prst="rect">
                <a:avLst/>
              </a:prstGeom>
              <a:blipFill>
                <a:blip r:embed="rId5"/>
                <a:stretch>
                  <a:fillRect l="-1149" t="-1887" r="-459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3" name="CasellaDiTesto 42">
                <a:extLst>
                  <a:ext uri="{FF2B5EF4-FFF2-40B4-BE49-F238E27FC236}">
                    <a16:creationId xmlns:a16="http://schemas.microsoft.com/office/drawing/2014/main" id="{700F6AA0-8369-02ED-06B5-92E94BA9C896}"/>
                  </a:ext>
                </a:extLst>
              </p:cNvPr>
              <p:cNvSpPr txBox="1"/>
              <p:nvPr/>
            </p:nvSpPr>
            <p:spPr>
              <a:xfrm>
                <a:off x="1512297" y="4141229"/>
                <a:ext cx="573619" cy="6458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solidFill>
                                <a:srgbClr val="00B0F0"/>
                              </a:solidFill>
                              <a:latin typeface="Cambria Math" panose="02040503050406030204" pitchFamily="18" charset="0"/>
                            </a:rPr>
                          </m:ctrlPr>
                        </m:sSubSupPr>
                        <m:e>
                          <m:r>
                            <a:rPr lang="it-IT" b="0" i="1" smtClean="0">
                              <a:solidFill>
                                <a:srgbClr val="00B0F0"/>
                              </a:solidFill>
                              <a:latin typeface="Cambria Math" panose="02040503050406030204" pitchFamily="18" charset="0"/>
                            </a:rPr>
                            <m:t>𝑤</m:t>
                          </m:r>
                        </m:e>
                        <m:sub>
                          <m:r>
                            <a:rPr lang="it-IT" b="0" i="1" smtClean="0">
                              <a:solidFill>
                                <a:srgbClr val="00B0F0"/>
                              </a:solidFill>
                              <a:latin typeface="Cambria Math" panose="02040503050406030204" pitchFamily="18" charset="0"/>
                            </a:rPr>
                            <m:t>1,3</m:t>
                          </m:r>
                        </m:sub>
                        <m:sup>
                          <m:r>
                            <a:rPr lang="it-IT" b="0" i="1" smtClean="0">
                              <a:solidFill>
                                <a:srgbClr val="00B0F0"/>
                              </a:solidFill>
                              <a:latin typeface="Cambria Math" panose="02040503050406030204" pitchFamily="18" charset="0"/>
                            </a:rPr>
                            <m:t>(0)</m:t>
                          </m:r>
                        </m:sup>
                      </m:sSubSup>
                    </m:oMath>
                  </m:oMathPara>
                </a14:m>
                <a:endParaRPr lang="it-IT" b="0" dirty="0"/>
              </a:p>
              <a:p>
                <a:endParaRPr lang="it-IT" dirty="0"/>
              </a:p>
            </p:txBody>
          </p:sp>
        </mc:Choice>
        <mc:Fallback xmlns="">
          <p:sp>
            <p:nvSpPr>
              <p:cNvPr id="43" name="CasellaDiTesto 42">
                <a:extLst>
                  <a:ext uri="{FF2B5EF4-FFF2-40B4-BE49-F238E27FC236}">
                    <a16:creationId xmlns:a16="http://schemas.microsoft.com/office/drawing/2014/main" id="{700F6AA0-8369-02ED-06B5-92E94BA9C896}"/>
                  </a:ext>
                </a:extLst>
              </p:cNvPr>
              <p:cNvSpPr txBox="1">
                <a:spLocks noRot="1" noChangeAspect="1" noMove="1" noResize="1" noEditPoints="1" noAdjustHandles="1" noChangeArrowheads="1" noChangeShapeType="1" noTextEdit="1"/>
              </p:cNvSpPr>
              <p:nvPr/>
            </p:nvSpPr>
            <p:spPr>
              <a:xfrm>
                <a:off x="1512297" y="4141229"/>
                <a:ext cx="573619" cy="645882"/>
              </a:xfrm>
              <a:prstGeom prst="rect">
                <a:avLst/>
              </a:prstGeom>
              <a:blipFill>
                <a:blip r:embed="rId6"/>
                <a:stretch>
                  <a:fillRect t="-1887" r="-212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a:extLst>
                  <a:ext uri="{FF2B5EF4-FFF2-40B4-BE49-F238E27FC236}">
                    <a16:creationId xmlns:a16="http://schemas.microsoft.com/office/drawing/2014/main" id="{576CC705-7DBD-E6C7-CA79-9CB9B5E0567C}"/>
                  </a:ext>
                </a:extLst>
              </p:cNvPr>
              <p:cNvSpPr txBox="1"/>
              <p:nvPr/>
            </p:nvSpPr>
            <p:spPr>
              <a:xfrm>
                <a:off x="2371818" y="2965048"/>
                <a:ext cx="272948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𝑧</m:t>
                          </m:r>
                        </m:e>
                        <m:sub>
                          <m:r>
                            <a:rPr lang="it-IT" sz="1400" b="0" i="1" smtClean="0">
                              <a:latin typeface="Cambria Math" panose="02040503050406030204" pitchFamily="18" charset="0"/>
                            </a:rPr>
                            <m:t>1</m:t>
                          </m:r>
                        </m:sub>
                      </m:sSub>
                      <m:r>
                        <a:rPr lang="it-IT" sz="1400" b="0" i="1" smtClean="0">
                          <a:latin typeface="Cambria Math" panose="02040503050406030204" pitchFamily="18" charset="0"/>
                        </a:rPr>
                        <m:t> </m:t>
                      </m:r>
                    </m:oMath>
                  </m:oMathPara>
                </a14:m>
                <a:endParaRPr lang="it-IT" sz="1400" dirty="0"/>
              </a:p>
            </p:txBody>
          </p:sp>
        </mc:Choice>
        <mc:Fallback xmlns="">
          <p:sp>
            <p:nvSpPr>
              <p:cNvPr id="44" name="CasellaDiTesto 43">
                <a:extLst>
                  <a:ext uri="{FF2B5EF4-FFF2-40B4-BE49-F238E27FC236}">
                    <a16:creationId xmlns:a16="http://schemas.microsoft.com/office/drawing/2014/main" id="{576CC705-7DBD-E6C7-CA79-9CB9B5E0567C}"/>
                  </a:ext>
                </a:extLst>
              </p:cNvPr>
              <p:cNvSpPr txBox="1">
                <a:spLocks noRot="1" noChangeAspect="1" noMove="1" noResize="1" noEditPoints="1" noAdjustHandles="1" noChangeArrowheads="1" noChangeShapeType="1" noTextEdit="1"/>
              </p:cNvSpPr>
              <p:nvPr/>
            </p:nvSpPr>
            <p:spPr>
              <a:xfrm>
                <a:off x="2371818" y="2965048"/>
                <a:ext cx="2729489" cy="3077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CasellaDiTesto 44">
                <a:extLst>
                  <a:ext uri="{FF2B5EF4-FFF2-40B4-BE49-F238E27FC236}">
                    <a16:creationId xmlns:a16="http://schemas.microsoft.com/office/drawing/2014/main" id="{770BAEDC-A678-7090-7182-44472A35C46E}"/>
                  </a:ext>
                </a:extLst>
              </p:cNvPr>
              <p:cNvSpPr txBox="1"/>
              <p:nvPr/>
            </p:nvSpPr>
            <p:spPr>
              <a:xfrm>
                <a:off x="2356178" y="4324722"/>
                <a:ext cx="272948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𝑧</m:t>
                          </m:r>
                        </m:e>
                        <m:sub>
                          <m:r>
                            <a:rPr lang="it-IT" sz="1400" b="0" i="1" smtClean="0">
                              <a:latin typeface="Cambria Math" panose="02040503050406030204" pitchFamily="18" charset="0"/>
                            </a:rPr>
                            <m:t>2</m:t>
                          </m:r>
                        </m:sub>
                      </m:sSub>
                    </m:oMath>
                  </m:oMathPara>
                </a14:m>
                <a:endParaRPr lang="it-IT" sz="1400" dirty="0"/>
              </a:p>
            </p:txBody>
          </p:sp>
        </mc:Choice>
        <mc:Fallback xmlns="">
          <p:sp>
            <p:nvSpPr>
              <p:cNvPr id="45" name="CasellaDiTesto 44">
                <a:extLst>
                  <a:ext uri="{FF2B5EF4-FFF2-40B4-BE49-F238E27FC236}">
                    <a16:creationId xmlns:a16="http://schemas.microsoft.com/office/drawing/2014/main" id="{770BAEDC-A678-7090-7182-44472A35C46E}"/>
                  </a:ext>
                </a:extLst>
              </p:cNvPr>
              <p:cNvSpPr txBox="1">
                <a:spLocks noRot="1" noChangeAspect="1" noMove="1" noResize="1" noEditPoints="1" noAdjustHandles="1" noChangeArrowheads="1" noChangeShapeType="1" noTextEdit="1"/>
              </p:cNvSpPr>
              <p:nvPr/>
            </p:nvSpPr>
            <p:spPr>
              <a:xfrm>
                <a:off x="2356178" y="4324722"/>
                <a:ext cx="2729489" cy="307777"/>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6" name="CasellaDiTesto 45">
                <a:extLst>
                  <a:ext uri="{FF2B5EF4-FFF2-40B4-BE49-F238E27FC236}">
                    <a16:creationId xmlns:a16="http://schemas.microsoft.com/office/drawing/2014/main" id="{F0688328-06C4-446C-34F2-7054B7ED8146}"/>
                  </a:ext>
                </a:extLst>
              </p:cNvPr>
              <p:cNvSpPr txBox="1"/>
              <p:nvPr/>
            </p:nvSpPr>
            <p:spPr>
              <a:xfrm>
                <a:off x="2294761" y="5839085"/>
                <a:ext cx="272948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𝑧</m:t>
                          </m:r>
                        </m:e>
                        <m:sub>
                          <m:r>
                            <a:rPr lang="it-IT" sz="1400" b="0" i="1" smtClean="0">
                              <a:latin typeface="Cambria Math" panose="02040503050406030204" pitchFamily="18" charset="0"/>
                            </a:rPr>
                            <m:t>3</m:t>
                          </m:r>
                        </m:sub>
                      </m:sSub>
                    </m:oMath>
                  </m:oMathPara>
                </a14:m>
                <a:endParaRPr lang="it-IT" sz="1400" dirty="0"/>
              </a:p>
            </p:txBody>
          </p:sp>
        </mc:Choice>
        <mc:Fallback xmlns="">
          <p:sp>
            <p:nvSpPr>
              <p:cNvPr id="46" name="CasellaDiTesto 45">
                <a:extLst>
                  <a:ext uri="{FF2B5EF4-FFF2-40B4-BE49-F238E27FC236}">
                    <a16:creationId xmlns:a16="http://schemas.microsoft.com/office/drawing/2014/main" id="{F0688328-06C4-446C-34F2-7054B7ED8146}"/>
                  </a:ext>
                </a:extLst>
              </p:cNvPr>
              <p:cNvSpPr txBox="1">
                <a:spLocks noRot="1" noChangeAspect="1" noMove="1" noResize="1" noEditPoints="1" noAdjustHandles="1" noChangeArrowheads="1" noChangeShapeType="1" noTextEdit="1"/>
              </p:cNvSpPr>
              <p:nvPr/>
            </p:nvSpPr>
            <p:spPr>
              <a:xfrm>
                <a:off x="2294761" y="5839085"/>
                <a:ext cx="2729489" cy="307777"/>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7" name="CasellaDiTesto 46">
                <a:extLst>
                  <a:ext uri="{FF2B5EF4-FFF2-40B4-BE49-F238E27FC236}">
                    <a16:creationId xmlns:a16="http://schemas.microsoft.com/office/drawing/2014/main" id="{E3C4E83C-ACC3-1629-3E62-D0E24CF8A8A2}"/>
                  </a:ext>
                </a:extLst>
              </p:cNvPr>
              <p:cNvSpPr txBox="1"/>
              <p:nvPr/>
            </p:nvSpPr>
            <p:spPr>
              <a:xfrm>
                <a:off x="1678238" y="4571918"/>
                <a:ext cx="534442" cy="6458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solidFill>
                                <a:srgbClr val="00B0F0"/>
                              </a:solidFill>
                              <a:latin typeface="Cambria Math" panose="02040503050406030204" pitchFamily="18" charset="0"/>
                            </a:rPr>
                          </m:ctrlPr>
                        </m:sSubSupPr>
                        <m:e>
                          <m:r>
                            <a:rPr lang="it-IT" b="0" i="1" smtClean="0">
                              <a:solidFill>
                                <a:srgbClr val="00B0F0"/>
                              </a:solidFill>
                              <a:latin typeface="Cambria Math" panose="02040503050406030204" pitchFamily="18" charset="0"/>
                            </a:rPr>
                            <m:t>𝑤</m:t>
                          </m:r>
                        </m:e>
                        <m:sub>
                          <m:r>
                            <a:rPr lang="it-IT" b="0" i="1" smtClean="0">
                              <a:solidFill>
                                <a:srgbClr val="00B0F0"/>
                              </a:solidFill>
                              <a:latin typeface="Cambria Math" panose="02040503050406030204" pitchFamily="18" charset="0"/>
                            </a:rPr>
                            <m:t>2,1</m:t>
                          </m:r>
                        </m:sub>
                        <m:sup>
                          <m:r>
                            <a:rPr lang="it-IT" b="0" i="1" smtClean="0">
                              <a:solidFill>
                                <a:srgbClr val="00B0F0"/>
                              </a:solidFill>
                              <a:latin typeface="Cambria Math" panose="02040503050406030204" pitchFamily="18" charset="0"/>
                            </a:rPr>
                            <m:t>(0)</m:t>
                          </m:r>
                        </m:sup>
                      </m:sSubSup>
                    </m:oMath>
                  </m:oMathPara>
                </a14:m>
                <a:endParaRPr lang="it-IT" b="0" dirty="0"/>
              </a:p>
              <a:p>
                <a:endParaRPr lang="it-IT" dirty="0"/>
              </a:p>
            </p:txBody>
          </p:sp>
        </mc:Choice>
        <mc:Fallback xmlns="">
          <p:sp>
            <p:nvSpPr>
              <p:cNvPr id="47" name="CasellaDiTesto 46">
                <a:extLst>
                  <a:ext uri="{FF2B5EF4-FFF2-40B4-BE49-F238E27FC236}">
                    <a16:creationId xmlns:a16="http://schemas.microsoft.com/office/drawing/2014/main" id="{E3C4E83C-ACC3-1629-3E62-D0E24CF8A8A2}"/>
                  </a:ext>
                </a:extLst>
              </p:cNvPr>
              <p:cNvSpPr txBox="1">
                <a:spLocks noRot="1" noChangeAspect="1" noMove="1" noResize="1" noEditPoints="1" noAdjustHandles="1" noChangeArrowheads="1" noChangeShapeType="1" noTextEdit="1"/>
              </p:cNvSpPr>
              <p:nvPr/>
            </p:nvSpPr>
            <p:spPr>
              <a:xfrm>
                <a:off x="1678238" y="4571918"/>
                <a:ext cx="534442" cy="645882"/>
              </a:xfrm>
              <a:prstGeom prst="rect">
                <a:avLst/>
              </a:prstGeom>
              <a:blipFill>
                <a:blip r:embed="rId10"/>
                <a:stretch>
                  <a:fillRect l="-1136" t="-1887" r="-454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8" name="CasellaDiTesto 47">
                <a:extLst>
                  <a:ext uri="{FF2B5EF4-FFF2-40B4-BE49-F238E27FC236}">
                    <a16:creationId xmlns:a16="http://schemas.microsoft.com/office/drawing/2014/main" id="{76C0331D-156F-C8E6-8497-37ECC502AFBC}"/>
                  </a:ext>
                </a:extLst>
              </p:cNvPr>
              <p:cNvSpPr txBox="1"/>
              <p:nvPr/>
            </p:nvSpPr>
            <p:spPr>
              <a:xfrm>
                <a:off x="2115664" y="4947506"/>
                <a:ext cx="573170" cy="6761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solidFill>
                                <a:srgbClr val="00B0F0"/>
                              </a:solidFill>
                              <a:latin typeface="Cambria Math" panose="02040503050406030204" pitchFamily="18" charset="0"/>
                            </a:rPr>
                          </m:ctrlPr>
                        </m:sSubSupPr>
                        <m:e>
                          <m:r>
                            <a:rPr lang="it-IT" b="0" i="1" smtClean="0">
                              <a:solidFill>
                                <a:srgbClr val="00B0F0"/>
                              </a:solidFill>
                              <a:latin typeface="Cambria Math" panose="02040503050406030204" pitchFamily="18" charset="0"/>
                            </a:rPr>
                            <m:t>𝑤</m:t>
                          </m:r>
                        </m:e>
                        <m:sub>
                          <m:sSub>
                            <m:sSubPr>
                              <m:ctrlPr>
                                <a:rPr lang="it-IT" b="0" i="1" smtClean="0">
                                  <a:solidFill>
                                    <a:srgbClr val="00B0F0"/>
                                  </a:solidFill>
                                  <a:latin typeface="Cambria Math" panose="02040503050406030204" pitchFamily="18" charset="0"/>
                                </a:rPr>
                              </m:ctrlPr>
                            </m:sSubPr>
                            <m:e>
                              <m:r>
                                <a:rPr lang="it-IT" b="0" i="1" smtClean="0">
                                  <a:solidFill>
                                    <a:srgbClr val="00B0F0"/>
                                  </a:solidFill>
                                  <a:latin typeface="Cambria Math" panose="02040503050406030204" pitchFamily="18" charset="0"/>
                                </a:rPr>
                                <m:t>2,2</m:t>
                              </m:r>
                            </m:e>
                            <m:sub>
                              <m:r>
                                <a:rPr lang="it-IT" b="0" i="1" smtClean="0">
                                  <a:solidFill>
                                    <a:srgbClr val="00B0F0"/>
                                  </a:solidFill>
                                  <a:latin typeface="Cambria Math" panose="02040503050406030204" pitchFamily="18" charset="0"/>
                                </a:rPr>
                                <m:t>,</m:t>
                              </m:r>
                            </m:sub>
                          </m:sSub>
                        </m:sub>
                        <m:sup>
                          <m:r>
                            <a:rPr lang="it-IT" b="0" i="1" smtClean="0">
                              <a:solidFill>
                                <a:srgbClr val="00B0F0"/>
                              </a:solidFill>
                              <a:latin typeface="Cambria Math" panose="02040503050406030204" pitchFamily="18" charset="0"/>
                            </a:rPr>
                            <m:t>(0)</m:t>
                          </m:r>
                        </m:sup>
                      </m:sSubSup>
                    </m:oMath>
                  </m:oMathPara>
                </a14:m>
                <a:endParaRPr lang="it-IT" b="0" dirty="0"/>
              </a:p>
              <a:p>
                <a:endParaRPr lang="it-IT" dirty="0"/>
              </a:p>
            </p:txBody>
          </p:sp>
        </mc:Choice>
        <mc:Fallback xmlns="">
          <p:sp>
            <p:nvSpPr>
              <p:cNvPr id="48" name="CasellaDiTesto 47">
                <a:extLst>
                  <a:ext uri="{FF2B5EF4-FFF2-40B4-BE49-F238E27FC236}">
                    <a16:creationId xmlns:a16="http://schemas.microsoft.com/office/drawing/2014/main" id="{76C0331D-156F-C8E6-8497-37ECC502AFBC}"/>
                  </a:ext>
                </a:extLst>
              </p:cNvPr>
              <p:cNvSpPr txBox="1">
                <a:spLocks noRot="1" noChangeAspect="1" noMove="1" noResize="1" noEditPoints="1" noAdjustHandles="1" noChangeArrowheads="1" noChangeShapeType="1" noTextEdit="1"/>
              </p:cNvSpPr>
              <p:nvPr/>
            </p:nvSpPr>
            <p:spPr>
              <a:xfrm>
                <a:off x="2115664" y="4947506"/>
                <a:ext cx="573170" cy="676147"/>
              </a:xfrm>
              <a:prstGeom prst="rect">
                <a:avLst/>
              </a:prstGeom>
              <a:blipFill>
                <a:blip r:embed="rId11"/>
                <a:stretch>
                  <a:fillRect t="-1802" r="-212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CCD800EB-4049-00A6-ED6C-3839E9148719}"/>
                  </a:ext>
                </a:extLst>
              </p:cNvPr>
              <p:cNvSpPr txBox="1"/>
              <p:nvPr/>
            </p:nvSpPr>
            <p:spPr>
              <a:xfrm>
                <a:off x="1996736" y="5470059"/>
                <a:ext cx="532838" cy="6458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solidFill>
                                <a:srgbClr val="00B0F0"/>
                              </a:solidFill>
                              <a:latin typeface="Cambria Math" panose="02040503050406030204" pitchFamily="18" charset="0"/>
                            </a:rPr>
                          </m:ctrlPr>
                        </m:sSubSupPr>
                        <m:e>
                          <m:r>
                            <a:rPr lang="it-IT" b="0" i="1" smtClean="0">
                              <a:solidFill>
                                <a:srgbClr val="00B0F0"/>
                              </a:solidFill>
                              <a:latin typeface="Cambria Math" panose="02040503050406030204" pitchFamily="18" charset="0"/>
                            </a:rPr>
                            <m:t>𝑤</m:t>
                          </m:r>
                        </m:e>
                        <m:sub>
                          <m:r>
                            <a:rPr lang="it-IT" b="0" i="1" smtClean="0">
                              <a:solidFill>
                                <a:srgbClr val="00B0F0"/>
                              </a:solidFill>
                              <a:latin typeface="Cambria Math" panose="02040503050406030204" pitchFamily="18" charset="0"/>
                            </a:rPr>
                            <m:t>2,3</m:t>
                          </m:r>
                        </m:sub>
                        <m:sup>
                          <m:r>
                            <a:rPr lang="it-IT" b="0" i="1" smtClean="0">
                              <a:solidFill>
                                <a:srgbClr val="00B0F0"/>
                              </a:solidFill>
                              <a:latin typeface="Cambria Math" panose="02040503050406030204" pitchFamily="18" charset="0"/>
                            </a:rPr>
                            <m:t>(0)</m:t>
                          </m:r>
                        </m:sup>
                      </m:sSubSup>
                    </m:oMath>
                  </m:oMathPara>
                </a14:m>
                <a:endParaRPr lang="it-IT" b="0" dirty="0"/>
              </a:p>
              <a:p>
                <a:endParaRPr lang="it-IT" dirty="0"/>
              </a:p>
            </p:txBody>
          </p:sp>
        </mc:Choice>
        <mc:Fallback xmlns="">
          <p:sp>
            <p:nvSpPr>
              <p:cNvPr id="49" name="CasellaDiTesto 48">
                <a:extLst>
                  <a:ext uri="{FF2B5EF4-FFF2-40B4-BE49-F238E27FC236}">
                    <a16:creationId xmlns:a16="http://schemas.microsoft.com/office/drawing/2014/main" id="{CCD800EB-4049-00A6-ED6C-3839E9148719}"/>
                  </a:ext>
                </a:extLst>
              </p:cNvPr>
              <p:cNvSpPr txBox="1">
                <a:spLocks noRot="1" noChangeAspect="1" noMove="1" noResize="1" noEditPoints="1" noAdjustHandles="1" noChangeArrowheads="1" noChangeShapeType="1" noTextEdit="1"/>
              </p:cNvSpPr>
              <p:nvPr/>
            </p:nvSpPr>
            <p:spPr>
              <a:xfrm>
                <a:off x="1996736" y="5470059"/>
                <a:ext cx="532838" cy="645882"/>
              </a:xfrm>
              <a:prstGeom prst="rect">
                <a:avLst/>
              </a:prstGeom>
              <a:blipFill>
                <a:blip r:embed="rId12"/>
                <a:stretch>
                  <a:fillRect l="-1149" t="-1887" r="-459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0" name="CasellaDiTesto 49">
                <a:extLst>
                  <a:ext uri="{FF2B5EF4-FFF2-40B4-BE49-F238E27FC236}">
                    <a16:creationId xmlns:a16="http://schemas.microsoft.com/office/drawing/2014/main" id="{5475384B-35CD-9A36-B957-C9368087D160}"/>
                  </a:ext>
                </a:extLst>
              </p:cNvPr>
              <p:cNvSpPr txBox="1"/>
              <p:nvPr/>
            </p:nvSpPr>
            <p:spPr>
              <a:xfrm>
                <a:off x="2199044" y="2504677"/>
                <a:ext cx="532838" cy="6458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solidFill>
                                <a:schemeClr val="accent4"/>
                              </a:solidFill>
                              <a:latin typeface="Cambria Math" panose="02040503050406030204" pitchFamily="18" charset="0"/>
                            </a:rPr>
                          </m:ctrlPr>
                        </m:sSubSupPr>
                        <m:e>
                          <m:r>
                            <a:rPr lang="it-IT" b="0" i="1" smtClean="0">
                              <a:solidFill>
                                <a:schemeClr val="accent4"/>
                              </a:solidFill>
                              <a:latin typeface="Cambria Math" panose="02040503050406030204" pitchFamily="18" charset="0"/>
                            </a:rPr>
                            <m:t>𝑤</m:t>
                          </m:r>
                        </m:e>
                        <m:sub>
                          <m:r>
                            <a:rPr lang="it-IT" b="0" i="1" smtClean="0">
                              <a:solidFill>
                                <a:schemeClr val="accent4"/>
                              </a:solidFill>
                              <a:latin typeface="Cambria Math" panose="02040503050406030204" pitchFamily="18" charset="0"/>
                            </a:rPr>
                            <m:t>0,1</m:t>
                          </m:r>
                        </m:sub>
                        <m:sup>
                          <m:r>
                            <a:rPr lang="it-IT" b="0" i="1" smtClean="0">
                              <a:solidFill>
                                <a:schemeClr val="accent4"/>
                              </a:solidFill>
                              <a:latin typeface="Cambria Math" panose="02040503050406030204" pitchFamily="18" charset="0"/>
                            </a:rPr>
                            <m:t>(0)</m:t>
                          </m:r>
                        </m:sup>
                      </m:sSubSup>
                    </m:oMath>
                  </m:oMathPara>
                </a14:m>
                <a:endParaRPr lang="it-IT" b="0" dirty="0"/>
              </a:p>
              <a:p>
                <a:endParaRPr lang="it-IT" dirty="0"/>
              </a:p>
            </p:txBody>
          </p:sp>
        </mc:Choice>
        <mc:Fallback xmlns="">
          <p:sp>
            <p:nvSpPr>
              <p:cNvPr id="50" name="CasellaDiTesto 49">
                <a:extLst>
                  <a:ext uri="{FF2B5EF4-FFF2-40B4-BE49-F238E27FC236}">
                    <a16:creationId xmlns:a16="http://schemas.microsoft.com/office/drawing/2014/main" id="{5475384B-35CD-9A36-B957-C9368087D160}"/>
                  </a:ext>
                </a:extLst>
              </p:cNvPr>
              <p:cNvSpPr txBox="1">
                <a:spLocks noRot="1" noChangeAspect="1" noMove="1" noResize="1" noEditPoints="1" noAdjustHandles="1" noChangeArrowheads="1" noChangeShapeType="1" noTextEdit="1"/>
              </p:cNvSpPr>
              <p:nvPr/>
            </p:nvSpPr>
            <p:spPr>
              <a:xfrm>
                <a:off x="2199044" y="2504677"/>
                <a:ext cx="532838" cy="645882"/>
              </a:xfrm>
              <a:prstGeom prst="rect">
                <a:avLst/>
              </a:prstGeom>
              <a:blipFill>
                <a:blip r:embed="rId13"/>
                <a:stretch>
                  <a:fillRect l="-1149" t="-1887" r="-459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1" name="CasellaDiTesto 50">
                <a:extLst>
                  <a:ext uri="{FF2B5EF4-FFF2-40B4-BE49-F238E27FC236}">
                    <a16:creationId xmlns:a16="http://schemas.microsoft.com/office/drawing/2014/main" id="{E22B49BE-EE91-7711-CAE6-685F5C07F916}"/>
                  </a:ext>
                </a:extLst>
              </p:cNvPr>
              <p:cNvSpPr txBox="1"/>
              <p:nvPr/>
            </p:nvSpPr>
            <p:spPr>
              <a:xfrm>
                <a:off x="2194195" y="2972045"/>
                <a:ext cx="532838" cy="6458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solidFill>
                                <a:schemeClr val="accent4"/>
                              </a:solidFill>
                              <a:latin typeface="Cambria Math" panose="02040503050406030204" pitchFamily="18" charset="0"/>
                            </a:rPr>
                          </m:ctrlPr>
                        </m:sSubSupPr>
                        <m:e>
                          <m:r>
                            <a:rPr lang="it-IT" b="0" i="1" smtClean="0">
                              <a:solidFill>
                                <a:schemeClr val="accent4"/>
                              </a:solidFill>
                              <a:latin typeface="Cambria Math" panose="02040503050406030204" pitchFamily="18" charset="0"/>
                            </a:rPr>
                            <m:t>𝑤</m:t>
                          </m:r>
                        </m:e>
                        <m:sub>
                          <m:r>
                            <a:rPr lang="it-IT" b="0" i="1" smtClean="0">
                              <a:solidFill>
                                <a:schemeClr val="accent4"/>
                              </a:solidFill>
                              <a:latin typeface="Cambria Math" panose="02040503050406030204" pitchFamily="18" charset="0"/>
                            </a:rPr>
                            <m:t>0,2</m:t>
                          </m:r>
                        </m:sub>
                        <m:sup>
                          <m:r>
                            <a:rPr lang="it-IT" b="0" i="1" smtClean="0">
                              <a:solidFill>
                                <a:schemeClr val="accent4"/>
                              </a:solidFill>
                              <a:latin typeface="Cambria Math" panose="02040503050406030204" pitchFamily="18" charset="0"/>
                            </a:rPr>
                            <m:t>(0)</m:t>
                          </m:r>
                        </m:sup>
                      </m:sSubSup>
                    </m:oMath>
                  </m:oMathPara>
                </a14:m>
                <a:endParaRPr lang="it-IT" b="0" dirty="0"/>
              </a:p>
              <a:p>
                <a:endParaRPr lang="it-IT" dirty="0"/>
              </a:p>
            </p:txBody>
          </p:sp>
        </mc:Choice>
        <mc:Fallback xmlns="">
          <p:sp>
            <p:nvSpPr>
              <p:cNvPr id="51" name="CasellaDiTesto 50">
                <a:extLst>
                  <a:ext uri="{FF2B5EF4-FFF2-40B4-BE49-F238E27FC236}">
                    <a16:creationId xmlns:a16="http://schemas.microsoft.com/office/drawing/2014/main" id="{E22B49BE-EE91-7711-CAE6-685F5C07F916}"/>
                  </a:ext>
                </a:extLst>
              </p:cNvPr>
              <p:cNvSpPr txBox="1">
                <a:spLocks noRot="1" noChangeAspect="1" noMove="1" noResize="1" noEditPoints="1" noAdjustHandles="1" noChangeArrowheads="1" noChangeShapeType="1" noTextEdit="1"/>
              </p:cNvSpPr>
              <p:nvPr/>
            </p:nvSpPr>
            <p:spPr>
              <a:xfrm>
                <a:off x="2194195" y="2972045"/>
                <a:ext cx="532838" cy="645882"/>
              </a:xfrm>
              <a:prstGeom prst="rect">
                <a:avLst/>
              </a:prstGeom>
              <a:blipFill>
                <a:blip r:embed="rId14"/>
                <a:stretch>
                  <a:fillRect l="-1149" t="-1905" r="-459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2" name="CasellaDiTesto 51">
                <a:extLst>
                  <a:ext uri="{FF2B5EF4-FFF2-40B4-BE49-F238E27FC236}">
                    <a16:creationId xmlns:a16="http://schemas.microsoft.com/office/drawing/2014/main" id="{87C4F269-DED6-565B-F0E4-F8AB397F53A9}"/>
                  </a:ext>
                </a:extLst>
              </p:cNvPr>
              <p:cNvSpPr txBox="1"/>
              <p:nvPr/>
            </p:nvSpPr>
            <p:spPr>
              <a:xfrm>
                <a:off x="1690821" y="3050192"/>
                <a:ext cx="568041" cy="6458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solidFill>
                                <a:schemeClr val="accent4"/>
                              </a:solidFill>
                              <a:latin typeface="Cambria Math" panose="02040503050406030204" pitchFamily="18" charset="0"/>
                            </a:rPr>
                          </m:ctrlPr>
                        </m:sSubSupPr>
                        <m:e>
                          <m:r>
                            <a:rPr lang="it-IT" b="0" i="1" smtClean="0">
                              <a:solidFill>
                                <a:schemeClr val="accent4"/>
                              </a:solidFill>
                              <a:latin typeface="Cambria Math" panose="02040503050406030204" pitchFamily="18" charset="0"/>
                            </a:rPr>
                            <m:t>𝑤</m:t>
                          </m:r>
                        </m:e>
                        <m:sub>
                          <m:r>
                            <a:rPr lang="it-IT" b="0" i="1" smtClean="0">
                              <a:solidFill>
                                <a:schemeClr val="accent4"/>
                              </a:solidFill>
                              <a:latin typeface="Cambria Math" panose="02040503050406030204" pitchFamily="18" charset="0"/>
                            </a:rPr>
                            <m:t>0,3</m:t>
                          </m:r>
                        </m:sub>
                        <m:sup>
                          <m:r>
                            <a:rPr lang="it-IT" b="0" i="1" smtClean="0">
                              <a:solidFill>
                                <a:schemeClr val="accent4"/>
                              </a:solidFill>
                              <a:latin typeface="Cambria Math" panose="02040503050406030204" pitchFamily="18" charset="0"/>
                            </a:rPr>
                            <m:t>(0)</m:t>
                          </m:r>
                        </m:sup>
                      </m:sSubSup>
                    </m:oMath>
                  </m:oMathPara>
                </a14:m>
                <a:endParaRPr lang="it-IT" b="0" dirty="0"/>
              </a:p>
              <a:p>
                <a:endParaRPr lang="it-IT" dirty="0"/>
              </a:p>
            </p:txBody>
          </p:sp>
        </mc:Choice>
        <mc:Fallback xmlns="">
          <p:sp>
            <p:nvSpPr>
              <p:cNvPr id="52" name="CasellaDiTesto 51">
                <a:extLst>
                  <a:ext uri="{FF2B5EF4-FFF2-40B4-BE49-F238E27FC236}">
                    <a16:creationId xmlns:a16="http://schemas.microsoft.com/office/drawing/2014/main" id="{87C4F269-DED6-565B-F0E4-F8AB397F53A9}"/>
                  </a:ext>
                </a:extLst>
              </p:cNvPr>
              <p:cNvSpPr txBox="1">
                <a:spLocks noRot="1" noChangeAspect="1" noMove="1" noResize="1" noEditPoints="1" noAdjustHandles="1" noChangeArrowheads="1" noChangeShapeType="1" noTextEdit="1"/>
              </p:cNvSpPr>
              <p:nvPr/>
            </p:nvSpPr>
            <p:spPr>
              <a:xfrm>
                <a:off x="1690821" y="3050192"/>
                <a:ext cx="568041" cy="645882"/>
              </a:xfrm>
              <a:prstGeom prst="rect">
                <a:avLst/>
              </a:prstGeom>
              <a:blipFill>
                <a:blip r:embed="rId15"/>
                <a:stretch>
                  <a:fillRect t="-1887" r="-106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3" name="CasellaDiTesto 52">
                <a:extLst>
                  <a:ext uri="{FF2B5EF4-FFF2-40B4-BE49-F238E27FC236}">
                    <a16:creationId xmlns:a16="http://schemas.microsoft.com/office/drawing/2014/main" id="{3CC092E2-9EF0-56DA-09B6-CF9192A94728}"/>
                  </a:ext>
                </a:extLst>
              </p:cNvPr>
              <p:cNvSpPr txBox="1"/>
              <p:nvPr/>
            </p:nvSpPr>
            <p:spPr>
              <a:xfrm>
                <a:off x="7392422" y="2214181"/>
                <a:ext cx="4028158" cy="9025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1</m:t>
                          </m:r>
                        </m:sub>
                      </m:sSub>
                      <m:r>
                        <a:rPr lang="it-IT" b="0" i="1" smtClean="0">
                          <a:latin typeface="Cambria Math" panose="02040503050406030204" pitchFamily="18" charset="0"/>
                        </a:rPr>
                        <m:t>=</m:t>
                      </m:r>
                      <m:r>
                        <a:rPr lang="it-IT" b="0" i="1" smtClean="0">
                          <a:latin typeface="Cambria Math" panose="02040503050406030204" pitchFamily="18" charset="0"/>
                        </a:rPr>
                        <m:t>𝑓</m:t>
                      </m:r>
                      <m:r>
                        <a:rPr lang="it-IT" b="0" i="1" smtClean="0">
                          <a:latin typeface="Cambria Math" panose="02040503050406030204" pitchFamily="18" charset="0"/>
                        </a:rPr>
                        <m:t>( </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𝑛𝐻</m:t>
                          </m:r>
                        </m:sup>
                        <m:e>
                          <m:r>
                            <a:rPr lang="it-IT" b="0" i="1" smtClean="0">
                              <a:latin typeface="Cambria Math" panose="02040503050406030204" pitchFamily="18" charset="0"/>
                            </a:rPr>
                            <m:t> </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𝑤</m:t>
                              </m:r>
                            </m:e>
                            <m:sub>
                              <m:r>
                                <a:rPr lang="it-IT" b="0" i="1" smtClean="0">
                                  <a:latin typeface="Cambria Math" panose="02040503050406030204" pitchFamily="18" charset="0"/>
                                </a:rPr>
                                <m:t>𝑗</m:t>
                              </m:r>
                              <m:r>
                                <a:rPr lang="it-IT" b="0" i="1" smtClean="0">
                                  <a:latin typeface="Cambria Math" panose="02040503050406030204" pitchFamily="18" charset="0"/>
                                </a:rPr>
                                <m:t>,1 </m:t>
                              </m:r>
                            </m:sub>
                            <m:sup>
                              <m:r>
                                <a:rPr lang="it-IT" b="0" i="1" smtClean="0">
                                  <a:latin typeface="Cambria Math" panose="02040503050406030204" pitchFamily="18" charset="0"/>
                                </a:rPr>
                                <m:t>(1)</m:t>
                              </m:r>
                            </m:sup>
                          </m:sSubSup>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𝑗</m:t>
                              </m:r>
                            </m:sub>
                          </m:sSub>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𝑤</m:t>
                              </m:r>
                            </m:e>
                            <m:sub>
                              <m:r>
                                <a:rPr lang="it-IT" b="0" i="1" smtClean="0">
                                  <a:latin typeface="Cambria Math" panose="02040503050406030204" pitchFamily="18" charset="0"/>
                                </a:rPr>
                                <m:t>0,1 </m:t>
                              </m:r>
                            </m:sub>
                            <m:sup>
                              <m:r>
                                <a:rPr lang="it-IT" b="0" i="1" smtClean="0">
                                  <a:latin typeface="Cambria Math" panose="02040503050406030204" pitchFamily="18" charset="0"/>
                                </a:rPr>
                                <m:t>(1)</m:t>
                              </m:r>
                            </m:sup>
                          </m:sSubSup>
                          <m:r>
                            <a:rPr lang="it-IT" b="0" i="1" smtClean="0">
                              <a:latin typeface="Cambria Math" panose="02040503050406030204" pitchFamily="18" charset="0"/>
                            </a:rPr>
                            <m:t>)  </m:t>
                          </m:r>
                        </m:e>
                      </m:nary>
                    </m:oMath>
                  </m:oMathPara>
                </a14:m>
                <a:endParaRPr lang="it-IT" b="0" dirty="0"/>
              </a:p>
            </p:txBody>
          </p:sp>
        </mc:Choice>
        <mc:Fallback xmlns="">
          <p:sp>
            <p:nvSpPr>
              <p:cNvPr id="53" name="CasellaDiTesto 52">
                <a:extLst>
                  <a:ext uri="{FF2B5EF4-FFF2-40B4-BE49-F238E27FC236}">
                    <a16:creationId xmlns:a16="http://schemas.microsoft.com/office/drawing/2014/main" id="{3CC092E2-9EF0-56DA-09B6-CF9192A94728}"/>
                  </a:ext>
                </a:extLst>
              </p:cNvPr>
              <p:cNvSpPr txBox="1">
                <a:spLocks noRot="1" noChangeAspect="1" noMove="1" noResize="1" noEditPoints="1" noAdjustHandles="1" noChangeArrowheads="1" noChangeShapeType="1" noTextEdit="1"/>
              </p:cNvSpPr>
              <p:nvPr/>
            </p:nvSpPr>
            <p:spPr>
              <a:xfrm>
                <a:off x="7392422" y="2214181"/>
                <a:ext cx="4028158" cy="902555"/>
              </a:xfrm>
              <a:prstGeom prst="rect">
                <a:avLst/>
              </a:prstGeom>
              <a:blipFill>
                <a:blip r:embed="rId1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4" name="CasellaDiTesto 53">
                <a:extLst>
                  <a:ext uri="{FF2B5EF4-FFF2-40B4-BE49-F238E27FC236}">
                    <a16:creationId xmlns:a16="http://schemas.microsoft.com/office/drawing/2014/main" id="{DD3BF7A9-AD6D-B4AB-C251-EF5E45AA99F9}"/>
                  </a:ext>
                </a:extLst>
              </p:cNvPr>
              <p:cNvSpPr txBox="1"/>
              <p:nvPr/>
            </p:nvSpPr>
            <p:spPr>
              <a:xfrm>
                <a:off x="8533762" y="1091420"/>
                <a:ext cx="3447715" cy="1030218"/>
              </a:xfrm>
              <a:prstGeom prst="rect">
                <a:avLst/>
              </a:prstGeom>
              <a:noFill/>
            </p:spPr>
            <p:txBody>
              <a:bodyPr wrap="square" rtlCol="0">
                <a:spAutoFit/>
              </a:bodyPr>
              <a:lstStyle/>
              <a:p>
                <a14:m>
                  <m:oMath xmlns:m="http://schemas.openxmlformats.org/officeDocument/2006/math">
                    <m:sSubSup>
                      <m:sSubSupPr>
                        <m:ctrlPr>
                          <a:rPr lang="it-IT" b="0" i="1" smtClean="0">
                            <a:solidFill>
                              <a:srgbClr val="0070C0"/>
                            </a:solidFill>
                            <a:latin typeface="Cambria Math" panose="02040503050406030204" pitchFamily="18" charset="0"/>
                          </a:rPr>
                        </m:ctrlPr>
                      </m:sSubSupPr>
                      <m:e>
                        <m:r>
                          <a:rPr lang="it-IT" b="0" i="1" smtClean="0">
                            <a:solidFill>
                              <a:srgbClr val="0070C0"/>
                            </a:solidFill>
                            <a:latin typeface="Cambria Math" panose="02040503050406030204" pitchFamily="18" charset="0"/>
                          </a:rPr>
                          <m:t>𝑤</m:t>
                        </m:r>
                      </m:e>
                      <m:sub>
                        <m:r>
                          <a:rPr lang="it-IT" b="0" i="1" smtClean="0">
                            <a:solidFill>
                              <a:srgbClr val="0070C0"/>
                            </a:solidFill>
                            <a:latin typeface="Cambria Math" panose="02040503050406030204" pitchFamily="18" charset="0"/>
                          </a:rPr>
                          <m:t>𝑗</m:t>
                        </m:r>
                        <m:r>
                          <a:rPr lang="it-IT" b="0" i="1" smtClean="0">
                            <a:solidFill>
                              <a:srgbClr val="0070C0"/>
                            </a:solidFill>
                            <a:latin typeface="Cambria Math" panose="02040503050406030204" pitchFamily="18" charset="0"/>
                          </a:rPr>
                          <m:t>,</m:t>
                        </m:r>
                        <m:r>
                          <a:rPr lang="it-IT" b="0" i="1" smtClean="0">
                            <a:solidFill>
                              <a:srgbClr val="0070C0"/>
                            </a:solidFill>
                            <a:latin typeface="Cambria Math" panose="02040503050406030204" pitchFamily="18" charset="0"/>
                          </a:rPr>
                          <m:t>𝑖</m:t>
                        </m:r>
                      </m:sub>
                      <m:sup>
                        <m:r>
                          <a:rPr lang="it-IT" b="0" i="1" smtClean="0">
                            <a:solidFill>
                              <a:srgbClr val="0070C0"/>
                            </a:solidFill>
                            <a:latin typeface="Cambria Math" panose="02040503050406030204" pitchFamily="18" charset="0"/>
                          </a:rPr>
                          <m:t>(</m:t>
                        </m:r>
                        <m:r>
                          <a:rPr lang="it-IT" b="0" i="1" smtClean="0">
                            <a:solidFill>
                              <a:srgbClr val="0070C0"/>
                            </a:solidFill>
                            <a:latin typeface="Cambria Math" panose="02040503050406030204" pitchFamily="18" charset="0"/>
                          </a:rPr>
                          <m:t>h</m:t>
                        </m:r>
                        <m:r>
                          <a:rPr lang="it-IT" b="0" i="1" smtClean="0">
                            <a:solidFill>
                              <a:srgbClr val="0070C0"/>
                            </a:solidFill>
                            <a:latin typeface="Cambria Math" panose="02040503050406030204" pitchFamily="18" charset="0"/>
                          </a:rPr>
                          <m:t>−1)</m:t>
                        </m:r>
                      </m:sup>
                    </m:sSubSup>
                  </m:oMath>
                </a14:m>
                <a:r>
                  <a:rPr lang="it-IT" i="1" dirty="0">
                    <a:solidFill>
                      <a:srgbClr val="0070C0"/>
                    </a:solidFill>
                  </a:rPr>
                  <a:t>= peso che l’input del  j-esimo neurone del </a:t>
                </a:r>
                <a:r>
                  <a:rPr lang="it-IT" i="1" dirty="0" err="1">
                    <a:solidFill>
                      <a:srgbClr val="0070C0"/>
                    </a:solidFill>
                  </a:rPr>
                  <a:t>layer</a:t>
                </a:r>
                <a:r>
                  <a:rPr lang="it-IT" i="1" dirty="0">
                    <a:solidFill>
                      <a:srgbClr val="0070C0"/>
                    </a:solidFill>
                  </a:rPr>
                  <a:t> </a:t>
                </a:r>
                <a14:m>
                  <m:oMath xmlns:m="http://schemas.openxmlformats.org/officeDocument/2006/math">
                    <m:r>
                      <a:rPr lang="it-IT" i="1">
                        <a:solidFill>
                          <a:srgbClr val="0070C0"/>
                        </a:solidFill>
                        <a:latin typeface="Cambria Math" panose="02040503050406030204" pitchFamily="18" charset="0"/>
                      </a:rPr>
                      <m:t>h</m:t>
                    </m:r>
                    <m:r>
                      <a:rPr lang="it-IT" i="1">
                        <a:solidFill>
                          <a:srgbClr val="0070C0"/>
                        </a:solidFill>
                        <a:latin typeface="Cambria Math" panose="02040503050406030204" pitchFamily="18" charset="0"/>
                      </a:rPr>
                      <m:t>−1</m:t>
                    </m:r>
                  </m:oMath>
                </a14:m>
                <a:r>
                  <a:rPr lang="it-IT" i="1" dirty="0">
                    <a:solidFill>
                      <a:srgbClr val="0070C0"/>
                    </a:solidFill>
                  </a:rPr>
                  <a:t> ha sull’i-esimo neurone del </a:t>
                </a:r>
                <a:r>
                  <a:rPr lang="it-IT" i="1" dirty="0" err="1">
                    <a:solidFill>
                      <a:srgbClr val="0070C0"/>
                    </a:solidFill>
                  </a:rPr>
                  <a:t>layer</a:t>
                </a:r>
                <a:r>
                  <a:rPr lang="it-IT" i="1" dirty="0">
                    <a:solidFill>
                      <a:srgbClr val="0070C0"/>
                    </a:solidFill>
                  </a:rPr>
                  <a:t> </a:t>
                </a:r>
                <a14:m>
                  <m:oMath xmlns:m="http://schemas.openxmlformats.org/officeDocument/2006/math">
                    <m:r>
                      <a:rPr lang="it-IT" b="0" i="1" smtClean="0">
                        <a:solidFill>
                          <a:srgbClr val="0070C0"/>
                        </a:solidFill>
                        <a:latin typeface="Cambria Math" panose="02040503050406030204" pitchFamily="18" charset="0"/>
                      </a:rPr>
                      <m:t>h</m:t>
                    </m:r>
                  </m:oMath>
                </a14:m>
                <a:endParaRPr lang="it-IT" i="1" dirty="0">
                  <a:solidFill>
                    <a:srgbClr val="0070C0"/>
                  </a:solidFill>
                </a:endParaRPr>
              </a:p>
            </p:txBody>
          </p:sp>
        </mc:Choice>
        <mc:Fallback xmlns="">
          <p:sp>
            <p:nvSpPr>
              <p:cNvPr id="54" name="CasellaDiTesto 53">
                <a:extLst>
                  <a:ext uri="{FF2B5EF4-FFF2-40B4-BE49-F238E27FC236}">
                    <a16:creationId xmlns:a16="http://schemas.microsoft.com/office/drawing/2014/main" id="{DD3BF7A9-AD6D-B4AB-C251-EF5E45AA99F9}"/>
                  </a:ext>
                </a:extLst>
              </p:cNvPr>
              <p:cNvSpPr txBox="1">
                <a:spLocks noRot="1" noChangeAspect="1" noMove="1" noResize="1" noEditPoints="1" noAdjustHandles="1" noChangeArrowheads="1" noChangeShapeType="1" noTextEdit="1"/>
              </p:cNvSpPr>
              <p:nvPr/>
            </p:nvSpPr>
            <p:spPr>
              <a:xfrm>
                <a:off x="8533762" y="1091420"/>
                <a:ext cx="3447715" cy="1030218"/>
              </a:xfrm>
              <a:prstGeom prst="rect">
                <a:avLst/>
              </a:prstGeom>
              <a:blipFill>
                <a:blip r:embed="rId17"/>
                <a:stretch>
                  <a:fillRect l="-1593" b="-8876"/>
                </a:stretch>
              </a:blipFill>
            </p:spPr>
            <p:txBody>
              <a:bodyPr/>
              <a:lstStyle/>
              <a:p>
                <a:r>
                  <a:rPr lang="it-IT">
                    <a:noFill/>
                  </a:rPr>
                  <a:t> </a:t>
                </a:r>
              </a:p>
            </p:txBody>
          </p:sp>
        </mc:Fallback>
      </mc:AlternateContent>
      <p:cxnSp>
        <p:nvCxnSpPr>
          <p:cNvPr id="56" name="Connettore 2 55">
            <a:extLst>
              <a:ext uri="{FF2B5EF4-FFF2-40B4-BE49-F238E27FC236}">
                <a16:creationId xmlns:a16="http://schemas.microsoft.com/office/drawing/2014/main" id="{2849A8CA-9561-42D2-175E-9EE38FDB1071}"/>
              </a:ext>
            </a:extLst>
          </p:cNvPr>
          <p:cNvCxnSpPr>
            <a:cxnSpLocks/>
          </p:cNvCxnSpPr>
          <p:nvPr/>
        </p:nvCxnSpPr>
        <p:spPr>
          <a:xfrm>
            <a:off x="4223759" y="1793242"/>
            <a:ext cx="1883785" cy="154003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2" name="Connettore 2 61">
            <a:extLst>
              <a:ext uri="{FF2B5EF4-FFF2-40B4-BE49-F238E27FC236}">
                <a16:creationId xmlns:a16="http://schemas.microsoft.com/office/drawing/2014/main" id="{1D2B7DAB-56F3-0C75-2556-160C459BB538}"/>
              </a:ext>
            </a:extLst>
          </p:cNvPr>
          <p:cNvCxnSpPr>
            <a:endCxn id="11" idx="2"/>
          </p:cNvCxnSpPr>
          <p:nvPr/>
        </p:nvCxnSpPr>
        <p:spPr>
          <a:xfrm>
            <a:off x="4212215" y="3148205"/>
            <a:ext cx="1883785" cy="382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ttore 2 65">
            <a:extLst>
              <a:ext uri="{FF2B5EF4-FFF2-40B4-BE49-F238E27FC236}">
                <a16:creationId xmlns:a16="http://schemas.microsoft.com/office/drawing/2014/main" id="{5F159728-A96F-FA74-21EB-3EBA2A86FC63}"/>
              </a:ext>
            </a:extLst>
          </p:cNvPr>
          <p:cNvCxnSpPr/>
          <p:nvPr/>
        </p:nvCxnSpPr>
        <p:spPr>
          <a:xfrm flipV="1">
            <a:off x="4170840" y="3672573"/>
            <a:ext cx="1909520" cy="614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ttore 2 69">
            <a:extLst>
              <a:ext uri="{FF2B5EF4-FFF2-40B4-BE49-F238E27FC236}">
                <a16:creationId xmlns:a16="http://schemas.microsoft.com/office/drawing/2014/main" id="{5DCE7D7E-2619-F6CA-3E21-A3E2222B1BCC}"/>
              </a:ext>
            </a:extLst>
          </p:cNvPr>
          <p:cNvCxnSpPr>
            <a:stCxn id="10" idx="7"/>
            <a:endCxn id="11" idx="3"/>
          </p:cNvCxnSpPr>
          <p:nvPr/>
        </p:nvCxnSpPr>
        <p:spPr>
          <a:xfrm flipV="1">
            <a:off x="4019584" y="3872421"/>
            <a:ext cx="2235593" cy="1816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asellaDiTesto 72">
            <a:extLst>
              <a:ext uri="{FF2B5EF4-FFF2-40B4-BE49-F238E27FC236}">
                <a16:creationId xmlns:a16="http://schemas.microsoft.com/office/drawing/2014/main" id="{DD46BE0F-5077-F607-8C35-6E5416037AED}"/>
              </a:ext>
            </a:extLst>
          </p:cNvPr>
          <p:cNvSpPr txBox="1"/>
          <p:nvPr/>
        </p:nvSpPr>
        <p:spPr>
          <a:xfrm>
            <a:off x="4489702" y="1606529"/>
            <a:ext cx="701317" cy="397867"/>
          </a:xfrm>
          <a:prstGeom prst="rect">
            <a:avLst/>
          </a:prstGeom>
          <a:noFill/>
        </p:spPr>
        <p:txBody>
          <a:bodyPr wrap="square" rtlCol="0">
            <a:spAutoFit/>
          </a:bodyPr>
          <a:lstStyle/>
          <a:p>
            <a:endParaRPr lang="it-IT" dirty="0"/>
          </a:p>
        </p:txBody>
      </p:sp>
      <p:sp>
        <p:nvSpPr>
          <p:cNvPr id="74" name="CasellaDiTesto 73">
            <a:extLst>
              <a:ext uri="{FF2B5EF4-FFF2-40B4-BE49-F238E27FC236}">
                <a16:creationId xmlns:a16="http://schemas.microsoft.com/office/drawing/2014/main" id="{E380E5ED-0A7A-A6D8-4310-7DDCB3286BC4}"/>
              </a:ext>
            </a:extLst>
          </p:cNvPr>
          <p:cNvSpPr txBox="1"/>
          <p:nvPr/>
        </p:nvSpPr>
        <p:spPr>
          <a:xfrm>
            <a:off x="809585" y="985436"/>
            <a:ext cx="1762471" cy="646331"/>
          </a:xfrm>
          <a:prstGeom prst="rect">
            <a:avLst/>
          </a:prstGeom>
          <a:noFill/>
        </p:spPr>
        <p:txBody>
          <a:bodyPr wrap="square" rtlCol="0">
            <a:spAutoFit/>
          </a:bodyPr>
          <a:lstStyle/>
          <a:p>
            <a:r>
              <a:rPr lang="it-IT" b="1" dirty="0"/>
              <a:t>Layer 0</a:t>
            </a:r>
          </a:p>
          <a:p>
            <a:r>
              <a:rPr lang="it-IT" b="1" dirty="0"/>
              <a:t>Input Layer </a:t>
            </a:r>
          </a:p>
        </p:txBody>
      </p:sp>
      <p:sp>
        <p:nvSpPr>
          <p:cNvPr id="76" name="CasellaDiTesto 75">
            <a:extLst>
              <a:ext uri="{FF2B5EF4-FFF2-40B4-BE49-F238E27FC236}">
                <a16:creationId xmlns:a16="http://schemas.microsoft.com/office/drawing/2014/main" id="{FF907BEA-89F2-F592-596B-329FA1B1ED23}"/>
              </a:ext>
            </a:extLst>
          </p:cNvPr>
          <p:cNvSpPr txBox="1"/>
          <p:nvPr/>
        </p:nvSpPr>
        <p:spPr>
          <a:xfrm>
            <a:off x="6190848" y="1042571"/>
            <a:ext cx="1762471" cy="646331"/>
          </a:xfrm>
          <a:prstGeom prst="rect">
            <a:avLst/>
          </a:prstGeom>
          <a:noFill/>
        </p:spPr>
        <p:txBody>
          <a:bodyPr wrap="square" rtlCol="0">
            <a:spAutoFit/>
          </a:bodyPr>
          <a:lstStyle/>
          <a:p>
            <a:r>
              <a:rPr lang="it-IT" b="1" dirty="0"/>
              <a:t>Layer 2</a:t>
            </a:r>
          </a:p>
          <a:p>
            <a:r>
              <a:rPr lang="it-IT" b="1" dirty="0"/>
              <a:t>Output  Layer </a:t>
            </a:r>
          </a:p>
        </p:txBody>
      </p:sp>
      <p:sp>
        <p:nvSpPr>
          <p:cNvPr id="77" name="CasellaDiTesto 76">
            <a:extLst>
              <a:ext uri="{FF2B5EF4-FFF2-40B4-BE49-F238E27FC236}">
                <a16:creationId xmlns:a16="http://schemas.microsoft.com/office/drawing/2014/main" id="{0DDDC01D-4596-62DF-A794-E9F25F64DFCF}"/>
              </a:ext>
            </a:extLst>
          </p:cNvPr>
          <p:cNvSpPr txBox="1"/>
          <p:nvPr/>
        </p:nvSpPr>
        <p:spPr>
          <a:xfrm>
            <a:off x="3139962" y="976894"/>
            <a:ext cx="2500814" cy="369332"/>
          </a:xfrm>
          <a:prstGeom prst="rect">
            <a:avLst/>
          </a:prstGeom>
          <a:noFill/>
        </p:spPr>
        <p:txBody>
          <a:bodyPr wrap="square" rtlCol="0">
            <a:spAutoFit/>
          </a:bodyPr>
          <a:lstStyle/>
          <a:p>
            <a:r>
              <a:rPr lang="it-IT" b="1" dirty="0"/>
              <a:t>Layer 1 (</a:t>
            </a:r>
            <a:r>
              <a:rPr lang="it-IT" b="1" dirty="0" err="1"/>
              <a:t>Hidden</a:t>
            </a:r>
            <a:r>
              <a:rPr lang="it-IT" b="1" dirty="0"/>
              <a:t> Layer) </a:t>
            </a:r>
          </a:p>
        </p:txBody>
      </p:sp>
      <mc:AlternateContent xmlns:mc="http://schemas.openxmlformats.org/markup-compatibility/2006" xmlns:a14="http://schemas.microsoft.com/office/drawing/2010/main">
        <mc:Choice Requires="a14">
          <p:sp>
            <p:nvSpPr>
              <p:cNvPr id="78" name="CasellaDiTesto 77">
                <a:extLst>
                  <a:ext uri="{FF2B5EF4-FFF2-40B4-BE49-F238E27FC236}">
                    <a16:creationId xmlns:a16="http://schemas.microsoft.com/office/drawing/2014/main" id="{4A3D2762-570B-4241-89D9-9E41CD9044B2}"/>
                  </a:ext>
                </a:extLst>
              </p:cNvPr>
              <p:cNvSpPr txBox="1"/>
              <p:nvPr/>
            </p:nvSpPr>
            <p:spPr>
              <a:xfrm>
                <a:off x="4518179" y="1709099"/>
                <a:ext cx="628146" cy="4612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𝑤</m:t>
                          </m:r>
                        </m:e>
                        <m:sub>
                          <m:r>
                            <a:rPr lang="it-IT" b="0" i="1" smtClean="0">
                              <a:latin typeface="Cambria Math" panose="02040503050406030204" pitchFamily="18" charset="0"/>
                            </a:rPr>
                            <m:t>0,1</m:t>
                          </m:r>
                        </m:sub>
                        <m:sup>
                          <m:r>
                            <a:rPr lang="it-IT" b="0" i="1" smtClean="0">
                              <a:latin typeface="Cambria Math" panose="02040503050406030204" pitchFamily="18" charset="0"/>
                            </a:rPr>
                            <m:t>(1)</m:t>
                          </m:r>
                        </m:sup>
                      </m:sSubSup>
                    </m:oMath>
                  </m:oMathPara>
                </a14:m>
                <a:endParaRPr lang="it-IT" dirty="0"/>
              </a:p>
            </p:txBody>
          </p:sp>
        </mc:Choice>
        <mc:Fallback xmlns="">
          <p:sp>
            <p:nvSpPr>
              <p:cNvPr id="78" name="CasellaDiTesto 77">
                <a:extLst>
                  <a:ext uri="{FF2B5EF4-FFF2-40B4-BE49-F238E27FC236}">
                    <a16:creationId xmlns:a16="http://schemas.microsoft.com/office/drawing/2014/main" id="{4A3D2762-570B-4241-89D9-9E41CD9044B2}"/>
                  </a:ext>
                </a:extLst>
              </p:cNvPr>
              <p:cNvSpPr txBox="1">
                <a:spLocks noRot="1" noChangeAspect="1" noMove="1" noResize="1" noEditPoints="1" noAdjustHandles="1" noChangeArrowheads="1" noChangeShapeType="1" noTextEdit="1"/>
              </p:cNvSpPr>
              <p:nvPr/>
            </p:nvSpPr>
            <p:spPr>
              <a:xfrm>
                <a:off x="4518179" y="1709099"/>
                <a:ext cx="628146" cy="461217"/>
              </a:xfrm>
              <a:prstGeom prst="rect">
                <a:avLst/>
              </a:prstGeom>
              <a:blipFill>
                <a:blip r:embed="rId1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9" name="CasellaDiTesto 78">
                <a:extLst>
                  <a:ext uri="{FF2B5EF4-FFF2-40B4-BE49-F238E27FC236}">
                    <a16:creationId xmlns:a16="http://schemas.microsoft.com/office/drawing/2014/main" id="{AC6EAC61-F7C8-9489-22E0-0AC2ED13DE19}"/>
                  </a:ext>
                </a:extLst>
              </p:cNvPr>
              <p:cNvSpPr txBox="1"/>
              <p:nvPr/>
            </p:nvSpPr>
            <p:spPr>
              <a:xfrm>
                <a:off x="4170840" y="2287473"/>
                <a:ext cx="628146" cy="4612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𝑤</m:t>
                          </m:r>
                        </m:e>
                        <m:sub>
                          <m:r>
                            <a:rPr lang="it-IT" b="0" i="1" smtClean="0">
                              <a:latin typeface="Cambria Math" panose="02040503050406030204" pitchFamily="18" charset="0"/>
                            </a:rPr>
                            <m:t>0,2</m:t>
                          </m:r>
                        </m:sub>
                        <m:sup>
                          <m:r>
                            <a:rPr lang="it-IT" b="0" i="1" smtClean="0">
                              <a:latin typeface="Cambria Math" panose="02040503050406030204" pitchFamily="18" charset="0"/>
                            </a:rPr>
                            <m:t>(1)</m:t>
                          </m:r>
                        </m:sup>
                      </m:sSubSup>
                    </m:oMath>
                  </m:oMathPara>
                </a14:m>
                <a:endParaRPr lang="it-IT" dirty="0"/>
              </a:p>
            </p:txBody>
          </p:sp>
        </mc:Choice>
        <mc:Fallback xmlns="">
          <p:sp>
            <p:nvSpPr>
              <p:cNvPr id="79" name="CasellaDiTesto 78">
                <a:extLst>
                  <a:ext uri="{FF2B5EF4-FFF2-40B4-BE49-F238E27FC236}">
                    <a16:creationId xmlns:a16="http://schemas.microsoft.com/office/drawing/2014/main" id="{AC6EAC61-F7C8-9489-22E0-0AC2ED13DE19}"/>
                  </a:ext>
                </a:extLst>
              </p:cNvPr>
              <p:cNvSpPr txBox="1">
                <a:spLocks noRot="1" noChangeAspect="1" noMove="1" noResize="1" noEditPoints="1" noAdjustHandles="1" noChangeArrowheads="1" noChangeShapeType="1" noTextEdit="1"/>
              </p:cNvSpPr>
              <p:nvPr/>
            </p:nvSpPr>
            <p:spPr>
              <a:xfrm>
                <a:off x="4170840" y="2287473"/>
                <a:ext cx="628146" cy="461217"/>
              </a:xfrm>
              <a:prstGeom prst="rect">
                <a:avLst/>
              </a:prstGeom>
              <a:blipFill>
                <a:blip r:embed="rId1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a:extLst>
                  <a:ext uri="{FF2B5EF4-FFF2-40B4-BE49-F238E27FC236}">
                    <a16:creationId xmlns:a16="http://schemas.microsoft.com/office/drawing/2014/main" id="{C39678F6-EF8A-B948-7F0D-993C3C73AE22}"/>
                  </a:ext>
                </a:extLst>
              </p:cNvPr>
              <p:cNvSpPr txBox="1"/>
              <p:nvPr/>
            </p:nvSpPr>
            <p:spPr>
              <a:xfrm>
                <a:off x="4250144" y="2888456"/>
                <a:ext cx="628146" cy="4609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𝑤</m:t>
                          </m:r>
                        </m:e>
                        <m:sub>
                          <m:r>
                            <a:rPr lang="it-IT" b="0" i="1" smtClean="0">
                              <a:latin typeface="Cambria Math" panose="02040503050406030204" pitchFamily="18" charset="0"/>
                            </a:rPr>
                            <m:t>1,1</m:t>
                          </m:r>
                        </m:sub>
                        <m:sup>
                          <m:r>
                            <a:rPr lang="it-IT" b="0" i="1" smtClean="0">
                              <a:latin typeface="Cambria Math" panose="02040503050406030204" pitchFamily="18" charset="0"/>
                            </a:rPr>
                            <m:t>(1)</m:t>
                          </m:r>
                        </m:sup>
                      </m:sSubSup>
                    </m:oMath>
                  </m:oMathPara>
                </a14:m>
                <a:endParaRPr lang="it-IT" dirty="0"/>
              </a:p>
            </p:txBody>
          </p:sp>
        </mc:Choice>
        <mc:Fallback xmlns="">
          <p:sp>
            <p:nvSpPr>
              <p:cNvPr id="80" name="CasellaDiTesto 79">
                <a:extLst>
                  <a:ext uri="{FF2B5EF4-FFF2-40B4-BE49-F238E27FC236}">
                    <a16:creationId xmlns:a16="http://schemas.microsoft.com/office/drawing/2014/main" id="{C39678F6-EF8A-B948-7F0D-993C3C73AE22}"/>
                  </a:ext>
                </a:extLst>
              </p:cNvPr>
              <p:cNvSpPr txBox="1">
                <a:spLocks noRot="1" noChangeAspect="1" noMove="1" noResize="1" noEditPoints="1" noAdjustHandles="1" noChangeArrowheads="1" noChangeShapeType="1" noTextEdit="1"/>
              </p:cNvSpPr>
              <p:nvPr/>
            </p:nvSpPr>
            <p:spPr>
              <a:xfrm>
                <a:off x="4250144" y="2888456"/>
                <a:ext cx="628146" cy="460960"/>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CasellaDiTesto 80">
                <a:extLst>
                  <a:ext uri="{FF2B5EF4-FFF2-40B4-BE49-F238E27FC236}">
                    <a16:creationId xmlns:a16="http://schemas.microsoft.com/office/drawing/2014/main" id="{DD238CBF-8322-A664-79C5-78985F4F9F13}"/>
                  </a:ext>
                </a:extLst>
              </p:cNvPr>
              <p:cNvSpPr txBox="1"/>
              <p:nvPr/>
            </p:nvSpPr>
            <p:spPr>
              <a:xfrm>
                <a:off x="4070916" y="3346884"/>
                <a:ext cx="628146" cy="4612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𝑤</m:t>
                          </m:r>
                        </m:e>
                        <m:sub>
                          <m:r>
                            <a:rPr lang="it-IT" b="0" i="1" smtClean="0">
                              <a:latin typeface="Cambria Math" panose="02040503050406030204" pitchFamily="18" charset="0"/>
                            </a:rPr>
                            <m:t>1,2</m:t>
                          </m:r>
                        </m:sub>
                        <m:sup>
                          <m:r>
                            <a:rPr lang="it-IT" b="0" i="1" smtClean="0">
                              <a:latin typeface="Cambria Math" panose="02040503050406030204" pitchFamily="18" charset="0"/>
                            </a:rPr>
                            <m:t>(1)</m:t>
                          </m:r>
                        </m:sup>
                      </m:sSubSup>
                    </m:oMath>
                  </m:oMathPara>
                </a14:m>
                <a:endParaRPr lang="it-IT" dirty="0"/>
              </a:p>
            </p:txBody>
          </p:sp>
        </mc:Choice>
        <mc:Fallback xmlns="">
          <p:sp>
            <p:nvSpPr>
              <p:cNvPr id="81" name="CasellaDiTesto 80">
                <a:extLst>
                  <a:ext uri="{FF2B5EF4-FFF2-40B4-BE49-F238E27FC236}">
                    <a16:creationId xmlns:a16="http://schemas.microsoft.com/office/drawing/2014/main" id="{DD238CBF-8322-A664-79C5-78985F4F9F13}"/>
                  </a:ext>
                </a:extLst>
              </p:cNvPr>
              <p:cNvSpPr txBox="1">
                <a:spLocks noRot="1" noChangeAspect="1" noMove="1" noResize="1" noEditPoints="1" noAdjustHandles="1" noChangeArrowheads="1" noChangeShapeType="1" noTextEdit="1"/>
              </p:cNvSpPr>
              <p:nvPr/>
            </p:nvSpPr>
            <p:spPr>
              <a:xfrm>
                <a:off x="4070916" y="3346884"/>
                <a:ext cx="628146" cy="461217"/>
              </a:xfrm>
              <a:prstGeom prst="rect">
                <a:avLst/>
              </a:prstGeom>
              <a:blipFill>
                <a:blip r:embed="rId21"/>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2" name="CasellaDiTesto 81">
                <a:extLst>
                  <a:ext uri="{FF2B5EF4-FFF2-40B4-BE49-F238E27FC236}">
                    <a16:creationId xmlns:a16="http://schemas.microsoft.com/office/drawing/2014/main" id="{FEE78429-EC71-3C9F-C18A-7619CCC06205}"/>
                  </a:ext>
                </a:extLst>
              </p:cNvPr>
              <p:cNvSpPr txBox="1"/>
              <p:nvPr/>
            </p:nvSpPr>
            <p:spPr>
              <a:xfrm>
                <a:off x="3926590" y="3862210"/>
                <a:ext cx="628146" cy="4612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𝑤</m:t>
                          </m:r>
                        </m:e>
                        <m:sub>
                          <m:r>
                            <a:rPr lang="it-IT" b="0" i="1" smtClean="0">
                              <a:latin typeface="Cambria Math" panose="02040503050406030204" pitchFamily="18" charset="0"/>
                            </a:rPr>
                            <m:t>2,1</m:t>
                          </m:r>
                        </m:sub>
                        <m:sup>
                          <m:r>
                            <a:rPr lang="it-IT" b="0" i="1" smtClean="0">
                              <a:latin typeface="Cambria Math" panose="02040503050406030204" pitchFamily="18" charset="0"/>
                            </a:rPr>
                            <m:t>(1)</m:t>
                          </m:r>
                        </m:sup>
                      </m:sSubSup>
                    </m:oMath>
                  </m:oMathPara>
                </a14:m>
                <a:endParaRPr lang="it-IT" dirty="0"/>
              </a:p>
            </p:txBody>
          </p:sp>
        </mc:Choice>
        <mc:Fallback xmlns="">
          <p:sp>
            <p:nvSpPr>
              <p:cNvPr id="82" name="CasellaDiTesto 81">
                <a:extLst>
                  <a:ext uri="{FF2B5EF4-FFF2-40B4-BE49-F238E27FC236}">
                    <a16:creationId xmlns:a16="http://schemas.microsoft.com/office/drawing/2014/main" id="{FEE78429-EC71-3C9F-C18A-7619CCC06205}"/>
                  </a:ext>
                </a:extLst>
              </p:cNvPr>
              <p:cNvSpPr txBox="1">
                <a:spLocks noRot="1" noChangeAspect="1" noMove="1" noResize="1" noEditPoints="1" noAdjustHandles="1" noChangeArrowheads="1" noChangeShapeType="1" noTextEdit="1"/>
              </p:cNvSpPr>
              <p:nvPr/>
            </p:nvSpPr>
            <p:spPr>
              <a:xfrm>
                <a:off x="3926590" y="3862210"/>
                <a:ext cx="628146" cy="461217"/>
              </a:xfrm>
              <a:prstGeom prst="rect">
                <a:avLst/>
              </a:prstGeom>
              <a:blipFill>
                <a:blip r:embed="rId2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4" name="CasellaDiTesto 83">
                <a:extLst>
                  <a:ext uri="{FF2B5EF4-FFF2-40B4-BE49-F238E27FC236}">
                    <a16:creationId xmlns:a16="http://schemas.microsoft.com/office/drawing/2014/main" id="{64D95669-01F9-181F-F67C-BF3998CE5D4A}"/>
                  </a:ext>
                </a:extLst>
              </p:cNvPr>
              <p:cNvSpPr txBox="1"/>
              <p:nvPr/>
            </p:nvSpPr>
            <p:spPr>
              <a:xfrm>
                <a:off x="3961401" y="5093632"/>
                <a:ext cx="628146" cy="4612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𝑤</m:t>
                          </m:r>
                        </m:e>
                        <m:sub>
                          <m:r>
                            <a:rPr lang="it-IT" b="0" i="1" smtClean="0">
                              <a:latin typeface="Cambria Math" panose="02040503050406030204" pitchFamily="18" charset="0"/>
                            </a:rPr>
                            <m:t>3,1</m:t>
                          </m:r>
                        </m:sub>
                        <m:sup>
                          <m:r>
                            <a:rPr lang="it-IT" b="0" i="1" smtClean="0">
                              <a:latin typeface="Cambria Math" panose="02040503050406030204" pitchFamily="18" charset="0"/>
                            </a:rPr>
                            <m:t>(1)</m:t>
                          </m:r>
                        </m:sup>
                      </m:sSubSup>
                    </m:oMath>
                  </m:oMathPara>
                </a14:m>
                <a:endParaRPr lang="it-IT" dirty="0"/>
              </a:p>
            </p:txBody>
          </p:sp>
        </mc:Choice>
        <mc:Fallback xmlns="">
          <p:sp>
            <p:nvSpPr>
              <p:cNvPr id="84" name="CasellaDiTesto 83">
                <a:extLst>
                  <a:ext uri="{FF2B5EF4-FFF2-40B4-BE49-F238E27FC236}">
                    <a16:creationId xmlns:a16="http://schemas.microsoft.com/office/drawing/2014/main" id="{64D95669-01F9-181F-F67C-BF3998CE5D4A}"/>
                  </a:ext>
                </a:extLst>
              </p:cNvPr>
              <p:cNvSpPr txBox="1">
                <a:spLocks noRot="1" noChangeAspect="1" noMove="1" noResize="1" noEditPoints="1" noAdjustHandles="1" noChangeArrowheads="1" noChangeShapeType="1" noTextEdit="1"/>
              </p:cNvSpPr>
              <p:nvPr/>
            </p:nvSpPr>
            <p:spPr>
              <a:xfrm>
                <a:off x="3961401" y="5093632"/>
                <a:ext cx="628146" cy="461217"/>
              </a:xfrm>
              <a:prstGeom prst="rect">
                <a:avLst/>
              </a:prstGeom>
              <a:blipFill>
                <a:blip r:embed="rId2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5" name="CasellaDiTesto 84">
                <a:extLst>
                  <a:ext uri="{FF2B5EF4-FFF2-40B4-BE49-F238E27FC236}">
                    <a16:creationId xmlns:a16="http://schemas.microsoft.com/office/drawing/2014/main" id="{3283E132-532B-38FB-FEC1-AC0E75A6EDD1}"/>
                  </a:ext>
                </a:extLst>
              </p:cNvPr>
              <p:cNvSpPr txBox="1"/>
              <p:nvPr/>
            </p:nvSpPr>
            <p:spPr>
              <a:xfrm>
                <a:off x="4170840" y="4450767"/>
                <a:ext cx="628146" cy="4385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𝑤</m:t>
                          </m:r>
                        </m:e>
                        <m:sub>
                          <m:r>
                            <a:rPr lang="it-IT" b="0" i="1" smtClean="0">
                              <a:latin typeface="Cambria Math" panose="02040503050406030204" pitchFamily="18" charset="0"/>
                            </a:rPr>
                            <m:t>22</m:t>
                          </m:r>
                        </m:sub>
                        <m:sup>
                          <m:r>
                            <a:rPr lang="it-IT" b="0" i="1" smtClean="0">
                              <a:latin typeface="Cambria Math" panose="02040503050406030204" pitchFamily="18" charset="0"/>
                            </a:rPr>
                            <m:t>(1)</m:t>
                          </m:r>
                        </m:sup>
                      </m:sSubSup>
                    </m:oMath>
                  </m:oMathPara>
                </a14:m>
                <a:endParaRPr lang="it-IT" dirty="0"/>
              </a:p>
            </p:txBody>
          </p:sp>
        </mc:Choice>
        <mc:Fallback xmlns="">
          <p:sp>
            <p:nvSpPr>
              <p:cNvPr id="85" name="CasellaDiTesto 84">
                <a:extLst>
                  <a:ext uri="{FF2B5EF4-FFF2-40B4-BE49-F238E27FC236}">
                    <a16:creationId xmlns:a16="http://schemas.microsoft.com/office/drawing/2014/main" id="{3283E132-532B-38FB-FEC1-AC0E75A6EDD1}"/>
                  </a:ext>
                </a:extLst>
              </p:cNvPr>
              <p:cNvSpPr txBox="1">
                <a:spLocks noRot="1" noChangeAspect="1" noMove="1" noResize="1" noEditPoints="1" noAdjustHandles="1" noChangeArrowheads="1" noChangeShapeType="1" noTextEdit="1"/>
              </p:cNvSpPr>
              <p:nvPr/>
            </p:nvSpPr>
            <p:spPr>
              <a:xfrm>
                <a:off x="4170840" y="4450767"/>
                <a:ext cx="628146" cy="438518"/>
              </a:xfrm>
              <a:prstGeom prst="rect">
                <a:avLst/>
              </a:prstGeom>
              <a:blipFill>
                <a:blip r:embed="rId25"/>
                <a:stretch>
                  <a:fillRect b="-2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6" name="CasellaDiTesto 85">
                <a:extLst>
                  <a:ext uri="{FF2B5EF4-FFF2-40B4-BE49-F238E27FC236}">
                    <a16:creationId xmlns:a16="http://schemas.microsoft.com/office/drawing/2014/main" id="{3AE86C3F-44F0-0B38-99EA-D6795E684FED}"/>
                  </a:ext>
                </a:extLst>
              </p:cNvPr>
              <p:cNvSpPr txBox="1"/>
              <p:nvPr/>
            </p:nvSpPr>
            <p:spPr>
              <a:xfrm>
                <a:off x="6024890" y="3279547"/>
                <a:ext cx="132057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acc>
                            <m:accPr>
                              <m:chr m:val="̂"/>
                              <m:ctrlPr>
                                <a:rPr lang="it-IT" sz="1400" b="0" i="1" smtClean="0">
                                  <a:latin typeface="Cambria Math" panose="02040503050406030204" pitchFamily="18" charset="0"/>
                                </a:rPr>
                              </m:ctrlPr>
                            </m:accPr>
                            <m:e>
                              <m:r>
                                <a:rPr lang="it-IT" sz="1400" b="0" i="1" smtClean="0">
                                  <a:latin typeface="Cambria Math" panose="02040503050406030204" pitchFamily="18" charset="0"/>
                                </a:rPr>
                                <m:t>𝑦</m:t>
                              </m:r>
                            </m:e>
                          </m:acc>
                        </m:e>
                        <m:sub>
                          <m:r>
                            <a:rPr lang="it-IT" sz="1400" b="0" i="1" smtClean="0">
                              <a:latin typeface="Cambria Math" panose="02040503050406030204" pitchFamily="18" charset="0"/>
                            </a:rPr>
                            <m:t>1</m:t>
                          </m:r>
                        </m:sub>
                      </m:sSub>
                    </m:oMath>
                  </m:oMathPara>
                </a14:m>
                <a:endParaRPr lang="it-IT" sz="1400" dirty="0"/>
              </a:p>
            </p:txBody>
          </p:sp>
        </mc:Choice>
        <mc:Fallback xmlns="">
          <p:sp>
            <p:nvSpPr>
              <p:cNvPr id="86" name="CasellaDiTesto 85">
                <a:extLst>
                  <a:ext uri="{FF2B5EF4-FFF2-40B4-BE49-F238E27FC236}">
                    <a16:creationId xmlns:a16="http://schemas.microsoft.com/office/drawing/2014/main" id="{3AE86C3F-44F0-0B38-99EA-D6795E684FED}"/>
                  </a:ext>
                </a:extLst>
              </p:cNvPr>
              <p:cNvSpPr txBox="1">
                <a:spLocks noRot="1" noChangeAspect="1" noMove="1" noResize="1" noEditPoints="1" noAdjustHandles="1" noChangeArrowheads="1" noChangeShapeType="1" noTextEdit="1"/>
              </p:cNvSpPr>
              <p:nvPr/>
            </p:nvSpPr>
            <p:spPr>
              <a:xfrm>
                <a:off x="6024890" y="3279547"/>
                <a:ext cx="1320572" cy="307777"/>
              </a:xfrm>
              <a:prstGeom prst="rect">
                <a:avLst/>
              </a:prstGeom>
              <a:blipFill>
                <a:blip r:embed="rId26"/>
                <a:stretch>
                  <a:fillRect b="-2000"/>
                </a:stretch>
              </a:blipFill>
            </p:spPr>
            <p:txBody>
              <a:bodyPr/>
              <a:lstStyle/>
              <a:p>
                <a:r>
                  <a:rPr lang="it-IT">
                    <a:noFill/>
                  </a:rPr>
                  <a:t> </a:t>
                </a:r>
              </a:p>
            </p:txBody>
          </p:sp>
        </mc:Fallback>
      </mc:AlternateContent>
      <p:sp>
        <p:nvSpPr>
          <p:cNvPr id="89" name="CasellaDiTesto 88">
            <a:extLst>
              <a:ext uri="{FF2B5EF4-FFF2-40B4-BE49-F238E27FC236}">
                <a16:creationId xmlns:a16="http://schemas.microsoft.com/office/drawing/2014/main" id="{0AEDCD7F-8255-B05F-68F7-F6DE14CC6A5E}"/>
              </a:ext>
            </a:extLst>
          </p:cNvPr>
          <p:cNvSpPr txBox="1"/>
          <p:nvPr/>
        </p:nvSpPr>
        <p:spPr>
          <a:xfrm>
            <a:off x="155283" y="158216"/>
            <a:ext cx="5143500" cy="461665"/>
          </a:xfrm>
          <a:prstGeom prst="rect">
            <a:avLst/>
          </a:prstGeom>
          <a:noFill/>
        </p:spPr>
        <p:txBody>
          <a:bodyPr wrap="square" rtlCol="0">
            <a:spAutoFit/>
          </a:bodyPr>
          <a:lstStyle/>
          <a:p>
            <a:pPr algn="ctr"/>
            <a:r>
              <a:rPr lang="it-IT" sz="2400" b="1" dirty="0" err="1">
                <a:solidFill>
                  <a:srgbClr val="FF0000"/>
                </a:solidFill>
              </a:rPr>
              <a:t>Forward</a:t>
            </a:r>
            <a:r>
              <a:rPr lang="it-IT" sz="2400" b="1" dirty="0">
                <a:solidFill>
                  <a:srgbClr val="FF0000"/>
                </a:solidFill>
              </a:rPr>
              <a:t> </a:t>
            </a:r>
            <a:r>
              <a:rPr lang="it-IT" sz="2400" b="1" dirty="0" err="1">
                <a:solidFill>
                  <a:srgbClr val="FF0000"/>
                </a:solidFill>
              </a:rPr>
              <a:t>Propagation</a:t>
            </a:r>
            <a:endParaRPr lang="it-IT" sz="2400" b="1" dirty="0">
              <a:solidFill>
                <a:srgbClr val="FF0000"/>
              </a:solidFill>
            </a:endParaRPr>
          </a:p>
        </p:txBody>
      </p:sp>
      <p:sp>
        <p:nvSpPr>
          <p:cNvPr id="13" name="CasellaDiTesto 12">
            <a:extLst>
              <a:ext uri="{FF2B5EF4-FFF2-40B4-BE49-F238E27FC236}">
                <a16:creationId xmlns:a16="http://schemas.microsoft.com/office/drawing/2014/main" id="{9C64B9CC-2093-630C-F5A4-4EF7E01893D4}"/>
              </a:ext>
            </a:extLst>
          </p:cNvPr>
          <p:cNvSpPr txBox="1"/>
          <p:nvPr/>
        </p:nvSpPr>
        <p:spPr>
          <a:xfrm>
            <a:off x="4699062" y="125441"/>
            <a:ext cx="7669401" cy="646331"/>
          </a:xfrm>
          <a:prstGeom prst="rect">
            <a:avLst/>
          </a:prstGeom>
          <a:noFill/>
        </p:spPr>
        <p:txBody>
          <a:bodyPr wrap="square">
            <a:spAutoFit/>
          </a:bodyPr>
          <a:lstStyle/>
          <a:p>
            <a:r>
              <a:rPr lang="it-IT" dirty="0"/>
              <a:t>nell’esempio una rete a </a:t>
            </a:r>
            <a:r>
              <a:rPr lang="it-IT" b="1" dirty="0"/>
              <a:t>3</a:t>
            </a:r>
            <a:r>
              <a:rPr lang="it-IT" dirty="0"/>
              <a:t> livelli </a:t>
            </a:r>
            <a:r>
              <a:rPr lang="it-IT" b="1" dirty="0">
                <a:solidFill>
                  <a:srgbClr val="FF0000"/>
                </a:solidFill>
              </a:rPr>
              <a:t>𝑑:𝑛𝐻:𝑠</a:t>
            </a:r>
          </a:p>
          <a:p>
            <a:r>
              <a:rPr lang="it-IT" dirty="0"/>
              <a:t> </a:t>
            </a:r>
            <a:r>
              <a:rPr lang="it-IT" b="1" dirty="0">
                <a:solidFill>
                  <a:srgbClr val="FF0000"/>
                </a:solidFill>
              </a:rPr>
              <a:t>input 𝑑=2 neuroni</a:t>
            </a:r>
            <a:r>
              <a:rPr lang="it-IT" dirty="0"/>
              <a:t>, livello nascosto </a:t>
            </a:r>
            <a:r>
              <a:rPr lang="it-IT" b="1" dirty="0" err="1">
                <a:solidFill>
                  <a:srgbClr val="FF0000"/>
                </a:solidFill>
              </a:rPr>
              <a:t>hidden</a:t>
            </a:r>
            <a:r>
              <a:rPr lang="it-IT" b="1" dirty="0">
                <a:solidFill>
                  <a:srgbClr val="FF0000"/>
                </a:solidFill>
              </a:rPr>
              <a:t> 𝑛𝐻=3</a:t>
            </a:r>
            <a:r>
              <a:rPr lang="it-IT" dirty="0"/>
              <a:t>  neuroni</a:t>
            </a:r>
            <a:r>
              <a:rPr lang="it-IT" b="1" dirty="0">
                <a:solidFill>
                  <a:srgbClr val="FF0000"/>
                </a:solidFill>
              </a:rPr>
              <a:t>, output 𝑠 =1 neuroni</a:t>
            </a:r>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525B8798-8970-37E8-4F7B-27580BA5D929}"/>
                  </a:ext>
                </a:extLst>
              </p:cNvPr>
              <p:cNvSpPr txBox="1"/>
              <p:nvPr/>
            </p:nvSpPr>
            <p:spPr>
              <a:xfrm>
                <a:off x="7198568" y="3098195"/>
                <a:ext cx="6186196" cy="476221"/>
              </a:xfrm>
              <a:prstGeom prst="rect">
                <a:avLst/>
              </a:prstGeom>
              <a:noFill/>
            </p:spPr>
            <p:txBody>
              <a:bodyPr wrap="square">
                <a:spAutoFit/>
              </a:bodyPr>
              <a:lstStyle/>
              <a:p>
                <a:pPr algn="ct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𝑗</m:t>
                        </m:r>
                      </m:sub>
                    </m:sSub>
                  </m:oMath>
                </a14:m>
                <a:r>
                  <a:rPr lang="it-IT" dirty="0"/>
                  <a:t>=</a:t>
                </a:r>
                <a:r>
                  <a:rPr lang="it-IT" b="0" dirty="0"/>
                  <a:t> </a:t>
                </a:r>
                <a14:m>
                  <m:oMath xmlns:m="http://schemas.openxmlformats.org/officeDocument/2006/math">
                    <m:nary>
                      <m:naryPr>
                        <m:chr m:val="∑"/>
                        <m:ctrlPr>
                          <a:rPr lang="it-IT" b="0" i="1" smtClean="0">
                            <a:latin typeface="Cambria Math" panose="02040503050406030204" pitchFamily="18" charset="0"/>
                          </a:rPr>
                        </m:ctrlPr>
                      </m:naryPr>
                      <m:sub>
                        <m:r>
                          <a:rPr lang="it-IT" b="0" i="1" smtClean="0">
                            <a:latin typeface="Cambria Math" panose="02040503050406030204" pitchFamily="18" charset="0"/>
                          </a:rPr>
                          <m:t>𝑖</m:t>
                        </m:r>
                        <m:r>
                          <a:rPr lang="it-IT" b="0" i="1" smtClean="0">
                            <a:latin typeface="Cambria Math" panose="02040503050406030204" pitchFamily="18" charset="0"/>
                          </a:rPr>
                          <m:t>=1</m:t>
                        </m:r>
                      </m:sub>
                      <m:sup>
                        <m:r>
                          <a:rPr lang="it-IT" b="0" i="1" smtClean="0">
                            <a:latin typeface="Cambria Math" panose="02040503050406030204" pitchFamily="18" charset="0"/>
                          </a:rPr>
                          <m:t>𝑑</m:t>
                        </m:r>
                      </m:sup>
                      <m:e>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𝑤</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r>
                              <a:rPr lang="it-IT" b="0" i="1" smtClean="0">
                                <a:latin typeface="Cambria Math" panose="02040503050406030204" pitchFamily="18" charset="0"/>
                              </a:rPr>
                              <m:t> </m:t>
                            </m:r>
                          </m:sub>
                          <m:sup>
                            <m:r>
                              <a:rPr lang="it-IT" b="0" i="1" smtClean="0">
                                <a:latin typeface="Cambria Math" panose="02040503050406030204" pitchFamily="18" charset="0"/>
                              </a:rPr>
                              <m:t>(0)</m:t>
                            </m:r>
                          </m:sup>
                        </m:sSubSup>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𝑤</m:t>
                            </m:r>
                          </m:e>
                          <m:sub>
                            <m:r>
                              <a:rPr lang="it-IT" b="0" i="1" smtClean="0">
                                <a:latin typeface="Cambria Math" panose="02040503050406030204" pitchFamily="18" charset="0"/>
                              </a:rPr>
                              <m:t>0,</m:t>
                            </m:r>
                            <m:r>
                              <a:rPr lang="it-IT" b="0" i="1" smtClean="0">
                                <a:latin typeface="Cambria Math" panose="02040503050406030204" pitchFamily="18" charset="0"/>
                              </a:rPr>
                              <m:t>𝑗</m:t>
                            </m:r>
                            <m:r>
                              <a:rPr lang="it-IT" b="0" i="1" smtClean="0">
                                <a:latin typeface="Cambria Math" panose="02040503050406030204" pitchFamily="18" charset="0"/>
                              </a:rPr>
                              <m:t> </m:t>
                            </m:r>
                          </m:sub>
                          <m:sup>
                            <m:r>
                              <a:rPr lang="it-IT" b="0" i="1" smtClean="0">
                                <a:latin typeface="Cambria Math" panose="02040503050406030204" pitchFamily="18" charset="0"/>
                              </a:rPr>
                              <m:t>(0)</m:t>
                            </m:r>
                          </m:sup>
                        </m:sSubSup>
                        <m:r>
                          <a:rPr lang="it-IT" b="0" i="1" smtClean="0">
                            <a:latin typeface="Cambria Math" panose="02040503050406030204" pitchFamily="18" charset="0"/>
                          </a:rPr>
                          <m:t>  </m:t>
                        </m:r>
                      </m:e>
                    </m:nary>
                  </m:oMath>
                </a14:m>
                <a:endParaRPr lang="it-IT" dirty="0"/>
              </a:p>
            </p:txBody>
          </p:sp>
        </mc:Choice>
        <mc:Fallback xmlns="">
          <p:sp>
            <p:nvSpPr>
              <p:cNvPr id="15" name="CasellaDiTesto 14">
                <a:extLst>
                  <a:ext uri="{FF2B5EF4-FFF2-40B4-BE49-F238E27FC236}">
                    <a16:creationId xmlns:a16="http://schemas.microsoft.com/office/drawing/2014/main" id="{525B8798-8970-37E8-4F7B-27580BA5D929}"/>
                  </a:ext>
                </a:extLst>
              </p:cNvPr>
              <p:cNvSpPr txBox="1">
                <a:spLocks noRot="1" noChangeAspect="1" noMove="1" noResize="1" noEditPoints="1" noAdjustHandles="1" noChangeArrowheads="1" noChangeShapeType="1" noTextEdit="1"/>
              </p:cNvSpPr>
              <p:nvPr/>
            </p:nvSpPr>
            <p:spPr>
              <a:xfrm>
                <a:off x="7198568" y="3098195"/>
                <a:ext cx="6186196" cy="476221"/>
              </a:xfrm>
              <a:prstGeom prst="rect">
                <a:avLst/>
              </a:prstGeom>
              <a:blipFill>
                <a:blip r:embed="rId27"/>
                <a:stretch>
                  <a:fillRect t="-80769" b="-1346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CasellaDiTesto 18">
                <a:extLst>
                  <a:ext uri="{FF2B5EF4-FFF2-40B4-BE49-F238E27FC236}">
                    <a16:creationId xmlns:a16="http://schemas.microsoft.com/office/drawing/2014/main" id="{E6C70D5E-3F45-D023-42AF-13856D86A380}"/>
                  </a:ext>
                </a:extLst>
              </p:cNvPr>
              <p:cNvSpPr txBox="1"/>
              <p:nvPr/>
            </p:nvSpPr>
            <p:spPr>
              <a:xfrm>
                <a:off x="7081284" y="3693027"/>
                <a:ext cx="5518399" cy="984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1</m:t>
                          </m:r>
                        </m:sub>
                      </m:sSub>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𝒇</m:t>
                      </m:r>
                      <m:d>
                        <m:dPr>
                          <m:ctrlPr>
                            <a:rPr lang="it-IT" b="1" i="1" smtClean="0">
                              <a:solidFill>
                                <a:srgbClr val="FF0000"/>
                              </a:solidFill>
                              <a:latin typeface="Cambria Math" panose="02040503050406030204" pitchFamily="18" charset="0"/>
                            </a:rPr>
                          </m:ctrlPr>
                        </m:dPr>
                        <m:e>
                          <m:r>
                            <a:rPr lang="it-IT" b="1" i="1" smtClean="0">
                              <a:solidFill>
                                <a:srgbClr val="FF0000"/>
                              </a:solidFill>
                              <a:latin typeface="Cambria Math" panose="02040503050406030204" pitchFamily="18" charset="0"/>
                            </a:rPr>
                            <m:t> </m:t>
                          </m:r>
                          <m:nary>
                            <m:naryPr>
                              <m:chr m:val="∑"/>
                              <m:ctrlPr>
                                <a:rPr lang="it-IT" b="1" i="1" smtClean="0">
                                  <a:solidFill>
                                    <a:srgbClr val="FF0000"/>
                                  </a:solidFill>
                                  <a:latin typeface="Cambria Math" panose="02040503050406030204" pitchFamily="18" charset="0"/>
                                </a:rPr>
                              </m:ctrlPr>
                            </m:naryPr>
                            <m:sub>
                              <m:r>
                                <m:rPr>
                                  <m:brk m:alnAt="23"/>
                                </m:rP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sub>
                            <m:sup>
                              <m:r>
                                <a:rPr lang="it-IT" b="1" i="1" smtClean="0">
                                  <a:solidFill>
                                    <a:srgbClr val="FF0000"/>
                                  </a:solidFill>
                                  <a:latin typeface="Cambria Math" panose="02040503050406030204" pitchFamily="18" charset="0"/>
                                </a:rPr>
                                <m:t>𝒏𝑯</m:t>
                              </m:r>
                            </m:sup>
                            <m:e>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𝒊</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r>
                                    <a:rPr lang="it-IT" b="1" i="1" smtClean="0">
                                      <a:solidFill>
                                        <a:srgbClr val="FF0000"/>
                                      </a:solidFill>
                                      <a:latin typeface="Cambria Math" panose="02040503050406030204" pitchFamily="18" charset="0"/>
                                    </a:rPr>
                                    <m:t>)</m:t>
                                  </m:r>
                                </m:sup>
                              </m:sSubSup>
                              <m:r>
                                <a:rPr lang="it-IT" b="1" i="1" smtClean="0">
                                  <a:solidFill>
                                    <a:srgbClr val="FF0000"/>
                                  </a:solidFill>
                                  <a:latin typeface="Cambria Math" panose="02040503050406030204" pitchFamily="18" charset="0"/>
                                </a:rPr>
                                <m:t>𝒇</m:t>
                              </m:r>
                              <m:r>
                                <a:rPr lang="it-IT" b="1" i="1" smtClean="0">
                                  <a:solidFill>
                                    <a:srgbClr val="FF0000"/>
                                  </a:solidFill>
                                  <a:latin typeface="Cambria Math" panose="02040503050406030204" pitchFamily="18" charset="0"/>
                                </a:rPr>
                                <m:t>(</m:t>
                              </m:r>
                              <m:nary>
                                <m:naryPr>
                                  <m:chr m:val="∑"/>
                                  <m:ctrlPr>
                                    <a:rPr lang="it-IT" b="1" i="1" smtClean="0">
                                      <a:solidFill>
                                        <a:srgbClr val="FF0000"/>
                                      </a:solidFill>
                                      <a:latin typeface="Cambria Math" panose="02040503050406030204" pitchFamily="18" charset="0"/>
                                    </a:rPr>
                                  </m:ctrlPr>
                                </m:naryPr>
                                <m:sub>
                                  <m:r>
                                    <a:rPr lang="it-IT" b="1" i="1" smtClean="0">
                                      <a:solidFill>
                                        <a:srgbClr val="FF0000"/>
                                      </a:solidFill>
                                      <a:latin typeface="Cambria Math" panose="02040503050406030204" pitchFamily="18" charset="0"/>
                                    </a:rPr>
                                    <m:t>𝒊</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sub>
                                <m:sup>
                                  <m:r>
                                    <a:rPr lang="it-IT" b="1" i="1" smtClean="0">
                                      <a:solidFill>
                                        <a:srgbClr val="FF0000"/>
                                      </a:solidFill>
                                      <a:latin typeface="Cambria Math" panose="02040503050406030204" pitchFamily="18" charset="0"/>
                                    </a:rPr>
                                    <m:t>𝒅</m:t>
                                  </m:r>
                                </m:sup>
                                <m:e>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𝒊</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sup>
                                  </m:sSubSup>
                                  <m:sSub>
                                    <m:sSubPr>
                                      <m:ctrlPr>
                                        <a:rPr lang="it-IT" b="1" i="1" smtClean="0">
                                          <a:solidFill>
                                            <a:srgbClr val="FF0000"/>
                                          </a:solidFill>
                                          <a:latin typeface="Cambria Math" panose="02040503050406030204" pitchFamily="18" charset="0"/>
                                        </a:rPr>
                                      </m:ctrlPr>
                                    </m:sSubPr>
                                    <m:e>
                                      <m:r>
                                        <a:rPr lang="it-IT" b="1" i="1" smtClean="0">
                                          <a:solidFill>
                                            <a:srgbClr val="FF0000"/>
                                          </a:solidFill>
                                          <a:latin typeface="Cambria Math" panose="02040503050406030204" pitchFamily="18" charset="0"/>
                                        </a:rPr>
                                        <m:t>𝒙</m:t>
                                      </m:r>
                                    </m:e>
                                    <m:sub>
                                      <m:r>
                                        <a:rPr lang="it-IT" b="1" i="1" smtClean="0">
                                          <a:solidFill>
                                            <a:srgbClr val="FF0000"/>
                                          </a:solidFill>
                                          <a:latin typeface="Cambria Math" panose="02040503050406030204" pitchFamily="18" charset="0"/>
                                        </a:rPr>
                                        <m:t>𝒊</m:t>
                                      </m:r>
                                    </m:sub>
                                  </m:sSub>
                                  <m:r>
                                    <a:rPr lang="it-IT" b="1" i="1" smtClean="0">
                                      <a:solidFill>
                                        <a:srgbClr val="FF0000"/>
                                      </a:solidFill>
                                      <a:latin typeface="Cambria Math" panose="02040503050406030204" pitchFamily="18" charset="0"/>
                                    </a:rPr>
                                    <m:t>+</m:t>
                                  </m:r>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sup>
                                  </m:sSubSup>
                                  <m:r>
                                    <a:rPr lang="it-IT" b="1" i="1" smtClean="0">
                                      <a:solidFill>
                                        <a:srgbClr val="FF0000"/>
                                      </a:solidFill>
                                      <a:latin typeface="Cambria Math" panose="02040503050406030204" pitchFamily="18" charset="0"/>
                                    </a:rPr>
                                    <m:t> ) </m:t>
                                  </m:r>
                                </m:e>
                              </m:nary>
                              <m:r>
                                <a:rPr lang="it-IT" b="1" i="1" smtClean="0">
                                  <a:solidFill>
                                    <a:srgbClr val="FF0000"/>
                                  </a:solidFill>
                                  <a:latin typeface="Cambria Math" panose="02040503050406030204" pitchFamily="18" charset="0"/>
                                </a:rPr>
                                <m:t>+</m:t>
                              </m:r>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r>
                                    <a:rPr lang="it-IT" b="1" i="1" smtClean="0">
                                      <a:solidFill>
                                        <a:srgbClr val="FF0000"/>
                                      </a:solidFill>
                                      <a:latin typeface="Cambria Math" panose="02040503050406030204" pitchFamily="18" charset="0"/>
                                    </a:rPr>
                                    <m:t>)</m:t>
                                  </m:r>
                                </m:sup>
                              </m:sSubSup>
                            </m:e>
                          </m:nary>
                        </m:e>
                      </m:d>
                    </m:oMath>
                  </m:oMathPara>
                </a14:m>
                <a:endParaRPr lang="it-IT" b="1" dirty="0">
                  <a:solidFill>
                    <a:srgbClr val="FF0000"/>
                  </a:solidFill>
                </a:endParaRPr>
              </a:p>
            </p:txBody>
          </p:sp>
        </mc:Choice>
        <mc:Fallback xmlns="">
          <p:sp>
            <p:nvSpPr>
              <p:cNvPr id="19" name="CasellaDiTesto 18">
                <a:extLst>
                  <a:ext uri="{FF2B5EF4-FFF2-40B4-BE49-F238E27FC236}">
                    <a16:creationId xmlns:a16="http://schemas.microsoft.com/office/drawing/2014/main" id="{E6C70D5E-3F45-D023-42AF-13856D86A380}"/>
                  </a:ext>
                </a:extLst>
              </p:cNvPr>
              <p:cNvSpPr txBox="1">
                <a:spLocks noRot="1" noChangeAspect="1" noMove="1" noResize="1" noEditPoints="1" noAdjustHandles="1" noChangeArrowheads="1" noChangeShapeType="1" noTextEdit="1"/>
              </p:cNvSpPr>
              <p:nvPr/>
            </p:nvSpPr>
            <p:spPr>
              <a:xfrm>
                <a:off x="7081284" y="3693027"/>
                <a:ext cx="5518399" cy="984052"/>
              </a:xfrm>
              <a:prstGeom prst="rect">
                <a:avLst/>
              </a:prstGeom>
              <a:blipFill>
                <a:blip r:embed="rId28"/>
                <a:stretch>
                  <a:fillRect/>
                </a:stretch>
              </a:blipFill>
            </p:spPr>
            <p:txBody>
              <a:bodyPr/>
              <a:lstStyle/>
              <a:p>
                <a:r>
                  <a:rPr lang="it-IT">
                    <a:noFill/>
                  </a:rPr>
                  <a:t> </a:t>
                </a:r>
              </a:p>
            </p:txBody>
          </p:sp>
        </mc:Fallback>
      </mc:AlternateContent>
      <p:sp>
        <p:nvSpPr>
          <p:cNvPr id="21" name="Ovale 20">
            <a:extLst>
              <a:ext uri="{FF2B5EF4-FFF2-40B4-BE49-F238E27FC236}">
                <a16:creationId xmlns:a16="http://schemas.microsoft.com/office/drawing/2014/main" id="{B1858EC8-2567-8F62-7ADB-37C5FFB878B1}"/>
              </a:ext>
            </a:extLst>
          </p:cNvPr>
          <p:cNvSpPr/>
          <p:nvPr/>
        </p:nvSpPr>
        <p:spPr>
          <a:xfrm>
            <a:off x="6248400" y="4734078"/>
            <a:ext cx="1086928" cy="96615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2" name="Connettore 2 21">
            <a:extLst>
              <a:ext uri="{FF2B5EF4-FFF2-40B4-BE49-F238E27FC236}">
                <a16:creationId xmlns:a16="http://schemas.microsoft.com/office/drawing/2014/main" id="{F3C2F4A4-4F5E-2D37-F091-6F9C3A4B076E}"/>
              </a:ext>
            </a:extLst>
          </p:cNvPr>
          <p:cNvCxnSpPr/>
          <p:nvPr/>
        </p:nvCxnSpPr>
        <p:spPr>
          <a:xfrm>
            <a:off x="4206179" y="1811819"/>
            <a:ext cx="1925041" cy="307968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Connettore 2 23">
            <a:extLst>
              <a:ext uri="{FF2B5EF4-FFF2-40B4-BE49-F238E27FC236}">
                <a16:creationId xmlns:a16="http://schemas.microsoft.com/office/drawing/2014/main" id="{CF59C065-9AEF-9E2A-8FC7-D594B5C032B8}"/>
              </a:ext>
            </a:extLst>
          </p:cNvPr>
          <p:cNvCxnSpPr>
            <a:cxnSpLocks/>
          </p:cNvCxnSpPr>
          <p:nvPr/>
        </p:nvCxnSpPr>
        <p:spPr>
          <a:xfrm>
            <a:off x="4178761" y="3331541"/>
            <a:ext cx="2110895" cy="1731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168078F7-2F36-9192-F5BF-4090C0BD5454}"/>
              </a:ext>
            </a:extLst>
          </p:cNvPr>
          <p:cNvCxnSpPr/>
          <p:nvPr/>
        </p:nvCxnSpPr>
        <p:spPr>
          <a:xfrm>
            <a:off x="4314020" y="4463519"/>
            <a:ext cx="1975636" cy="627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14DD49B7-13A8-07B3-3BFF-2A85D7337632}"/>
              </a:ext>
            </a:extLst>
          </p:cNvPr>
          <p:cNvCxnSpPr/>
          <p:nvPr/>
        </p:nvCxnSpPr>
        <p:spPr>
          <a:xfrm flipV="1">
            <a:off x="4171984" y="5091057"/>
            <a:ext cx="2109870" cy="750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276F20F4-0290-81DB-641A-D21FE9DD11A2}"/>
                  </a:ext>
                </a:extLst>
              </p:cNvPr>
              <p:cNvSpPr txBox="1"/>
              <p:nvPr/>
            </p:nvSpPr>
            <p:spPr>
              <a:xfrm>
                <a:off x="4244731" y="5769529"/>
                <a:ext cx="628146" cy="4612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𝑤</m:t>
                          </m:r>
                        </m:e>
                        <m:sub>
                          <m:r>
                            <a:rPr lang="it-IT" b="0" i="1" smtClean="0">
                              <a:latin typeface="Cambria Math" panose="02040503050406030204" pitchFamily="18" charset="0"/>
                            </a:rPr>
                            <m:t>3,2</m:t>
                          </m:r>
                        </m:sub>
                        <m:sup>
                          <m:r>
                            <a:rPr lang="it-IT" b="0" i="1" smtClean="0">
                              <a:latin typeface="Cambria Math" panose="02040503050406030204" pitchFamily="18" charset="0"/>
                            </a:rPr>
                            <m:t>(1)</m:t>
                          </m:r>
                        </m:sup>
                      </m:sSubSup>
                    </m:oMath>
                  </m:oMathPara>
                </a14:m>
                <a:endParaRPr lang="it-IT" dirty="0"/>
              </a:p>
            </p:txBody>
          </p:sp>
        </mc:Choice>
        <mc:Fallback xmlns="">
          <p:sp>
            <p:nvSpPr>
              <p:cNvPr id="32" name="CasellaDiTesto 31">
                <a:extLst>
                  <a:ext uri="{FF2B5EF4-FFF2-40B4-BE49-F238E27FC236}">
                    <a16:creationId xmlns:a16="http://schemas.microsoft.com/office/drawing/2014/main" id="{276F20F4-0290-81DB-641A-D21FE9DD11A2}"/>
                  </a:ext>
                </a:extLst>
              </p:cNvPr>
              <p:cNvSpPr txBox="1">
                <a:spLocks noRot="1" noChangeAspect="1" noMove="1" noResize="1" noEditPoints="1" noAdjustHandles="1" noChangeArrowheads="1" noChangeShapeType="1" noTextEdit="1"/>
              </p:cNvSpPr>
              <p:nvPr/>
            </p:nvSpPr>
            <p:spPr>
              <a:xfrm>
                <a:off x="4244731" y="5769529"/>
                <a:ext cx="628146" cy="461217"/>
              </a:xfrm>
              <a:prstGeom prst="rect">
                <a:avLst/>
              </a:prstGeom>
              <a:blipFill>
                <a:blip r:embed="rId2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7B2C4357-63CB-45AD-0F95-DCFF78816E8E}"/>
                  </a:ext>
                </a:extLst>
              </p:cNvPr>
              <p:cNvSpPr txBox="1"/>
              <p:nvPr/>
            </p:nvSpPr>
            <p:spPr>
              <a:xfrm>
                <a:off x="7608693" y="4651667"/>
                <a:ext cx="4316081" cy="9025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b="0" i="1" smtClean="0">
                              <a:latin typeface="Cambria Math" panose="02040503050406030204" pitchFamily="18" charset="0"/>
                            </a:rPr>
                            <m:t>2</m:t>
                          </m:r>
                        </m:sub>
                      </m:sSub>
                      <m:r>
                        <a:rPr lang="it-IT" b="0" i="1" smtClean="0">
                          <a:latin typeface="Cambria Math" panose="02040503050406030204" pitchFamily="18" charset="0"/>
                        </a:rPr>
                        <m:t>=</m:t>
                      </m:r>
                      <m:r>
                        <a:rPr lang="it-IT" b="0" i="1" smtClean="0">
                          <a:latin typeface="Cambria Math" panose="02040503050406030204" pitchFamily="18" charset="0"/>
                        </a:rPr>
                        <m:t>𝑓</m:t>
                      </m:r>
                      <m:r>
                        <a:rPr lang="it-IT" b="0" i="1" smtClean="0">
                          <a:latin typeface="Cambria Math" panose="02040503050406030204" pitchFamily="18" charset="0"/>
                        </a:rPr>
                        <m:t>( </m:t>
                      </m:r>
                      <m:nary>
                        <m:naryPr>
                          <m:chr m:val="∑"/>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𝑗</m:t>
                          </m:r>
                          <m:r>
                            <a:rPr lang="it-IT" b="0" i="1" smtClean="0">
                              <a:latin typeface="Cambria Math" panose="02040503050406030204" pitchFamily="18" charset="0"/>
                            </a:rPr>
                            <m:t>=1</m:t>
                          </m:r>
                        </m:sub>
                        <m:sup>
                          <m:r>
                            <a:rPr lang="it-IT" b="0" i="1" smtClean="0">
                              <a:latin typeface="Cambria Math" panose="02040503050406030204" pitchFamily="18" charset="0"/>
                            </a:rPr>
                            <m:t>𝑛𝐻</m:t>
                          </m:r>
                        </m:sup>
                        <m:e>
                          <m:r>
                            <a:rPr lang="it-IT" b="0" i="1" smtClean="0">
                              <a:latin typeface="Cambria Math" panose="02040503050406030204" pitchFamily="18" charset="0"/>
                            </a:rPr>
                            <m:t> </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𝑤</m:t>
                              </m:r>
                            </m:e>
                            <m:sub>
                              <m:r>
                                <a:rPr lang="it-IT" b="0" i="1" smtClean="0">
                                  <a:latin typeface="Cambria Math" panose="02040503050406030204" pitchFamily="18" charset="0"/>
                                </a:rPr>
                                <m:t>𝑗</m:t>
                              </m:r>
                              <m:r>
                                <a:rPr lang="it-IT" b="0" i="1" smtClean="0">
                                  <a:latin typeface="Cambria Math" panose="02040503050406030204" pitchFamily="18" charset="0"/>
                                </a:rPr>
                                <m:t>,2 </m:t>
                              </m:r>
                            </m:sub>
                            <m:sup>
                              <m:r>
                                <a:rPr lang="it-IT" b="0" i="1" smtClean="0">
                                  <a:latin typeface="Cambria Math" panose="02040503050406030204" pitchFamily="18" charset="0"/>
                                </a:rPr>
                                <m:t>(1)</m:t>
                              </m:r>
                            </m:sup>
                          </m:sSubSup>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𝑗</m:t>
                              </m:r>
                            </m:sub>
                          </m:sSub>
                          <m:r>
                            <a:rPr lang="it-IT" b="0" i="1" smtClean="0">
                              <a:latin typeface="Cambria Math" panose="02040503050406030204" pitchFamily="18" charset="0"/>
                            </a:rPr>
                            <m:t>+</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𝑤</m:t>
                              </m:r>
                            </m:e>
                            <m:sub>
                              <m:r>
                                <a:rPr lang="it-IT" b="0" i="1" smtClean="0">
                                  <a:latin typeface="Cambria Math" panose="02040503050406030204" pitchFamily="18" charset="0"/>
                                </a:rPr>
                                <m:t>0,2</m:t>
                              </m:r>
                            </m:sub>
                            <m:sup>
                              <m:r>
                                <a:rPr lang="it-IT" b="0" i="1" smtClean="0">
                                  <a:latin typeface="Cambria Math" panose="02040503050406030204" pitchFamily="18" charset="0"/>
                                </a:rPr>
                                <m:t>(1)</m:t>
                              </m:r>
                            </m:sup>
                          </m:sSubSup>
                          <m:r>
                            <a:rPr lang="it-IT" b="0" i="1" smtClean="0">
                              <a:latin typeface="Cambria Math" panose="02040503050406030204" pitchFamily="18" charset="0"/>
                            </a:rPr>
                            <m:t>)  </m:t>
                          </m:r>
                        </m:e>
                      </m:nary>
                    </m:oMath>
                  </m:oMathPara>
                </a14:m>
                <a:endParaRPr lang="it-IT" b="0" dirty="0"/>
              </a:p>
            </p:txBody>
          </p:sp>
        </mc:Choice>
        <mc:Fallback xmlns="">
          <p:sp>
            <p:nvSpPr>
              <p:cNvPr id="38" name="CasellaDiTesto 37">
                <a:extLst>
                  <a:ext uri="{FF2B5EF4-FFF2-40B4-BE49-F238E27FC236}">
                    <a16:creationId xmlns:a16="http://schemas.microsoft.com/office/drawing/2014/main" id="{7B2C4357-63CB-45AD-0F95-DCFF78816E8E}"/>
                  </a:ext>
                </a:extLst>
              </p:cNvPr>
              <p:cNvSpPr txBox="1">
                <a:spLocks noRot="1" noChangeAspect="1" noMove="1" noResize="1" noEditPoints="1" noAdjustHandles="1" noChangeArrowheads="1" noChangeShapeType="1" noTextEdit="1"/>
              </p:cNvSpPr>
              <p:nvPr/>
            </p:nvSpPr>
            <p:spPr>
              <a:xfrm>
                <a:off x="7608693" y="4651667"/>
                <a:ext cx="4316081" cy="902555"/>
              </a:xfrm>
              <a:prstGeom prst="rect">
                <a:avLst/>
              </a:prstGeom>
              <a:blipFill>
                <a:blip r:embed="rId3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5" name="CasellaDiTesto 54">
                <a:extLst>
                  <a:ext uri="{FF2B5EF4-FFF2-40B4-BE49-F238E27FC236}">
                    <a16:creationId xmlns:a16="http://schemas.microsoft.com/office/drawing/2014/main" id="{721367D2-111A-2ADB-CA01-1446BC355698}"/>
                  </a:ext>
                </a:extLst>
              </p:cNvPr>
              <p:cNvSpPr txBox="1"/>
              <p:nvPr/>
            </p:nvSpPr>
            <p:spPr>
              <a:xfrm>
                <a:off x="6514507" y="5528810"/>
                <a:ext cx="6298162"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b="0" i="1" smtClean="0">
                              <a:latin typeface="Cambria Math" panose="02040503050406030204" pitchFamily="18" charset="0"/>
                            </a:rPr>
                            <m:t>2</m:t>
                          </m:r>
                        </m:sub>
                      </m:sSub>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𝒇</m:t>
                      </m:r>
                      <m:d>
                        <m:dPr>
                          <m:ctrlPr>
                            <a:rPr lang="it-IT" b="1" i="1" smtClean="0">
                              <a:solidFill>
                                <a:srgbClr val="FF0000"/>
                              </a:solidFill>
                              <a:latin typeface="Cambria Math" panose="02040503050406030204" pitchFamily="18" charset="0"/>
                            </a:rPr>
                          </m:ctrlPr>
                        </m:dPr>
                        <m:e>
                          <m:r>
                            <a:rPr lang="it-IT" b="1" i="1" smtClean="0">
                              <a:solidFill>
                                <a:srgbClr val="FF0000"/>
                              </a:solidFill>
                              <a:latin typeface="Cambria Math" panose="02040503050406030204" pitchFamily="18" charset="0"/>
                            </a:rPr>
                            <m:t> </m:t>
                          </m:r>
                          <m:nary>
                            <m:naryPr>
                              <m:chr m:val="∑"/>
                              <m:ctrlPr>
                                <a:rPr lang="it-IT" b="1" i="1" smtClean="0">
                                  <a:solidFill>
                                    <a:srgbClr val="FF0000"/>
                                  </a:solidFill>
                                  <a:latin typeface="Cambria Math" panose="02040503050406030204" pitchFamily="18" charset="0"/>
                                </a:rPr>
                              </m:ctrlPr>
                            </m:naryPr>
                            <m:sub>
                              <m:r>
                                <m:rPr>
                                  <m:brk m:alnAt="23"/>
                                </m:rP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sub>
                            <m:sup>
                              <m:r>
                                <a:rPr lang="it-IT" b="1" i="1" smtClean="0">
                                  <a:solidFill>
                                    <a:srgbClr val="FF0000"/>
                                  </a:solidFill>
                                  <a:latin typeface="Cambria Math" panose="02040503050406030204" pitchFamily="18" charset="0"/>
                                </a:rPr>
                                <m:t>𝒏𝑯</m:t>
                              </m:r>
                            </m:sup>
                            <m:e>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𝟐</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r>
                                    <a:rPr lang="it-IT" b="1" i="1" smtClean="0">
                                      <a:solidFill>
                                        <a:srgbClr val="FF0000"/>
                                      </a:solidFill>
                                      <a:latin typeface="Cambria Math" panose="02040503050406030204" pitchFamily="18" charset="0"/>
                                    </a:rPr>
                                    <m:t>)</m:t>
                                  </m:r>
                                </m:sup>
                              </m:sSubSup>
                              <m:r>
                                <a:rPr lang="it-IT" b="1" i="1" smtClean="0">
                                  <a:solidFill>
                                    <a:srgbClr val="FF0000"/>
                                  </a:solidFill>
                                  <a:latin typeface="Cambria Math" panose="02040503050406030204" pitchFamily="18" charset="0"/>
                                </a:rPr>
                                <m:t>𝒇</m:t>
                              </m:r>
                              <m:r>
                                <a:rPr lang="it-IT" b="1" i="1" smtClean="0">
                                  <a:solidFill>
                                    <a:srgbClr val="FF0000"/>
                                  </a:solidFill>
                                  <a:latin typeface="Cambria Math" panose="02040503050406030204" pitchFamily="18" charset="0"/>
                                </a:rPr>
                                <m:t>(</m:t>
                              </m:r>
                              <m:nary>
                                <m:naryPr>
                                  <m:chr m:val="∑"/>
                                  <m:ctrlPr>
                                    <a:rPr lang="it-IT" b="1" i="1" smtClean="0">
                                      <a:solidFill>
                                        <a:srgbClr val="FF0000"/>
                                      </a:solidFill>
                                      <a:latin typeface="Cambria Math" panose="02040503050406030204" pitchFamily="18" charset="0"/>
                                    </a:rPr>
                                  </m:ctrlPr>
                                </m:naryPr>
                                <m:sub>
                                  <m:r>
                                    <a:rPr lang="it-IT" b="1" i="1" smtClean="0">
                                      <a:solidFill>
                                        <a:srgbClr val="FF0000"/>
                                      </a:solidFill>
                                      <a:latin typeface="Cambria Math" panose="02040503050406030204" pitchFamily="18" charset="0"/>
                                    </a:rPr>
                                    <m:t>𝒊</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sub>
                                <m:sup>
                                  <m:r>
                                    <a:rPr lang="it-IT" b="1" i="1" smtClean="0">
                                      <a:solidFill>
                                        <a:srgbClr val="FF0000"/>
                                      </a:solidFill>
                                      <a:latin typeface="Cambria Math" panose="02040503050406030204" pitchFamily="18" charset="0"/>
                                    </a:rPr>
                                    <m:t>𝒅</m:t>
                                  </m:r>
                                </m:sup>
                                <m:e>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𝒊</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sup>
                                  </m:sSubSup>
                                  <m:sSub>
                                    <m:sSubPr>
                                      <m:ctrlPr>
                                        <a:rPr lang="it-IT" b="1" i="1" smtClean="0">
                                          <a:solidFill>
                                            <a:srgbClr val="FF0000"/>
                                          </a:solidFill>
                                          <a:latin typeface="Cambria Math" panose="02040503050406030204" pitchFamily="18" charset="0"/>
                                        </a:rPr>
                                      </m:ctrlPr>
                                    </m:sSubPr>
                                    <m:e>
                                      <m:r>
                                        <a:rPr lang="it-IT" b="1" i="1" smtClean="0">
                                          <a:solidFill>
                                            <a:srgbClr val="FF0000"/>
                                          </a:solidFill>
                                          <a:latin typeface="Cambria Math" panose="02040503050406030204" pitchFamily="18" charset="0"/>
                                        </a:rPr>
                                        <m:t>𝒙</m:t>
                                      </m:r>
                                    </m:e>
                                    <m:sub>
                                      <m:r>
                                        <a:rPr lang="it-IT" b="1" i="1" smtClean="0">
                                          <a:solidFill>
                                            <a:srgbClr val="FF0000"/>
                                          </a:solidFill>
                                          <a:latin typeface="Cambria Math" panose="02040503050406030204" pitchFamily="18" charset="0"/>
                                        </a:rPr>
                                        <m:t>𝒊</m:t>
                                      </m:r>
                                    </m:sub>
                                  </m:sSub>
                                  <m:r>
                                    <a:rPr lang="it-IT" b="1" i="1" smtClean="0">
                                      <a:solidFill>
                                        <a:srgbClr val="FF0000"/>
                                      </a:solidFill>
                                      <a:latin typeface="Cambria Math" panose="02040503050406030204" pitchFamily="18" charset="0"/>
                                    </a:rPr>
                                    <m:t>+</m:t>
                                  </m:r>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sup>
                                  </m:sSubSup>
                                  <m:r>
                                    <a:rPr lang="it-IT" b="1" i="1" smtClean="0">
                                      <a:solidFill>
                                        <a:srgbClr val="FF0000"/>
                                      </a:solidFill>
                                      <a:latin typeface="Cambria Math" panose="02040503050406030204" pitchFamily="18" charset="0"/>
                                    </a:rPr>
                                    <m:t> ) </m:t>
                                  </m:r>
                                </m:e>
                              </m:nary>
                              <m:r>
                                <a:rPr lang="it-IT" b="1" i="1" smtClean="0">
                                  <a:solidFill>
                                    <a:srgbClr val="FF0000"/>
                                  </a:solidFill>
                                  <a:latin typeface="Cambria Math" panose="02040503050406030204" pitchFamily="18" charset="0"/>
                                </a:rPr>
                                <m:t>+</m:t>
                              </m:r>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𝟐</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r>
                                    <a:rPr lang="it-IT" b="1" i="1" smtClean="0">
                                      <a:solidFill>
                                        <a:srgbClr val="FF0000"/>
                                      </a:solidFill>
                                      <a:latin typeface="Cambria Math" panose="02040503050406030204" pitchFamily="18" charset="0"/>
                                    </a:rPr>
                                    <m:t>)</m:t>
                                  </m:r>
                                </m:sup>
                              </m:sSubSup>
                            </m:e>
                          </m:nary>
                        </m:e>
                      </m:d>
                    </m:oMath>
                  </m:oMathPara>
                </a14:m>
                <a:endParaRPr lang="it-IT" dirty="0"/>
              </a:p>
            </p:txBody>
          </p:sp>
        </mc:Choice>
        <mc:Fallback xmlns="">
          <p:sp>
            <p:nvSpPr>
              <p:cNvPr id="55" name="CasellaDiTesto 54">
                <a:extLst>
                  <a:ext uri="{FF2B5EF4-FFF2-40B4-BE49-F238E27FC236}">
                    <a16:creationId xmlns:a16="http://schemas.microsoft.com/office/drawing/2014/main" id="{721367D2-111A-2ADB-CA01-1446BC355698}"/>
                  </a:ext>
                </a:extLst>
              </p:cNvPr>
              <p:cNvSpPr txBox="1">
                <a:spLocks noRot="1" noChangeAspect="1" noMove="1" noResize="1" noEditPoints="1" noAdjustHandles="1" noChangeArrowheads="1" noChangeShapeType="1" noTextEdit="1"/>
              </p:cNvSpPr>
              <p:nvPr/>
            </p:nvSpPr>
            <p:spPr>
              <a:xfrm>
                <a:off x="6514507" y="5528810"/>
                <a:ext cx="6298162" cy="984052"/>
              </a:xfrm>
              <a:prstGeom prst="rect">
                <a:avLst/>
              </a:prstGeom>
              <a:blipFill>
                <a:blip r:embed="rId31"/>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7" name="CasellaDiTesto 56">
                <a:extLst>
                  <a:ext uri="{FF2B5EF4-FFF2-40B4-BE49-F238E27FC236}">
                    <a16:creationId xmlns:a16="http://schemas.microsoft.com/office/drawing/2014/main" id="{034F94DF-16C8-171B-BFFE-59C66F5E0687}"/>
                  </a:ext>
                </a:extLst>
              </p:cNvPr>
              <p:cNvSpPr txBox="1"/>
              <p:nvPr/>
            </p:nvSpPr>
            <p:spPr>
              <a:xfrm>
                <a:off x="6131220" y="5072804"/>
                <a:ext cx="132057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acc>
                            <m:accPr>
                              <m:chr m:val="̂"/>
                              <m:ctrlPr>
                                <a:rPr lang="it-IT" sz="1400" b="0" i="1" smtClean="0">
                                  <a:latin typeface="Cambria Math" panose="02040503050406030204" pitchFamily="18" charset="0"/>
                                </a:rPr>
                              </m:ctrlPr>
                            </m:accPr>
                            <m:e>
                              <m:r>
                                <a:rPr lang="it-IT" sz="1400" b="0" i="1" smtClean="0">
                                  <a:latin typeface="Cambria Math" panose="02040503050406030204" pitchFamily="18" charset="0"/>
                                </a:rPr>
                                <m:t>𝑦</m:t>
                              </m:r>
                            </m:e>
                          </m:acc>
                        </m:e>
                        <m:sub>
                          <m:r>
                            <a:rPr lang="it-IT" sz="1400" b="0" i="1" smtClean="0">
                              <a:latin typeface="Cambria Math" panose="02040503050406030204" pitchFamily="18" charset="0"/>
                            </a:rPr>
                            <m:t>2</m:t>
                          </m:r>
                        </m:sub>
                      </m:sSub>
                    </m:oMath>
                  </m:oMathPara>
                </a14:m>
                <a:endParaRPr lang="it-IT" sz="1400" dirty="0"/>
              </a:p>
            </p:txBody>
          </p:sp>
        </mc:Choice>
        <mc:Fallback xmlns="">
          <p:sp>
            <p:nvSpPr>
              <p:cNvPr id="57" name="CasellaDiTesto 56">
                <a:extLst>
                  <a:ext uri="{FF2B5EF4-FFF2-40B4-BE49-F238E27FC236}">
                    <a16:creationId xmlns:a16="http://schemas.microsoft.com/office/drawing/2014/main" id="{034F94DF-16C8-171B-BFFE-59C66F5E0687}"/>
                  </a:ext>
                </a:extLst>
              </p:cNvPr>
              <p:cNvSpPr txBox="1">
                <a:spLocks noRot="1" noChangeAspect="1" noMove="1" noResize="1" noEditPoints="1" noAdjustHandles="1" noChangeArrowheads="1" noChangeShapeType="1" noTextEdit="1"/>
              </p:cNvSpPr>
              <p:nvPr/>
            </p:nvSpPr>
            <p:spPr>
              <a:xfrm>
                <a:off x="6131220" y="5072804"/>
                <a:ext cx="1320572" cy="307777"/>
              </a:xfrm>
              <a:prstGeom prst="rect">
                <a:avLst/>
              </a:prstGeom>
              <a:blipFill>
                <a:blip r:embed="rId3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05345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grpId="1" nodeType="withEffect">
                                  <p:stCondLst>
                                    <p:cond delay="0"/>
                                  </p:stCondLst>
                                  <p:childTnLst>
                                    <p:set>
                                      <p:cBhvr>
                                        <p:cTn id="88" dur="1" fill="hold">
                                          <p:stCondLst>
                                            <p:cond delay="0"/>
                                          </p:stCondLst>
                                        </p:cTn>
                                        <p:tgtEl>
                                          <p:spTgt spid="8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41" grpId="0"/>
      <p:bldP spid="42" grpId="0"/>
      <p:bldP spid="43" grpId="0"/>
      <p:bldP spid="44" grpId="0"/>
      <p:bldP spid="45" grpId="0"/>
      <p:bldP spid="46" grpId="0"/>
      <p:bldP spid="47" grpId="0"/>
      <p:bldP spid="48" grpId="0"/>
      <p:bldP spid="49" grpId="0"/>
      <p:bldP spid="50" grpId="0"/>
      <p:bldP spid="51" grpId="0"/>
      <p:bldP spid="52" grpId="0"/>
      <p:bldP spid="78" grpId="0"/>
      <p:bldP spid="79" grpId="0"/>
      <p:bldP spid="80" grpId="0"/>
      <p:bldP spid="81" grpId="0"/>
      <p:bldP spid="82" grpId="0"/>
      <p:bldP spid="84" grpId="0"/>
      <p:bldP spid="84" grpId="1"/>
      <p:bldP spid="85" grpId="0"/>
      <p:bldP spid="86" grpId="0"/>
      <p:bldP spid="21" grpId="0" animBg="1"/>
      <p:bldP spid="32" grpId="0"/>
      <p:bldP spid="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83510E62-8FA8-FE41-8D87-649D880AD3F7}"/>
                  </a:ext>
                </a:extLst>
              </p:cNvPr>
              <p:cNvSpPr txBox="1"/>
              <p:nvPr/>
            </p:nvSpPr>
            <p:spPr>
              <a:xfrm>
                <a:off x="802432" y="709127"/>
                <a:ext cx="10711543" cy="646331"/>
              </a:xfrm>
              <a:prstGeom prst="rect">
                <a:avLst/>
              </a:prstGeom>
              <a:noFill/>
            </p:spPr>
            <p:txBody>
              <a:bodyPr wrap="square" rtlCol="0">
                <a:spAutoFit/>
              </a:bodyPr>
              <a:lstStyle/>
              <a:p>
                <a:r>
                  <a:rPr lang="it-IT" dirty="0"/>
                  <a:t>In generale data una rete MLP con </a:t>
                </a:r>
                <a:r>
                  <a:rPr lang="it-IT" dirty="0" err="1"/>
                  <a:t>layer</a:t>
                </a:r>
                <a:r>
                  <a:rPr lang="it-IT" dirty="0"/>
                  <a:t> di input formato da </a:t>
                </a:r>
                <a:r>
                  <a:rPr lang="it-IT" i="1" dirty="0"/>
                  <a:t>d</a:t>
                </a:r>
                <a:r>
                  <a:rPr lang="it-IT" dirty="0"/>
                  <a:t> nodi, un </a:t>
                </a:r>
                <a:r>
                  <a:rPr lang="it-IT" dirty="0" err="1"/>
                  <a:t>layer</a:t>
                </a:r>
                <a:r>
                  <a:rPr lang="it-IT" dirty="0"/>
                  <a:t> nascosto formato da </a:t>
                </a:r>
                <a14:m>
                  <m:oMath xmlns:m="http://schemas.openxmlformats.org/officeDocument/2006/math">
                    <m:r>
                      <a:rPr lang="it-IT" i="1" dirty="0" smtClean="0">
                        <a:latin typeface="Cambria Math" panose="02040503050406030204" pitchFamily="18" charset="0"/>
                      </a:rPr>
                      <m:t>𝑛𝐻</m:t>
                    </m:r>
                  </m:oMath>
                </a14:m>
                <a:r>
                  <a:rPr lang="it-IT" i="1" dirty="0"/>
                  <a:t> </a:t>
                </a:r>
                <a:r>
                  <a:rPr lang="it-IT" dirty="0"/>
                  <a:t>neuroni ed un </a:t>
                </a:r>
                <a:r>
                  <a:rPr lang="it-IT" dirty="0" err="1"/>
                  <a:t>layer</a:t>
                </a:r>
                <a:r>
                  <a:rPr lang="it-IT" dirty="0"/>
                  <a:t> di output formato da </a:t>
                </a:r>
                <a14:m>
                  <m:oMath xmlns:m="http://schemas.openxmlformats.org/officeDocument/2006/math">
                    <m:r>
                      <a:rPr lang="it-IT" i="1" dirty="0" smtClean="0">
                        <a:latin typeface="Cambria Math" panose="02040503050406030204" pitchFamily="18" charset="0"/>
                      </a:rPr>
                      <m:t>𝑠</m:t>
                    </m:r>
                  </m:oMath>
                </a14:m>
                <a:r>
                  <a:rPr lang="it-IT" dirty="0"/>
                  <a:t> nodi, l’espressione per l’output</a:t>
                </a:r>
                <a14:m>
                  <m:oMath xmlns:m="http://schemas.openxmlformats.org/officeDocument/2006/math">
                    <m:sSub>
                      <m:sSubPr>
                        <m:ctrlPr>
                          <a:rPr lang="it-IT" i="1" smtClean="0">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b="0" i="1" smtClean="0">
                            <a:latin typeface="Cambria Math" panose="02040503050406030204" pitchFamily="18" charset="0"/>
                          </a:rPr>
                          <m:t>𝑘</m:t>
                        </m:r>
                      </m:sub>
                    </m:sSub>
                    <m:r>
                      <a:rPr lang="it-IT" b="0" i="1" smtClean="0">
                        <a:latin typeface="Cambria Math" panose="02040503050406030204" pitchFamily="18" charset="0"/>
                      </a:rPr>
                      <m:t>, </m:t>
                    </m:r>
                    <m:r>
                      <a:rPr lang="it-IT" b="0" i="1" smtClean="0">
                        <a:latin typeface="Cambria Math" panose="02040503050406030204" pitchFamily="18" charset="0"/>
                      </a:rPr>
                      <m:t>𝑘</m:t>
                    </m:r>
                    <m:r>
                      <a:rPr lang="it-IT" b="0" i="1" smtClean="0">
                        <a:latin typeface="Cambria Math" panose="02040503050406030204" pitchFamily="18" charset="0"/>
                      </a:rPr>
                      <m:t>=0,..</m:t>
                    </m:r>
                    <m:r>
                      <a:rPr lang="it-IT" b="0" i="1" smtClean="0">
                        <a:latin typeface="Cambria Math" panose="02040503050406030204" pitchFamily="18" charset="0"/>
                      </a:rPr>
                      <m:t>𝑠</m:t>
                    </m:r>
                  </m:oMath>
                </a14:m>
                <a:r>
                  <a:rPr lang="it-IT" dirty="0"/>
                  <a:t> è data dalla seguente espressione:</a:t>
                </a:r>
              </a:p>
            </p:txBody>
          </p:sp>
        </mc:Choice>
        <mc:Fallback xmlns="">
          <p:sp>
            <p:nvSpPr>
              <p:cNvPr id="4" name="CasellaDiTesto 3">
                <a:extLst>
                  <a:ext uri="{FF2B5EF4-FFF2-40B4-BE49-F238E27FC236}">
                    <a16:creationId xmlns:a16="http://schemas.microsoft.com/office/drawing/2014/main" id="{83510E62-8FA8-FE41-8D87-649D880AD3F7}"/>
                  </a:ext>
                </a:extLst>
              </p:cNvPr>
              <p:cNvSpPr txBox="1">
                <a:spLocks noRot="1" noChangeAspect="1" noMove="1" noResize="1" noEditPoints="1" noAdjustHandles="1" noChangeArrowheads="1" noChangeShapeType="1" noTextEdit="1"/>
              </p:cNvSpPr>
              <p:nvPr/>
            </p:nvSpPr>
            <p:spPr>
              <a:xfrm>
                <a:off x="802432" y="709127"/>
                <a:ext cx="10711543" cy="646331"/>
              </a:xfrm>
              <a:prstGeom prst="rect">
                <a:avLst/>
              </a:prstGeom>
              <a:blipFill>
                <a:blip r:embed="rId2"/>
                <a:stretch>
                  <a:fillRect l="-512" t="-4717" b="-1415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F4257EB1-1EF3-F8D4-823C-894CF9CA122C}"/>
                  </a:ext>
                </a:extLst>
              </p:cNvPr>
              <p:cNvSpPr txBox="1"/>
              <p:nvPr/>
            </p:nvSpPr>
            <p:spPr>
              <a:xfrm>
                <a:off x="1483882" y="2598363"/>
                <a:ext cx="9348642"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b="1" i="1" smtClean="0">
                              <a:solidFill>
                                <a:srgbClr val="FF0000"/>
                              </a:solidFill>
                              <a:latin typeface="Cambria Math" panose="02040503050406030204" pitchFamily="18" charset="0"/>
                            </a:rPr>
                          </m:ctrlPr>
                        </m:sSubPr>
                        <m:e>
                          <m:acc>
                            <m:accPr>
                              <m:chr m:val="̂"/>
                              <m:ctrlPr>
                                <a:rPr lang="it-IT" b="1" i="1">
                                  <a:solidFill>
                                    <a:srgbClr val="FF0000"/>
                                  </a:solidFill>
                                  <a:latin typeface="Cambria Math" panose="02040503050406030204" pitchFamily="18" charset="0"/>
                                </a:rPr>
                              </m:ctrlPr>
                            </m:accPr>
                            <m:e>
                              <m:r>
                                <a:rPr lang="it-IT" b="1" i="1">
                                  <a:solidFill>
                                    <a:srgbClr val="FF0000"/>
                                  </a:solidFill>
                                  <a:latin typeface="Cambria Math" panose="02040503050406030204" pitchFamily="18" charset="0"/>
                                </a:rPr>
                                <m:t>𝒚</m:t>
                              </m:r>
                            </m:e>
                          </m:acc>
                        </m:e>
                        <m:sub>
                          <m:r>
                            <a:rPr lang="it-IT" b="1" i="1" smtClean="0">
                              <a:solidFill>
                                <a:srgbClr val="FF0000"/>
                              </a:solidFill>
                              <a:latin typeface="Cambria Math" panose="02040503050406030204" pitchFamily="18" charset="0"/>
                            </a:rPr>
                            <m:t>𝒌</m:t>
                          </m:r>
                        </m:sub>
                      </m:sSub>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𝒇</m:t>
                      </m:r>
                      <m:d>
                        <m:dPr>
                          <m:ctrlPr>
                            <a:rPr lang="it-IT" b="1" i="1" smtClean="0">
                              <a:solidFill>
                                <a:srgbClr val="FF0000"/>
                              </a:solidFill>
                              <a:latin typeface="Cambria Math" panose="02040503050406030204" pitchFamily="18" charset="0"/>
                            </a:rPr>
                          </m:ctrlPr>
                        </m:dPr>
                        <m:e>
                          <m:nary>
                            <m:naryPr>
                              <m:chr m:val="∑"/>
                              <m:ctrlPr>
                                <a:rPr lang="it-IT" b="1" i="1" smtClean="0">
                                  <a:solidFill>
                                    <a:srgbClr val="FF0000"/>
                                  </a:solidFill>
                                  <a:latin typeface="Cambria Math" panose="02040503050406030204" pitchFamily="18" charset="0"/>
                                </a:rPr>
                              </m:ctrlPr>
                            </m:naryPr>
                            <m:sub>
                              <m:r>
                                <m:rPr>
                                  <m:brk m:alnAt="23"/>
                                </m:rP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sub>
                            <m:sup>
                              <m:r>
                                <a:rPr lang="it-IT" b="1" i="1" smtClean="0">
                                  <a:solidFill>
                                    <a:srgbClr val="FF0000"/>
                                  </a:solidFill>
                                  <a:latin typeface="Cambria Math" panose="02040503050406030204" pitchFamily="18" charset="0"/>
                                </a:rPr>
                                <m:t>𝒏𝑯</m:t>
                              </m:r>
                            </m:sup>
                            <m:e>
                              <m:r>
                                <a:rPr lang="it-IT" b="1" i="1" smtClean="0">
                                  <a:solidFill>
                                    <a:srgbClr val="FF0000"/>
                                  </a:solidFill>
                                  <a:latin typeface="Cambria Math" panose="02040503050406030204" pitchFamily="18" charset="0"/>
                                </a:rPr>
                                <m:t> </m:t>
                              </m:r>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𝒌</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r>
                                    <a:rPr lang="it-IT" b="1" i="1" smtClean="0">
                                      <a:solidFill>
                                        <a:srgbClr val="FF0000"/>
                                      </a:solidFill>
                                      <a:latin typeface="Cambria Math" panose="02040503050406030204" pitchFamily="18" charset="0"/>
                                    </a:rPr>
                                    <m:t>)</m:t>
                                  </m:r>
                                </m:sup>
                              </m:sSubSup>
                              <m:sSub>
                                <m:sSubPr>
                                  <m:ctrlPr>
                                    <a:rPr lang="it-IT" b="1" i="1" smtClean="0">
                                      <a:solidFill>
                                        <a:srgbClr val="FF0000"/>
                                      </a:solidFill>
                                      <a:latin typeface="Cambria Math" panose="02040503050406030204" pitchFamily="18" charset="0"/>
                                    </a:rPr>
                                  </m:ctrlPr>
                                </m:sSubPr>
                                <m:e>
                                  <m:r>
                                    <a:rPr lang="it-IT" b="1" i="1" smtClean="0">
                                      <a:solidFill>
                                        <a:srgbClr val="FF0000"/>
                                      </a:solidFill>
                                      <a:latin typeface="Cambria Math" panose="02040503050406030204" pitchFamily="18" charset="0"/>
                                    </a:rPr>
                                    <m:t>𝒛</m:t>
                                  </m:r>
                                </m:e>
                                <m:sub>
                                  <m:r>
                                    <a:rPr lang="it-IT" b="1" i="1" smtClean="0">
                                      <a:solidFill>
                                        <a:srgbClr val="FF0000"/>
                                      </a:solidFill>
                                      <a:latin typeface="Cambria Math" panose="02040503050406030204" pitchFamily="18" charset="0"/>
                                    </a:rPr>
                                    <m:t>𝒋</m:t>
                                  </m:r>
                                </m:sub>
                              </m:sSub>
                              <m:r>
                                <a:rPr lang="it-IT" b="1" i="1" smtClean="0">
                                  <a:solidFill>
                                    <a:srgbClr val="FF0000"/>
                                  </a:solidFill>
                                  <a:latin typeface="Cambria Math" panose="02040503050406030204" pitchFamily="18" charset="0"/>
                                </a:rPr>
                                <m:t>+</m:t>
                              </m:r>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𝒌</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r>
                                    <a:rPr lang="it-IT" b="1" i="1" smtClean="0">
                                      <a:solidFill>
                                        <a:srgbClr val="FF0000"/>
                                      </a:solidFill>
                                      <a:latin typeface="Cambria Math" panose="02040503050406030204" pitchFamily="18" charset="0"/>
                                    </a:rPr>
                                    <m:t>)</m:t>
                                  </m:r>
                                </m:sup>
                              </m:sSubSup>
                              <m:r>
                                <a:rPr lang="it-IT" b="1" i="1" smtClean="0">
                                  <a:solidFill>
                                    <a:srgbClr val="FF0000"/>
                                  </a:solidFill>
                                  <a:latin typeface="Cambria Math" panose="02040503050406030204" pitchFamily="18" charset="0"/>
                                </a:rPr>
                                <m:t> </m:t>
                              </m:r>
                            </m:e>
                          </m:nary>
                        </m:e>
                      </m:d>
                      <m:r>
                        <a:rPr lang="it-IT" b="1" i="1" smtClean="0">
                          <a:solidFill>
                            <a:srgbClr val="FF0000"/>
                          </a:solidFill>
                          <a:latin typeface="Cambria Math" panose="02040503050406030204" pitchFamily="18" charset="0"/>
                        </a:rPr>
                        <m:t>= </m:t>
                      </m:r>
                      <m:r>
                        <a:rPr lang="it-IT" b="1" i="1" smtClean="0">
                          <a:solidFill>
                            <a:srgbClr val="FF0000"/>
                          </a:solidFill>
                          <a:latin typeface="Cambria Math" panose="02040503050406030204" pitchFamily="18" charset="0"/>
                        </a:rPr>
                        <m:t>𝒇</m:t>
                      </m:r>
                      <m:d>
                        <m:dPr>
                          <m:ctrlPr>
                            <a:rPr lang="it-IT" b="1" i="1" smtClean="0">
                              <a:solidFill>
                                <a:srgbClr val="FF0000"/>
                              </a:solidFill>
                              <a:latin typeface="Cambria Math" panose="02040503050406030204" pitchFamily="18" charset="0"/>
                            </a:rPr>
                          </m:ctrlPr>
                        </m:dPr>
                        <m:e>
                          <m:r>
                            <a:rPr lang="it-IT" b="1" i="1" smtClean="0">
                              <a:solidFill>
                                <a:srgbClr val="FF0000"/>
                              </a:solidFill>
                              <a:latin typeface="Cambria Math" panose="02040503050406030204" pitchFamily="18" charset="0"/>
                            </a:rPr>
                            <m:t> </m:t>
                          </m:r>
                          <m:nary>
                            <m:naryPr>
                              <m:chr m:val="∑"/>
                              <m:ctrlPr>
                                <a:rPr lang="it-IT" b="1" i="1" smtClean="0">
                                  <a:solidFill>
                                    <a:srgbClr val="FF0000"/>
                                  </a:solidFill>
                                  <a:latin typeface="Cambria Math" panose="02040503050406030204" pitchFamily="18" charset="0"/>
                                </a:rPr>
                              </m:ctrlPr>
                            </m:naryPr>
                            <m:sub>
                              <m:r>
                                <m:rPr>
                                  <m:brk m:alnAt="23"/>
                                </m:rP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sub>
                            <m:sup>
                              <m:r>
                                <a:rPr lang="it-IT" b="1" i="1" smtClean="0">
                                  <a:solidFill>
                                    <a:srgbClr val="FF0000"/>
                                  </a:solidFill>
                                  <a:latin typeface="Cambria Math" panose="02040503050406030204" pitchFamily="18" charset="0"/>
                                </a:rPr>
                                <m:t>𝒏𝑯</m:t>
                              </m:r>
                            </m:sup>
                            <m:e>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𝒌</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r>
                                    <a:rPr lang="it-IT" b="1" i="1" smtClean="0">
                                      <a:solidFill>
                                        <a:srgbClr val="FF0000"/>
                                      </a:solidFill>
                                      <a:latin typeface="Cambria Math" panose="02040503050406030204" pitchFamily="18" charset="0"/>
                                    </a:rPr>
                                    <m:t>)</m:t>
                                  </m:r>
                                </m:sup>
                              </m:sSub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𝒇</m:t>
                              </m:r>
                              <m:d>
                                <m:dPr>
                                  <m:ctrlPr>
                                    <a:rPr lang="it-IT" b="1" i="1" smtClean="0">
                                      <a:solidFill>
                                        <a:srgbClr val="FF0000"/>
                                      </a:solidFill>
                                      <a:latin typeface="Cambria Math" panose="02040503050406030204" pitchFamily="18" charset="0"/>
                                    </a:rPr>
                                  </m:ctrlPr>
                                </m:dPr>
                                <m:e>
                                  <m:nary>
                                    <m:naryPr>
                                      <m:chr m:val="∑"/>
                                      <m:ctrlPr>
                                        <a:rPr lang="it-IT" b="1" i="1" smtClean="0">
                                          <a:solidFill>
                                            <a:srgbClr val="FF0000"/>
                                          </a:solidFill>
                                          <a:latin typeface="Cambria Math" panose="02040503050406030204" pitchFamily="18" charset="0"/>
                                        </a:rPr>
                                      </m:ctrlPr>
                                    </m:naryPr>
                                    <m:sub>
                                      <m:r>
                                        <a:rPr lang="it-IT" b="1" i="1" smtClean="0">
                                          <a:solidFill>
                                            <a:srgbClr val="FF0000"/>
                                          </a:solidFill>
                                          <a:latin typeface="Cambria Math" panose="02040503050406030204" pitchFamily="18" charset="0"/>
                                        </a:rPr>
                                        <m:t>𝒊</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sub>
                                    <m:sup>
                                      <m:r>
                                        <a:rPr lang="it-IT" b="1" i="1" smtClean="0">
                                          <a:solidFill>
                                            <a:srgbClr val="FF0000"/>
                                          </a:solidFill>
                                          <a:latin typeface="Cambria Math" panose="02040503050406030204" pitchFamily="18" charset="0"/>
                                        </a:rPr>
                                        <m:t>𝒅</m:t>
                                      </m:r>
                                    </m:sup>
                                    <m:e>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𝒊</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sup>
                                      </m:sSubSup>
                                      <m:sSub>
                                        <m:sSubPr>
                                          <m:ctrlPr>
                                            <a:rPr lang="it-IT" b="1" i="1" smtClean="0">
                                              <a:solidFill>
                                                <a:srgbClr val="FF0000"/>
                                              </a:solidFill>
                                              <a:latin typeface="Cambria Math" panose="02040503050406030204" pitchFamily="18" charset="0"/>
                                            </a:rPr>
                                          </m:ctrlPr>
                                        </m:sSubPr>
                                        <m:e>
                                          <m:r>
                                            <a:rPr lang="it-IT" b="1" i="1" smtClean="0">
                                              <a:solidFill>
                                                <a:srgbClr val="FF0000"/>
                                              </a:solidFill>
                                              <a:latin typeface="Cambria Math" panose="02040503050406030204" pitchFamily="18" charset="0"/>
                                            </a:rPr>
                                            <m:t>𝒙</m:t>
                                          </m:r>
                                        </m:e>
                                        <m:sub>
                                          <m:r>
                                            <a:rPr lang="it-IT" b="1" i="1" smtClean="0">
                                              <a:solidFill>
                                                <a:srgbClr val="FF0000"/>
                                              </a:solidFill>
                                              <a:latin typeface="Cambria Math" panose="02040503050406030204" pitchFamily="18" charset="0"/>
                                            </a:rPr>
                                            <m:t>𝒊</m:t>
                                          </m:r>
                                        </m:sub>
                                      </m:sSub>
                                      <m:r>
                                        <a:rPr lang="it-IT" b="1" i="1" smtClean="0">
                                          <a:solidFill>
                                            <a:srgbClr val="FF0000"/>
                                          </a:solidFill>
                                          <a:latin typeface="Cambria Math" panose="02040503050406030204" pitchFamily="18" charset="0"/>
                                        </a:rPr>
                                        <m:t>+</m:t>
                                      </m:r>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sup>
                                      </m:sSubSup>
                                      <m:r>
                                        <a:rPr lang="it-IT" b="1" i="1" smtClean="0">
                                          <a:solidFill>
                                            <a:srgbClr val="FF0000"/>
                                          </a:solidFill>
                                          <a:latin typeface="Cambria Math" panose="02040503050406030204" pitchFamily="18" charset="0"/>
                                        </a:rPr>
                                        <m:t> ) </m:t>
                                      </m:r>
                                    </m:e>
                                  </m:nary>
                                </m:e>
                              </m:d>
                              <m:r>
                                <a:rPr lang="it-IT" b="1" i="1" smtClean="0">
                                  <a:solidFill>
                                    <a:srgbClr val="FF0000"/>
                                  </a:solidFill>
                                  <a:latin typeface="Cambria Math" panose="02040503050406030204" pitchFamily="18" charset="0"/>
                                </a:rPr>
                                <m:t>+</m:t>
                              </m:r>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𝒌</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r>
                                    <a:rPr lang="it-IT" b="1" i="1" smtClean="0">
                                      <a:solidFill>
                                        <a:srgbClr val="FF0000"/>
                                      </a:solidFill>
                                      <a:latin typeface="Cambria Math" panose="02040503050406030204" pitchFamily="18" charset="0"/>
                                    </a:rPr>
                                    <m:t>)</m:t>
                                  </m:r>
                                </m:sup>
                              </m:sSubSup>
                            </m:e>
                          </m:nary>
                        </m:e>
                      </m:d>
                    </m:oMath>
                  </m:oMathPara>
                </a14:m>
                <a:endParaRPr lang="it-IT" b="1" dirty="0"/>
              </a:p>
            </p:txBody>
          </p:sp>
        </mc:Choice>
        <mc:Fallback xmlns="">
          <p:sp>
            <p:nvSpPr>
              <p:cNvPr id="5" name="CasellaDiTesto 4">
                <a:extLst>
                  <a:ext uri="{FF2B5EF4-FFF2-40B4-BE49-F238E27FC236}">
                    <a16:creationId xmlns:a16="http://schemas.microsoft.com/office/drawing/2014/main" id="{F4257EB1-1EF3-F8D4-823C-894CF9CA122C}"/>
                  </a:ext>
                </a:extLst>
              </p:cNvPr>
              <p:cNvSpPr txBox="1">
                <a:spLocks noRot="1" noChangeAspect="1" noMove="1" noResize="1" noEditPoints="1" noAdjustHandles="1" noChangeArrowheads="1" noChangeShapeType="1" noTextEdit="1"/>
              </p:cNvSpPr>
              <p:nvPr/>
            </p:nvSpPr>
            <p:spPr>
              <a:xfrm>
                <a:off x="1483882" y="2598363"/>
                <a:ext cx="9348642" cy="984052"/>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616542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9E48AD4-BA3F-4532-403A-C08046AA0AB4}"/>
              </a:ext>
            </a:extLst>
          </p:cNvPr>
          <p:cNvSpPr>
            <a:spLocks noGrp="1"/>
          </p:cNvSpPr>
          <p:nvPr>
            <p:ph idx="1"/>
          </p:nvPr>
        </p:nvSpPr>
        <p:spPr/>
        <p:txBody>
          <a:bodyPr/>
          <a:lstStyle/>
          <a:p>
            <a:r>
              <a:rPr lang="it-IT" dirty="0"/>
              <a:t>Fissata la topologia (numero di livelli e neuroni), l’addestramento supervisionato di una rete neurale consiste nel determinare il valore dei pesi 𝐰 che determinano il mapping desiderato tra input e output</a:t>
            </a:r>
          </a:p>
        </p:txBody>
      </p:sp>
      <p:sp>
        <p:nvSpPr>
          <p:cNvPr id="5" name="CasellaDiTesto 4">
            <a:extLst>
              <a:ext uri="{FF2B5EF4-FFF2-40B4-BE49-F238E27FC236}">
                <a16:creationId xmlns:a16="http://schemas.microsoft.com/office/drawing/2014/main" id="{4B5D8CB5-8730-5012-EFF5-BC4CD14A96C4}"/>
              </a:ext>
            </a:extLst>
          </p:cNvPr>
          <p:cNvSpPr txBox="1"/>
          <p:nvPr/>
        </p:nvSpPr>
        <p:spPr>
          <a:xfrm>
            <a:off x="4875797" y="392850"/>
            <a:ext cx="6093994" cy="707886"/>
          </a:xfrm>
          <a:prstGeom prst="rect">
            <a:avLst/>
          </a:prstGeom>
          <a:noFill/>
        </p:spPr>
        <p:txBody>
          <a:bodyPr wrap="square">
            <a:spAutoFit/>
          </a:bodyPr>
          <a:lstStyle/>
          <a:p>
            <a:r>
              <a:rPr lang="it-IT" sz="4000" dirty="0">
                <a:solidFill>
                  <a:srgbClr val="FF0000"/>
                </a:solidFill>
              </a:rPr>
              <a:t>MLP: Training</a:t>
            </a:r>
          </a:p>
        </p:txBody>
      </p:sp>
    </p:spTree>
    <p:extLst>
      <p:ext uri="{BB962C8B-B14F-4D97-AF65-F5344CB8AC3E}">
        <p14:creationId xmlns:p14="http://schemas.microsoft.com/office/powerpoint/2010/main" val="4162668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406A260-56A1-5EAD-50E6-AF527F251BFC}"/>
              </a:ext>
            </a:extLst>
          </p:cNvPr>
          <p:cNvSpPr txBox="1"/>
          <p:nvPr/>
        </p:nvSpPr>
        <p:spPr>
          <a:xfrm>
            <a:off x="1238443" y="171562"/>
            <a:ext cx="7519595" cy="646331"/>
          </a:xfrm>
          <a:prstGeom prst="rect">
            <a:avLst/>
          </a:prstGeom>
          <a:noFill/>
        </p:spPr>
        <p:txBody>
          <a:bodyPr wrap="square" rtlCol="0">
            <a:spAutoFit/>
          </a:bodyPr>
          <a:lstStyle/>
          <a:p>
            <a:r>
              <a:rPr lang="it-IT" sz="3600" b="1" dirty="0">
                <a:solidFill>
                  <a:srgbClr val="FF0000"/>
                </a:solidFill>
                <a:latin typeface="+mj-lt"/>
                <a:ea typeface="+mj-ea"/>
                <a:cs typeface="+mj-cs"/>
              </a:rPr>
              <a:t>Loss </a:t>
            </a:r>
            <a:r>
              <a:rPr lang="it-IT" sz="3600" b="1" dirty="0" err="1">
                <a:solidFill>
                  <a:srgbClr val="FF0000"/>
                </a:solidFill>
                <a:latin typeface="+mj-lt"/>
                <a:ea typeface="+mj-ea"/>
                <a:cs typeface="+mj-cs"/>
              </a:rPr>
              <a:t>Function</a:t>
            </a:r>
            <a:endParaRPr lang="it-IT" sz="3600" b="1" dirty="0">
              <a:solidFill>
                <a:srgbClr val="FF0000"/>
              </a:solidFill>
              <a:latin typeface="+mj-lt"/>
              <a:ea typeface="+mj-ea"/>
              <a:cs typeface="+mj-cs"/>
            </a:endParaRPr>
          </a:p>
        </p:txBody>
      </p:sp>
      <p:sp>
        <p:nvSpPr>
          <p:cNvPr id="6" name="CasellaDiTesto 5">
            <a:extLst>
              <a:ext uri="{FF2B5EF4-FFF2-40B4-BE49-F238E27FC236}">
                <a16:creationId xmlns:a16="http://schemas.microsoft.com/office/drawing/2014/main" id="{28A9425C-7606-CBE4-1237-35A13FF9C288}"/>
              </a:ext>
            </a:extLst>
          </p:cNvPr>
          <p:cNvSpPr txBox="1"/>
          <p:nvPr/>
        </p:nvSpPr>
        <p:spPr>
          <a:xfrm>
            <a:off x="509196" y="1088371"/>
            <a:ext cx="10972801" cy="4247317"/>
          </a:xfrm>
          <a:prstGeom prst="rect">
            <a:avLst/>
          </a:prstGeom>
          <a:noFill/>
        </p:spPr>
        <p:txBody>
          <a:bodyPr wrap="square">
            <a:spAutoFit/>
          </a:bodyPr>
          <a:lstStyle/>
          <a:p>
            <a:pPr marL="285750" indent="-285750">
              <a:buFont typeface="Arial" panose="020B0604020202020204" pitchFamily="34" charset="0"/>
              <a:buChar char="•"/>
            </a:pPr>
            <a:r>
              <a:rPr lang="it-IT" dirty="0"/>
              <a:t>La </a:t>
            </a:r>
            <a:r>
              <a:rPr lang="it-IT" dirty="0" err="1"/>
              <a:t>loss</a:t>
            </a:r>
            <a:r>
              <a:rPr lang="it-IT" dirty="0"/>
              <a:t> </a:t>
            </a:r>
            <a:r>
              <a:rPr lang="it-IT" dirty="0" err="1"/>
              <a:t>function</a:t>
            </a:r>
            <a:r>
              <a:rPr lang="it-IT" dirty="0"/>
              <a:t>, o funzione di perdita, è </a:t>
            </a:r>
            <a:r>
              <a:rPr lang="it-IT" b="1" dirty="0">
                <a:solidFill>
                  <a:srgbClr val="FF0000"/>
                </a:solidFill>
              </a:rPr>
              <a:t>una misura dell'errore della previsione prodotta da un modello di machine learning rispetto ai dati di training</a:t>
            </a:r>
            <a:r>
              <a:rPr lang="it-IT" dirty="0"/>
              <a:t>. Essa rappresenta la </a:t>
            </a:r>
            <a:r>
              <a:rPr lang="it-IT" b="1" dirty="0"/>
              <a:t>discrepanza tra l'output previsto dal modello e l'output reale associato ai dati di training.</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L'obiettivo del modello di machine learning è quello di minimizzare la </a:t>
            </a:r>
            <a:r>
              <a:rPr lang="it-IT" dirty="0" err="1"/>
              <a:t>loss</a:t>
            </a:r>
            <a:r>
              <a:rPr lang="it-IT" dirty="0"/>
              <a:t> </a:t>
            </a:r>
            <a:r>
              <a:rPr lang="it-IT" dirty="0" err="1"/>
              <a:t>function</a:t>
            </a:r>
            <a:r>
              <a:rPr lang="it-IT" dirty="0"/>
              <a:t>, ossia di trovare i valori dei parametri del modello che producono la previsione migliore possibile sui dati di training.</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In pratica, la scelta della </a:t>
            </a:r>
            <a:r>
              <a:rPr lang="it-IT" dirty="0" err="1"/>
              <a:t>loss</a:t>
            </a:r>
            <a:r>
              <a:rPr lang="it-IT" dirty="0"/>
              <a:t> </a:t>
            </a:r>
            <a:r>
              <a:rPr lang="it-IT" dirty="0" err="1"/>
              <a:t>function</a:t>
            </a:r>
            <a:r>
              <a:rPr lang="it-IT" dirty="0"/>
              <a:t> dipende dal tipo di problema di machine learning che si vuole risolvere. Ad esempio, se si sta risolvendo un </a:t>
            </a:r>
            <a:r>
              <a:rPr lang="it-IT" b="1" dirty="0"/>
              <a:t>problema di classificazione binaria</a:t>
            </a:r>
            <a:r>
              <a:rPr lang="it-IT" dirty="0"/>
              <a:t>, la </a:t>
            </a:r>
            <a:r>
              <a:rPr lang="it-IT" dirty="0" err="1"/>
              <a:t>loss</a:t>
            </a:r>
            <a:r>
              <a:rPr lang="it-IT" dirty="0"/>
              <a:t> </a:t>
            </a:r>
            <a:r>
              <a:rPr lang="it-IT" dirty="0" err="1"/>
              <a:t>function</a:t>
            </a:r>
            <a:r>
              <a:rPr lang="it-IT" dirty="0"/>
              <a:t> più comune è la funzione di entropia incrociata binaria </a:t>
            </a:r>
            <a:r>
              <a:rPr lang="it-IT" b="1" dirty="0">
                <a:solidFill>
                  <a:srgbClr val="FF0000"/>
                </a:solidFill>
              </a:rPr>
              <a:t>(</a:t>
            </a:r>
            <a:r>
              <a:rPr lang="it-IT" b="1" dirty="0" err="1">
                <a:solidFill>
                  <a:srgbClr val="FF0000"/>
                </a:solidFill>
              </a:rPr>
              <a:t>binary</a:t>
            </a:r>
            <a:r>
              <a:rPr lang="it-IT" b="1" dirty="0">
                <a:solidFill>
                  <a:srgbClr val="FF0000"/>
                </a:solidFill>
              </a:rPr>
              <a:t> cross-</a:t>
            </a:r>
            <a:r>
              <a:rPr lang="it-IT" b="1" dirty="0" err="1">
                <a:solidFill>
                  <a:srgbClr val="FF0000"/>
                </a:solidFill>
              </a:rPr>
              <a:t>entropy</a:t>
            </a:r>
            <a:r>
              <a:rPr lang="it-IT" b="1" dirty="0">
                <a:solidFill>
                  <a:srgbClr val="FF0000"/>
                </a:solidFill>
              </a:rPr>
              <a:t>), </a:t>
            </a:r>
            <a:r>
              <a:rPr lang="it-IT" dirty="0"/>
              <a:t>mentre se si sta risolvendo un problema di </a:t>
            </a:r>
            <a:r>
              <a:rPr lang="it-IT" b="1" dirty="0"/>
              <a:t>classificazione </a:t>
            </a:r>
            <a:r>
              <a:rPr lang="it-IT" b="1" dirty="0" err="1"/>
              <a:t>multiclasse</a:t>
            </a:r>
            <a:r>
              <a:rPr lang="it-IT" dirty="0"/>
              <a:t>, la </a:t>
            </a:r>
            <a:r>
              <a:rPr lang="it-IT" dirty="0" err="1"/>
              <a:t>loss</a:t>
            </a:r>
            <a:r>
              <a:rPr lang="it-IT" dirty="0"/>
              <a:t> </a:t>
            </a:r>
            <a:r>
              <a:rPr lang="it-IT" dirty="0" err="1"/>
              <a:t>function</a:t>
            </a:r>
            <a:r>
              <a:rPr lang="it-IT" dirty="0"/>
              <a:t> più comune è la funzione di </a:t>
            </a:r>
            <a:r>
              <a:rPr lang="it-IT" b="1" dirty="0"/>
              <a:t>entropia incrociata categorica</a:t>
            </a:r>
            <a:r>
              <a:rPr lang="it-IT" dirty="0"/>
              <a:t> (</a:t>
            </a:r>
            <a:r>
              <a:rPr lang="it-IT" dirty="0" err="1"/>
              <a:t>categorical</a:t>
            </a:r>
            <a:r>
              <a:rPr lang="it-IT" dirty="0"/>
              <a:t> cross-</a:t>
            </a:r>
            <a:r>
              <a:rPr lang="it-IT" dirty="0" err="1"/>
              <a:t>entropy</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In generale, la scelta della </a:t>
            </a:r>
            <a:r>
              <a:rPr lang="it-IT" dirty="0" err="1"/>
              <a:t>loss</a:t>
            </a:r>
            <a:r>
              <a:rPr lang="it-IT" dirty="0"/>
              <a:t> </a:t>
            </a:r>
            <a:r>
              <a:rPr lang="it-IT" dirty="0" err="1"/>
              <a:t>function</a:t>
            </a:r>
            <a:r>
              <a:rPr lang="it-IT" dirty="0"/>
              <a:t> può influenzare significativamente le prestazioni del modello di machine learning, e pertanto è una scelta importante da fare durante la progettazione del modello.</a:t>
            </a:r>
          </a:p>
        </p:txBody>
      </p:sp>
      <p:sp>
        <p:nvSpPr>
          <p:cNvPr id="8" name="CasellaDiTesto 7">
            <a:extLst>
              <a:ext uri="{FF2B5EF4-FFF2-40B4-BE49-F238E27FC236}">
                <a16:creationId xmlns:a16="http://schemas.microsoft.com/office/drawing/2014/main" id="{BE3CFC75-39AC-DB70-98F1-ACDD618CC159}"/>
              </a:ext>
            </a:extLst>
          </p:cNvPr>
          <p:cNvSpPr txBox="1"/>
          <p:nvPr/>
        </p:nvSpPr>
        <p:spPr>
          <a:xfrm>
            <a:off x="710003" y="5335688"/>
            <a:ext cx="10587650" cy="1200329"/>
          </a:xfrm>
          <a:prstGeom prst="rect">
            <a:avLst/>
          </a:prstGeom>
          <a:noFill/>
        </p:spPr>
        <p:txBody>
          <a:bodyPr wrap="square">
            <a:spAutoFit/>
          </a:bodyPr>
          <a:lstStyle/>
          <a:p>
            <a:r>
              <a:rPr lang="it-IT" dirty="0"/>
              <a:t>Una </a:t>
            </a:r>
            <a:r>
              <a:rPr lang="it-IT" b="1" dirty="0" err="1">
                <a:solidFill>
                  <a:srgbClr val="FF0000"/>
                </a:solidFill>
              </a:rPr>
              <a:t>loss</a:t>
            </a:r>
            <a:r>
              <a:rPr lang="it-IT" b="1" dirty="0">
                <a:solidFill>
                  <a:srgbClr val="FF0000"/>
                </a:solidFill>
              </a:rPr>
              <a:t> </a:t>
            </a:r>
            <a:r>
              <a:rPr lang="it-IT" b="1" dirty="0" err="1">
                <a:solidFill>
                  <a:srgbClr val="FF0000"/>
                </a:solidFill>
              </a:rPr>
              <a:t>function</a:t>
            </a:r>
            <a:r>
              <a:rPr lang="it-IT" b="1" dirty="0">
                <a:solidFill>
                  <a:srgbClr val="FF0000"/>
                </a:solidFill>
              </a:rPr>
              <a:t>  </a:t>
            </a:r>
            <a:r>
              <a:rPr lang="it-IT" dirty="0"/>
              <a:t>è per un </a:t>
            </a:r>
            <a:r>
              <a:rPr lang="it-IT" b="1" dirty="0">
                <a:solidFill>
                  <a:srgbClr val="FF0000"/>
                </a:solidFill>
              </a:rPr>
              <a:t>singolo esempio di addestramento</a:t>
            </a:r>
          </a:p>
          <a:p>
            <a:endParaRPr lang="it-IT" dirty="0"/>
          </a:p>
          <a:p>
            <a:r>
              <a:rPr lang="it-IT" dirty="0"/>
              <a:t>Una  </a:t>
            </a:r>
            <a:r>
              <a:rPr lang="it-IT" b="1" dirty="0">
                <a:solidFill>
                  <a:srgbClr val="FF0000"/>
                </a:solidFill>
              </a:rPr>
              <a:t>cost </a:t>
            </a:r>
            <a:r>
              <a:rPr lang="it-IT" b="1" dirty="0" err="1">
                <a:solidFill>
                  <a:srgbClr val="FF0000"/>
                </a:solidFill>
              </a:rPr>
              <a:t>function</a:t>
            </a:r>
            <a:r>
              <a:rPr lang="it-IT" b="1" dirty="0">
                <a:solidFill>
                  <a:srgbClr val="FF0000"/>
                </a:solidFill>
              </a:rPr>
              <a:t>  </a:t>
            </a:r>
            <a:r>
              <a:rPr lang="it-IT" dirty="0"/>
              <a:t>è la </a:t>
            </a:r>
            <a:r>
              <a:rPr lang="it-IT" dirty="0">
                <a:solidFill>
                  <a:srgbClr val="FF0000"/>
                </a:solidFill>
              </a:rPr>
              <a:t>perdita media sull'intero set di dati di addestramento</a:t>
            </a:r>
            <a:r>
              <a:rPr lang="it-IT" dirty="0"/>
              <a:t>. Le strategie di ottimizzazione mirano a </a:t>
            </a:r>
            <a:r>
              <a:rPr lang="it-IT" b="1" dirty="0">
                <a:solidFill>
                  <a:srgbClr val="FF0000"/>
                </a:solidFill>
              </a:rPr>
              <a:t>minimizzare la funzione di costo.</a:t>
            </a:r>
          </a:p>
        </p:txBody>
      </p:sp>
    </p:spTree>
    <p:extLst>
      <p:ext uri="{BB962C8B-B14F-4D97-AF65-F5344CB8AC3E}">
        <p14:creationId xmlns:p14="http://schemas.microsoft.com/office/powerpoint/2010/main" val="97182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73FC805E-4DA0-A9A1-594A-5E048BFE7AD2}"/>
                  </a:ext>
                </a:extLst>
              </p:cNvPr>
              <p:cNvSpPr txBox="1"/>
              <p:nvPr/>
            </p:nvSpPr>
            <p:spPr>
              <a:xfrm>
                <a:off x="991475" y="1045103"/>
                <a:ext cx="9302674" cy="3959482"/>
              </a:xfrm>
              <a:prstGeom prst="rect">
                <a:avLst/>
              </a:prstGeom>
              <a:noFill/>
            </p:spPr>
            <p:txBody>
              <a:bodyPr wrap="square">
                <a:spAutoFit/>
              </a:bodyPr>
              <a:lstStyle/>
              <a:p>
                <a:r>
                  <a:rPr lang="it-IT" dirty="0"/>
                  <a:t>Generalmente, </a:t>
                </a:r>
                <a:r>
                  <a:rPr lang="it-IT" b="1" dirty="0">
                    <a:solidFill>
                      <a:srgbClr val="FF0000"/>
                    </a:solidFill>
                  </a:rPr>
                  <a:t>la funzione di costo </a:t>
                </a:r>
                <a:r>
                  <a:rPr lang="it-IT" dirty="0"/>
                  <a:t>viene calcolata come</a:t>
                </a:r>
              </a:p>
              <a:p>
                <a:endParaRPr lang="it-IT" dirty="0">
                  <a:solidFill>
                    <a:srgbClr val="FF0000"/>
                  </a:solidFill>
                </a:endParaRPr>
              </a:p>
              <a:p>
                <a:pPr/>
                <a14:m>
                  <m:oMathPara xmlns:m="http://schemas.openxmlformats.org/officeDocument/2006/math">
                    <m:oMathParaPr>
                      <m:jc m:val="centerGroup"/>
                    </m:oMathParaPr>
                    <m:oMath xmlns:m="http://schemas.openxmlformats.org/officeDocument/2006/math">
                      <m:r>
                        <a:rPr lang="it-IT" b="0" i="1" smtClean="0">
                          <a:solidFill>
                            <a:srgbClr val="FF0000"/>
                          </a:solidFill>
                          <a:latin typeface="Cambria Math" panose="02040503050406030204" pitchFamily="18" charset="0"/>
                        </a:rPr>
                        <m:t>𝐶</m:t>
                      </m:r>
                      <m:r>
                        <a:rPr lang="it-IT" b="0" i="1" smtClean="0">
                          <a:solidFill>
                            <a:srgbClr val="FF0000"/>
                          </a:solidFill>
                          <a:latin typeface="Cambria Math" panose="02040503050406030204" pitchFamily="18" charset="0"/>
                        </a:rPr>
                        <m:t>= </m:t>
                      </m:r>
                      <m:f>
                        <m:fPr>
                          <m:ctrlPr>
                            <a:rPr lang="it-IT" b="0" i="1" smtClean="0">
                              <a:solidFill>
                                <a:srgbClr val="FF0000"/>
                              </a:solidFill>
                              <a:latin typeface="Cambria Math" panose="02040503050406030204" pitchFamily="18" charset="0"/>
                            </a:rPr>
                          </m:ctrlPr>
                        </m:fPr>
                        <m:num>
                          <m:nary>
                            <m:naryPr>
                              <m:chr m:val="∑"/>
                              <m:ctrlPr>
                                <a:rPr lang="it-IT" b="0" i="1" smtClean="0">
                                  <a:solidFill>
                                    <a:srgbClr val="FF0000"/>
                                  </a:solidFill>
                                  <a:latin typeface="Cambria Math" panose="02040503050406030204" pitchFamily="18" charset="0"/>
                                </a:rPr>
                              </m:ctrlPr>
                            </m:naryPr>
                            <m:sub>
                              <m:r>
                                <m:rPr>
                                  <m:brk m:alnAt="23"/>
                                </m:rPr>
                                <a:rPr lang="it-IT" b="0" i="1" smtClean="0">
                                  <a:solidFill>
                                    <a:srgbClr val="FF0000"/>
                                  </a:solidFill>
                                  <a:latin typeface="Cambria Math" panose="02040503050406030204" pitchFamily="18" charset="0"/>
                                </a:rPr>
                                <m:t>𝑖</m:t>
                              </m:r>
                              <m:r>
                                <a:rPr lang="it-IT" b="0" i="1" smtClean="0">
                                  <a:solidFill>
                                    <a:srgbClr val="FF0000"/>
                                  </a:solidFill>
                                  <a:latin typeface="Cambria Math" panose="02040503050406030204" pitchFamily="18" charset="0"/>
                                </a:rPr>
                                <m:t>=</m:t>
                              </m:r>
                              <m:r>
                                <m:rPr>
                                  <m:brk m:alnAt="23"/>
                                </m:rPr>
                                <a:rPr lang="it-IT" b="0" i="1" smtClean="0">
                                  <a:solidFill>
                                    <a:srgbClr val="FF0000"/>
                                  </a:solidFill>
                                  <a:latin typeface="Cambria Math" panose="02040503050406030204" pitchFamily="18" charset="0"/>
                                </a:rPr>
                                <m:t>1</m:t>
                              </m:r>
                            </m:sub>
                            <m:sup>
                              <m:r>
                                <a:rPr lang="it-IT" b="0" i="1" smtClean="0">
                                  <a:solidFill>
                                    <a:srgbClr val="FF0000"/>
                                  </a:solidFill>
                                  <a:latin typeface="Cambria Math" panose="02040503050406030204" pitchFamily="18" charset="0"/>
                                </a:rPr>
                                <m:t>𝑛</m:t>
                              </m:r>
                            </m:sup>
                            <m:e>
                              <m:r>
                                <a:rPr lang="it-IT" b="0" i="1" smtClean="0">
                                  <a:solidFill>
                                    <a:srgbClr val="FF0000"/>
                                  </a:solidFill>
                                  <a:latin typeface="Cambria Math" panose="02040503050406030204" pitchFamily="18" charset="0"/>
                                </a:rPr>
                                <m:t>𝐿</m:t>
                              </m:r>
                              <m:d>
                                <m:dPr>
                                  <m:ctrlPr>
                                    <a:rPr lang="it-IT" b="0" i="1" smtClean="0">
                                      <a:solidFill>
                                        <a:srgbClr val="FF0000"/>
                                      </a:solidFill>
                                      <a:latin typeface="Cambria Math" panose="02040503050406030204" pitchFamily="18" charset="0"/>
                                    </a:rPr>
                                  </m:ctrlPr>
                                </m:dPr>
                                <m:e>
                                  <m:sSub>
                                    <m:sSubPr>
                                      <m:ctrlPr>
                                        <a:rPr lang="it-IT" b="0" i="1" smtClean="0">
                                          <a:solidFill>
                                            <a:srgbClr val="FF0000"/>
                                          </a:solidFill>
                                          <a:latin typeface="Cambria Math" panose="02040503050406030204" pitchFamily="18" charset="0"/>
                                        </a:rPr>
                                      </m:ctrlPr>
                                    </m:sSubPr>
                                    <m:e>
                                      <m:r>
                                        <a:rPr lang="it-IT" b="0" i="1" smtClean="0">
                                          <a:solidFill>
                                            <a:srgbClr val="FF0000"/>
                                          </a:solidFill>
                                          <a:latin typeface="Cambria Math" panose="02040503050406030204" pitchFamily="18" charset="0"/>
                                        </a:rPr>
                                        <m:t>𝑦</m:t>
                                      </m:r>
                                    </m:e>
                                    <m:sub>
                                      <m:r>
                                        <a:rPr lang="it-IT" b="0" i="1" smtClean="0">
                                          <a:solidFill>
                                            <a:srgbClr val="FF0000"/>
                                          </a:solidFill>
                                          <a:latin typeface="Cambria Math" panose="02040503050406030204" pitchFamily="18" charset="0"/>
                                        </a:rPr>
                                        <m:t>𝑖</m:t>
                                      </m:r>
                                    </m:sub>
                                  </m:sSub>
                                  <m:r>
                                    <a:rPr lang="it-IT" b="0" i="1" smtClean="0">
                                      <a:solidFill>
                                        <a:srgbClr val="FF0000"/>
                                      </a:solidFill>
                                      <a:latin typeface="Cambria Math" panose="02040503050406030204" pitchFamily="18" charset="0"/>
                                    </a:rPr>
                                    <m:t>,</m:t>
                                  </m:r>
                                  <m:sSub>
                                    <m:sSubPr>
                                      <m:ctrlPr>
                                        <a:rPr lang="it-IT" i="1">
                                          <a:solidFill>
                                            <a:srgbClr val="FF0000"/>
                                          </a:solidFill>
                                          <a:latin typeface="Cambria Math" panose="02040503050406030204" pitchFamily="18" charset="0"/>
                                        </a:rPr>
                                      </m:ctrlPr>
                                    </m:sSubPr>
                                    <m:e>
                                      <m:acc>
                                        <m:accPr>
                                          <m:chr m:val="̂"/>
                                          <m:ctrlPr>
                                            <a:rPr lang="it-IT" i="1">
                                              <a:solidFill>
                                                <a:srgbClr val="FF0000"/>
                                              </a:solidFill>
                                              <a:latin typeface="Cambria Math" panose="02040503050406030204" pitchFamily="18" charset="0"/>
                                            </a:rPr>
                                          </m:ctrlPr>
                                        </m:accPr>
                                        <m:e>
                                          <m:r>
                                            <a:rPr lang="it-IT" i="1">
                                              <a:solidFill>
                                                <a:srgbClr val="FF0000"/>
                                              </a:solidFill>
                                              <a:latin typeface="Cambria Math" panose="02040503050406030204" pitchFamily="18" charset="0"/>
                                            </a:rPr>
                                            <m:t>𝑦</m:t>
                                          </m:r>
                                        </m:e>
                                      </m:acc>
                                    </m:e>
                                    <m:sub>
                                      <m:r>
                                        <a:rPr lang="it-IT" i="1">
                                          <a:solidFill>
                                            <a:srgbClr val="FF0000"/>
                                          </a:solidFill>
                                          <a:latin typeface="Cambria Math" panose="02040503050406030204" pitchFamily="18" charset="0"/>
                                        </a:rPr>
                                        <m:t>𝑖</m:t>
                                      </m:r>
                                    </m:sub>
                                  </m:sSub>
                                </m:e>
                              </m:d>
                            </m:e>
                          </m:nary>
                        </m:num>
                        <m:den>
                          <m:r>
                            <a:rPr lang="it-IT" b="0" i="1" smtClean="0">
                              <a:solidFill>
                                <a:srgbClr val="FF0000"/>
                              </a:solidFill>
                              <a:latin typeface="Cambria Math" panose="02040503050406030204" pitchFamily="18" charset="0"/>
                            </a:rPr>
                            <m:t>𝑛</m:t>
                          </m:r>
                        </m:den>
                      </m:f>
                    </m:oMath>
                  </m:oMathPara>
                </a14:m>
                <a:endParaRPr lang="it-IT" dirty="0"/>
              </a:p>
              <a:p>
                <a:endParaRPr lang="it-IT" dirty="0"/>
              </a:p>
              <a:p>
                <a:r>
                  <a:rPr lang="it-IT" dirty="0"/>
                  <a:t>dove </a:t>
                </a:r>
              </a:p>
              <a:p>
                <a:endParaRPr lang="it-IT" dirty="0"/>
              </a:p>
              <a:p>
                <a:pPr marL="285750" indent="-285750">
                  <a:buFont typeface="Arial" panose="020B0604020202020204" pitchFamily="34" charset="0"/>
                  <a:buChar char="•"/>
                </a:pPr>
                <a:r>
                  <a:rPr lang="it-IT" dirty="0">
                    <a:solidFill>
                      <a:srgbClr val="FF0000"/>
                    </a:solidFill>
                  </a:rPr>
                  <a:t>𝑛 </a:t>
                </a:r>
                <a:r>
                  <a:rPr lang="it-IT" dirty="0"/>
                  <a:t>è il numero di esempi di training</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14:m>
                  <m:oMath xmlns:m="http://schemas.openxmlformats.org/officeDocument/2006/math">
                    <m:sSub>
                      <m:sSubPr>
                        <m:ctrlPr>
                          <a:rPr lang="it-IT" b="0" i="1" smtClean="0">
                            <a:solidFill>
                              <a:srgbClr val="FF0000"/>
                            </a:solidFill>
                            <a:latin typeface="Cambria Math" panose="02040503050406030204" pitchFamily="18" charset="0"/>
                          </a:rPr>
                        </m:ctrlPr>
                      </m:sSubPr>
                      <m:e>
                        <m:r>
                          <a:rPr lang="it-IT" b="0" i="1" smtClean="0">
                            <a:solidFill>
                              <a:srgbClr val="FF0000"/>
                            </a:solidFill>
                            <a:latin typeface="Cambria Math" panose="02040503050406030204" pitchFamily="18" charset="0"/>
                          </a:rPr>
                          <m:t>𝑦</m:t>
                        </m:r>
                      </m:e>
                      <m:sub>
                        <m:r>
                          <a:rPr lang="it-IT" b="0" i="1" smtClean="0">
                            <a:solidFill>
                              <a:srgbClr val="FF0000"/>
                            </a:solidFill>
                            <a:latin typeface="Cambria Math" panose="02040503050406030204" pitchFamily="18" charset="0"/>
                          </a:rPr>
                          <m:t>𝑖</m:t>
                        </m:r>
                      </m:sub>
                    </m:sSub>
                    <m:r>
                      <a:rPr lang="it-IT" b="0" i="1" smtClean="0">
                        <a:latin typeface="Cambria Math" panose="02040503050406030204" pitchFamily="18" charset="0"/>
                      </a:rPr>
                      <m:t> </m:t>
                    </m:r>
                  </m:oMath>
                </a14:m>
                <a:r>
                  <a:rPr lang="it-IT" dirty="0"/>
                  <a:t>   è l'osservazione effettiva dell'esempio di training i-esimo</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14:m>
                  <m:oMath xmlns:m="http://schemas.openxmlformats.org/officeDocument/2006/math">
                    <m:sSub>
                      <m:sSubPr>
                        <m:ctrlPr>
                          <a:rPr lang="it-IT" i="1" smtClean="0">
                            <a:solidFill>
                              <a:srgbClr val="FF0000"/>
                            </a:solidFill>
                            <a:latin typeface="Cambria Math" panose="02040503050406030204" pitchFamily="18" charset="0"/>
                          </a:rPr>
                        </m:ctrlPr>
                      </m:sSubPr>
                      <m:e>
                        <m:acc>
                          <m:accPr>
                            <m:chr m:val="̂"/>
                            <m:ctrlPr>
                              <a:rPr lang="it-IT" i="1">
                                <a:solidFill>
                                  <a:srgbClr val="FF0000"/>
                                </a:solidFill>
                                <a:latin typeface="Cambria Math" panose="02040503050406030204" pitchFamily="18" charset="0"/>
                              </a:rPr>
                            </m:ctrlPr>
                          </m:accPr>
                          <m:e>
                            <m:r>
                              <a:rPr lang="it-IT" i="1">
                                <a:solidFill>
                                  <a:srgbClr val="FF0000"/>
                                </a:solidFill>
                                <a:latin typeface="Cambria Math" panose="02040503050406030204" pitchFamily="18" charset="0"/>
                              </a:rPr>
                              <m:t>𝑦</m:t>
                            </m:r>
                          </m:e>
                        </m:acc>
                      </m:e>
                      <m:sub>
                        <m:r>
                          <a:rPr lang="it-IT" i="1">
                            <a:solidFill>
                              <a:srgbClr val="FF0000"/>
                            </a:solidFill>
                            <a:latin typeface="Cambria Math" panose="02040503050406030204" pitchFamily="18" charset="0"/>
                          </a:rPr>
                          <m:t>𝑖</m:t>
                        </m:r>
                      </m:sub>
                    </m:sSub>
                    <m:r>
                      <a:rPr lang="it-IT" i="1">
                        <a:solidFill>
                          <a:srgbClr val="FF0000"/>
                        </a:solidFill>
                        <a:latin typeface="Cambria Math" panose="02040503050406030204" pitchFamily="18" charset="0"/>
                      </a:rPr>
                      <m:t> </m:t>
                    </m:r>
                  </m:oMath>
                </a14:m>
                <a:r>
                  <a:rPr lang="it-IT" dirty="0">
                    <a:solidFill>
                      <a:srgbClr val="FF0000"/>
                    </a:solidFill>
                  </a:rPr>
                  <a:t> </a:t>
                </a:r>
                <a:r>
                  <a:rPr lang="it-IT" dirty="0"/>
                  <a:t>la previsione dell'esempio di training i-esimo</a:t>
                </a:r>
              </a:p>
              <a:p>
                <a:endParaRPr lang="it-IT" dirty="0"/>
              </a:p>
              <a:p>
                <a:r>
                  <a:rPr lang="it-IT" b="1" dirty="0">
                    <a:solidFill>
                      <a:srgbClr val="FF0000"/>
                    </a:solidFill>
                  </a:rPr>
                  <a:t>𝐿 è la </a:t>
                </a:r>
                <a:r>
                  <a:rPr lang="it-IT" b="1" dirty="0" err="1">
                    <a:solidFill>
                      <a:srgbClr val="FF0000"/>
                    </a:solidFill>
                  </a:rPr>
                  <a:t>loss-function</a:t>
                </a:r>
                <a:r>
                  <a:rPr lang="it-IT" b="1" dirty="0">
                    <a:solidFill>
                      <a:srgbClr val="FF0000"/>
                    </a:solidFill>
                  </a:rPr>
                  <a:t> </a:t>
                </a:r>
              </a:p>
            </p:txBody>
          </p:sp>
        </mc:Choice>
        <mc:Fallback xmlns="">
          <p:sp>
            <p:nvSpPr>
              <p:cNvPr id="5" name="CasellaDiTesto 4">
                <a:extLst>
                  <a:ext uri="{FF2B5EF4-FFF2-40B4-BE49-F238E27FC236}">
                    <a16:creationId xmlns:a16="http://schemas.microsoft.com/office/drawing/2014/main" id="{73FC805E-4DA0-A9A1-594A-5E048BFE7AD2}"/>
                  </a:ext>
                </a:extLst>
              </p:cNvPr>
              <p:cNvSpPr txBox="1">
                <a:spLocks noRot="1" noChangeAspect="1" noMove="1" noResize="1" noEditPoints="1" noAdjustHandles="1" noChangeArrowheads="1" noChangeShapeType="1" noTextEdit="1"/>
              </p:cNvSpPr>
              <p:nvPr/>
            </p:nvSpPr>
            <p:spPr>
              <a:xfrm>
                <a:off x="991475" y="1045103"/>
                <a:ext cx="9302674" cy="3959482"/>
              </a:xfrm>
              <a:prstGeom prst="rect">
                <a:avLst/>
              </a:prstGeom>
              <a:blipFill>
                <a:blip r:embed="rId2"/>
                <a:stretch>
                  <a:fillRect l="-590" t="-769" b="-1538"/>
                </a:stretch>
              </a:blipFill>
            </p:spPr>
            <p:txBody>
              <a:bodyPr/>
              <a:lstStyle/>
              <a:p>
                <a:r>
                  <a:rPr lang="it-IT">
                    <a:noFill/>
                  </a:rPr>
                  <a:t> </a:t>
                </a:r>
              </a:p>
            </p:txBody>
          </p:sp>
        </mc:Fallback>
      </mc:AlternateContent>
    </p:spTree>
    <p:extLst>
      <p:ext uri="{BB962C8B-B14F-4D97-AF65-F5344CB8AC3E}">
        <p14:creationId xmlns:p14="http://schemas.microsoft.com/office/powerpoint/2010/main" val="3495463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6641435B-5670-054A-1C9C-19513CD1FC1A}"/>
                  </a:ext>
                </a:extLst>
              </p:cNvPr>
              <p:cNvSpPr txBox="1"/>
              <p:nvPr/>
            </p:nvSpPr>
            <p:spPr>
              <a:xfrm>
                <a:off x="1194099" y="1020316"/>
                <a:ext cx="9940066" cy="4867551"/>
              </a:xfrm>
              <a:prstGeom prst="rect">
                <a:avLst/>
              </a:prstGeom>
              <a:noFill/>
            </p:spPr>
            <p:txBody>
              <a:bodyPr wrap="square">
                <a:spAutoFit/>
              </a:bodyPr>
              <a:lstStyle/>
              <a:p>
                <a:pPr marL="285750" indent="-285750">
                  <a:buFont typeface="Arial" panose="020B0604020202020204" pitchFamily="34" charset="0"/>
                  <a:buChar char="•"/>
                </a:pPr>
                <a:r>
                  <a:rPr lang="it-IT" dirty="0"/>
                  <a:t>Nel caso di regressione, </a:t>
                </a:r>
                <a:r>
                  <a:rPr lang="it-IT" b="1" dirty="0">
                    <a:solidFill>
                      <a:srgbClr val="FF0000"/>
                    </a:solidFill>
                  </a:rPr>
                  <a:t>la cost </a:t>
                </a:r>
                <a:r>
                  <a:rPr lang="it-IT" b="1" dirty="0" err="1">
                    <a:solidFill>
                      <a:srgbClr val="FF0000"/>
                    </a:solidFill>
                  </a:rPr>
                  <a:t>function</a:t>
                </a:r>
                <a:r>
                  <a:rPr lang="it-IT" b="1" dirty="0">
                    <a:solidFill>
                      <a:srgbClr val="FF0000"/>
                    </a:solidFill>
                  </a:rPr>
                  <a:t> </a:t>
                </a:r>
                <a:r>
                  <a:rPr lang="it-IT" dirty="0"/>
                  <a:t>più comune </a:t>
                </a:r>
                <a:r>
                  <a:rPr lang="it-IT" dirty="0">
                    <a:solidFill>
                      <a:srgbClr val="FF0000"/>
                    </a:solidFill>
                  </a:rPr>
                  <a:t>è l'errore quadratico medio </a:t>
                </a:r>
                <a:r>
                  <a:rPr lang="it-IT" dirty="0"/>
                  <a:t>(</a:t>
                </a:r>
                <a:r>
                  <a:rPr lang="it-IT" dirty="0" err="1">
                    <a:solidFill>
                      <a:srgbClr val="FF0000"/>
                    </a:solidFill>
                  </a:rPr>
                  <a:t>mean</a:t>
                </a:r>
                <a:r>
                  <a:rPr lang="it-IT" dirty="0">
                    <a:solidFill>
                      <a:srgbClr val="FF0000"/>
                    </a:solidFill>
                  </a:rPr>
                  <a:t> </a:t>
                </a:r>
                <a:r>
                  <a:rPr lang="it-IT" dirty="0" err="1">
                    <a:solidFill>
                      <a:srgbClr val="FF0000"/>
                    </a:solidFill>
                  </a:rPr>
                  <a:t>squared</a:t>
                </a:r>
                <a:r>
                  <a:rPr lang="it-IT" dirty="0">
                    <a:solidFill>
                      <a:srgbClr val="FF0000"/>
                    </a:solidFill>
                  </a:rPr>
                  <a:t> </a:t>
                </a:r>
                <a:r>
                  <a:rPr lang="it-IT" dirty="0" err="1">
                    <a:solidFill>
                      <a:srgbClr val="FF0000"/>
                    </a:solidFill>
                  </a:rPr>
                  <a:t>error</a:t>
                </a:r>
                <a:r>
                  <a:rPr lang="it-IT" dirty="0">
                    <a:solidFill>
                      <a:srgbClr val="FF0000"/>
                    </a:solidFill>
                  </a:rPr>
                  <a:t> o MSE</a:t>
                </a:r>
                <a:r>
                  <a:rPr lang="it-IT" dirty="0"/>
                  <a:t>). L'errore quadratico medio è definito come la media dei quadrati delle differenze tra l'output previsto dal modello e l'output reale associato ai dati di training. In altre parole, l'MSE è calcolato come:</a:t>
                </a:r>
              </a:p>
              <a:p>
                <a:pPr marL="285750" indent="-285750">
                  <a:buFont typeface="Arial" panose="020B0604020202020204" pitchFamily="34" charset="0"/>
                  <a:buChar char="•"/>
                </a:pPr>
                <a:endParaRPr lang="it-IT" dirty="0"/>
              </a:p>
              <a:p>
                <a:pPr marL="3943350" lvl="8" indent="-285750">
                  <a:buFont typeface="Arial" panose="020B0604020202020204" pitchFamily="34" charset="0"/>
                  <a:buChar char="•"/>
                </a:pPr>
                <a:r>
                  <a:rPr lang="it-IT" b="0" dirty="0">
                    <a:solidFill>
                      <a:srgbClr val="FF0000"/>
                    </a:solidFill>
                  </a:rPr>
                  <a:t>C(</a:t>
                </a:r>
                <a:r>
                  <a:rPr lang="it-IT" b="0" i="1" dirty="0">
                    <a:solidFill>
                      <a:srgbClr val="FF0000"/>
                    </a:solidFill>
                  </a:rPr>
                  <a:t>W</a:t>
                </a:r>
                <a:r>
                  <a:rPr lang="it-IT" b="0" dirty="0">
                    <a:solidFill>
                      <a:srgbClr val="FF0000"/>
                    </a:solidFill>
                  </a:rPr>
                  <a:t>) </a:t>
                </a:r>
                <a14:m>
                  <m:oMath xmlns:m="http://schemas.openxmlformats.org/officeDocument/2006/math">
                    <m:r>
                      <a:rPr lang="it-IT" b="0" i="1" smtClean="0">
                        <a:solidFill>
                          <a:srgbClr val="FF0000"/>
                        </a:solidFill>
                        <a:latin typeface="Cambria Math" panose="02040503050406030204" pitchFamily="18" charset="0"/>
                      </a:rPr>
                      <m:t>= </m:t>
                    </m:r>
                    <m:f>
                      <m:fPr>
                        <m:ctrlPr>
                          <a:rPr lang="it-IT" b="0" i="1" smtClean="0">
                            <a:solidFill>
                              <a:srgbClr val="FF0000"/>
                            </a:solidFill>
                            <a:latin typeface="Cambria Math" panose="02040503050406030204" pitchFamily="18" charset="0"/>
                          </a:rPr>
                        </m:ctrlPr>
                      </m:fPr>
                      <m:num>
                        <m:nary>
                          <m:naryPr>
                            <m:chr m:val="∑"/>
                            <m:ctrlPr>
                              <a:rPr lang="it-IT" b="0" i="1" smtClean="0">
                                <a:solidFill>
                                  <a:srgbClr val="FF0000"/>
                                </a:solidFill>
                                <a:latin typeface="Cambria Math" panose="02040503050406030204" pitchFamily="18" charset="0"/>
                              </a:rPr>
                            </m:ctrlPr>
                          </m:naryPr>
                          <m:sub>
                            <m:r>
                              <m:rPr>
                                <m:brk m:alnAt="23"/>
                              </m:rPr>
                              <a:rPr lang="it-IT" b="0" i="1" smtClean="0">
                                <a:solidFill>
                                  <a:srgbClr val="FF0000"/>
                                </a:solidFill>
                                <a:latin typeface="Cambria Math" panose="02040503050406030204" pitchFamily="18" charset="0"/>
                              </a:rPr>
                              <m:t>𝑖</m:t>
                            </m:r>
                            <m:r>
                              <a:rPr lang="it-IT" b="0" i="1" smtClean="0">
                                <a:solidFill>
                                  <a:srgbClr val="FF0000"/>
                                </a:solidFill>
                                <a:latin typeface="Cambria Math" panose="02040503050406030204" pitchFamily="18" charset="0"/>
                              </a:rPr>
                              <m:t>=</m:t>
                            </m:r>
                            <m:r>
                              <m:rPr>
                                <m:brk m:alnAt="23"/>
                              </m:rPr>
                              <a:rPr lang="it-IT" b="0" i="1" smtClean="0">
                                <a:solidFill>
                                  <a:srgbClr val="FF0000"/>
                                </a:solidFill>
                                <a:latin typeface="Cambria Math" panose="02040503050406030204" pitchFamily="18" charset="0"/>
                              </a:rPr>
                              <m:t>1</m:t>
                            </m:r>
                          </m:sub>
                          <m:sup>
                            <m:r>
                              <a:rPr lang="it-IT" b="0" i="1" smtClean="0">
                                <a:solidFill>
                                  <a:srgbClr val="FF0000"/>
                                </a:solidFill>
                                <a:latin typeface="Cambria Math" panose="02040503050406030204" pitchFamily="18" charset="0"/>
                              </a:rPr>
                              <m:t>𝑛</m:t>
                            </m:r>
                          </m:sup>
                          <m:e>
                            <m:sSup>
                              <m:sSupPr>
                                <m:ctrlPr>
                                  <a:rPr lang="it-IT" b="0" i="1" smtClean="0">
                                    <a:solidFill>
                                      <a:srgbClr val="FF0000"/>
                                    </a:solidFill>
                                    <a:latin typeface="Cambria Math" panose="02040503050406030204" pitchFamily="18" charset="0"/>
                                  </a:rPr>
                                </m:ctrlPr>
                              </m:sSupPr>
                              <m:e>
                                <m:d>
                                  <m:dPr>
                                    <m:ctrlPr>
                                      <a:rPr lang="it-IT" b="0" i="1" smtClean="0">
                                        <a:solidFill>
                                          <a:srgbClr val="FF0000"/>
                                        </a:solidFill>
                                        <a:latin typeface="Cambria Math" panose="02040503050406030204" pitchFamily="18" charset="0"/>
                                      </a:rPr>
                                    </m:ctrlPr>
                                  </m:dPr>
                                  <m:e>
                                    <m:sSub>
                                      <m:sSubPr>
                                        <m:ctrlPr>
                                          <a:rPr lang="it-IT" b="0" i="1" smtClean="0">
                                            <a:solidFill>
                                              <a:srgbClr val="FF0000"/>
                                            </a:solidFill>
                                            <a:latin typeface="Cambria Math" panose="02040503050406030204" pitchFamily="18" charset="0"/>
                                          </a:rPr>
                                        </m:ctrlPr>
                                      </m:sSubPr>
                                      <m:e>
                                        <m:r>
                                          <a:rPr lang="it-IT" b="0" i="1" smtClean="0">
                                            <a:solidFill>
                                              <a:srgbClr val="FF0000"/>
                                            </a:solidFill>
                                            <a:latin typeface="Cambria Math" panose="02040503050406030204" pitchFamily="18" charset="0"/>
                                          </a:rPr>
                                          <m:t>𝑦</m:t>
                                        </m:r>
                                      </m:e>
                                      <m:sub>
                                        <m:r>
                                          <a:rPr lang="it-IT" b="0" i="1" smtClean="0">
                                            <a:solidFill>
                                              <a:srgbClr val="FF0000"/>
                                            </a:solidFill>
                                            <a:latin typeface="Cambria Math" panose="02040503050406030204" pitchFamily="18" charset="0"/>
                                          </a:rPr>
                                          <m:t>𝑖</m:t>
                                        </m:r>
                                      </m:sub>
                                    </m:sSub>
                                    <m:r>
                                      <a:rPr lang="it-IT" b="0" i="1" smtClean="0">
                                        <a:solidFill>
                                          <a:srgbClr val="FF0000"/>
                                        </a:solidFill>
                                        <a:latin typeface="Cambria Math" panose="02040503050406030204" pitchFamily="18" charset="0"/>
                                      </a:rPr>
                                      <m:t>−</m:t>
                                    </m:r>
                                    <m:sSub>
                                      <m:sSubPr>
                                        <m:ctrlPr>
                                          <a:rPr lang="it-IT" i="1">
                                            <a:solidFill>
                                              <a:srgbClr val="FF0000"/>
                                            </a:solidFill>
                                            <a:latin typeface="Cambria Math" panose="02040503050406030204" pitchFamily="18" charset="0"/>
                                          </a:rPr>
                                        </m:ctrlPr>
                                      </m:sSubPr>
                                      <m:e>
                                        <m:acc>
                                          <m:accPr>
                                            <m:chr m:val="̂"/>
                                            <m:ctrlPr>
                                              <a:rPr lang="it-IT" i="1">
                                                <a:solidFill>
                                                  <a:srgbClr val="FF0000"/>
                                                </a:solidFill>
                                                <a:latin typeface="Cambria Math" panose="02040503050406030204" pitchFamily="18" charset="0"/>
                                              </a:rPr>
                                            </m:ctrlPr>
                                          </m:accPr>
                                          <m:e>
                                            <m:r>
                                              <a:rPr lang="it-IT" i="1">
                                                <a:solidFill>
                                                  <a:srgbClr val="FF0000"/>
                                                </a:solidFill>
                                                <a:latin typeface="Cambria Math" panose="02040503050406030204" pitchFamily="18" charset="0"/>
                                              </a:rPr>
                                              <m:t>𝑦</m:t>
                                            </m:r>
                                          </m:e>
                                        </m:acc>
                                      </m:e>
                                      <m:sub>
                                        <m:r>
                                          <a:rPr lang="it-IT" i="1">
                                            <a:solidFill>
                                              <a:srgbClr val="FF0000"/>
                                            </a:solidFill>
                                            <a:latin typeface="Cambria Math" panose="02040503050406030204" pitchFamily="18" charset="0"/>
                                          </a:rPr>
                                          <m:t>𝑖</m:t>
                                        </m:r>
                                      </m:sub>
                                    </m:sSub>
                                    <m:r>
                                      <a:rPr lang="it-IT" b="0" i="1" smtClean="0">
                                        <a:solidFill>
                                          <a:srgbClr val="FF0000"/>
                                        </a:solidFill>
                                        <a:latin typeface="Cambria Math" panose="02040503050406030204" pitchFamily="18" charset="0"/>
                                      </a:rPr>
                                      <m:t>(</m:t>
                                    </m:r>
                                    <m:r>
                                      <a:rPr lang="it-IT" b="0" i="1" smtClean="0">
                                        <a:solidFill>
                                          <a:srgbClr val="FF0000"/>
                                        </a:solidFill>
                                        <a:latin typeface="Cambria Math" panose="02040503050406030204" pitchFamily="18" charset="0"/>
                                      </a:rPr>
                                      <m:t>𝑊</m:t>
                                    </m:r>
                                    <m:r>
                                      <a:rPr lang="it-IT" b="0" i="1" smtClean="0">
                                        <a:solidFill>
                                          <a:srgbClr val="FF0000"/>
                                        </a:solidFill>
                                        <a:latin typeface="Cambria Math" panose="02040503050406030204" pitchFamily="18" charset="0"/>
                                      </a:rPr>
                                      <m:t>)</m:t>
                                    </m:r>
                                  </m:e>
                                </m:d>
                              </m:e>
                              <m:sup>
                                <m:r>
                                  <a:rPr lang="it-IT" b="0" i="1" smtClean="0">
                                    <a:solidFill>
                                      <a:srgbClr val="FF0000"/>
                                    </a:solidFill>
                                    <a:latin typeface="Cambria Math" panose="02040503050406030204" pitchFamily="18" charset="0"/>
                                  </a:rPr>
                                  <m:t>2</m:t>
                                </m:r>
                              </m:sup>
                            </m:sSup>
                          </m:e>
                        </m:nary>
                      </m:num>
                      <m:den>
                        <m:r>
                          <a:rPr lang="it-IT" b="0" i="1" smtClean="0">
                            <a:solidFill>
                              <a:srgbClr val="FF0000"/>
                            </a:solidFill>
                            <a:latin typeface="Cambria Math" panose="02040503050406030204" pitchFamily="18" charset="0"/>
                          </a:rPr>
                          <m:t>𝑛</m:t>
                        </m:r>
                      </m:den>
                    </m:f>
                  </m:oMath>
                </a14:m>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dove </a:t>
                </a:r>
                <a14:m>
                  <m:oMath xmlns:m="http://schemas.openxmlformats.org/officeDocument/2006/math">
                    <m:r>
                      <a:rPr lang="it-IT" i="1">
                        <a:solidFill>
                          <a:srgbClr val="FF0000"/>
                        </a:solidFill>
                        <a:latin typeface="Cambria Math" panose="02040503050406030204" pitchFamily="18" charset="0"/>
                      </a:rPr>
                      <m:t>𝑛</m:t>
                    </m:r>
                  </m:oMath>
                </a14:m>
                <a:r>
                  <a:rPr lang="it-IT" dirty="0"/>
                  <a:t> è il numero di esempi di training, </a:t>
                </a:r>
                <a14:m>
                  <m:oMath xmlns:m="http://schemas.openxmlformats.org/officeDocument/2006/math">
                    <m:sSub>
                      <m:sSubPr>
                        <m:ctrlPr>
                          <a:rPr lang="it-IT" i="1">
                            <a:solidFill>
                              <a:srgbClr val="FF0000"/>
                            </a:solidFill>
                            <a:latin typeface="Cambria Math" panose="02040503050406030204" pitchFamily="18" charset="0"/>
                          </a:rPr>
                        </m:ctrlPr>
                      </m:sSubPr>
                      <m:e>
                        <m:r>
                          <a:rPr lang="it-IT" i="1">
                            <a:solidFill>
                              <a:srgbClr val="FF0000"/>
                            </a:solidFill>
                            <a:latin typeface="Cambria Math" panose="02040503050406030204" pitchFamily="18" charset="0"/>
                          </a:rPr>
                          <m:t>𝑦</m:t>
                        </m:r>
                      </m:e>
                      <m:sub>
                        <m:r>
                          <a:rPr lang="it-IT" i="1">
                            <a:solidFill>
                              <a:srgbClr val="FF0000"/>
                            </a:solidFill>
                            <a:latin typeface="Cambria Math" panose="02040503050406030204" pitchFamily="18" charset="0"/>
                          </a:rPr>
                          <m:t>𝑖</m:t>
                        </m:r>
                      </m:sub>
                    </m:sSub>
                  </m:oMath>
                </a14:m>
                <a:r>
                  <a:rPr lang="it-IT" dirty="0"/>
                  <a:t>  è </a:t>
                </a:r>
                <a:r>
                  <a:rPr lang="it-IT" b="1" dirty="0"/>
                  <a:t>l'output reale associato a ciascun esempio di training </a:t>
                </a:r>
                <a:r>
                  <a:rPr lang="it-IT" dirty="0"/>
                  <a:t>e </a:t>
                </a:r>
                <a14:m>
                  <m:oMath xmlns:m="http://schemas.openxmlformats.org/officeDocument/2006/math">
                    <m:sSub>
                      <m:sSubPr>
                        <m:ctrlPr>
                          <a:rPr lang="it-IT" i="1" smtClean="0">
                            <a:solidFill>
                              <a:srgbClr val="FF0000"/>
                            </a:solidFill>
                            <a:latin typeface="Cambria Math" panose="02040503050406030204" pitchFamily="18" charset="0"/>
                          </a:rPr>
                        </m:ctrlPr>
                      </m:sSubPr>
                      <m:e>
                        <m:acc>
                          <m:accPr>
                            <m:chr m:val="̂"/>
                            <m:ctrlPr>
                              <a:rPr lang="it-IT" i="1">
                                <a:solidFill>
                                  <a:srgbClr val="FF0000"/>
                                </a:solidFill>
                                <a:latin typeface="Cambria Math" panose="02040503050406030204" pitchFamily="18" charset="0"/>
                              </a:rPr>
                            </m:ctrlPr>
                          </m:accPr>
                          <m:e>
                            <m:r>
                              <a:rPr lang="it-IT" i="1">
                                <a:solidFill>
                                  <a:srgbClr val="FF0000"/>
                                </a:solidFill>
                                <a:latin typeface="Cambria Math" panose="02040503050406030204" pitchFamily="18" charset="0"/>
                              </a:rPr>
                              <m:t>𝑦</m:t>
                            </m:r>
                          </m:e>
                        </m:acc>
                      </m:e>
                      <m:sub>
                        <m:r>
                          <a:rPr lang="it-IT" i="1">
                            <a:solidFill>
                              <a:srgbClr val="FF0000"/>
                            </a:solidFill>
                            <a:latin typeface="Cambria Math" panose="02040503050406030204" pitchFamily="18" charset="0"/>
                          </a:rPr>
                          <m:t>𝑖</m:t>
                        </m:r>
                      </m:sub>
                    </m:sSub>
                    <m:d>
                      <m:dPr>
                        <m:ctrlPr>
                          <a:rPr lang="it-IT" b="0" i="1" smtClean="0">
                            <a:solidFill>
                              <a:srgbClr val="FF0000"/>
                            </a:solidFill>
                            <a:latin typeface="Cambria Math" panose="02040503050406030204" pitchFamily="18" charset="0"/>
                          </a:rPr>
                        </m:ctrlPr>
                      </m:dPr>
                      <m:e>
                        <m:r>
                          <a:rPr lang="it-IT" b="0" i="1" smtClean="0">
                            <a:solidFill>
                              <a:srgbClr val="FF0000"/>
                            </a:solidFill>
                            <a:latin typeface="Cambria Math" panose="02040503050406030204" pitchFamily="18" charset="0"/>
                          </a:rPr>
                          <m:t>𝑊</m:t>
                        </m:r>
                      </m:e>
                    </m:d>
                    <m:r>
                      <a:rPr lang="it-IT" b="0" i="1" smtClean="0">
                        <a:solidFill>
                          <a:srgbClr val="FF0000"/>
                        </a:solidFill>
                        <a:latin typeface="Cambria Math" panose="02040503050406030204" pitchFamily="18" charset="0"/>
                      </a:rPr>
                      <m:t>,</m:t>
                    </m:r>
                    <m:r>
                      <m:rPr>
                        <m:nor/>
                      </m:rPr>
                      <a:rPr lang="it-IT" dirty="0"/>
                      <m:t>che</m:t>
                    </m:r>
                    <m:r>
                      <m:rPr>
                        <m:nor/>
                      </m:rPr>
                      <a:rPr lang="it-IT" dirty="0"/>
                      <m:t> </m:t>
                    </m:r>
                    <m:r>
                      <m:rPr>
                        <m:nor/>
                      </m:rPr>
                      <a:rPr lang="it-IT" dirty="0"/>
                      <m:t>dipende</m:t>
                    </m:r>
                    <m:r>
                      <m:rPr>
                        <m:nor/>
                      </m:rPr>
                      <a:rPr lang="it-IT" dirty="0"/>
                      <m:t> </m:t>
                    </m:r>
                    <m:r>
                      <m:rPr>
                        <m:nor/>
                      </m:rPr>
                      <a:rPr lang="it-IT" dirty="0"/>
                      <m:t>dai</m:t>
                    </m:r>
                    <m:r>
                      <m:rPr>
                        <m:nor/>
                      </m:rPr>
                      <a:rPr lang="it-IT" dirty="0"/>
                      <m:t> </m:t>
                    </m:r>
                    <m:r>
                      <m:rPr>
                        <m:nor/>
                      </m:rPr>
                      <a:rPr lang="it-IT" dirty="0"/>
                      <m:t>parametri</m:t>
                    </m:r>
                    <m:r>
                      <m:rPr>
                        <m:nor/>
                      </m:rPr>
                      <a:rPr lang="it-IT" dirty="0"/>
                      <m:t> </m:t>
                    </m:r>
                    <m:r>
                      <m:rPr>
                        <m:nor/>
                      </m:rPr>
                      <a:rPr lang="it-IT" dirty="0"/>
                      <m:t>della</m:t>
                    </m:r>
                    <m:r>
                      <m:rPr>
                        <m:nor/>
                      </m:rPr>
                      <a:rPr lang="it-IT" dirty="0"/>
                      <m:t> </m:t>
                    </m:r>
                    <m:r>
                      <m:rPr>
                        <m:nor/>
                      </m:rPr>
                      <a:rPr lang="it-IT" dirty="0"/>
                      <m:t>rete</m:t>
                    </m:r>
                    <m:r>
                      <m:rPr>
                        <m:nor/>
                      </m:rPr>
                      <a:rPr lang="it-IT" dirty="0"/>
                      <m:t> </m:t>
                    </m:r>
                    <m:r>
                      <m:rPr>
                        <m:nor/>
                      </m:rPr>
                      <a:rPr lang="it-IT" dirty="0"/>
                      <m:t>che</m:t>
                    </m:r>
                    <m:r>
                      <m:rPr>
                        <m:nor/>
                      </m:rPr>
                      <a:rPr lang="it-IT" dirty="0"/>
                      <m:t> </m:t>
                    </m:r>
                    <m:r>
                      <m:rPr>
                        <m:nor/>
                      </m:rPr>
                      <a:rPr lang="it-IT" dirty="0"/>
                      <m:t>indichiamo</m:t>
                    </m:r>
                    <m:r>
                      <m:rPr>
                        <m:nor/>
                      </m:rPr>
                      <a:rPr lang="it-IT" dirty="0"/>
                      <m:t> </m:t>
                    </m:r>
                    <m:r>
                      <m:rPr>
                        <m:nor/>
                      </m:rPr>
                      <a:rPr lang="it-IT" dirty="0"/>
                      <m:t>con</m:t>
                    </m:r>
                    <m:r>
                      <m:rPr>
                        <m:nor/>
                      </m:rPr>
                      <a:rPr lang="it-IT" dirty="0"/>
                      <m:t> </m:t>
                    </m:r>
                    <m:r>
                      <m:rPr>
                        <m:nor/>
                      </m:rPr>
                      <a:rPr lang="it-IT" dirty="0">
                        <a:solidFill>
                          <a:srgbClr val="FF0000"/>
                        </a:solidFill>
                      </a:rPr>
                      <m:t>W</m:t>
                    </m:r>
                    <m:r>
                      <m:rPr>
                        <m:nor/>
                      </m:rPr>
                      <a:rPr lang="it-IT" dirty="0"/>
                      <m:t> ,</m:t>
                    </m:r>
                  </m:oMath>
                </a14:m>
                <a:r>
                  <a:rPr lang="it-IT" dirty="0"/>
                  <a:t> è l'output previsto dal modello per l'input corrispondente.</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Esistono anche altre cost  </a:t>
                </a:r>
                <a:r>
                  <a:rPr lang="it-IT" dirty="0" err="1"/>
                  <a:t>function</a:t>
                </a:r>
                <a:r>
                  <a:rPr lang="it-IT" dirty="0"/>
                  <a:t> utilizzate in problemi di regressione, come ad esempio la cost </a:t>
                </a:r>
                <a:r>
                  <a:rPr lang="it-IT" dirty="0" err="1"/>
                  <a:t>function</a:t>
                </a:r>
                <a:r>
                  <a:rPr lang="it-IT" dirty="0"/>
                  <a:t> </a:t>
                </a:r>
                <a:r>
                  <a:rPr lang="it-IT" dirty="0">
                    <a:solidFill>
                      <a:srgbClr val="FF0000"/>
                    </a:solidFill>
                  </a:rPr>
                  <a:t>di errore assoluto medio </a:t>
                </a:r>
                <a:r>
                  <a:rPr lang="it-IT" dirty="0"/>
                  <a:t>(</a:t>
                </a:r>
                <a:r>
                  <a:rPr lang="it-IT" dirty="0" err="1">
                    <a:solidFill>
                      <a:srgbClr val="FF0000"/>
                    </a:solidFill>
                  </a:rPr>
                  <a:t>mean</a:t>
                </a:r>
                <a:r>
                  <a:rPr lang="it-IT" dirty="0">
                    <a:solidFill>
                      <a:srgbClr val="FF0000"/>
                    </a:solidFill>
                  </a:rPr>
                  <a:t> </a:t>
                </a:r>
                <a:r>
                  <a:rPr lang="it-IT" dirty="0" err="1">
                    <a:solidFill>
                      <a:srgbClr val="FF0000"/>
                    </a:solidFill>
                  </a:rPr>
                  <a:t>absolute</a:t>
                </a:r>
                <a:r>
                  <a:rPr lang="it-IT" dirty="0">
                    <a:solidFill>
                      <a:srgbClr val="FF0000"/>
                    </a:solidFill>
                  </a:rPr>
                  <a:t> </a:t>
                </a:r>
                <a:r>
                  <a:rPr lang="it-IT" dirty="0" err="1">
                    <a:solidFill>
                      <a:srgbClr val="FF0000"/>
                    </a:solidFill>
                  </a:rPr>
                  <a:t>error</a:t>
                </a:r>
                <a:r>
                  <a:rPr lang="it-IT" dirty="0">
                    <a:solidFill>
                      <a:srgbClr val="FF0000"/>
                    </a:solidFill>
                  </a:rPr>
                  <a:t> o MAE</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14:m>
                  <m:oMath xmlns:m="http://schemas.openxmlformats.org/officeDocument/2006/math">
                    <m:r>
                      <a:rPr lang="it-IT" b="0" i="1" smtClean="0">
                        <a:solidFill>
                          <a:srgbClr val="FF0000"/>
                        </a:solidFill>
                        <a:latin typeface="Cambria Math" panose="02040503050406030204" pitchFamily="18" charset="0"/>
                      </a:rPr>
                      <m:t>𝐶</m:t>
                    </m:r>
                    <m:r>
                      <a:rPr lang="it-IT" b="0" i="1" smtClean="0">
                        <a:solidFill>
                          <a:srgbClr val="FF0000"/>
                        </a:solidFill>
                        <a:latin typeface="Cambria Math" panose="02040503050406030204" pitchFamily="18" charset="0"/>
                      </a:rPr>
                      <m:t>(</m:t>
                    </m:r>
                    <m:r>
                      <a:rPr lang="it-IT" b="0" i="1" smtClean="0">
                        <a:solidFill>
                          <a:srgbClr val="FF0000"/>
                        </a:solidFill>
                        <a:latin typeface="Cambria Math" panose="02040503050406030204" pitchFamily="18" charset="0"/>
                      </a:rPr>
                      <m:t>𝑊</m:t>
                    </m:r>
                    <m:r>
                      <a:rPr lang="it-IT" b="0" i="1" smtClean="0">
                        <a:solidFill>
                          <a:srgbClr val="FF0000"/>
                        </a:solidFill>
                        <a:latin typeface="Cambria Math" panose="02040503050406030204" pitchFamily="18" charset="0"/>
                      </a:rPr>
                      <m:t>)= </m:t>
                    </m:r>
                    <m:f>
                      <m:fPr>
                        <m:ctrlPr>
                          <a:rPr lang="it-IT" b="0" i="1" smtClean="0">
                            <a:solidFill>
                              <a:srgbClr val="FF0000"/>
                            </a:solidFill>
                            <a:latin typeface="Cambria Math" panose="02040503050406030204" pitchFamily="18" charset="0"/>
                          </a:rPr>
                        </m:ctrlPr>
                      </m:fPr>
                      <m:num>
                        <m:nary>
                          <m:naryPr>
                            <m:chr m:val="∑"/>
                            <m:ctrlPr>
                              <a:rPr lang="it-IT" b="0" i="1" smtClean="0">
                                <a:solidFill>
                                  <a:srgbClr val="FF0000"/>
                                </a:solidFill>
                                <a:latin typeface="Cambria Math" panose="02040503050406030204" pitchFamily="18" charset="0"/>
                              </a:rPr>
                            </m:ctrlPr>
                          </m:naryPr>
                          <m:sub>
                            <m:r>
                              <m:rPr>
                                <m:brk m:alnAt="23"/>
                              </m:rPr>
                              <a:rPr lang="it-IT" b="0" i="1" smtClean="0">
                                <a:solidFill>
                                  <a:srgbClr val="FF0000"/>
                                </a:solidFill>
                                <a:latin typeface="Cambria Math" panose="02040503050406030204" pitchFamily="18" charset="0"/>
                              </a:rPr>
                              <m:t>𝑖</m:t>
                            </m:r>
                            <m:r>
                              <a:rPr lang="it-IT" b="0" i="1" smtClean="0">
                                <a:solidFill>
                                  <a:srgbClr val="FF0000"/>
                                </a:solidFill>
                                <a:latin typeface="Cambria Math" panose="02040503050406030204" pitchFamily="18" charset="0"/>
                              </a:rPr>
                              <m:t>=</m:t>
                            </m:r>
                            <m:r>
                              <m:rPr>
                                <m:brk m:alnAt="23"/>
                              </m:rPr>
                              <a:rPr lang="it-IT" b="0" i="1" smtClean="0">
                                <a:solidFill>
                                  <a:srgbClr val="FF0000"/>
                                </a:solidFill>
                                <a:latin typeface="Cambria Math" panose="02040503050406030204" pitchFamily="18" charset="0"/>
                              </a:rPr>
                              <m:t>1</m:t>
                            </m:r>
                          </m:sub>
                          <m:sup>
                            <m:r>
                              <a:rPr lang="it-IT" b="0" i="1" smtClean="0">
                                <a:solidFill>
                                  <a:srgbClr val="FF0000"/>
                                </a:solidFill>
                                <a:latin typeface="Cambria Math" panose="02040503050406030204" pitchFamily="18" charset="0"/>
                              </a:rPr>
                              <m:t>𝑛</m:t>
                            </m:r>
                          </m:sup>
                          <m:e>
                            <m:sSup>
                              <m:sSupPr>
                                <m:ctrlPr>
                                  <a:rPr lang="it-IT" b="0" i="1" smtClean="0">
                                    <a:solidFill>
                                      <a:srgbClr val="FF0000"/>
                                    </a:solidFill>
                                    <a:latin typeface="Cambria Math" panose="02040503050406030204" pitchFamily="18" charset="0"/>
                                  </a:rPr>
                                </m:ctrlPr>
                              </m:sSupPr>
                              <m:e>
                                <m:d>
                                  <m:dPr>
                                    <m:begChr m:val="|"/>
                                    <m:endChr m:val="|"/>
                                    <m:ctrlPr>
                                      <a:rPr lang="it-IT" b="0" i="1" smtClean="0">
                                        <a:solidFill>
                                          <a:srgbClr val="FF0000"/>
                                        </a:solidFill>
                                        <a:latin typeface="Cambria Math" panose="02040503050406030204" pitchFamily="18" charset="0"/>
                                      </a:rPr>
                                    </m:ctrlPr>
                                  </m:dPr>
                                  <m:e>
                                    <m:sSub>
                                      <m:sSubPr>
                                        <m:ctrlPr>
                                          <a:rPr lang="it-IT" i="1">
                                            <a:solidFill>
                                              <a:srgbClr val="FF0000"/>
                                            </a:solidFill>
                                            <a:latin typeface="Cambria Math" panose="02040503050406030204" pitchFamily="18" charset="0"/>
                                          </a:rPr>
                                        </m:ctrlPr>
                                      </m:sSubPr>
                                      <m:e>
                                        <m:r>
                                          <a:rPr lang="it-IT" i="1">
                                            <a:solidFill>
                                              <a:srgbClr val="FF0000"/>
                                            </a:solidFill>
                                            <a:latin typeface="Cambria Math" panose="02040503050406030204" pitchFamily="18" charset="0"/>
                                          </a:rPr>
                                          <m:t>𝑦</m:t>
                                        </m:r>
                                      </m:e>
                                      <m:sub>
                                        <m:r>
                                          <a:rPr lang="it-IT" i="1">
                                            <a:solidFill>
                                              <a:srgbClr val="FF0000"/>
                                            </a:solidFill>
                                            <a:latin typeface="Cambria Math" panose="02040503050406030204" pitchFamily="18" charset="0"/>
                                          </a:rPr>
                                          <m:t>𝑖</m:t>
                                        </m:r>
                                      </m:sub>
                                    </m:sSub>
                                    <m:r>
                                      <a:rPr lang="it-IT" i="1">
                                        <a:solidFill>
                                          <a:srgbClr val="FF0000"/>
                                        </a:solidFill>
                                        <a:latin typeface="Cambria Math" panose="02040503050406030204" pitchFamily="18" charset="0"/>
                                      </a:rPr>
                                      <m:t>−</m:t>
                                    </m:r>
                                    <m:sSub>
                                      <m:sSubPr>
                                        <m:ctrlPr>
                                          <a:rPr lang="it-IT" i="1">
                                            <a:solidFill>
                                              <a:srgbClr val="FF0000"/>
                                            </a:solidFill>
                                            <a:latin typeface="Cambria Math" panose="02040503050406030204" pitchFamily="18" charset="0"/>
                                          </a:rPr>
                                        </m:ctrlPr>
                                      </m:sSubPr>
                                      <m:e>
                                        <m:acc>
                                          <m:accPr>
                                            <m:chr m:val="̂"/>
                                            <m:ctrlPr>
                                              <a:rPr lang="it-IT" i="1">
                                                <a:solidFill>
                                                  <a:srgbClr val="FF0000"/>
                                                </a:solidFill>
                                                <a:latin typeface="Cambria Math" panose="02040503050406030204" pitchFamily="18" charset="0"/>
                                              </a:rPr>
                                            </m:ctrlPr>
                                          </m:accPr>
                                          <m:e>
                                            <m:r>
                                              <a:rPr lang="it-IT" i="1">
                                                <a:solidFill>
                                                  <a:srgbClr val="FF0000"/>
                                                </a:solidFill>
                                                <a:latin typeface="Cambria Math" panose="02040503050406030204" pitchFamily="18" charset="0"/>
                                              </a:rPr>
                                              <m:t>𝑦</m:t>
                                            </m:r>
                                          </m:e>
                                        </m:acc>
                                      </m:e>
                                      <m:sub>
                                        <m:r>
                                          <a:rPr lang="it-IT" i="1">
                                            <a:solidFill>
                                              <a:srgbClr val="FF0000"/>
                                            </a:solidFill>
                                            <a:latin typeface="Cambria Math" panose="02040503050406030204" pitchFamily="18" charset="0"/>
                                          </a:rPr>
                                          <m:t>𝑖</m:t>
                                        </m:r>
                                      </m:sub>
                                    </m:sSub>
                                    <m:r>
                                      <a:rPr lang="it-IT" b="0" i="1" smtClean="0">
                                        <a:solidFill>
                                          <a:srgbClr val="FF0000"/>
                                        </a:solidFill>
                                        <a:latin typeface="Cambria Math" panose="02040503050406030204" pitchFamily="18" charset="0"/>
                                      </a:rPr>
                                      <m:t>(</m:t>
                                    </m:r>
                                    <m:r>
                                      <a:rPr lang="it-IT" b="0" i="1" smtClean="0">
                                        <a:solidFill>
                                          <a:srgbClr val="FF0000"/>
                                        </a:solidFill>
                                        <a:latin typeface="Cambria Math" panose="02040503050406030204" pitchFamily="18" charset="0"/>
                                      </a:rPr>
                                      <m:t>𝑊</m:t>
                                    </m:r>
                                    <m:r>
                                      <a:rPr lang="it-IT" b="0" i="1" smtClean="0">
                                        <a:solidFill>
                                          <a:srgbClr val="FF0000"/>
                                        </a:solidFill>
                                        <a:latin typeface="Cambria Math" panose="02040503050406030204" pitchFamily="18" charset="0"/>
                                      </a:rPr>
                                      <m:t>)</m:t>
                                    </m:r>
                                  </m:e>
                                </m:d>
                              </m:e>
                              <m:sup/>
                            </m:sSup>
                          </m:e>
                        </m:nary>
                      </m:num>
                      <m:den>
                        <m:r>
                          <a:rPr lang="it-IT" b="0" i="1" smtClean="0">
                            <a:solidFill>
                              <a:srgbClr val="FF0000"/>
                            </a:solidFill>
                            <a:latin typeface="Cambria Math" panose="02040503050406030204" pitchFamily="18" charset="0"/>
                          </a:rPr>
                          <m:t>𝑛</m:t>
                        </m:r>
                      </m:den>
                    </m:f>
                  </m:oMath>
                </a14:m>
                <a:endParaRPr lang="it-IT" dirty="0"/>
              </a:p>
            </p:txBody>
          </p:sp>
        </mc:Choice>
        <mc:Fallback xmlns="">
          <p:sp>
            <p:nvSpPr>
              <p:cNvPr id="5" name="CasellaDiTesto 4">
                <a:extLst>
                  <a:ext uri="{FF2B5EF4-FFF2-40B4-BE49-F238E27FC236}">
                    <a16:creationId xmlns:a16="http://schemas.microsoft.com/office/drawing/2014/main" id="{6641435B-5670-054A-1C9C-19513CD1FC1A}"/>
                  </a:ext>
                </a:extLst>
              </p:cNvPr>
              <p:cNvSpPr txBox="1">
                <a:spLocks noRot="1" noChangeAspect="1" noMove="1" noResize="1" noEditPoints="1" noAdjustHandles="1" noChangeArrowheads="1" noChangeShapeType="1" noTextEdit="1"/>
              </p:cNvSpPr>
              <p:nvPr/>
            </p:nvSpPr>
            <p:spPr>
              <a:xfrm>
                <a:off x="1194099" y="1020316"/>
                <a:ext cx="9940066" cy="4867551"/>
              </a:xfrm>
              <a:prstGeom prst="rect">
                <a:avLst/>
              </a:prstGeom>
              <a:blipFill>
                <a:blip r:embed="rId3"/>
                <a:stretch>
                  <a:fillRect l="-429" t="-626" r="-736"/>
                </a:stretch>
              </a:blipFill>
            </p:spPr>
            <p:txBody>
              <a:bodyPr/>
              <a:lstStyle/>
              <a:p>
                <a:r>
                  <a:rPr lang="it-IT">
                    <a:noFill/>
                  </a:rPr>
                  <a:t> </a:t>
                </a:r>
              </a:p>
            </p:txBody>
          </p:sp>
        </mc:Fallback>
      </mc:AlternateContent>
    </p:spTree>
    <p:extLst>
      <p:ext uri="{BB962C8B-B14F-4D97-AF65-F5344CB8AC3E}">
        <p14:creationId xmlns:p14="http://schemas.microsoft.com/office/powerpoint/2010/main" val="202833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A9702F21-DD2B-10A5-4927-B843F9009FBC}"/>
                  </a:ext>
                </a:extLst>
              </p:cNvPr>
              <p:cNvSpPr txBox="1"/>
              <p:nvPr/>
            </p:nvSpPr>
            <p:spPr>
              <a:xfrm>
                <a:off x="587829" y="653143"/>
                <a:ext cx="10823510" cy="1801647"/>
              </a:xfrm>
              <a:prstGeom prst="rect">
                <a:avLst/>
              </a:prstGeom>
              <a:noFill/>
            </p:spPr>
            <p:txBody>
              <a:bodyPr wrap="square" rtlCol="0">
                <a:spAutoFit/>
              </a:bodyPr>
              <a:lstStyle/>
              <a:p>
                <a:r>
                  <a:rPr lang="it-IT" dirty="0"/>
                  <a:t>In generale, consideriamo un esempio di training costituito dai dati etichettati  </a:t>
                </a:r>
                <a14:m>
                  <m:oMath xmlns:m="http://schemas.openxmlformats.org/officeDocument/2006/math">
                    <m:r>
                      <a:rPr lang="it-IT" b="0" i="1" smtClean="0">
                        <a:latin typeface="Cambria Math" panose="02040503050406030204" pitchFamily="18" charset="0"/>
                      </a:rPr>
                      <m:t>𝑥</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𝑑</m:t>
                        </m:r>
                      </m:sub>
                    </m:sSub>
                    <m:r>
                      <a:rPr lang="it-IT" b="0" i="1" smtClean="0">
                        <a:latin typeface="Cambria Math" panose="02040503050406030204" pitchFamily="18" charset="0"/>
                      </a:rPr>
                      <m:t>]</m:t>
                    </m:r>
                  </m:oMath>
                </a14:m>
                <a:r>
                  <a:rPr lang="it-IT" dirty="0"/>
                  <a:t>  (dati etichettati) e  </a:t>
                </a:r>
                <a14:m>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𝑦</m:t>
                            </m:r>
                          </m:e>
                          <m:sub>
                            <m:r>
                              <a:rPr lang="it-IT" b="0" i="1" smtClean="0">
                                <a:latin typeface="Cambria Math" panose="02040503050406030204" pitchFamily="18" charset="0"/>
                              </a:rPr>
                              <m:t>𝑑</m:t>
                            </m:r>
                          </m:sub>
                        </m:sSub>
                      </m:e>
                    </m:d>
                    <m:r>
                      <a:rPr lang="it-IT" b="0" i="1" smtClean="0">
                        <a:latin typeface="Cambria Math" panose="02040503050406030204" pitchFamily="18" charset="0"/>
                      </a:rPr>
                      <m:t>(</m:t>
                    </m:r>
                  </m:oMath>
                </a14:m>
                <a:r>
                  <a:rPr lang="it-IT" dirty="0"/>
                  <a:t> etichette ) ,  e sia </a:t>
                </a:r>
                <a14:m>
                  <m:oMath xmlns:m="http://schemas.openxmlformats.org/officeDocument/2006/math">
                    <m:sSub>
                      <m:sSubPr>
                        <m:ctrlPr>
                          <a:rPr lang="it-IT" i="1" smtClean="0">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sSub>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sSub>
                              <m:sSubPr>
                                <m:ctrlPr>
                                  <a:rPr lang="it-IT" i="1" smtClean="0">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i="1">
                                    <a:latin typeface="Cambria Math" panose="02040503050406030204" pitchFamily="18" charset="0"/>
                                  </a:rPr>
                                  <m:t>1</m:t>
                                </m:r>
                              </m:sub>
                            </m:sSub>
                          </m:e>
                          <m:sub/>
                        </m:sSub>
                        <m:r>
                          <a:rPr lang="it-IT" b="0" i="1" smtClean="0">
                            <a:latin typeface="Cambria Math" panose="02040503050406030204" pitchFamily="18" charset="0"/>
                          </a:rPr>
                          <m:t>,</m:t>
                        </m:r>
                        <m:sSub>
                          <m:sSubPr>
                            <m:ctrlPr>
                              <a:rPr lang="it-IT" i="1" smtClean="0">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b="0" i="1" smtClean="0">
                                <a:latin typeface="Cambria Math" panose="02040503050406030204" pitchFamily="18" charset="0"/>
                              </a:rPr>
                              <m:t>2</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sSub>
                              <m:sSubPr>
                                <m:ctrlPr>
                                  <a:rPr lang="it-IT" i="1" smtClean="0">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𝑦</m:t>
                                    </m:r>
                                  </m:e>
                                </m:acc>
                              </m:e>
                              <m:sub>
                                <m:r>
                                  <a:rPr lang="it-IT" b="0" i="1" smtClean="0">
                                    <a:latin typeface="Cambria Math" panose="02040503050406030204" pitchFamily="18" charset="0"/>
                                  </a:rPr>
                                  <m:t>𝑠</m:t>
                                </m:r>
                              </m:sub>
                            </m:sSub>
                          </m:e>
                          <m:sub/>
                        </m:sSub>
                      </m:e>
                    </m:d>
                  </m:oMath>
                </a14:m>
                <a:r>
                  <a:rPr lang="it-IT" dirty="0"/>
                  <a:t> l’output prodotto dalla rete (</a:t>
                </a:r>
                <a:r>
                  <a:rPr lang="it-IT" dirty="0" err="1">
                    <a:solidFill>
                      <a:srgbClr val="0070C0"/>
                    </a:solidFill>
                  </a:rPr>
                  <a:t>forward</a:t>
                </a:r>
                <a:r>
                  <a:rPr lang="it-IT" dirty="0">
                    <a:solidFill>
                      <a:srgbClr val="0070C0"/>
                    </a:solidFill>
                  </a:rPr>
                  <a:t> </a:t>
                </a:r>
                <a:r>
                  <a:rPr lang="it-IT" dirty="0" err="1">
                    <a:solidFill>
                      <a:srgbClr val="0070C0"/>
                    </a:solidFill>
                  </a:rPr>
                  <a:t>propagation</a:t>
                </a:r>
                <a:r>
                  <a:rPr lang="it-IT" dirty="0"/>
                  <a:t>). </a:t>
                </a:r>
              </a:p>
              <a:p>
                <a:endParaRPr lang="it-IT" dirty="0"/>
              </a:p>
              <a:p>
                <a:r>
                  <a:rPr lang="it-IT" dirty="0"/>
                  <a:t>Scegliamo come </a:t>
                </a:r>
                <a:r>
                  <a:rPr lang="it-IT" dirty="0" err="1"/>
                  <a:t>loss</a:t>
                </a:r>
                <a:r>
                  <a:rPr lang="it-IT" dirty="0"/>
                  <a:t> </a:t>
                </a:r>
                <a:r>
                  <a:rPr lang="it-IT" dirty="0" err="1"/>
                  <a:t>function</a:t>
                </a:r>
                <a:r>
                  <a:rPr lang="it-IT" dirty="0"/>
                  <a:t> la somma dei quadrati degli errori per l’esempio (</a:t>
                </a:r>
                <a:r>
                  <a:rPr lang="it-IT" dirty="0" err="1"/>
                  <a:t>x,y</a:t>
                </a:r>
                <a:r>
                  <a:rPr lang="it-IT" dirty="0"/>
                  <a:t>) :</a:t>
                </a:r>
              </a:p>
              <a:p>
                <a:endParaRPr lang="it-IT" dirty="0"/>
              </a:p>
            </p:txBody>
          </p:sp>
        </mc:Choice>
        <mc:Fallback xmlns="">
          <p:sp>
            <p:nvSpPr>
              <p:cNvPr id="4" name="CasellaDiTesto 3">
                <a:extLst>
                  <a:ext uri="{FF2B5EF4-FFF2-40B4-BE49-F238E27FC236}">
                    <a16:creationId xmlns:a16="http://schemas.microsoft.com/office/drawing/2014/main" id="{A9702F21-DD2B-10A5-4927-B843F9009FBC}"/>
                  </a:ext>
                </a:extLst>
              </p:cNvPr>
              <p:cNvSpPr txBox="1">
                <a:spLocks noRot="1" noChangeAspect="1" noMove="1" noResize="1" noEditPoints="1" noAdjustHandles="1" noChangeArrowheads="1" noChangeShapeType="1" noTextEdit="1"/>
              </p:cNvSpPr>
              <p:nvPr/>
            </p:nvSpPr>
            <p:spPr>
              <a:xfrm>
                <a:off x="587829" y="653143"/>
                <a:ext cx="10823510" cy="1801647"/>
              </a:xfrm>
              <a:prstGeom prst="rect">
                <a:avLst/>
              </a:prstGeom>
              <a:blipFill>
                <a:blip r:embed="rId2"/>
                <a:stretch>
                  <a:fillRect l="-450" t="-16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2E7B1CFB-12AF-7B24-7A81-B50BD4143B3B}"/>
                  </a:ext>
                </a:extLst>
              </p:cNvPr>
              <p:cNvSpPr txBox="1"/>
              <p:nvPr/>
            </p:nvSpPr>
            <p:spPr>
              <a:xfrm>
                <a:off x="2950807" y="2206870"/>
                <a:ext cx="6097554" cy="483466"/>
              </a:xfrm>
              <a:prstGeom prst="rect">
                <a:avLst/>
              </a:prstGeom>
              <a:noFill/>
            </p:spPr>
            <p:txBody>
              <a:bodyPr wrap="square">
                <a:spAutoFit/>
              </a:bodyPr>
              <a:lstStyle/>
              <a:p>
                <a:pPr algn="ctr"/>
                <a:r>
                  <a:rPr lang="it-IT" b="0" dirty="0">
                    <a:solidFill>
                      <a:srgbClr val="FF0000"/>
                    </a:solidFill>
                  </a:rPr>
                  <a:t>C(</a:t>
                </a:r>
                <a:r>
                  <a:rPr lang="it-IT" b="0" i="1" dirty="0" err="1">
                    <a:solidFill>
                      <a:srgbClr val="FF0000"/>
                    </a:solidFill>
                  </a:rPr>
                  <a:t>W,x</a:t>
                </a:r>
                <a:r>
                  <a:rPr lang="it-IT" b="0" i="1" dirty="0">
                    <a:solidFill>
                      <a:srgbClr val="FF0000"/>
                    </a:solidFill>
                  </a:rPr>
                  <a:t> </a:t>
                </a:r>
                <a:r>
                  <a:rPr lang="it-IT" b="0" dirty="0">
                    <a:solidFill>
                      <a:srgbClr val="FF0000"/>
                    </a:solidFill>
                  </a:rPr>
                  <a:t>) </a:t>
                </a:r>
                <a14:m>
                  <m:oMath xmlns:m="http://schemas.openxmlformats.org/officeDocument/2006/math">
                    <m:r>
                      <a:rPr lang="it-IT" b="0" i="1" smtClean="0">
                        <a:solidFill>
                          <a:srgbClr val="FF0000"/>
                        </a:solidFill>
                        <a:latin typeface="Cambria Math" panose="02040503050406030204" pitchFamily="18" charset="0"/>
                      </a:rPr>
                      <m:t>=</m:t>
                    </m:r>
                    <m:f>
                      <m:fPr>
                        <m:ctrlPr>
                          <a:rPr lang="it-IT" b="0" i="1" smtClean="0">
                            <a:solidFill>
                              <a:srgbClr val="FF0000"/>
                            </a:solidFill>
                            <a:latin typeface="Cambria Math" panose="02040503050406030204" pitchFamily="18" charset="0"/>
                          </a:rPr>
                        </m:ctrlPr>
                      </m:fPr>
                      <m:num>
                        <m:r>
                          <a:rPr lang="it-IT" b="0" i="1" smtClean="0">
                            <a:solidFill>
                              <a:srgbClr val="FF0000"/>
                            </a:solidFill>
                            <a:latin typeface="Cambria Math" panose="02040503050406030204" pitchFamily="18" charset="0"/>
                          </a:rPr>
                          <m:t>1</m:t>
                        </m:r>
                      </m:num>
                      <m:den>
                        <m:r>
                          <a:rPr lang="it-IT" b="0" i="1" smtClean="0">
                            <a:solidFill>
                              <a:srgbClr val="FF0000"/>
                            </a:solidFill>
                            <a:latin typeface="Cambria Math" panose="02040503050406030204" pitchFamily="18" charset="0"/>
                          </a:rPr>
                          <m:t>2</m:t>
                        </m:r>
                      </m:den>
                    </m:f>
                    <m:r>
                      <a:rPr lang="it-IT" b="0" i="1" smtClean="0">
                        <a:solidFill>
                          <a:srgbClr val="FF0000"/>
                        </a:solidFill>
                        <a:latin typeface="Cambria Math" panose="02040503050406030204" pitchFamily="18" charset="0"/>
                      </a:rPr>
                      <m:t> </m:t>
                    </m:r>
                    <m:nary>
                      <m:naryPr>
                        <m:chr m:val="∑"/>
                        <m:ctrlPr>
                          <a:rPr lang="it-IT" b="0" i="1" smtClean="0">
                            <a:solidFill>
                              <a:srgbClr val="FF0000"/>
                            </a:solidFill>
                            <a:latin typeface="Cambria Math" panose="02040503050406030204" pitchFamily="18" charset="0"/>
                          </a:rPr>
                        </m:ctrlPr>
                      </m:naryPr>
                      <m:sub>
                        <m:r>
                          <m:rPr>
                            <m:brk m:alnAt="23"/>
                          </m:rPr>
                          <a:rPr lang="it-IT" b="0" i="1" smtClean="0">
                            <a:solidFill>
                              <a:srgbClr val="FF0000"/>
                            </a:solidFill>
                            <a:latin typeface="Cambria Math" panose="02040503050406030204" pitchFamily="18" charset="0"/>
                          </a:rPr>
                          <m:t>𝑖</m:t>
                        </m:r>
                        <m:r>
                          <a:rPr lang="it-IT" b="0" i="1" smtClean="0">
                            <a:solidFill>
                              <a:srgbClr val="FF0000"/>
                            </a:solidFill>
                            <a:latin typeface="Cambria Math" panose="02040503050406030204" pitchFamily="18" charset="0"/>
                          </a:rPr>
                          <m:t>=</m:t>
                        </m:r>
                        <m:r>
                          <m:rPr>
                            <m:brk m:alnAt="23"/>
                          </m:rPr>
                          <a:rPr lang="it-IT" b="0" i="1" smtClean="0">
                            <a:solidFill>
                              <a:srgbClr val="FF0000"/>
                            </a:solidFill>
                            <a:latin typeface="Cambria Math" panose="02040503050406030204" pitchFamily="18" charset="0"/>
                          </a:rPr>
                          <m:t>1</m:t>
                        </m:r>
                      </m:sub>
                      <m:sup>
                        <m:r>
                          <a:rPr lang="it-IT" b="0" i="1" smtClean="0">
                            <a:solidFill>
                              <a:srgbClr val="FF0000"/>
                            </a:solidFill>
                            <a:latin typeface="Cambria Math" panose="02040503050406030204" pitchFamily="18" charset="0"/>
                          </a:rPr>
                          <m:t>𝑛</m:t>
                        </m:r>
                      </m:sup>
                      <m:e>
                        <m:sSup>
                          <m:sSupPr>
                            <m:ctrlPr>
                              <a:rPr lang="it-IT" b="0" i="1" smtClean="0">
                                <a:solidFill>
                                  <a:srgbClr val="FF0000"/>
                                </a:solidFill>
                                <a:latin typeface="Cambria Math" panose="02040503050406030204" pitchFamily="18" charset="0"/>
                              </a:rPr>
                            </m:ctrlPr>
                          </m:sSupPr>
                          <m:e>
                            <m:d>
                              <m:dPr>
                                <m:ctrlPr>
                                  <a:rPr lang="it-IT" b="0" i="1" smtClean="0">
                                    <a:solidFill>
                                      <a:srgbClr val="FF0000"/>
                                    </a:solidFill>
                                    <a:latin typeface="Cambria Math" panose="02040503050406030204" pitchFamily="18" charset="0"/>
                                  </a:rPr>
                                </m:ctrlPr>
                              </m:dPr>
                              <m:e>
                                <m:sSub>
                                  <m:sSubPr>
                                    <m:ctrlPr>
                                      <a:rPr lang="it-IT" b="0" i="1" smtClean="0">
                                        <a:solidFill>
                                          <a:srgbClr val="FF0000"/>
                                        </a:solidFill>
                                        <a:latin typeface="Cambria Math" panose="02040503050406030204" pitchFamily="18" charset="0"/>
                                      </a:rPr>
                                    </m:ctrlPr>
                                  </m:sSubPr>
                                  <m:e>
                                    <m:r>
                                      <a:rPr lang="it-IT" b="0" i="1" smtClean="0">
                                        <a:solidFill>
                                          <a:srgbClr val="FF0000"/>
                                        </a:solidFill>
                                        <a:latin typeface="Cambria Math" panose="02040503050406030204" pitchFamily="18" charset="0"/>
                                      </a:rPr>
                                      <m:t>𝑦</m:t>
                                    </m:r>
                                  </m:e>
                                  <m:sub>
                                    <m:r>
                                      <a:rPr lang="it-IT" b="0" i="1" smtClean="0">
                                        <a:solidFill>
                                          <a:srgbClr val="FF0000"/>
                                        </a:solidFill>
                                        <a:latin typeface="Cambria Math" panose="02040503050406030204" pitchFamily="18" charset="0"/>
                                      </a:rPr>
                                      <m:t>𝑖</m:t>
                                    </m:r>
                                  </m:sub>
                                </m:sSub>
                                <m:r>
                                  <a:rPr lang="it-IT" b="0" i="1" smtClean="0">
                                    <a:solidFill>
                                      <a:srgbClr val="FF0000"/>
                                    </a:solidFill>
                                    <a:latin typeface="Cambria Math" panose="02040503050406030204" pitchFamily="18" charset="0"/>
                                  </a:rPr>
                                  <m:t>−</m:t>
                                </m:r>
                                <m:sSub>
                                  <m:sSubPr>
                                    <m:ctrlPr>
                                      <a:rPr lang="it-IT" i="1">
                                        <a:solidFill>
                                          <a:srgbClr val="FF0000"/>
                                        </a:solidFill>
                                        <a:latin typeface="Cambria Math" panose="02040503050406030204" pitchFamily="18" charset="0"/>
                                      </a:rPr>
                                    </m:ctrlPr>
                                  </m:sSubPr>
                                  <m:e>
                                    <m:acc>
                                      <m:accPr>
                                        <m:chr m:val="̂"/>
                                        <m:ctrlPr>
                                          <a:rPr lang="it-IT" i="1">
                                            <a:solidFill>
                                              <a:srgbClr val="FF0000"/>
                                            </a:solidFill>
                                            <a:latin typeface="Cambria Math" panose="02040503050406030204" pitchFamily="18" charset="0"/>
                                          </a:rPr>
                                        </m:ctrlPr>
                                      </m:accPr>
                                      <m:e>
                                        <m:r>
                                          <a:rPr lang="it-IT" i="1">
                                            <a:solidFill>
                                              <a:srgbClr val="FF0000"/>
                                            </a:solidFill>
                                            <a:latin typeface="Cambria Math" panose="02040503050406030204" pitchFamily="18" charset="0"/>
                                          </a:rPr>
                                          <m:t>𝑦</m:t>
                                        </m:r>
                                      </m:e>
                                    </m:acc>
                                  </m:e>
                                  <m:sub>
                                    <m:r>
                                      <a:rPr lang="it-IT" i="1">
                                        <a:solidFill>
                                          <a:srgbClr val="FF0000"/>
                                        </a:solidFill>
                                        <a:latin typeface="Cambria Math" panose="02040503050406030204" pitchFamily="18" charset="0"/>
                                      </a:rPr>
                                      <m:t>𝑖</m:t>
                                    </m:r>
                                  </m:sub>
                                </m:sSub>
                                <m:r>
                                  <a:rPr lang="it-IT" b="0" i="1" smtClean="0">
                                    <a:solidFill>
                                      <a:srgbClr val="FF0000"/>
                                    </a:solidFill>
                                    <a:latin typeface="Cambria Math" panose="02040503050406030204" pitchFamily="18" charset="0"/>
                                  </a:rPr>
                                  <m:t>(</m:t>
                                </m:r>
                                <m:r>
                                  <a:rPr lang="it-IT" b="0" i="1" smtClean="0">
                                    <a:solidFill>
                                      <a:srgbClr val="FF0000"/>
                                    </a:solidFill>
                                    <a:latin typeface="Cambria Math" panose="02040503050406030204" pitchFamily="18" charset="0"/>
                                  </a:rPr>
                                  <m:t>𝑊</m:t>
                                </m:r>
                                <m:r>
                                  <a:rPr lang="it-IT" b="0" i="1" smtClean="0">
                                    <a:solidFill>
                                      <a:srgbClr val="FF0000"/>
                                    </a:solidFill>
                                    <a:latin typeface="Cambria Math" panose="02040503050406030204" pitchFamily="18" charset="0"/>
                                  </a:rPr>
                                  <m:t>)</m:t>
                                </m:r>
                              </m:e>
                            </m:d>
                          </m:e>
                          <m:sup>
                            <m:r>
                              <a:rPr lang="it-IT" b="0" i="1" smtClean="0">
                                <a:solidFill>
                                  <a:srgbClr val="FF0000"/>
                                </a:solidFill>
                                <a:latin typeface="Cambria Math" panose="02040503050406030204" pitchFamily="18" charset="0"/>
                              </a:rPr>
                              <m:t>2</m:t>
                            </m:r>
                          </m:sup>
                        </m:sSup>
                      </m:e>
                    </m:nary>
                    <m:r>
                      <a:rPr lang="it-IT" b="0" i="1" smtClean="0">
                        <a:solidFill>
                          <a:srgbClr val="FF0000"/>
                        </a:solidFill>
                        <a:latin typeface="Cambria Math" panose="02040503050406030204" pitchFamily="18" charset="0"/>
                      </a:rPr>
                      <m:t>=</m:t>
                    </m:r>
                    <m:f>
                      <m:fPr>
                        <m:ctrlPr>
                          <a:rPr lang="it-IT" b="0" i="1" smtClean="0">
                            <a:solidFill>
                              <a:srgbClr val="FF0000"/>
                            </a:solidFill>
                            <a:latin typeface="Cambria Math" panose="02040503050406030204" pitchFamily="18" charset="0"/>
                          </a:rPr>
                        </m:ctrlPr>
                      </m:fPr>
                      <m:num>
                        <m:r>
                          <a:rPr lang="it-IT" b="0" i="1" smtClean="0">
                            <a:solidFill>
                              <a:srgbClr val="FF0000"/>
                            </a:solidFill>
                            <a:latin typeface="Cambria Math" panose="02040503050406030204" pitchFamily="18" charset="0"/>
                          </a:rPr>
                          <m:t>1</m:t>
                        </m:r>
                      </m:num>
                      <m:den>
                        <m:r>
                          <a:rPr lang="it-IT" b="0" i="1" smtClean="0">
                            <a:solidFill>
                              <a:srgbClr val="FF0000"/>
                            </a:solidFill>
                            <a:latin typeface="Cambria Math" panose="02040503050406030204" pitchFamily="18" charset="0"/>
                          </a:rPr>
                          <m:t>2</m:t>
                        </m:r>
                      </m:den>
                    </m:f>
                    <m:r>
                      <a:rPr lang="it-IT" b="0" i="1" smtClean="0">
                        <a:solidFill>
                          <a:srgbClr val="FF0000"/>
                        </a:solidFill>
                        <a:latin typeface="Cambria Math" panose="02040503050406030204" pitchFamily="18" charset="0"/>
                      </a:rPr>
                      <m:t> </m:t>
                    </m:r>
                    <m:sSubSup>
                      <m:sSubSupPr>
                        <m:ctrlPr>
                          <a:rPr lang="it-IT" b="0" i="1" smtClean="0">
                            <a:solidFill>
                              <a:srgbClr val="FF0000"/>
                            </a:solidFill>
                            <a:latin typeface="Cambria Math" panose="02040503050406030204" pitchFamily="18" charset="0"/>
                          </a:rPr>
                        </m:ctrlPr>
                      </m:sSubSupPr>
                      <m:e>
                        <m:d>
                          <m:dPr>
                            <m:begChr m:val="‖"/>
                            <m:endChr m:val="‖"/>
                            <m:ctrlPr>
                              <a:rPr lang="it-IT" b="0" i="1" smtClean="0">
                                <a:solidFill>
                                  <a:srgbClr val="FF0000"/>
                                </a:solidFill>
                                <a:latin typeface="Cambria Math" panose="02040503050406030204" pitchFamily="18" charset="0"/>
                              </a:rPr>
                            </m:ctrlPr>
                          </m:dPr>
                          <m:e>
                            <m:r>
                              <a:rPr lang="it-IT" b="0" i="1" smtClean="0">
                                <a:solidFill>
                                  <a:srgbClr val="FF0000"/>
                                </a:solidFill>
                                <a:latin typeface="Cambria Math" panose="02040503050406030204" pitchFamily="18" charset="0"/>
                              </a:rPr>
                              <m:t>𝑦</m:t>
                            </m:r>
                            <m:r>
                              <a:rPr lang="it-IT" b="0" i="1" smtClean="0">
                                <a:solidFill>
                                  <a:srgbClr val="FF0000"/>
                                </a:solidFill>
                                <a:latin typeface="Cambria Math" panose="02040503050406030204" pitchFamily="18" charset="0"/>
                              </a:rPr>
                              <m:t>−</m:t>
                            </m:r>
                            <m:acc>
                              <m:accPr>
                                <m:chr m:val="̂"/>
                                <m:ctrlPr>
                                  <a:rPr lang="it-IT" i="1" smtClean="0">
                                    <a:solidFill>
                                      <a:srgbClr val="FF0000"/>
                                    </a:solidFill>
                                    <a:latin typeface="Cambria Math" panose="02040503050406030204" pitchFamily="18" charset="0"/>
                                  </a:rPr>
                                </m:ctrlPr>
                              </m:accPr>
                              <m:e>
                                <m:r>
                                  <a:rPr lang="it-IT" i="1">
                                    <a:solidFill>
                                      <a:srgbClr val="FF0000"/>
                                    </a:solidFill>
                                    <a:latin typeface="Cambria Math" panose="02040503050406030204" pitchFamily="18" charset="0"/>
                                  </a:rPr>
                                  <m:t>𝑦</m:t>
                                </m:r>
                              </m:e>
                            </m:acc>
                          </m:e>
                        </m:d>
                      </m:e>
                      <m:sub>
                        <m:r>
                          <a:rPr lang="it-IT" b="0" i="1" smtClean="0">
                            <a:solidFill>
                              <a:srgbClr val="FF0000"/>
                            </a:solidFill>
                            <a:latin typeface="Cambria Math" panose="02040503050406030204" pitchFamily="18" charset="0"/>
                          </a:rPr>
                          <m:t>2</m:t>
                        </m:r>
                      </m:sub>
                      <m:sup>
                        <m:r>
                          <a:rPr lang="it-IT" b="0" i="1" smtClean="0">
                            <a:solidFill>
                              <a:srgbClr val="FF0000"/>
                            </a:solidFill>
                            <a:latin typeface="Cambria Math" panose="02040503050406030204" pitchFamily="18" charset="0"/>
                          </a:rPr>
                          <m:t>2</m:t>
                        </m:r>
                      </m:sup>
                    </m:sSubSup>
                  </m:oMath>
                </a14:m>
                <a:endParaRPr lang="it-IT" dirty="0"/>
              </a:p>
            </p:txBody>
          </p:sp>
        </mc:Choice>
        <mc:Fallback xmlns="">
          <p:sp>
            <p:nvSpPr>
              <p:cNvPr id="6" name="CasellaDiTesto 5">
                <a:extLst>
                  <a:ext uri="{FF2B5EF4-FFF2-40B4-BE49-F238E27FC236}">
                    <a16:creationId xmlns:a16="http://schemas.microsoft.com/office/drawing/2014/main" id="{2E7B1CFB-12AF-7B24-7A81-B50BD4143B3B}"/>
                  </a:ext>
                </a:extLst>
              </p:cNvPr>
              <p:cNvSpPr txBox="1">
                <a:spLocks noRot="1" noChangeAspect="1" noMove="1" noResize="1" noEditPoints="1" noAdjustHandles="1" noChangeArrowheads="1" noChangeShapeType="1" noTextEdit="1"/>
              </p:cNvSpPr>
              <p:nvPr/>
            </p:nvSpPr>
            <p:spPr>
              <a:xfrm>
                <a:off x="2950807" y="2206870"/>
                <a:ext cx="6097554" cy="483466"/>
              </a:xfrm>
              <a:prstGeom prst="rect">
                <a:avLst/>
              </a:prstGeom>
              <a:blipFill>
                <a:blip r:embed="rId3"/>
                <a:stretch>
                  <a:fillRect t="-79747" b="-13164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88A336F6-FA3F-FF05-763E-684688708E01}"/>
                  </a:ext>
                </a:extLst>
              </p:cNvPr>
              <p:cNvSpPr txBox="1"/>
              <p:nvPr/>
            </p:nvSpPr>
            <p:spPr>
              <a:xfrm>
                <a:off x="669472" y="2939001"/>
                <a:ext cx="10004748" cy="923330"/>
              </a:xfrm>
              <a:prstGeom prst="rect">
                <a:avLst/>
              </a:prstGeom>
              <a:noFill/>
            </p:spPr>
            <p:txBody>
              <a:bodyPr wrap="square">
                <a:spAutoFit/>
              </a:bodyPr>
              <a:lstStyle/>
              <a:p>
                <a:r>
                  <a:rPr lang="it-IT" dirty="0"/>
                  <a:t>che quantifica quanto l’output prodotto per l’esempio (</a:t>
                </a:r>
                <a:r>
                  <a:rPr lang="it-IT" dirty="0" err="1"/>
                  <a:t>x,y</a:t>
                </a:r>
                <a:r>
                  <a:rPr lang="it-IT" dirty="0"/>
                  <a:t>)  si discosta da quello desiderato.  La dipendenza dai pesi 𝐰 è implicita in</a:t>
                </a:r>
                <a14:m>
                  <m:oMath xmlns:m="http://schemas.openxmlformats.org/officeDocument/2006/math">
                    <m:acc>
                      <m:accPr>
                        <m:chr m:val="̂"/>
                        <m:ctrlPr>
                          <a:rPr lang="it-IT" i="1" smtClean="0">
                            <a:latin typeface="Cambria Math" panose="02040503050406030204" pitchFamily="18" charset="0"/>
                          </a:rPr>
                        </m:ctrlPr>
                      </m:accPr>
                      <m:e>
                        <m:r>
                          <a:rPr lang="it-IT" i="1">
                            <a:latin typeface="Cambria Math" panose="02040503050406030204" pitchFamily="18" charset="0"/>
                          </a:rPr>
                          <m:t>𝑦</m:t>
                        </m:r>
                      </m:e>
                    </m:acc>
                    <m:r>
                      <a:rPr lang="it-IT" b="0" i="1" smtClean="0">
                        <a:solidFill>
                          <a:srgbClr val="FF0000"/>
                        </a:solidFill>
                        <a:latin typeface="Cambria Math" panose="02040503050406030204" pitchFamily="18" charset="0"/>
                      </a:rPr>
                      <m:t>. </m:t>
                    </m:r>
                  </m:oMath>
                </a14:m>
                <a:r>
                  <a:rPr lang="it-IT" dirty="0"/>
                  <a:t>L’errore C(𝐰) sull’intero training set è la media di C(𝐰,𝐱) su tutti i gli esempi del training set. </a:t>
                </a:r>
              </a:p>
            </p:txBody>
          </p:sp>
        </mc:Choice>
        <mc:Fallback xmlns="">
          <p:sp>
            <p:nvSpPr>
              <p:cNvPr id="8" name="CasellaDiTesto 7">
                <a:extLst>
                  <a:ext uri="{FF2B5EF4-FFF2-40B4-BE49-F238E27FC236}">
                    <a16:creationId xmlns:a16="http://schemas.microsoft.com/office/drawing/2014/main" id="{88A336F6-FA3F-FF05-763E-684688708E01}"/>
                  </a:ext>
                </a:extLst>
              </p:cNvPr>
              <p:cNvSpPr txBox="1">
                <a:spLocks noRot="1" noChangeAspect="1" noMove="1" noResize="1" noEditPoints="1" noAdjustHandles="1" noChangeArrowheads="1" noChangeShapeType="1" noTextEdit="1"/>
              </p:cNvSpPr>
              <p:nvPr/>
            </p:nvSpPr>
            <p:spPr>
              <a:xfrm>
                <a:off x="669472" y="2939001"/>
                <a:ext cx="10004748" cy="923330"/>
              </a:xfrm>
              <a:prstGeom prst="rect">
                <a:avLst/>
              </a:prstGeom>
              <a:blipFill>
                <a:blip r:embed="rId4"/>
                <a:stretch>
                  <a:fillRect l="-548" t="-3289" b="-9211"/>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5FBA83D3-2F0B-2845-591E-72125E237E7C}"/>
                  </a:ext>
                </a:extLst>
              </p:cNvPr>
              <p:cNvSpPr txBox="1"/>
              <p:nvPr/>
            </p:nvSpPr>
            <p:spPr>
              <a:xfrm>
                <a:off x="997525" y="4968156"/>
                <a:ext cx="9348642" cy="506870"/>
              </a:xfrm>
              <a:prstGeom prst="rect">
                <a:avLst/>
              </a:prstGeom>
              <a:noFill/>
            </p:spPr>
            <p:txBody>
              <a:bodyPr wrap="square">
                <a:spAutoFit/>
              </a:bodyPr>
              <a:lstStyle/>
              <a:p>
                <a:pPr/>
                <a14:m>
                  <m:oMath xmlns:m="http://schemas.openxmlformats.org/officeDocument/2006/math">
                    <m:sSub>
                      <m:sSubPr>
                        <m:ctrlPr>
                          <a:rPr lang="it-IT" b="1" i="1" smtClean="0">
                            <a:solidFill>
                              <a:srgbClr val="FF0000"/>
                            </a:solidFill>
                            <a:latin typeface="Cambria Math" panose="02040503050406030204" pitchFamily="18" charset="0"/>
                          </a:rPr>
                        </m:ctrlPr>
                      </m:sSubPr>
                      <m:e>
                        <m:acc>
                          <m:accPr>
                            <m:chr m:val="̂"/>
                            <m:ctrlPr>
                              <a:rPr lang="it-IT" b="1" i="1">
                                <a:solidFill>
                                  <a:srgbClr val="FF0000"/>
                                </a:solidFill>
                                <a:latin typeface="Cambria Math" panose="02040503050406030204" pitchFamily="18" charset="0"/>
                              </a:rPr>
                            </m:ctrlPr>
                          </m:accPr>
                          <m:e>
                            <m:r>
                              <a:rPr lang="it-IT" b="1" i="1">
                                <a:solidFill>
                                  <a:srgbClr val="FF0000"/>
                                </a:solidFill>
                                <a:latin typeface="Cambria Math" panose="02040503050406030204" pitchFamily="18" charset="0"/>
                              </a:rPr>
                              <m:t>𝒚</m:t>
                            </m:r>
                          </m:e>
                        </m:acc>
                      </m:e>
                      <m:sub>
                        <m:r>
                          <a:rPr lang="it-IT" b="1" i="1" smtClean="0">
                            <a:solidFill>
                              <a:srgbClr val="FF0000"/>
                            </a:solidFill>
                            <a:latin typeface="Cambria Math" panose="02040503050406030204" pitchFamily="18" charset="0"/>
                          </a:rPr>
                          <m:t>𝒌</m:t>
                        </m:r>
                      </m:sub>
                    </m:sSub>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𝒇</m:t>
                    </m:r>
                    <m:d>
                      <m:dPr>
                        <m:ctrlPr>
                          <a:rPr lang="it-IT" b="1" i="1" smtClean="0">
                            <a:solidFill>
                              <a:srgbClr val="FF0000"/>
                            </a:solidFill>
                            <a:latin typeface="Cambria Math" panose="02040503050406030204" pitchFamily="18" charset="0"/>
                          </a:rPr>
                        </m:ctrlPr>
                      </m:dPr>
                      <m:e>
                        <m:nary>
                          <m:naryPr>
                            <m:chr m:val="∑"/>
                            <m:ctrlPr>
                              <a:rPr lang="it-IT" b="1" i="1" smtClean="0">
                                <a:solidFill>
                                  <a:srgbClr val="FF0000"/>
                                </a:solidFill>
                                <a:latin typeface="Cambria Math" panose="02040503050406030204" pitchFamily="18" charset="0"/>
                              </a:rPr>
                            </m:ctrlPr>
                          </m:naryPr>
                          <m:sub>
                            <m:r>
                              <m:rPr>
                                <m:brk m:alnAt="23"/>
                              </m:rP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sub>
                          <m:sup>
                            <m:r>
                              <a:rPr lang="it-IT" b="1" i="1" smtClean="0">
                                <a:solidFill>
                                  <a:srgbClr val="FF0000"/>
                                </a:solidFill>
                                <a:latin typeface="Cambria Math" panose="02040503050406030204" pitchFamily="18" charset="0"/>
                              </a:rPr>
                              <m:t>𝒏𝑯</m:t>
                            </m:r>
                          </m:sup>
                          <m:e>
                            <m:r>
                              <a:rPr lang="it-IT" b="1" i="1" smtClean="0">
                                <a:solidFill>
                                  <a:srgbClr val="FF0000"/>
                                </a:solidFill>
                                <a:latin typeface="Cambria Math" panose="02040503050406030204" pitchFamily="18" charset="0"/>
                              </a:rPr>
                              <m:t> </m:t>
                            </m:r>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𝒌</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r>
                                  <a:rPr lang="it-IT" b="1" i="1" smtClean="0">
                                    <a:solidFill>
                                      <a:srgbClr val="FF0000"/>
                                    </a:solidFill>
                                    <a:latin typeface="Cambria Math" panose="02040503050406030204" pitchFamily="18" charset="0"/>
                                  </a:rPr>
                                  <m:t>)</m:t>
                                </m:r>
                              </m:sup>
                            </m:sSubSup>
                            <m:sSub>
                              <m:sSubPr>
                                <m:ctrlPr>
                                  <a:rPr lang="it-IT" b="1" i="1" smtClean="0">
                                    <a:solidFill>
                                      <a:srgbClr val="FF0000"/>
                                    </a:solidFill>
                                    <a:latin typeface="Cambria Math" panose="02040503050406030204" pitchFamily="18" charset="0"/>
                                  </a:rPr>
                                </m:ctrlPr>
                              </m:sSubPr>
                              <m:e>
                                <m:r>
                                  <a:rPr lang="it-IT" b="1" i="1" smtClean="0">
                                    <a:solidFill>
                                      <a:srgbClr val="FF0000"/>
                                    </a:solidFill>
                                    <a:latin typeface="Cambria Math" panose="02040503050406030204" pitchFamily="18" charset="0"/>
                                  </a:rPr>
                                  <m:t>𝒛</m:t>
                                </m:r>
                              </m:e>
                              <m:sub>
                                <m:r>
                                  <a:rPr lang="it-IT" b="1" i="1" smtClean="0">
                                    <a:solidFill>
                                      <a:srgbClr val="FF0000"/>
                                    </a:solidFill>
                                    <a:latin typeface="Cambria Math" panose="02040503050406030204" pitchFamily="18" charset="0"/>
                                  </a:rPr>
                                  <m:t>𝒋</m:t>
                                </m:r>
                              </m:sub>
                            </m:sSub>
                            <m:r>
                              <a:rPr lang="it-IT" b="1" i="1" smtClean="0">
                                <a:solidFill>
                                  <a:srgbClr val="FF0000"/>
                                </a:solidFill>
                                <a:latin typeface="Cambria Math" panose="02040503050406030204" pitchFamily="18" charset="0"/>
                              </a:rPr>
                              <m:t>+</m:t>
                            </m:r>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𝒌</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r>
                                  <a:rPr lang="it-IT" b="1" i="1" smtClean="0">
                                    <a:solidFill>
                                      <a:srgbClr val="FF0000"/>
                                    </a:solidFill>
                                    <a:latin typeface="Cambria Math" panose="02040503050406030204" pitchFamily="18" charset="0"/>
                                  </a:rPr>
                                  <m:t>)</m:t>
                                </m:r>
                              </m:sup>
                            </m:sSubSup>
                            <m:r>
                              <a:rPr lang="it-IT" b="1" i="1" smtClean="0">
                                <a:solidFill>
                                  <a:srgbClr val="FF0000"/>
                                </a:solidFill>
                                <a:latin typeface="Cambria Math" panose="02040503050406030204" pitchFamily="18" charset="0"/>
                              </a:rPr>
                              <m:t> </m:t>
                            </m:r>
                          </m:e>
                        </m:nary>
                      </m:e>
                    </m:d>
                    <m:r>
                      <a:rPr lang="it-IT" b="1" i="1" smtClean="0">
                        <a:solidFill>
                          <a:srgbClr val="FF0000"/>
                        </a:solidFill>
                        <a:latin typeface="Cambria Math" panose="02040503050406030204" pitchFamily="18" charset="0"/>
                      </a:rPr>
                      <m:t>= </m:t>
                    </m:r>
                    <m:r>
                      <a:rPr lang="it-IT" b="1" i="1" smtClean="0">
                        <a:solidFill>
                          <a:srgbClr val="FF0000"/>
                        </a:solidFill>
                        <a:latin typeface="Cambria Math" panose="02040503050406030204" pitchFamily="18" charset="0"/>
                      </a:rPr>
                      <m:t>𝒇</m:t>
                    </m:r>
                    <m:d>
                      <m:dPr>
                        <m:ctrlPr>
                          <a:rPr lang="it-IT" b="1" i="1" smtClean="0">
                            <a:solidFill>
                              <a:srgbClr val="FF0000"/>
                            </a:solidFill>
                            <a:latin typeface="Cambria Math" panose="02040503050406030204" pitchFamily="18" charset="0"/>
                          </a:rPr>
                        </m:ctrlPr>
                      </m:dPr>
                      <m:e>
                        <m:r>
                          <a:rPr lang="it-IT" b="1" i="1" smtClean="0">
                            <a:solidFill>
                              <a:srgbClr val="FF0000"/>
                            </a:solidFill>
                            <a:latin typeface="Cambria Math" panose="02040503050406030204" pitchFamily="18" charset="0"/>
                          </a:rPr>
                          <m:t> </m:t>
                        </m:r>
                        <m:nary>
                          <m:naryPr>
                            <m:chr m:val="∑"/>
                            <m:ctrlPr>
                              <a:rPr lang="it-IT" b="1" i="1" smtClean="0">
                                <a:solidFill>
                                  <a:srgbClr val="FF0000"/>
                                </a:solidFill>
                                <a:latin typeface="Cambria Math" panose="02040503050406030204" pitchFamily="18" charset="0"/>
                              </a:rPr>
                            </m:ctrlPr>
                          </m:naryPr>
                          <m:sub>
                            <m:r>
                              <m:rPr>
                                <m:brk m:alnAt="23"/>
                              </m:rP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sub>
                          <m:sup>
                            <m:r>
                              <a:rPr lang="it-IT" b="1" i="1" smtClean="0">
                                <a:solidFill>
                                  <a:srgbClr val="FF0000"/>
                                </a:solidFill>
                                <a:latin typeface="Cambria Math" panose="02040503050406030204" pitchFamily="18" charset="0"/>
                              </a:rPr>
                              <m:t>𝒏𝑯</m:t>
                            </m:r>
                          </m:sup>
                          <m:e>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𝒌</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r>
                                  <a:rPr lang="it-IT" b="1" i="1" smtClean="0">
                                    <a:solidFill>
                                      <a:srgbClr val="FF0000"/>
                                    </a:solidFill>
                                    <a:latin typeface="Cambria Math" panose="02040503050406030204" pitchFamily="18" charset="0"/>
                                  </a:rPr>
                                  <m:t>)</m:t>
                                </m:r>
                              </m:sup>
                            </m:sSub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𝒇</m:t>
                            </m:r>
                            <m:d>
                              <m:dPr>
                                <m:ctrlPr>
                                  <a:rPr lang="it-IT" b="1" i="1" smtClean="0">
                                    <a:solidFill>
                                      <a:srgbClr val="FF0000"/>
                                    </a:solidFill>
                                    <a:latin typeface="Cambria Math" panose="02040503050406030204" pitchFamily="18" charset="0"/>
                                  </a:rPr>
                                </m:ctrlPr>
                              </m:dPr>
                              <m:e>
                                <m:nary>
                                  <m:naryPr>
                                    <m:chr m:val="∑"/>
                                    <m:ctrlPr>
                                      <a:rPr lang="it-IT" b="1" i="1" smtClean="0">
                                        <a:solidFill>
                                          <a:srgbClr val="FF0000"/>
                                        </a:solidFill>
                                        <a:latin typeface="Cambria Math" panose="02040503050406030204" pitchFamily="18" charset="0"/>
                                      </a:rPr>
                                    </m:ctrlPr>
                                  </m:naryPr>
                                  <m:sub>
                                    <m:r>
                                      <a:rPr lang="it-IT" b="1" i="1" smtClean="0">
                                        <a:solidFill>
                                          <a:srgbClr val="FF0000"/>
                                        </a:solidFill>
                                        <a:latin typeface="Cambria Math" panose="02040503050406030204" pitchFamily="18" charset="0"/>
                                      </a:rPr>
                                      <m:t>𝒊</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sub>
                                  <m:sup>
                                    <m:r>
                                      <a:rPr lang="it-IT" b="1" i="1" smtClean="0">
                                        <a:solidFill>
                                          <a:srgbClr val="FF0000"/>
                                        </a:solidFill>
                                        <a:latin typeface="Cambria Math" panose="02040503050406030204" pitchFamily="18" charset="0"/>
                                      </a:rPr>
                                      <m:t>𝒅</m:t>
                                    </m:r>
                                  </m:sup>
                                  <m:e>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𝒊</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sup>
                                    </m:sSubSup>
                                    <m:sSub>
                                      <m:sSubPr>
                                        <m:ctrlPr>
                                          <a:rPr lang="it-IT" b="1" i="1" smtClean="0">
                                            <a:solidFill>
                                              <a:srgbClr val="FF0000"/>
                                            </a:solidFill>
                                            <a:latin typeface="Cambria Math" panose="02040503050406030204" pitchFamily="18" charset="0"/>
                                          </a:rPr>
                                        </m:ctrlPr>
                                      </m:sSubPr>
                                      <m:e>
                                        <m:r>
                                          <a:rPr lang="it-IT" b="1" i="1" smtClean="0">
                                            <a:solidFill>
                                              <a:srgbClr val="FF0000"/>
                                            </a:solidFill>
                                            <a:latin typeface="Cambria Math" panose="02040503050406030204" pitchFamily="18" charset="0"/>
                                          </a:rPr>
                                          <m:t>𝒙</m:t>
                                        </m:r>
                                      </m:e>
                                      <m:sub>
                                        <m:r>
                                          <a:rPr lang="it-IT" b="1" i="1" smtClean="0">
                                            <a:solidFill>
                                              <a:srgbClr val="FF0000"/>
                                            </a:solidFill>
                                            <a:latin typeface="Cambria Math" panose="02040503050406030204" pitchFamily="18" charset="0"/>
                                          </a:rPr>
                                          <m:t>𝒊</m:t>
                                        </m:r>
                                      </m:sub>
                                    </m:sSub>
                                    <m:r>
                                      <a:rPr lang="it-IT" b="1" i="1" smtClean="0">
                                        <a:solidFill>
                                          <a:srgbClr val="FF0000"/>
                                        </a:solidFill>
                                        <a:latin typeface="Cambria Math" panose="02040503050406030204" pitchFamily="18" charset="0"/>
                                      </a:rPr>
                                      <m:t>+</m:t>
                                    </m:r>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𝒋</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sup>
                                    </m:sSubSup>
                                    <m:r>
                                      <a:rPr lang="it-IT" b="1" i="1" smtClean="0">
                                        <a:solidFill>
                                          <a:srgbClr val="FF0000"/>
                                        </a:solidFill>
                                        <a:latin typeface="Cambria Math" panose="02040503050406030204" pitchFamily="18" charset="0"/>
                                      </a:rPr>
                                      <m:t> ) </m:t>
                                    </m:r>
                                  </m:e>
                                </m:nary>
                              </m:e>
                            </m:d>
                            <m:r>
                              <a:rPr lang="it-IT" b="1" i="1" smtClean="0">
                                <a:solidFill>
                                  <a:srgbClr val="FF0000"/>
                                </a:solidFill>
                                <a:latin typeface="Cambria Math" panose="02040503050406030204" pitchFamily="18" charset="0"/>
                              </a:rPr>
                              <m:t>+</m:t>
                            </m:r>
                            <m:sSubSup>
                              <m:sSubSupPr>
                                <m:ctrlPr>
                                  <a:rPr lang="it-IT" b="1" i="1" smtClean="0">
                                    <a:solidFill>
                                      <a:srgbClr val="FF0000"/>
                                    </a:solidFill>
                                    <a:latin typeface="Cambria Math" panose="02040503050406030204" pitchFamily="18" charset="0"/>
                                  </a:rPr>
                                </m:ctrlPr>
                              </m:sSubSup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𝒌</m:t>
                                </m:r>
                                <m:r>
                                  <a:rPr lang="it-IT" b="1" i="1" smtClean="0">
                                    <a:solidFill>
                                      <a:srgbClr val="FF0000"/>
                                    </a:solidFill>
                                    <a:latin typeface="Cambria Math" panose="02040503050406030204" pitchFamily="18" charset="0"/>
                                  </a:rPr>
                                  <m:t> </m:t>
                                </m:r>
                              </m:sub>
                              <m:sup>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r>
                                  <a:rPr lang="it-IT" b="1" i="1" smtClean="0">
                                    <a:solidFill>
                                      <a:srgbClr val="FF0000"/>
                                    </a:solidFill>
                                    <a:latin typeface="Cambria Math" panose="02040503050406030204" pitchFamily="18" charset="0"/>
                                  </a:rPr>
                                  <m:t>)</m:t>
                                </m:r>
                              </m:sup>
                            </m:sSubSup>
                          </m:e>
                        </m:nary>
                      </m:e>
                    </m:d>
                    <m:r>
                      <a:rPr lang="it-IT" b="1" i="1" smtClean="0">
                        <a:solidFill>
                          <a:srgbClr val="FF0000"/>
                        </a:solidFill>
                        <a:latin typeface="Cambria Math" panose="02040503050406030204" pitchFamily="18" charset="0"/>
                      </a:rPr>
                      <m:t>    </m:t>
                    </m:r>
                    <m:r>
                      <a:rPr lang="it-IT" b="1" i="1" smtClean="0">
                        <a:solidFill>
                          <a:srgbClr val="FF0000"/>
                        </a:solidFill>
                        <a:latin typeface="Cambria Math" panose="02040503050406030204" pitchFamily="18" charset="0"/>
                      </a:rPr>
                      <m:t>𝒌</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𝒔</m:t>
                    </m:r>
                  </m:oMath>
                </a14:m>
                <a:r>
                  <a:rPr lang="it-IT" b="1" dirty="0"/>
                  <a:t>  </a:t>
                </a:r>
              </a:p>
            </p:txBody>
          </p:sp>
        </mc:Choice>
        <mc:Fallback>
          <p:sp>
            <p:nvSpPr>
              <p:cNvPr id="2" name="CasellaDiTesto 1">
                <a:extLst>
                  <a:ext uri="{FF2B5EF4-FFF2-40B4-BE49-F238E27FC236}">
                    <a16:creationId xmlns:a16="http://schemas.microsoft.com/office/drawing/2014/main" id="{5FBA83D3-2F0B-2845-591E-72125E237E7C}"/>
                  </a:ext>
                </a:extLst>
              </p:cNvPr>
              <p:cNvSpPr txBox="1">
                <a:spLocks noRot="1" noChangeAspect="1" noMove="1" noResize="1" noEditPoints="1" noAdjustHandles="1" noChangeArrowheads="1" noChangeShapeType="1" noTextEdit="1"/>
              </p:cNvSpPr>
              <p:nvPr/>
            </p:nvSpPr>
            <p:spPr>
              <a:xfrm>
                <a:off x="997525" y="4968156"/>
                <a:ext cx="9348642" cy="506870"/>
              </a:xfrm>
              <a:prstGeom prst="rect">
                <a:avLst/>
              </a:prstGeom>
              <a:blipFill>
                <a:blip r:embed="rId5"/>
                <a:stretch>
                  <a:fillRect t="-73494" b="-122892"/>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E1A64DA3-52D0-3991-F78C-9C363D649CF8}"/>
              </a:ext>
            </a:extLst>
          </p:cNvPr>
          <p:cNvSpPr txBox="1"/>
          <p:nvPr/>
        </p:nvSpPr>
        <p:spPr>
          <a:xfrm>
            <a:off x="669472" y="4244063"/>
            <a:ext cx="6508995" cy="369332"/>
          </a:xfrm>
          <a:prstGeom prst="rect">
            <a:avLst/>
          </a:prstGeom>
          <a:noFill/>
        </p:spPr>
        <p:txBody>
          <a:bodyPr wrap="square" rtlCol="0">
            <a:spAutoFit/>
          </a:bodyPr>
          <a:lstStyle/>
          <a:p>
            <a:r>
              <a:rPr lang="it-IT" dirty="0"/>
              <a:t>Caso MLP: rete a </a:t>
            </a:r>
            <a:r>
              <a:rPr lang="it-IT" b="1" dirty="0"/>
              <a:t>3</a:t>
            </a:r>
            <a:r>
              <a:rPr lang="it-IT" dirty="0"/>
              <a:t> livelli </a:t>
            </a:r>
            <a:r>
              <a:rPr lang="it-IT" b="1" dirty="0">
                <a:solidFill>
                  <a:srgbClr val="FF0000"/>
                </a:solidFill>
              </a:rPr>
              <a:t>𝑑:𝑛𝐻:𝑠</a:t>
            </a:r>
            <a:r>
              <a:rPr lang="it-IT" dirty="0"/>
              <a:t> </a:t>
            </a:r>
          </a:p>
        </p:txBody>
      </p:sp>
    </p:spTree>
    <p:extLst>
      <p:ext uri="{BB962C8B-B14F-4D97-AF65-F5344CB8AC3E}">
        <p14:creationId xmlns:p14="http://schemas.microsoft.com/office/powerpoint/2010/main" val="200181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5BEDBA6E-38B6-9CD0-633B-F5C91515B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818" y="1033214"/>
            <a:ext cx="7159392" cy="4791572"/>
          </a:xfrm>
          <a:prstGeom prst="rect">
            <a:avLst/>
          </a:prstGeom>
        </p:spPr>
      </p:pic>
      <p:sp>
        <p:nvSpPr>
          <p:cNvPr id="8" name="CasellaDiTesto 7">
            <a:extLst>
              <a:ext uri="{FF2B5EF4-FFF2-40B4-BE49-F238E27FC236}">
                <a16:creationId xmlns:a16="http://schemas.microsoft.com/office/drawing/2014/main" id="{013CDD82-CEAD-102D-B772-4694B3D9BC29}"/>
              </a:ext>
            </a:extLst>
          </p:cNvPr>
          <p:cNvSpPr txBox="1"/>
          <p:nvPr/>
        </p:nvSpPr>
        <p:spPr>
          <a:xfrm>
            <a:off x="235323" y="1131582"/>
            <a:ext cx="4321884" cy="1754326"/>
          </a:xfrm>
          <a:prstGeom prst="rect">
            <a:avLst/>
          </a:prstGeom>
          <a:noFill/>
        </p:spPr>
        <p:txBody>
          <a:bodyPr wrap="square">
            <a:spAutoFit/>
          </a:bodyPr>
          <a:lstStyle/>
          <a:p>
            <a:r>
              <a:rPr lang="it-IT" dirty="0"/>
              <a:t>Il neurone biologico è composto da 4  parti principali: </a:t>
            </a:r>
          </a:p>
          <a:p>
            <a:pPr marL="285750" indent="-285750">
              <a:buFont typeface="Arial" panose="020B0604020202020204" pitchFamily="34" charset="0"/>
              <a:buChar char="•"/>
            </a:pPr>
            <a:r>
              <a:rPr lang="it-IT" b="1" dirty="0"/>
              <a:t>il corpo cellulare </a:t>
            </a:r>
            <a:r>
              <a:rPr lang="it-IT" b="1" dirty="0">
                <a:solidFill>
                  <a:srgbClr val="FF0000"/>
                </a:solidFill>
              </a:rPr>
              <a:t>o soma</a:t>
            </a:r>
            <a:r>
              <a:rPr lang="it-IT" dirty="0"/>
              <a:t>, </a:t>
            </a:r>
          </a:p>
          <a:p>
            <a:pPr marL="285750" indent="-285750">
              <a:buFont typeface="Arial" panose="020B0604020202020204" pitchFamily="34" charset="0"/>
              <a:buChar char="•"/>
            </a:pPr>
            <a:r>
              <a:rPr lang="it-IT" b="1" dirty="0"/>
              <a:t>le estensioni delle cellule, </a:t>
            </a:r>
            <a:r>
              <a:rPr lang="it-IT" dirty="0">
                <a:solidFill>
                  <a:srgbClr val="FF0000"/>
                </a:solidFill>
              </a:rPr>
              <a:t> dendriti </a:t>
            </a:r>
          </a:p>
          <a:p>
            <a:pPr marL="285750" indent="-285750">
              <a:buFont typeface="Arial" panose="020B0604020202020204" pitchFamily="34" charset="0"/>
              <a:buChar char="•"/>
            </a:pPr>
            <a:r>
              <a:rPr lang="it-IT" b="1" dirty="0"/>
              <a:t>un'ulteriore estensione</a:t>
            </a:r>
            <a:r>
              <a:rPr lang="it-IT" dirty="0"/>
              <a:t>, </a:t>
            </a:r>
            <a:r>
              <a:rPr lang="it-IT" b="1" dirty="0">
                <a:solidFill>
                  <a:srgbClr val="FF0000"/>
                </a:solidFill>
              </a:rPr>
              <a:t>assone</a:t>
            </a:r>
          </a:p>
          <a:p>
            <a:pPr marL="285750" indent="-285750">
              <a:buFont typeface="Arial" panose="020B0604020202020204" pitchFamily="34" charset="0"/>
              <a:buChar char="•"/>
            </a:pPr>
            <a:r>
              <a:rPr lang="it-IT" b="1" dirty="0"/>
              <a:t>le </a:t>
            </a:r>
            <a:r>
              <a:rPr lang="it-IT" b="1" dirty="0">
                <a:solidFill>
                  <a:srgbClr val="FF0000"/>
                </a:solidFill>
              </a:rPr>
              <a:t> sinapsi</a:t>
            </a:r>
          </a:p>
        </p:txBody>
      </p:sp>
      <p:sp>
        <p:nvSpPr>
          <p:cNvPr id="14" name="CasellaDiTesto 13">
            <a:extLst>
              <a:ext uri="{FF2B5EF4-FFF2-40B4-BE49-F238E27FC236}">
                <a16:creationId xmlns:a16="http://schemas.microsoft.com/office/drawing/2014/main" id="{CAB3F5B9-98FE-3326-917A-BCB65E21C0AE}"/>
              </a:ext>
            </a:extLst>
          </p:cNvPr>
          <p:cNvSpPr txBox="1"/>
          <p:nvPr/>
        </p:nvSpPr>
        <p:spPr>
          <a:xfrm>
            <a:off x="235323" y="2885908"/>
            <a:ext cx="5262228" cy="3693319"/>
          </a:xfrm>
          <a:prstGeom prst="rect">
            <a:avLst/>
          </a:prstGeom>
          <a:noFill/>
        </p:spPr>
        <p:txBody>
          <a:bodyPr wrap="square">
            <a:spAutoFit/>
          </a:bodyPr>
          <a:lstStyle/>
          <a:p>
            <a:pPr marL="285750" indent="-285750">
              <a:buFont typeface="Arial" panose="020B0604020202020204" pitchFamily="34" charset="0"/>
              <a:buChar char="•"/>
            </a:pPr>
            <a:r>
              <a:rPr lang="it-IT" dirty="0"/>
              <a:t>I  </a:t>
            </a:r>
            <a:r>
              <a:rPr lang="it-IT" b="1" dirty="0">
                <a:solidFill>
                  <a:srgbClr val="FF0000"/>
                </a:solidFill>
              </a:rPr>
              <a:t>dendriti </a:t>
            </a:r>
            <a:r>
              <a:rPr lang="it-IT" dirty="0"/>
              <a:t>ricevono (</a:t>
            </a:r>
            <a:r>
              <a:rPr lang="it-IT" i="1" dirty="0"/>
              <a:t>input</a:t>
            </a:r>
            <a:r>
              <a:rPr lang="it-IT" dirty="0"/>
              <a:t>) segnali elettrici e chimici </a:t>
            </a:r>
          </a:p>
          <a:p>
            <a:r>
              <a:rPr lang="it-IT" dirty="0"/>
              <a:t>      dagli altri neuroni e li trasmettono al </a:t>
            </a:r>
            <a:r>
              <a:rPr lang="it-IT" b="1" dirty="0">
                <a:solidFill>
                  <a:srgbClr val="FF0000"/>
                </a:solidFill>
              </a:rPr>
              <a:t>soma</a:t>
            </a:r>
            <a:r>
              <a:rPr lang="it-IT" dirty="0"/>
              <a:t>.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il </a:t>
            </a:r>
            <a:r>
              <a:rPr lang="it-IT" b="1" dirty="0">
                <a:solidFill>
                  <a:srgbClr val="FF0000"/>
                </a:solidFill>
              </a:rPr>
              <a:t>soma</a:t>
            </a:r>
            <a:r>
              <a:rPr lang="it-IT" dirty="0"/>
              <a:t> elabora i segnali in ingresso nel tempo e converte il valore elaborato in un output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a:solidFill>
                  <a:srgbClr val="FF0000"/>
                </a:solidFill>
              </a:rPr>
              <a:t>L'assone</a:t>
            </a:r>
            <a:r>
              <a:rPr lang="it-IT" dirty="0"/>
              <a:t>, invece, trasmette il segnale elettrico dal soma ad altri neuroni o a cellule muscolari  o ghiandolari.</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All'estremità dell'assone ci sono le </a:t>
            </a:r>
            <a:r>
              <a:rPr lang="it-IT" b="1" dirty="0">
                <a:solidFill>
                  <a:srgbClr val="FF0000"/>
                </a:solidFill>
              </a:rPr>
              <a:t>sinapsi, che collegano il neurone ad  </a:t>
            </a:r>
            <a:r>
              <a:rPr lang="it-IT" dirty="0"/>
              <a:t>altri neuroni per trasmettere il segnale in uscita</a:t>
            </a:r>
          </a:p>
        </p:txBody>
      </p:sp>
      <p:sp>
        <p:nvSpPr>
          <p:cNvPr id="7" name="CasellaDiTesto 6">
            <a:extLst>
              <a:ext uri="{FF2B5EF4-FFF2-40B4-BE49-F238E27FC236}">
                <a16:creationId xmlns:a16="http://schemas.microsoft.com/office/drawing/2014/main" id="{D21AC2CF-4C10-45EF-73BB-4E9BA58E93BA}"/>
              </a:ext>
            </a:extLst>
          </p:cNvPr>
          <p:cNvSpPr txBox="1"/>
          <p:nvPr/>
        </p:nvSpPr>
        <p:spPr>
          <a:xfrm>
            <a:off x="3401122" y="278780"/>
            <a:ext cx="4705815" cy="590931"/>
          </a:xfrm>
          <a:prstGeom prst="rect">
            <a:avLst/>
          </a:prstGeom>
          <a:noFill/>
        </p:spPr>
        <p:txBody>
          <a:bodyPr wrap="square" rtlCol="0">
            <a:spAutoFit/>
          </a:bodyPr>
          <a:lstStyle/>
          <a:p>
            <a:pPr algn="ctr">
              <a:lnSpc>
                <a:spcPct val="90000"/>
              </a:lnSpc>
              <a:spcBef>
                <a:spcPct val="0"/>
              </a:spcBef>
            </a:pPr>
            <a:r>
              <a:rPr lang="it-IT" sz="3600" b="1" dirty="0">
                <a:solidFill>
                  <a:srgbClr val="FF0000"/>
                </a:solidFill>
                <a:latin typeface="+mj-lt"/>
                <a:ea typeface="+mj-ea"/>
                <a:cs typeface="+mj-cs"/>
              </a:rPr>
              <a:t>Il neurone Biologico</a:t>
            </a:r>
          </a:p>
        </p:txBody>
      </p:sp>
      <p:sp>
        <p:nvSpPr>
          <p:cNvPr id="10" name="CasellaDiTesto 9">
            <a:extLst>
              <a:ext uri="{FF2B5EF4-FFF2-40B4-BE49-F238E27FC236}">
                <a16:creationId xmlns:a16="http://schemas.microsoft.com/office/drawing/2014/main" id="{B02EBB77-0B3D-C984-8639-DA1BBBCD58CA}"/>
              </a:ext>
            </a:extLst>
          </p:cNvPr>
          <p:cNvSpPr txBox="1"/>
          <p:nvPr/>
        </p:nvSpPr>
        <p:spPr>
          <a:xfrm>
            <a:off x="5321920" y="5655890"/>
            <a:ext cx="6094140" cy="923330"/>
          </a:xfrm>
          <a:prstGeom prst="rect">
            <a:avLst/>
          </a:prstGeom>
          <a:noFill/>
        </p:spPr>
        <p:txBody>
          <a:bodyPr wrap="square">
            <a:spAutoFit/>
          </a:bodyPr>
          <a:lstStyle/>
          <a:p>
            <a:r>
              <a:rPr lang="it-IT" dirty="0"/>
              <a:t>Ogni singola </a:t>
            </a:r>
            <a:r>
              <a:rPr lang="it-IT" b="1" dirty="0">
                <a:solidFill>
                  <a:srgbClr val="FF0000"/>
                </a:solidFill>
              </a:rPr>
              <a:t>sinapsi può modificare la propria risposta </a:t>
            </a:r>
            <a:r>
              <a:rPr lang="it-IT" dirty="0"/>
              <a:t>e </a:t>
            </a:r>
            <a:r>
              <a:rPr lang="it-IT" b="1" dirty="0">
                <a:solidFill>
                  <a:srgbClr val="FF0000"/>
                </a:solidFill>
              </a:rPr>
              <a:t>variare, in questo modo, l’efficienza di trasporto dell’informazione.</a:t>
            </a:r>
          </a:p>
        </p:txBody>
      </p:sp>
    </p:spTree>
    <p:extLst>
      <p:ext uri="{BB962C8B-B14F-4D97-AF65-F5344CB8AC3E}">
        <p14:creationId xmlns:p14="http://schemas.microsoft.com/office/powerpoint/2010/main" val="312022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A9EBDE-F154-CC66-670C-F97EFEB7959B}"/>
              </a:ext>
            </a:extLst>
          </p:cNvPr>
          <p:cNvSpPr>
            <a:spLocks noGrp="1"/>
          </p:cNvSpPr>
          <p:nvPr>
            <p:ph type="title"/>
          </p:nvPr>
        </p:nvSpPr>
        <p:spPr/>
        <p:txBody>
          <a:bodyPr/>
          <a:lstStyle/>
          <a:p>
            <a:r>
              <a:rPr lang="it-IT" sz="2400" b="1" dirty="0">
                <a:solidFill>
                  <a:srgbClr val="FF0000"/>
                </a:solidFill>
              </a:rPr>
              <a:t>Derivata di una funzione composta</a:t>
            </a:r>
            <a:br>
              <a:rPr lang="it-IT" dirty="0"/>
            </a:br>
            <a:r>
              <a:rPr lang="it-IT" sz="2400" b="1" dirty="0"/>
              <a:t>Chain rule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2064FB0-8DBB-8135-BC57-E799AD9D65F3}"/>
                  </a:ext>
                </a:extLst>
              </p:cNvPr>
              <p:cNvSpPr>
                <a:spLocks noGrp="1"/>
              </p:cNvSpPr>
              <p:nvPr>
                <p:ph idx="1"/>
              </p:nvPr>
            </p:nvSpPr>
            <p:spPr>
              <a:xfrm>
                <a:off x="838200" y="2002906"/>
                <a:ext cx="10666445" cy="4351338"/>
              </a:xfrm>
            </p:spPr>
            <p:txBody>
              <a:bodyPr>
                <a:normAutofit/>
              </a:bodyPr>
              <a:lstStyle/>
              <a:p>
                <a:r>
                  <a:rPr lang="it-IT" sz="2000" b="0" i="0" dirty="0">
                    <a:solidFill>
                      <a:srgbClr val="202122"/>
                    </a:solidFill>
                    <a:effectLst/>
                    <a:latin typeface="Arial" panose="020B0604020202020204" pitchFamily="34" charset="0"/>
                  </a:rPr>
                  <a:t>Se </a:t>
                </a:r>
                <a14:m>
                  <m:oMath xmlns:m="http://schemas.openxmlformats.org/officeDocument/2006/math">
                    <m:r>
                      <a:rPr lang="it-IT" sz="2000" b="0" i="1" smtClean="0">
                        <a:solidFill>
                          <a:srgbClr val="202122"/>
                        </a:solidFill>
                        <a:effectLst/>
                        <a:latin typeface="Cambria Math" panose="02040503050406030204" pitchFamily="18" charset="0"/>
                      </a:rPr>
                      <m:t>𝑔</m:t>
                    </m:r>
                    <m:r>
                      <a:rPr lang="it-IT" sz="2000" b="0" i="1" smtClean="0">
                        <a:solidFill>
                          <a:srgbClr val="202122"/>
                        </a:solidFill>
                        <a:effectLst/>
                        <a:latin typeface="Cambria Math" panose="02040503050406030204" pitchFamily="18" charset="0"/>
                      </a:rPr>
                      <m:t>:</m:t>
                    </m:r>
                    <m:r>
                      <a:rPr lang="it-IT" sz="2000" b="0" i="1" smtClean="0">
                        <a:solidFill>
                          <a:srgbClr val="202122"/>
                        </a:solidFill>
                        <a:effectLst/>
                        <a:latin typeface="Cambria Math" panose="02040503050406030204" pitchFamily="18" charset="0"/>
                      </a:rPr>
                      <m:t>𝑅</m:t>
                    </m:r>
                    <m:r>
                      <a:rPr lang="it-IT" sz="2000" b="0" i="1" smtClean="0">
                        <a:solidFill>
                          <a:srgbClr val="202122"/>
                        </a:solidFill>
                        <a:effectLst/>
                        <a:latin typeface="Cambria Math" panose="02040503050406030204" pitchFamily="18" charset="0"/>
                      </a:rPr>
                      <m:t>→</m:t>
                    </m:r>
                    <m:r>
                      <a:rPr lang="it-IT" sz="2000" b="0" i="1" smtClean="0">
                        <a:solidFill>
                          <a:srgbClr val="202122"/>
                        </a:solidFill>
                        <a:effectLst/>
                        <a:latin typeface="Cambria Math" panose="02040503050406030204" pitchFamily="18" charset="0"/>
                      </a:rPr>
                      <m:t>𝑅</m:t>
                    </m:r>
                    <m:r>
                      <a:rPr lang="it-IT" sz="2000" b="0" i="1" smtClean="0">
                        <a:solidFill>
                          <a:srgbClr val="202122"/>
                        </a:solidFill>
                        <a:effectLst/>
                        <a:latin typeface="Cambria Math" panose="02040503050406030204" pitchFamily="18" charset="0"/>
                      </a:rPr>
                      <m:t>  </m:t>
                    </m:r>
                  </m:oMath>
                </a14:m>
                <a:r>
                  <a:rPr lang="it-IT" sz="2000" b="0" i="0" dirty="0">
                    <a:solidFill>
                      <a:srgbClr val="202122"/>
                    </a:solidFill>
                    <a:effectLst/>
                    <a:latin typeface="Arial" panose="020B0604020202020204" pitchFamily="34" charset="0"/>
                  </a:rPr>
                  <a:t> e </a:t>
                </a:r>
                <a14:m>
                  <m:oMath xmlns:m="http://schemas.openxmlformats.org/officeDocument/2006/math">
                    <m:r>
                      <a:rPr lang="it-IT" sz="2000" b="0" i="0" smtClean="0">
                        <a:solidFill>
                          <a:srgbClr val="202122"/>
                        </a:solidFill>
                        <a:effectLst/>
                        <a:latin typeface="Cambria Math" panose="02040503050406030204" pitchFamily="18" charset="0"/>
                      </a:rPr>
                      <m:t> </m:t>
                    </m:r>
                    <m:r>
                      <m:rPr>
                        <m:sty m:val="p"/>
                      </m:rPr>
                      <a:rPr lang="it-IT" sz="2000" b="0" i="0" smtClean="0">
                        <a:solidFill>
                          <a:srgbClr val="202122"/>
                        </a:solidFill>
                        <a:effectLst/>
                        <a:latin typeface="Cambria Math" panose="02040503050406030204" pitchFamily="18" charset="0"/>
                      </a:rPr>
                      <m:t>f</m:t>
                    </m:r>
                    <m:r>
                      <a:rPr lang="it-IT" sz="2000" b="0" i="1" smtClean="0">
                        <a:solidFill>
                          <a:srgbClr val="202122"/>
                        </a:solidFill>
                        <a:effectLst/>
                        <a:latin typeface="Cambria Math" panose="02040503050406030204" pitchFamily="18" charset="0"/>
                      </a:rPr>
                      <m:t>:</m:t>
                    </m:r>
                    <m:r>
                      <a:rPr lang="it-IT" sz="2000" b="0" i="1" smtClean="0">
                        <a:solidFill>
                          <a:srgbClr val="202122"/>
                        </a:solidFill>
                        <a:effectLst/>
                        <a:latin typeface="Cambria Math" panose="02040503050406030204" pitchFamily="18" charset="0"/>
                      </a:rPr>
                      <m:t>𝑅</m:t>
                    </m:r>
                    <m:r>
                      <a:rPr lang="it-IT" sz="2000" b="0" i="1" smtClean="0">
                        <a:solidFill>
                          <a:srgbClr val="202122"/>
                        </a:solidFill>
                        <a:effectLst/>
                        <a:latin typeface="Cambria Math" panose="02040503050406030204" pitchFamily="18" charset="0"/>
                      </a:rPr>
                      <m:t>→ </m:t>
                    </m:r>
                    <m:r>
                      <a:rPr lang="it-IT" sz="2000" b="0" i="1" smtClean="0">
                        <a:solidFill>
                          <a:srgbClr val="202122"/>
                        </a:solidFill>
                        <a:effectLst/>
                        <a:latin typeface="Cambria Math" panose="02040503050406030204" pitchFamily="18" charset="0"/>
                      </a:rPr>
                      <m:t>𝑅</m:t>
                    </m:r>
                  </m:oMath>
                </a14:m>
                <a:r>
                  <a:rPr lang="it-IT" sz="2000" b="0" i="0" dirty="0">
                    <a:solidFill>
                      <a:srgbClr val="202122"/>
                    </a:solidFill>
                    <a:effectLst/>
                    <a:latin typeface="Arial" panose="020B0604020202020204" pitchFamily="34" charset="0"/>
                  </a:rPr>
                  <a:t> sono derivabili, allora </a:t>
                </a:r>
                <a14:m>
                  <m:oMath xmlns:m="http://schemas.openxmlformats.org/officeDocument/2006/math">
                    <m:r>
                      <a:rPr lang="it-IT" sz="2000" b="0" i="1" smtClean="0">
                        <a:solidFill>
                          <a:srgbClr val="202122"/>
                        </a:solidFill>
                        <a:effectLst/>
                        <a:latin typeface="Cambria Math" panose="02040503050406030204" pitchFamily="18" charset="0"/>
                      </a:rPr>
                      <m:t>𝑔</m:t>
                    </m:r>
                    <m:r>
                      <a:rPr lang="it-IT" sz="2000" b="0" i="1" smtClean="0">
                        <a:solidFill>
                          <a:srgbClr val="202122"/>
                        </a:solidFill>
                        <a:effectLst/>
                        <a:latin typeface="Cambria Math" panose="02040503050406030204" pitchFamily="18" charset="0"/>
                      </a:rPr>
                      <m:t> ∘ </m:t>
                    </m:r>
                    <m:r>
                      <a:rPr lang="it-IT" sz="2000" b="0" i="1" smtClean="0">
                        <a:solidFill>
                          <a:srgbClr val="202122"/>
                        </a:solidFill>
                        <a:effectLst/>
                        <a:latin typeface="Cambria Math" panose="02040503050406030204" pitchFamily="18" charset="0"/>
                        <a:sym typeface="Symbol" panose="05050102010706020507" pitchFamily="18" charset="2"/>
                      </a:rPr>
                      <m:t>𝑓</m:t>
                    </m:r>
                    <m:r>
                      <a:rPr lang="it-IT" sz="2000" b="0" i="1" smtClean="0">
                        <a:solidFill>
                          <a:srgbClr val="202122"/>
                        </a:solidFill>
                        <a:effectLst/>
                        <a:latin typeface="Cambria Math" panose="02040503050406030204" pitchFamily="18" charset="0"/>
                        <a:sym typeface="Symbol" panose="05050102010706020507" pitchFamily="18" charset="2"/>
                      </a:rPr>
                      <m:t> :</m:t>
                    </m:r>
                    <m:r>
                      <a:rPr lang="it-IT" sz="2000" b="0" i="1" smtClean="0">
                        <a:solidFill>
                          <a:srgbClr val="202122"/>
                        </a:solidFill>
                        <a:effectLst/>
                        <a:latin typeface="Cambria Math" panose="02040503050406030204" pitchFamily="18" charset="0"/>
                        <a:sym typeface="Symbol" panose="05050102010706020507" pitchFamily="18" charset="2"/>
                      </a:rPr>
                      <m:t>𝑅</m:t>
                    </m:r>
                    <m:r>
                      <a:rPr lang="it-IT" sz="2000" b="0" i="1" smtClean="0">
                        <a:solidFill>
                          <a:srgbClr val="202122"/>
                        </a:solidFill>
                        <a:effectLst/>
                        <a:latin typeface="Cambria Math" panose="02040503050406030204" pitchFamily="18" charset="0"/>
                        <a:sym typeface="Symbol" panose="05050102010706020507" pitchFamily="18" charset="2"/>
                      </a:rPr>
                      <m:t>→</m:t>
                    </m:r>
                    <m:r>
                      <a:rPr lang="it-IT" sz="2000" b="0" i="1" smtClean="0">
                        <a:solidFill>
                          <a:srgbClr val="202122"/>
                        </a:solidFill>
                        <a:effectLst/>
                        <a:latin typeface="Cambria Math" panose="02040503050406030204" pitchFamily="18" charset="0"/>
                        <a:sym typeface="Symbol" panose="05050102010706020507" pitchFamily="18" charset="2"/>
                      </a:rPr>
                      <m:t>𝑅</m:t>
                    </m:r>
                    <m:r>
                      <a:rPr lang="it-IT" sz="2000" b="0" i="1" smtClean="0">
                        <a:solidFill>
                          <a:srgbClr val="202122"/>
                        </a:solidFill>
                        <a:effectLst/>
                        <a:latin typeface="Cambria Math" panose="02040503050406030204" pitchFamily="18" charset="0"/>
                        <a:sym typeface="Symbol" panose="05050102010706020507" pitchFamily="18" charset="2"/>
                      </a:rPr>
                      <m:t> </m:t>
                    </m:r>
                  </m:oMath>
                </a14:m>
                <a:r>
                  <a:rPr lang="it-IT" sz="2000" b="0" i="0" dirty="0">
                    <a:solidFill>
                      <a:srgbClr val="202122"/>
                    </a:solidFill>
                    <a:effectLst/>
                    <a:latin typeface="Arial" panose="020B0604020202020204" pitchFamily="34" charset="0"/>
                  </a:rPr>
                  <a:t> è differenziabile, </a:t>
                </a:r>
              </a:p>
              <a:p>
                <a:pPr marL="0" indent="0">
                  <a:buNone/>
                </a:pPr>
                <a:r>
                  <a:rPr lang="it-IT" sz="2000" dirty="0">
                    <a:solidFill>
                      <a:srgbClr val="202122"/>
                    </a:solidFill>
                  </a:rPr>
                  <a:t>	e se poniamo  </a:t>
                </a:r>
                <a14:m>
                  <m:oMath xmlns:m="http://schemas.openxmlformats.org/officeDocument/2006/math">
                    <m:r>
                      <a:rPr lang="it-IT" sz="2000" b="1" i="1" dirty="0" smtClean="0">
                        <a:solidFill>
                          <a:srgbClr val="FF0000"/>
                        </a:solidFill>
                        <a:latin typeface="Cambria Math" panose="02040503050406030204" pitchFamily="18" charset="0"/>
                      </a:rPr>
                      <m:t>𝒉</m:t>
                    </m:r>
                    <m:r>
                      <a:rPr lang="it-IT" sz="2000" b="1" i="1" dirty="0" smtClean="0">
                        <a:solidFill>
                          <a:srgbClr val="FF0000"/>
                        </a:solidFill>
                        <a:latin typeface="Cambria Math" panose="02040503050406030204" pitchFamily="18" charset="0"/>
                      </a:rPr>
                      <m:t>(</m:t>
                    </m:r>
                    <m:r>
                      <a:rPr lang="it-IT" sz="2000" b="1" i="1" dirty="0" smtClean="0">
                        <a:solidFill>
                          <a:srgbClr val="FF0000"/>
                        </a:solidFill>
                        <a:latin typeface="Cambria Math" panose="02040503050406030204" pitchFamily="18" charset="0"/>
                      </a:rPr>
                      <m:t>𝒙</m:t>
                    </m:r>
                    <m:r>
                      <a:rPr lang="it-IT" sz="2000" b="1" i="1" dirty="0" smtClean="0">
                        <a:solidFill>
                          <a:srgbClr val="FF0000"/>
                        </a:solidFill>
                        <a:latin typeface="Cambria Math" panose="02040503050406030204" pitchFamily="18" charset="0"/>
                      </a:rPr>
                      <m:t>) = </m:t>
                    </m:r>
                    <m:r>
                      <a:rPr lang="it-IT" sz="2000" b="1" i="1" dirty="0" smtClean="0">
                        <a:solidFill>
                          <a:srgbClr val="FF0000"/>
                        </a:solidFill>
                        <a:latin typeface="Cambria Math" panose="02040503050406030204" pitchFamily="18" charset="0"/>
                      </a:rPr>
                      <m:t>𝒈</m:t>
                    </m:r>
                    <m:r>
                      <a:rPr lang="it-IT" sz="2000" b="1" i="1" dirty="0" smtClean="0">
                        <a:solidFill>
                          <a:srgbClr val="FF0000"/>
                        </a:solidFill>
                        <a:latin typeface="Cambria Math" panose="02040503050406030204" pitchFamily="18" charset="0"/>
                      </a:rPr>
                      <m:t>(</m:t>
                    </m:r>
                    <m:r>
                      <a:rPr lang="it-IT" sz="2000" b="1" i="1" dirty="0" smtClean="0">
                        <a:solidFill>
                          <a:srgbClr val="FF0000"/>
                        </a:solidFill>
                        <a:latin typeface="Cambria Math" panose="02040503050406030204" pitchFamily="18" charset="0"/>
                      </a:rPr>
                      <m:t>𝒇</m:t>
                    </m:r>
                    <m:r>
                      <a:rPr lang="it-IT" sz="2000" b="1" i="1" dirty="0" smtClean="0">
                        <a:solidFill>
                          <a:srgbClr val="FF0000"/>
                        </a:solidFill>
                        <a:latin typeface="Cambria Math" panose="02040503050406030204" pitchFamily="18" charset="0"/>
                      </a:rPr>
                      <m:t>(</m:t>
                    </m:r>
                    <m:r>
                      <a:rPr lang="it-IT" sz="2000" b="1" i="1" dirty="0" smtClean="0">
                        <a:solidFill>
                          <a:srgbClr val="FF0000"/>
                        </a:solidFill>
                        <a:latin typeface="Cambria Math" panose="02040503050406030204" pitchFamily="18" charset="0"/>
                      </a:rPr>
                      <m:t>𝒙</m:t>
                    </m:r>
                    <m:r>
                      <a:rPr lang="it-IT" sz="2000" b="1" i="1" dirty="0" smtClean="0">
                        <a:solidFill>
                          <a:srgbClr val="FF0000"/>
                        </a:solidFill>
                        <a:latin typeface="Cambria Math" panose="02040503050406030204" pitchFamily="18" charset="0"/>
                      </a:rPr>
                      <m:t>))</m:t>
                    </m:r>
                  </m:oMath>
                </a14:m>
                <a:endParaRPr lang="it-IT" sz="2000" b="1" dirty="0">
                  <a:solidFill>
                    <a:srgbClr val="202122"/>
                  </a:solidFill>
                  <a:latin typeface="Arial" panose="020B0604020202020204" pitchFamily="34" charset="0"/>
                </a:endParaRPr>
              </a:p>
              <a:p>
                <a14:m>
                  <m:oMath xmlns:m="http://schemas.openxmlformats.org/officeDocument/2006/math">
                    <m:f>
                      <m:fPr>
                        <m:ctrlPr>
                          <a:rPr lang="it-IT" sz="2000" b="1" i="1" smtClean="0">
                            <a:solidFill>
                              <a:srgbClr val="0070C0"/>
                            </a:solidFill>
                            <a:latin typeface="Cambria Math" panose="02040503050406030204" pitchFamily="18" charset="0"/>
                          </a:rPr>
                        </m:ctrlPr>
                      </m:fPr>
                      <m:num>
                        <m:r>
                          <a:rPr lang="it-IT" sz="2000" b="1" i="1" smtClean="0">
                            <a:solidFill>
                              <a:srgbClr val="0070C0"/>
                            </a:solidFill>
                            <a:latin typeface="Cambria Math" panose="02040503050406030204" pitchFamily="18" charset="0"/>
                          </a:rPr>
                          <m:t>𝒅𝒉</m:t>
                        </m:r>
                      </m:num>
                      <m:den>
                        <m:r>
                          <a:rPr lang="it-IT" sz="2000" b="1" i="1" smtClean="0">
                            <a:solidFill>
                              <a:srgbClr val="0070C0"/>
                            </a:solidFill>
                            <a:latin typeface="Cambria Math" panose="02040503050406030204" pitchFamily="18" charset="0"/>
                          </a:rPr>
                          <m:t>𝒅𝒙</m:t>
                        </m:r>
                      </m:den>
                    </m:f>
                    <m:r>
                      <a:rPr lang="it-IT" sz="2000" b="1" i="1" smtClean="0">
                        <a:solidFill>
                          <a:srgbClr val="0070C0"/>
                        </a:solidFill>
                        <a:latin typeface="Cambria Math" panose="02040503050406030204" pitchFamily="18" charset="0"/>
                      </a:rPr>
                      <m:t>=</m:t>
                    </m:r>
                    <m:sSup>
                      <m:sSupPr>
                        <m:ctrlPr>
                          <a:rPr lang="it-IT" sz="2000" b="1" i="1" smtClean="0">
                            <a:solidFill>
                              <a:srgbClr val="0070C0"/>
                            </a:solidFill>
                            <a:latin typeface="Cambria Math" panose="02040503050406030204" pitchFamily="18" charset="0"/>
                          </a:rPr>
                        </m:ctrlPr>
                      </m:sSupPr>
                      <m:e>
                        <m:r>
                          <a:rPr lang="it-IT" sz="2000" b="1" i="1" smtClean="0">
                            <a:solidFill>
                              <a:srgbClr val="0070C0"/>
                            </a:solidFill>
                            <a:latin typeface="Cambria Math" panose="02040503050406030204" pitchFamily="18" charset="0"/>
                          </a:rPr>
                          <m:t>𝒈</m:t>
                        </m:r>
                      </m:e>
                      <m:sup>
                        <m:r>
                          <a:rPr lang="it-IT" sz="2000" b="1" i="1" smtClean="0">
                            <a:solidFill>
                              <a:srgbClr val="0070C0"/>
                            </a:solidFill>
                            <a:latin typeface="Cambria Math" panose="02040503050406030204" pitchFamily="18" charset="0"/>
                          </a:rPr>
                          <m:t>′</m:t>
                        </m:r>
                      </m:sup>
                    </m:sSup>
                    <m:d>
                      <m:dPr>
                        <m:ctrlPr>
                          <a:rPr lang="it-IT" sz="2000" b="1" i="1" smtClean="0">
                            <a:solidFill>
                              <a:srgbClr val="0070C0"/>
                            </a:solidFill>
                            <a:latin typeface="Cambria Math" panose="02040503050406030204" pitchFamily="18" charset="0"/>
                          </a:rPr>
                        </m:ctrlPr>
                      </m:dPr>
                      <m:e>
                        <m:r>
                          <a:rPr lang="it-IT" sz="2000" b="1" i="1" smtClean="0">
                            <a:solidFill>
                              <a:srgbClr val="0070C0"/>
                            </a:solidFill>
                            <a:latin typeface="Cambria Math" panose="02040503050406030204" pitchFamily="18" charset="0"/>
                          </a:rPr>
                          <m:t>𝒇</m:t>
                        </m:r>
                        <m:d>
                          <m:dPr>
                            <m:ctrlPr>
                              <a:rPr lang="it-IT" sz="2000" b="1" i="1" smtClean="0">
                                <a:solidFill>
                                  <a:srgbClr val="0070C0"/>
                                </a:solidFill>
                                <a:latin typeface="Cambria Math" panose="02040503050406030204" pitchFamily="18" charset="0"/>
                              </a:rPr>
                            </m:ctrlPr>
                          </m:dPr>
                          <m:e>
                            <m:r>
                              <a:rPr lang="it-IT" sz="2000" b="1" i="1" smtClean="0">
                                <a:solidFill>
                                  <a:srgbClr val="0070C0"/>
                                </a:solidFill>
                                <a:latin typeface="Cambria Math" panose="02040503050406030204" pitchFamily="18" charset="0"/>
                              </a:rPr>
                              <m:t>𝒙</m:t>
                            </m:r>
                          </m:e>
                        </m:d>
                      </m:e>
                    </m:d>
                    <m:r>
                      <a:rPr lang="it-IT" sz="2000" b="1" i="1" smtClean="0">
                        <a:solidFill>
                          <a:srgbClr val="0070C0"/>
                        </a:solidFill>
                        <a:latin typeface="Cambria Math" panose="02040503050406030204" pitchFamily="18" charset="0"/>
                      </a:rPr>
                      <m:t>⋅</m:t>
                    </m:r>
                    <m:sSup>
                      <m:sSupPr>
                        <m:ctrlPr>
                          <a:rPr lang="it-IT" sz="2000" b="1" i="1" smtClean="0">
                            <a:solidFill>
                              <a:srgbClr val="0070C0"/>
                            </a:solidFill>
                            <a:latin typeface="Cambria Math" panose="02040503050406030204" pitchFamily="18" charset="0"/>
                          </a:rPr>
                        </m:ctrlPr>
                      </m:sSupPr>
                      <m:e>
                        <m:r>
                          <a:rPr lang="it-IT" sz="2000" b="1" i="1" smtClean="0">
                            <a:solidFill>
                              <a:srgbClr val="0070C0"/>
                            </a:solidFill>
                            <a:latin typeface="Cambria Math" panose="02040503050406030204" pitchFamily="18" charset="0"/>
                          </a:rPr>
                          <m:t>𝒇</m:t>
                        </m:r>
                      </m:e>
                      <m:sup>
                        <m:r>
                          <a:rPr lang="it-IT" sz="2000" b="1" i="1" smtClean="0">
                            <a:solidFill>
                              <a:srgbClr val="0070C0"/>
                            </a:solidFill>
                            <a:latin typeface="Cambria Math" panose="02040503050406030204" pitchFamily="18" charset="0"/>
                          </a:rPr>
                          <m:t>′</m:t>
                        </m:r>
                      </m:sup>
                    </m:sSup>
                    <m:d>
                      <m:dPr>
                        <m:ctrlPr>
                          <a:rPr lang="it-IT" sz="2000" b="1" i="1" smtClean="0">
                            <a:solidFill>
                              <a:srgbClr val="0070C0"/>
                            </a:solidFill>
                            <a:latin typeface="Cambria Math" panose="02040503050406030204" pitchFamily="18" charset="0"/>
                          </a:rPr>
                        </m:ctrlPr>
                      </m:dPr>
                      <m:e>
                        <m:r>
                          <a:rPr lang="it-IT" sz="2000" b="1" i="1" smtClean="0">
                            <a:solidFill>
                              <a:srgbClr val="0070C0"/>
                            </a:solidFill>
                            <a:latin typeface="Cambria Math" panose="02040503050406030204" pitchFamily="18" charset="0"/>
                          </a:rPr>
                          <m:t>𝒙</m:t>
                        </m:r>
                      </m:e>
                    </m:d>
                  </m:oMath>
                </a14:m>
                <a:endParaRPr lang="it-IT" sz="2000" b="1" dirty="0"/>
              </a:p>
              <a:p>
                <a:endParaRPr lang="it-IT" sz="2000" b="0" dirty="0"/>
              </a:p>
              <a:p>
                <a:r>
                  <a:rPr lang="it-IT" sz="2000" b="0" i="0" dirty="0">
                    <a:solidFill>
                      <a:srgbClr val="202122"/>
                    </a:solidFill>
                    <a:effectLst/>
                    <a:latin typeface="Arial" panose="020B0604020202020204" pitchFamily="34" charset="0"/>
                  </a:rPr>
                  <a:t>Se </a:t>
                </a:r>
                <a14:m>
                  <m:oMath xmlns:m="http://schemas.openxmlformats.org/officeDocument/2006/math">
                    <m:r>
                      <a:rPr lang="it-IT" sz="2000" b="0" i="1" smtClean="0">
                        <a:solidFill>
                          <a:srgbClr val="202122"/>
                        </a:solidFill>
                        <a:effectLst/>
                        <a:latin typeface="Cambria Math" panose="02040503050406030204" pitchFamily="18" charset="0"/>
                      </a:rPr>
                      <m:t>𝑞</m:t>
                    </m:r>
                    <m:r>
                      <a:rPr lang="it-IT" sz="2000" b="0" i="1" smtClean="0">
                        <a:solidFill>
                          <a:srgbClr val="202122"/>
                        </a:solidFill>
                        <a:effectLst/>
                        <a:latin typeface="Cambria Math" panose="02040503050406030204" pitchFamily="18" charset="0"/>
                      </a:rPr>
                      <m:t>:</m:t>
                    </m:r>
                    <m:r>
                      <a:rPr lang="it-IT" sz="2000" b="0" i="1" smtClean="0">
                        <a:solidFill>
                          <a:srgbClr val="202122"/>
                        </a:solidFill>
                        <a:effectLst/>
                        <a:latin typeface="Cambria Math" panose="02040503050406030204" pitchFamily="18" charset="0"/>
                      </a:rPr>
                      <m:t>𝑅</m:t>
                    </m:r>
                    <m:r>
                      <a:rPr lang="it-IT" sz="2000" b="0" i="1" smtClean="0">
                        <a:solidFill>
                          <a:srgbClr val="202122"/>
                        </a:solidFill>
                        <a:effectLst/>
                        <a:latin typeface="Cambria Math" panose="02040503050406030204" pitchFamily="18" charset="0"/>
                      </a:rPr>
                      <m:t>→</m:t>
                    </m:r>
                    <m:r>
                      <a:rPr lang="it-IT" sz="2000" b="0" i="1" smtClean="0">
                        <a:solidFill>
                          <a:srgbClr val="202122"/>
                        </a:solidFill>
                        <a:effectLst/>
                        <a:latin typeface="Cambria Math" panose="02040503050406030204" pitchFamily="18" charset="0"/>
                      </a:rPr>
                      <m:t>𝑅</m:t>
                    </m:r>
                    <m:r>
                      <a:rPr lang="it-IT" sz="2000" b="0" i="1" smtClean="0">
                        <a:solidFill>
                          <a:srgbClr val="202122"/>
                        </a:solidFill>
                        <a:effectLst/>
                        <a:latin typeface="Cambria Math" panose="02040503050406030204" pitchFamily="18" charset="0"/>
                      </a:rPr>
                      <m:t>  </m:t>
                    </m:r>
                  </m:oMath>
                </a14:m>
                <a:r>
                  <a:rPr lang="it-IT" sz="2000" b="0" i="0" dirty="0">
                    <a:solidFill>
                      <a:srgbClr val="202122"/>
                    </a:solidFill>
                    <a:effectLst/>
                    <a:latin typeface="Arial" panose="020B0604020202020204" pitchFamily="34" charset="0"/>
                  </a:rPr>
                  <a:t> e </a:t>
                </a:r>
                <a14:m>
                  <m:oMath xmlns:m="http://schemas.openxmlformats.org/officeDocument/2006/math">
                    <m:r>
                      <a:rPr lang="it-IT" sz="2000" b="0" i="0" smtClean="0">
                        <a:solidFill>
                          <a:srgbClr val="202122"/>
                        </a:solidFill>
                        <a:effectLst/>
                        <a:latin typeface="Cambria Math" panose="02040503050406030204" pitchFamily="18" charset="0"/>
                      </a:rPr>
                      <m:t> </m:t>
                    </m:r>
                    <m:r>
                      <m:rPr>
                        <m:sty m:val="p"/>
                      </m:rPr>
                      <a:rPr lang="it-IT" sz="2000" b="0" i="0" smtClean="0">
                        <a:solidFill>
                          <a:srgbClr val="202122"/>
                        </a:solidFill>
                        <a:effectLst/>
                        <a:latin typeface="Cambria Math" panose="02040503050406030204" pitchFamily="18" charset="0"/>
                      </a:rPr>
                      <m:t>g</m:t>
                    </m:r>
                    <m:r>
                      <a:rPr lang="it-IT" sz="2000" b="0" i="1" smtClean="0">
                        <a:solidFill>
                          <a:srgbClr val="202122"/>
                        </a:solidFill>
                        <a:effectLst/>
                        <a:latin typeface="Cambria Math" panose="02040503050406030204" pitchFamily="18" charset="0"/>
                      </a:rPr>
                      <m:t>:</m:t>
                    </m:r>
                    <m:r>
                      <a:rPr lang="it-IT" sz="2000" b="0" i="1" smtClean="0">
                        <a:solidFill>
                          <a:srgbClr val="202122"/>
                        </a:solidFill>
                        <a:effectLst/>
                        <a:latin typeface="Cambria Math" panose="02040503050406030204" pitchFamily="18" charset="0"/>
                      </a:rPr>
                      <m:t>𝑅</m:t>
                    </m:r>
                    <m:r>
                      <a:rPr lang="it-IT" sz="2000" b="0" i="1" smtClean="0">
                        <a:solidFill>
                          <a:srgbClr val="202122"/>
                        </a:solidFill>
                        <a:effectLst/>
                        <a:latin typeface="Cambria Math" panose="02040503050406030204" pitchFamily="18" charset="0"/>
                      </a:rPr>
                      <m:t>→ </m:t>
                    </m:r>
                    <m:r>
                      <a:rPr lang="it-IT" sz="2000" b="0" i="1" smtClean="0">
                        <a:solidFill>
                          <a:srgbClr val="202122"/>
                        </a:solidFill>
                        <a:effectLst/>
                        <a:latin typeface="Cambria Math" panose="02040503050406030204" pitchFamily="18" charset="0"/>
                      </a:rPr>
                      <m:t>𝑅</m:t>
                    </m:r>
                  </m:oMath>
                </a14:m>
                <a:r>
                  <a:rPr lang="it-IT" sz="2000" b="0" i="0" dirty="0">
                    <a:solidFill>
                      <a:srgbClr val="202122"/>
                    </a:solidFill>
                    <a:effectLst/>
                    <a:latin typeface="Arial" panose="020B0604020202020204" pitchFamily="34" charset="0"/>
                  </a:rPr>
                  <a:t>   e </a:t>
                </a:r>
                <a14:m>
                  <m:oMath xmlns:m="http://schemas.openxmlformats.org/officeDocument/2006/math">
                    <m:r>
                      <m:rPr>
                        <m:sty m:val="p"/>
                      </m:rPr>
                      <a:rPr lang="it-IT" sz="2000" b="0" i="0" smtClean="0">
                        <a:solidFill>
                          <a:srgbClr val="202122"/>
                        </a:solidFill>
                        <a:effectLst/>
                        <a:latin typeface="Cambria Math" panose="02040503050406030204" pitchFamily="18" charset="0"/>
                      </a:rPr>
                      <m:t>f</m:t>
                    </m:r>
                    <m:r>
                      <a:rPr lang="it-IT" sz="2000" b="0" i="0" smtClean="0">
                        <a:solidFill>
                          <a:srgbClr val="202122"/>
                        </a:solidFill>
                        <a:effectLst/>
                        <a:latin typeface="Cambria Math" panose="02040503050406030204" pitchFamily="18" charset="0"/>
                      </a:rPr>
                      <m:t> </m:t>
                    </m:r>
                    <m:r>
                      <a:rPr lang="it-IT" sz="2000" b="0" i="1" smtClean="0">
                        <a:solidFill>
                          <a:srgbClr val="202122"/>
                        </a:solidFill>
                        <a:effectLst/>
                        <a:latin typeface="Cambria Math" panose="02040503050406030204" pitchFamily="18" charset="0"/>
                      </a:rPr>
                      <m:t>:</m:t>
                    </m:r>
                    <m:r>
                      <a:rPr lang="it-IT" sz="2000" b="0" i="1" smtClean="0">
                        <a:solidFill>
                          <a:srgbClr val="202122"/>
                        </a:solidFill>
                        <a:effectLst/>
                        <a:latin typeface="Cambria Math" panose="02040503050406030204" pitchFamily="18" charset="0"/>
                      </a:rPr>
                      <m:t>𝑅</m:t>
                    </m:r>
                    <m:r>
                      <a:rPr lang="it-IT" sz="2000" b="0" i="1" smtClean="0">
                        <a:solidFill>
                          <a:srgbClr val="202122"/>
                        </a:solidFill>
                        <a:effectLst/>
                        <a:latin typeface="Cambria Math" panose="02040503050406030204" pitchFamily="18" charset="0"/>
                      </a:rPr>
                      <m:t>→ </m:t>
                    </m:r>
                    <m:r>
                      <a:rPr lang="it-IT" sz="2000" b="0" i="1" smtClean="0">
                        <a:solidFill>
                          <a:srgbClr val="202122"/>
                        </a:solidFill>
                        <a:effectLst/>
                        <a:latin typeface="Cambria Math" panose="02040503050406030204" pitchFamily="18" charset="0"/>
                      </a:rPr>
                      <m:t>𝑅</m:t>
                    </m:r>
                    <m:r>
                      <a:rPr lang="it-IT" sz="2000" b="0" i="1" smtClean="0">
                        <a:solidFill>
                          <a:srgbClr val="202122"/>
                        </a:solidFill>
                        <a:effectLst/>
                        <a:latin typeface="Cambria Math" panose="02040503050406030204" pitchFamily="18" charset="0"/>
                      </a:rPr>
                      <m:t> </m:t>
                    </m:r>
                  </m:oMath>
                </a14:m>
                <a:r>
                  <a:rPr lang="it-IT" sz="2000" b="0" i="0" dirty="0">
                    <a:solidFill>
                      <a:srgbClr val="202122"/>
                    </a:solidFill>
                    <a:effectLst/>
                    <a:latin typeface="Arial" panose="020B0604020202020204" pitchFamily="34" charset="0"/>
                  </a:rPr>
                  <a:t> sono derivabili, allora </a:t>
                </a:r>
                <a14:m>
                  <m:oMath xmlns:m="http://schemas.openxmlformats.org/officeDocument/2006/math">
                    <m:r>
                      <a:rPr lang="it-IT" sz="2000" b="0" i="1" smtClean="0">
                        <a:solidFill>
                          <a:srgbClr val="202122"/>
                        </a:solidFill>
                        <a:effectLst/>
                        <a:latin typeface="Cambria Math" panose="02040503050406030204" pitchFamily="18" charset="0"/>
                      </a:rPr>
                      <m:t>𝑞</m:t>
                    </m:r>
                    <m:r>
                      <a:rPr lang="it-IT" sz="2000" b="0" i="1" smtClean="0">
                        <a:solidFill>
                          <a:srgbClr val="202122"/>
                        </a:solidFill>
                        <a:effectLst/>
                        <a:latin typeface="Cambria Math" panose="02040503050406030204" pitchFamily="18" charset="0"/>
                        <a:ea typeface="Cambria Math" panose="02040503050406030204" pitchFamily="18" charset="0"/>
                      </a:rPr>
                      <m:t>∘</m:t>
                    </m:r>
                    <m:r>
                      <a:rPr lang="it-IT" sz="2000" b="0" i="1" smtClean="0">
                        <a:solidFill>
                          <a:srgbClr val="202122"/>
                        </a:solidFill>
                        <a:effectLst/>
                        <a:latin typeface="Cambria Math" panose="02040503050406030204" pitchFamily="18" charset="0"/>
                        <a:sym typeface="Symbol" panose="05050102010706020507" pitchFamily="18" charset="2"/>
                      </a:rPr>
                      <m:t>𝑔</m:t>
                    </m:r>
                    <m:r>
                      <a:rPr lang="it-IT" sz="2000" b="0" i="1" smtClean="0">
                        <a:solidFill>
                          <a:srgbClr val="202122"/>
                        </a:solidFill>
                        <a:effectLst/>
                        <a:latin typeface="Cambria Math" panose="02040503050406030204" pitchFamily="18" charset="0"/>
                        <a:ea typeface="Cambria Math" panose="02040503050406030204" pitchFamily="18" charset="0"/>
                        <a:sym typeface="Symbol" panose="05050102010706020507" pitchFamily="18" charset="2"/>
                      </a:rPr>
                      <m:t>∘</m:t>
                    </m:r>
                    <m:r>
                      <a:rPr lang="it-IT" sz="2000" b="0" i="1" smtClean="0">
                        <a:solidFill>
                          <a:srgbClr val="202122"/>
                        </a:solidFill>
                        <a:effectLst/>
                        <a:latin typeface="Cambria Math" panose="02040503050406030204" pitchFamily="18" charset="0"/>
                        <a:sym typeface="Symbol" panose="05050102010706020507" pitchFamily="18" charset="2"/>
                      </a:rPr>
                      <m:t>  </m:t>
                    </m:r>
                    <m:r>
                      <a:rPr lang="it-IT" sz="2000" b="0" i="1" smtClean="0">
                        <a:solidFill>
                          <a:srgbClr val="202122"/>
                        </a:solidFill>
                        <a:effectLst/>
                        <a:latin typeface="Cambria Math" panose="02040503050406030204" pitchFamily="18" charset="0"/>
                        <a:sym typeface="Symbol" panose="05050102010706020507" pitchFamily="18" charset="2"/>
                      </a:rPr>
                      <m:t>𝑓</m:t>
                    </m:r>
                    <m:r>
                      <a:rPr lang="it-IT" sz="2000" b="0" i="1" smtClean="0">
                        <a:solidFill>
                          <a:srgbClr val="202122"/>
                        </a:solidFill>
                        <a:effectLst/>
                        <a:latin typeface="Cambria Math" panose="02040503050406030204" pitchFamily="18" charset="0"/>
                        <a:sym typeface="Symbol" panose="05050102010706020507" pitchFamily="18" charset="2"/>
                      </a:rPr>
                      <m:t>:</m:t>
                    </m:r>
                    <m:r>
                      <a:rPr lang="it-IT" sz="2000" b="0" i="1" smtClean="0">
                        <a:solidFill>
                          <a:srgbClr val="202122"/>
                        </a:solidFill>
                        <a:effectLst/>
                        <a:latin typeface="Cambria Math" panose="02040503050406030204" pitchFamily="18" charset="0"/>
                        <a:sym typeface="Symbol" panose="05050102010706020507" pitchFamily="18" charset="2"/>
                      </a:rPr>
                      <m:t>𝑅</m:t>
                    </m:r>
                    <m:r>
                      <a:rPr lang="it-IT" sz="2000" b="0" i="1" smtClean="0">
                        <a:solidFill>
                          <a:srgbClr val="202122"/>
                        </a:solidFill>
                        <a:effectLst/>
                        <a:latin typeface="Cambria Math" panose="02040503050406030204" pitchFamily="18" charset="0"/>
                        <a:sym typeface="Symbol" panose="05050102010706020507" pitchFamily="18" charset="2"/>
                      </a:rPr>
                      <m:t>→</m:t>
                    </m:r>
                    <m:r>
                      <a:rPr lang="it-IT" sz="2000" b="0" i="1" smtClean="0">
                        <a:solidFill>
                          <a:srgbClr val="202122"/>
                        </a:solidFill>
                        <a:effectLst/>
                        <a:latin typeface="Cambria Math" panose="02040503050406030204" pitchFamily="18" charset="0"/>
                        <a:sym typeface="Symbol" panose="05050102010706020507" pitchFamily="18" charset="2"/>
                      </a:rPr>
                      <m:t>𝑅</m:t>
                    </m:r>
                    <m:r>
                      <a:rPr lang="it-IT" sz="2000" b="0" i="1" smtClean="0">
                        <a:solidFill>
                          <a:srgbClr val="202122"/>
                        </a:solidFill>
                        <a:effectLst/>
                        <a:latin typeface="Cambria Math" panose="02040503050406030204" pitchFamily="18" charset="0"/>
                        <a:sym typeface="Symbol" panose="05050102010706020507" pitchFamily="18" charset="2"/>
                      </a:rPr>
                      <m:t> </m:t>
                    </m:r>
                  </m:oMath>
                </a14:m>
                <a:r>
                  <a:rPr lang="it-IT" sz="2000" b="0" i="0" dirty="0">
                    <a:solidFill>
                      <a:srgbClr val="202122"/>
                    </a:solidFill>
                    <a:effectLst/>
                    <a:latin typeface="Arial" panose="020B0604020202020204" pitchFamily="34" charset="0"/>
                  </a:rPr>
                  <a:t> è derivabile, </a:t>
                </a:r>
              </a:p>
              <a:p>
                <a:pPr marL="0" indent="0">
                  <a:buNone/>
                </a:pPr>
                <a:r>
                  <a:rPr lang="it-IT" sz="2000" dirty="0">
                    <a:solidFill>
                      <a:srgbClr val="202122"/>
                    </a:solidFill>
                  </a:rPr>
                  <a:t>	</a:t>
                </a:r>
                <a:endParaRPr lang="it-IT" sz="2000" i="1" dirty="0">
                  <a:solidFill>
                    <a:srgbClr val="202122"/>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sz="2000" b="1" i="1" dirty="0" smtClean="0">
                          <a:solidFill>
                            <a:srgbClr val="202122"/>
                          </a:solidFill>
                          <a:latin typeface="Cambria Math" panose="02040503050406030204" pitchFamily="18" charset="0"/>
                        </a:rPr>
                        <m:t>𝒉</m:t>
                      </m:r>
                      <m:r>
                        <a:rPr lang="it-IT" sz="2000" b="1" i="1" dirty="0" smtClean="0">
                          <a:solidFill>
                            <a:srgbClr val="202122"/>
                          </a:solidFill>
                          <a:latin typeface="Cambria Math" panose="02040503050406030204" pitchFamily="18" charset="0"/>
                        </a:rPr>
                        <m:t>(</m:t>
                      </m:r>
                      <m:r>
                        <a:rPr lang="it-IT" sz="2000" b="1" i="1" dirty="0" smtClean="0">
                          <a:solidFill>
                            <a:srgbClr val="202122"/>
                          </a:solidFill>
                          <a:latin typeface="Cambria Math" panose="02040503050406030204" pitchFamily="18" charset="0"/>
                        </a:rPr>
                        <m:t>𝒙</m:t>
                      </m:r>
                      <m:r>
                        <a:rPr lang="it-IT" sz="2000" b="1" i="1" dirty="0" smtClean="0">
                          <a:solidFill>
                            <a:srgbClr val="202122"/>
                          </a:solidFill>
                          <a:latin typeface="Cambria Math" panose="02040503050406030204" pitchFamily="18" charset="0"/>
                        </a:rPr>
                        <m:t>) =</m:t>
                      </m:r>
                      <m:r>
                        <a:rPr lang="it-IT" sz="2000" b="1" i="1" dirty="0" smtClean="0">
                          <a:solidFill>
                            <a:srgbClr val="FF0000"/>
                          </a:solidFill>
                          <a:latin typeface="Cambria Math" panose="02040503050406030204" pitchFamily="18" charset="0"/>
                        </a:rPr>
                        <m:t>𝒒</m:t>
                      </m:r>
                      <m:r>
                        <a:rPr lang="it-IT" sz="2000" b="1" i="1" dirty="0" smtClean="0">
                          <a:solidFill>
                            <a:srgbClr val="FF0000"/>
                          </a:solidFill>
                          <a:latin typeface="Cambria Math" panose="02040503050406030204" pitchFamily="18" charset="0"/>
                        </a:rPr>
                        <m:t>(</m:t>
                      </m:r>
                      <m:r>
                        <a:rPr lang="it-IT" sz="2000" b="1" i="1" dirty="0" smtClean="0">
                          <a:solidFill>
                            <a:srgbClr val="FF0000"/>
                          </a:solidFill>
                          <a:latin typeface="Cambria Math" panose="02040503050406030204" pitchFamily="18" charset="0"/>
                        </a:rPr>
                        <m:t>𝒈</m:t>
                      </m:r>
                      <m:d>
                        <m:dPr>
                          <m:ctrlPr>
                            <a:rPr lang="it-IT" sz="2000" b="1" i="1" dirty="0" smtClean="0">
                              <a:solidFill>
                                <a:srgbClr val="FF0000"/>
                              </a:solidFill>
                              <a:latin typeface="Cambria Math" panose="02040503050406030204" pitchFamily="18" charset="0"/>
                            </a:rPr>
                          </m:ctrlPr>
                        </m:dPr>
                        <m:e>
                          <m:r>
                            <a:rPr lang="it-IT" sz="2000" b="1" i="1" dirty="0" smtClean="0">
                              <a:solidFill>
                                <a:srgbClr val="FF0000"/>
                              </a:solidFill>
                              <a:latin typeface="Cambria Math" panose="02040503050406030204" pitchFamily="18" charset="0"/>
                            </a:rPr>
                            <m:t>𝒇</m:t>
                          </m:r>
                          <m:d>
                            <m:dPr>
                              <m:ctrlPr>
                                <a:rPr lang="it-IT" sz="2000" b="1" i="1" dirty="0" smtClean="0">
                                  <a:solidFill>
                                    <a:srgbClr val="FF0000"/>
                                  </a:solidFill>
                                  <a:latin typeface="Cambria Math" panose="02040503050406030204" pitchFamily="18" charset="0"/>
                                </a:rPr>
                              </m:ctrlPr>
                            </m:dPr>
                            <m:e>
                              <m:r>
                                <a:rPr lang="it-IT" sz="2000" b="1" i="1" dirty="0" smtClean="0">
                                  <a:solidFill>
                                    <a:srgbClr val="FF0000"/>
                                  </a:solidFill>
                                  <a:latin typeface="Cambria Math" panose="02040503050406030204" pitchFamily="18" charset="0"/>
                                </a:rPr>
                                <m:t>𝒙</m:t>
                              </m:r>
                            </m:e>
                          </m:d>
                        </m:e>
                      </m:d>
                      <m:r>
                        <a:rPr lang="it-IT" sz="2000" b="1" i="1" dirty="0" smtClean="0">
                          <a:solidFill>
                            <a:srgbClr val="FF0000"/>
                          </a:solidFill>
                          <a:latin typeface="Cambria Math" panose="02040503050406030204" pitchFamily="18" charset="0"/>
                        </a:rPr>
                        <m:t>)</m:t>
                      </m:r>
                    </m:oMath>
                  </m:oMathPara>
                </a14:m>
                <a:endParaRPr lang="it-IT" sz="2000" b="1" dirty="0">
                  <a:solidFill>
                    <a:srgbClr val="FF0000"/>
                  </a:solidFill>
                  <a:latin typeface="Arial" panose="020B0604020202020204" pitchFamily="34" charset="0"/>
                </a:endParaRPr>
              </a:p>
              <a:p>
                <a14:m>
                  <m:oMath xmlns:m="http://schemas.openxmlformats.org/officeDocument/2006/math">
                    <m:f>
                      <m:fPr>
                        <m:ctrlPr>
                          <a:rPr lang="it-IT" sz="2000" b="1" i="1" smtClean="0">
                            <a:solidFill>
                              <a:srgbClr val="0070C0"/>
                            </a:solidFill>
                            <a:latin typeface="Cambria Math" panose="02040503050406030204" pitchFamily="18" charset="0"/>
                          </a:rPr>
                        </m:ctrlPr>
                      </m:fPr>
                      <m:num>
                        <m:r>
                          <a:rPr lang="it-IT" sz="2000" b="1" i="1" smtClean="0">
                            <a:solidFill>
                              <a:srgbClr val="0070C0"/>
                            </a:solidFill>
                            <a:latin typeface="Cambria Math" panose="02040503050406030204" pitchFamily="18" charset="0"/>
                          </a:rPr>
                          <m:t>𝒅𝒉</m:t>
                        </m:r>
                      </m:num>
                      <m:den>
                        <m:r>
                          <a:rPr lang="it-IT" sz="2000" b="1" i="1" smtClean="0">
                            <a:solidFill>
                              <a:srgbClr val="0070C0"/>
                            </a:solidFill>
                            <a:latin typeface="Cambria Math" panose="02040503050406030204" pitchFamily="18" charset="0"/>
                          </a:rPr>
                          <m:t>𝒅𝒙</m:t>
                        </m:r>
                      </m:den>
                    </m:f>
                    <m:r>
                      <a:rPr lang="it-IT" sz="2000" b="1" i="1" smtClean="0">
                        <a:solidFill>
                          <a:srgbClr val="0070C0"/>
                        </a:solidFill>
                        <a:latin typeface="Cambria Math" panose="02040503050406030204" pitchFamily="18" charset="0"/>
                      </a:rPr>
                      <m:t>=</m:t>
                    </m:r>
                    <m:sSup>
                      <m:sSupPr>
                        <m:ctrlPr>
                          <a:rPr lang="it-IT" sz="2000" b="1" i="1" smtClean="0">
                            <a:solidFill>
                              <a:srgbClr val="0070C0"/>
                            </a:solidFill>
                            <a:latin typeface="Cambria Math" panose="02040503050406030204" pitchFamily="18" charset="0"/>
                          </a:rPr>
                        </m:ctrlPr>
                      </m:sSupPr>
                      <m:e>
                        <m:r>
                          <a:rPr lang="it-IT" sz="2000" b="1" i="1" smtClean="0">
                            <a:solidFill>
                              <a:srgbClr val="0070C0"/>
                            </a:solidFill>
                            <a:latin typeface="Cambria Math" panose="02040503050406030204" pitchFamily="18" charset="0"/>
                          </a:rPr>
                          <m:t>𝒒</m:t>
                        </m:r>
                      </m:e>
                      <m:sup>
                        <m:r>
                          <a:rPr lang="it-IT" sz="2000" b="1" i="1" smtClean="0">
                            <a:solidFill>
                              <a:srgbClr val="0070C0"/>
                            </a:solidFill>
                            <a:latin typeface="Cambria Math" panose="02040503050406030204" pitchFamily="18" charset="0"/>
                          </a:rPr>
                          <m:t>′</m:t>
                        </m:r>
                      </m:sup>
                    </m:sSup>
                    <m:d>
                      <m:dPr>
                        <m:ctrlPr>
                          <a:rPr lang="it-IT" sz="2000" b="1" i="1" smtClean="0">
                            <a:solidFill>
                              <a:srgbClr val="0070C0"/>
                            </a:solidFill>
                            <a:latin typeface="Cambria Math" panose="02040503050406030204" pitchFamily="18" charset="0"/>
                          </a:rPr>
                        </m:ctrlPr>
                      </m:dPr>
                      <m:e>
                        <m:r>
                          <a:rPr lang="it-IT" sz="2000" b="1" i="1" smtClean="0">
                            <a:solidFill>
                              <a:srgbClr val="0070C0"/>
                            </a:solidFill>
                            <a:latin typeface="Cambria Math" panose="02040503050406030204" pitchFamily="18" charset="0"/>
                          </a:rPr>
                          <m:t>𝒈</m:t>
                        </m:r>
                        <m:r>
                          <a:rPr lang="it-IT" sz="2000" b="1" i="1" smtClean="0">
                            <a:solidFill>
                              <a:srgbClr val="0070C0"/>
                            </a:solidFill>
                            <a:latin typeface="Cambria Math" panose="02040503050406030204" pitchFamily="18" charset="0"/>
                          </a:rPr>
                          <m:t>(</m:t>
                        </m:r>
                        <m:r>
                          <a:rPr lang="it-IT" sz="2000" b="1" i="1" smtClean="0">
                            <a:solidFill>
                              <a:srgbClr val="0070C0"/>
                            </a:solidFill>
                            <a:latin typeface="Cambria Math" panose="02040503050406030204" pitchFamily="18" charset="0"/>
                          </a:rPr>
                          <m:t>𝒇</m:t>
                        </m:r>
                        <m:d>
                          <m:dPr>
                            <m:ctrlPr>
                              <a:rPr lang="it-IT" sz="2000" b="1" i="1" smtClean="0">
                                <a:solidFill>
                                  <a:srgbClr val="0070C0"/>
                                </a:solidFill>
                                <a:latin typeface="Cambria Math" panose="02040503050406030204" pitchFamily="18" charset="0"/>
                              </a:rPr>
                            </m:ctrlPr>
                          </m:dPr>
                          <m:e>
                            <m:r>
                              <a:rPr lang="it-IT" sz="2000" b="1" i="1" smtClean="0">
                                <a:solidFill>
                                  <a:srgbClr val="0070C0"/>
                                </a:solidFill>
                                <a:latin typeface="Cambria Math" panose="02040503050406030204" pitchFamily="18" charset="0"/>
                              </a:rPr>
                              <m:t>𝒙</m:t>
                            </m:r>
                          </m:e>
                        </m:d>
                      </m:e>
                    </m:d>
                    <m:r>
                      <a:rPr lang="it-IT" sz="2000" b="1" i="1" smtClean="0">
                        <a:solidFill>
                          <a:srgbClr val="0070C0"/>
                        </a:solidFill>
                        <a:latin typeface="Cambria Math" panose="02040503050406030204" pitchFamily="18" charset="0"/>
                      </a:rPr>
                      <m:t>⋅</m:t>
                    </m:r>
                    <m:sSup>
                      <m:sSupPr>
                        <m:ctrlPr>
                          <a:rPr lang="it-IT" sz="2000" b="1" i="1" smtClean="0">
                            <a:solidFill>
                              <a:srgbClr val="0070C0"/>
                            </a:solidFill>
                            <a:latin typeface="Cambria Math" panose="02040503050406030204" pitchFamily="18" charset="0"/>
                          </a:rPr>
                        </m:ctrlPr>
                      </m:sSupPr>
                      <m:e>
                        <m:r>
                          <a:rPr lang="it-IT" sz="2000" b="1" i="1" smtClean="0">
                            <a:solidFill>
                              <a:srgbClr val="0070C0"/>
                            </a:solidFill>
                            <a:latin typeface="Cambria Math" panose="02040503050406030204" pitchFamily="18" charset="0"/>
                          </a:rPr>
                          <m:t>𝒈</m:t>
                        </m:r>
                      </m:e>
                      <m:sup>
                        <m:r>
                          <a:rPr lang="it-IT" sz="2000" b="1" i="1" smtClean="0">
                            <a:solidFill>
                              <a:srgbClr val="0070C0"/>
                            </a:solidFill>
                            <a:latin typeface="Cambria Math" panose="02040503050406030204" pitchFamily="18" charset="0"/>
                          </a:rPr>
                          <m:t>′</m:t>
                        </m:r>
                      </m:sup>
                    </m:sSup>
                    <m:d>
                      <m:dPr>
                        <m:ctrlPr>
                          <a:rPr lang="it-IT" sz="2000" b="1" i="1" smtClean="0">
                            <a:solidFill>
                              <a:srgbClr val="0070C0"/>
                            </a:solidFill>
                            <a:latin typeface="Cambria Math" panose="02040503050406030204" pitchFamily="18" charset="0"/>
                          </a:rPr>
                        </m:ctrlPr>
                      </m:dPr>
                      <m:e>
                        <m:r>
                          <a:rPr lang="it-IT" sz="2000" b="1" i="1" smtClean="0">
                            <a:solidFill>
                              <a:srgbClr val="0070C0"/>
                            </a:solidFill>
                            <a:latin typeface="Cambria Math" panose="02040503050406030204" pitchFamily="18" charset="0"/>
                          </a:rPr>
                          <m:t>𝒇</m:t>
                        </m:r>
                        <m:r>
                          <a:rPr lang="it-IT" sz="2000" b="1" i="1" smtClean="0">
                            <a:solidFill>
                              <a:srgbClr val="0070C0"/>
                            </a:solidFill>
                            <a:latin typeface="Cambria Math" panose="02040503050406030204" pitchFamily="18" charset="0"/>
                          </a:rPr>
                          <m:t>(</m:t>
                        </m:r>
                        <m:r>
                          <a:rPr lang="it-IT" sz="2000" b="1" i="1" smtClean="0">
                            <a:solidFill>
                              <a:srgbClr val="0070C0"/>
                            </a:solidFill>
                            <a:latin typeface="Cambria Math" panose="02040503050406030204" pitchFamily="18" charset="0"/>
                          </a:rPr>
                          <m:t>𝒙</m:t>
                        </m:r>
                      </m:e>
                    </m:d>
                    <m:r>
                      <a:rPr lang="it-IT" sz="2000" b="1" i="1" smtClean="0">
                        <a:solidFill>
                          <a:srgbClr val="0070C0"/>
                        </a:solidFill>
                        <a:latin typeface="Cambria Math" panose="02040503050406030204" pitchFamily="18" charset="0"/>
                      </a:rPr>
                      <m:t>)⋅</m:t>
                    </m:r>
                    <m:r>
                      <a:rPr lang="it-IT" sz="2000" b="1" i="1" smtClean="0">
                        <a:solidFill>
                          <a:srgbClr val="0070C0"/>
                        </a:solidFill>
                        <a:latin typeface="Cambria Math" panose="02040503050406030204" pitchFamily="18" charset="0"/>
                      </a:rPr>
                      <m:t>𝒇</m:t>
                    </m:r>
                    <m:r>
                      <a:rPr lang="it-IT" sz="2000" b="1" i="1" smtClean="0">
                        <a:solidFill>
                          <a:srgbClr val="0070C0"/>
                        </a:solidFill>
                        <a:latin typeface="Cambria Math" panose="02040503050406030204" pitchFamily="18" charset="0"/>
                      </a:rPr>
                      <m:t>′(</m:t>
                    </m:r>
                    <m:r>
                      <a:rPr lang="it-IT" sz="2000" b="1" i="1" smtClean="0">
                        <a:solidFill>
                          <a:srgbClr val="0070C0"/>
                        </a:solidFill>
                        <a:latin typeface="Cambria Math" panose="02040503050406030204" pitchFamily="18" charset="0"/>
                      </a:rPr>
                      <m:t>𝒙</m:t>
                    </m:r>
                    <m:r>
                      <a:rPr lang="it-IT" sz="2000" b="1" i="1" smtClean="0">
                        <a:solidFill>
                          <a:srgbClr val="0070C0"/>
                        </a:solidFill>
                        <a:latin typeface="Cambria Math" panose="02040503050406030204" pitchFamily="18" charset="0"/>
                      </a:rPr>
                      <m:t>)</m:t>
                    </m:r>
                  </m:oMath>
                </a14:m>
                <a:endParaRPr lang="it-IT" sz="2000" b="1" dirty="0"/>
              </a:p>
            </p:txBody>
          </p:sp>
        </mc:Choice>
        <mc:Fallback xmlns="">
          <p:sp>
            <p:nvSpPr>
              <p:cNvPr id="3" name="Segnaposto contenuto 2">
                <a:extLst>
                  <a:ext uri="{FF2B5EF4-FFF2-40B4-BE49-F238E27FC236}">
                    <a16:creationId xmlns:a16="http://schemas.microsoft.com/office/drawing/2014/main" id="{F2064FB0-8DBB-8135-BC57-E799AD9D65F3}"/>
                  </a:ext>
                </a:extLst>
              </p:cNvPr>
              <p:cNvSpPr>
                <a:spLocks noGrp="1" noRot="1" noChangeAspect="1" noMove="1" noResize="1" noEditPoints="1" noAdjustHandles="1" noChangeArrowheads="1" noChangeShapeType="1" noTextEdit="1"/>
              </p:cNvSpPr>
              <p:nvPr>
                <p:ph idx="1"/>
              </p:nvPr>
            </p:nvSpPr>
            <p:spPr>
              <a:xfrm>
                <a:off x="838200" y="2002906"/>
                <a:ext cx="10666445" cy="4351338"/>
              </a:xfrm>
              <a:blipFill>
                <a:blip r:embed="rId2"/>
                <a:stretch>
                  <a:fillRect l="-515" t="-1403"/>
                </a:stretch>
              </a:blipFill>
            </p:spPr>
            <p:txBody>
              <a:bodyPr/>
              <a:lstStyle/>
              <a:p>
                <a:r>
                  <a:rPr lang="it-IT">
                    <a:noFill/>
                  </a:rPr>
                  <a:t> </a:t>
                </a:r>
              </a:p>
            </p:txBody>
          </p:sp>
        </mc:Fallback>
      </mc:AlternateContent>
    </p:spTree>
    <p:extLst>
      <p:ext uri="{BB962C8B-B14F-4D97-AF65-F5344CB8AC3E}">
        <p14:creationId xmlns:p14="http://schemas.microsoft.com/office/powerpoint/2010/main" val="1121884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5ADF81-06DD-DF0E-89CA-021AB9C821C2}"/>
              </a:ext>
            </a:extLst>
          </p:cNvPr>
          <p:cNvSpPr>
            <a:spLocks noGrp="1"/>
          </p:cNvSpPr>
          <p:nvPr>
            <p:ph type="title"/>
          </p:nvPr>
        </p:nvSpPr>
        <p:spPr/>
        <p:txBody>
          <a:bodyPr>
            <a:normAutofit/>
          </a:bodyPr>
          <a:lstStyle/>
          <a:p>
            <a:r>
              <a:rPr lang="it-IT" sz="2400" b="1" dirty="0">
                <a:solidFill>
                  <a:srgbClr val="FF0000"/>
                </a:solidFill>
              </a:rPr>
              <a:t>Derivata composta di funzioni di più variabili reali: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604D341-FE3E-610A-1132-7C3834488F9B}"/>
                  </a:ext>
                </a:extLst>
              </p:cNvPr>
              <p:cNvSpPr>
                <a:spLocks noGrp="1"/>
              </p:cNvSpPr>
              <p:nvPr>
                <p:ph idx="1"/>
              </p:nvPr>
            </p:nvSpPr>
            <p:spPr>
              <a:xfrm>
                <a:off x="707572" y="1690688"/>
                <a:ext cx="10515600" cy="4351338"/>
              </a:xfrm>
            </p:spPr>
            <p:txBody>
              <a:bodyPr>
                <a:normAutofit/>
              </a:bodyPr>
              <a:lstStyle/>
              <a:p>
                <a:r>
                  <a:rPr lang="it-IT" sz="2400" dirty="0"/>
                  <a:t>Se  </a:t>
                </a:r>
                <a14:m>
                  <m:oMath xmlns:m="http://schemas.openxmlformats.org/officeDocument/2006/math">
                    <m:r>
                      <a:rPr lang="it-IT" sz="2400" b="0" i="1" smtClean="0">
                        <a:latin typeface="Cambria Math" panose="02040503050406030204" pitchFamily="18" charset="0"/>
                      </a:rPr>
                      <m:t>𝑥</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𝑡</m:t>
                        </m:r>
                      </m:e>
                    </m:d>
                    <m:r>
                      <a:rPr lang="it-IT" sz="2400" b="0" i="1" smtClean="0">
                        <a:latin typeface="Cambria Math" panose="02040503050406030204" pitchFamily="18" charset="0"/>
                      </a:rPr>
                      <m:t>=</m:t>
                    </m:r>
                    <m:d>
                      <m:dPr>
                        <m:ctrlPr>
                          <a:rPr lang="it-IT" sz="2400" b="0" i="1" smtClean="0">
                            <a:latin typeface="Cambria Math" panose="02040503050406030204" pitchFamily="18" charset="0"/>
                          </a:rPr>
                        </m:ctrlPr>
                      </m:dPr>
                      <m:e>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𝑥</m:t>
                            </m:r>
                          </m:e>
                          <m:sub>
                            <m:r>
                              <a:rPr lang="it-IT" sz="2400" b="0" i="1" smtClean="0">
                                <a:latin typeface="Cambria Math" panose="02040503050406030204" pitchFamily="18" charset="0"/>
                              </a:rPr>
                              <m:t>1</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𝑡</m:t>
                            </m:r>
                          </m:e>
                        </m:d>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𝑥</m:t>
                            </m:r>
                          </m:e>
                          <m:sub>
                            <m:r>
                              <a:rPr lang="it-IT" sz="2400" b="0" i="1" smtClean="0">
                                <a:latin typeface="Cambria Math" panose="02040503050406030204" pitchFamily="18" charset="0"/>
                              </a:rPr>
                              <m:t>2</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𝑡</m:t>
                            </m:r>
                          </m:e>
                        </m:d>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𝑥</m:t>
                            </m:r>
                          </m:e>
                          <m:sub>
                            <m:r>
                              <a:rPr lang="it-IT" sz="2400" b="0" i="1" smtClean="0">
                                <a:latin typeface="Cambria Math" panose="02040503050406030204" pitchFamily="18" charset="0"/>
                              </a:rPr>
                              <m:t>𝑛</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𝑡</m:t>
                            </m:r>
                          </m:e>
                        </m:d>
                      </m:e>
                    </m:d>
                    <m:r>
                      <a:rPr lang="it-IT" sz="2400" b="0" i="1" smtClean="0">
                        <a:latin typeface="Cambria Math" panose="02040503050406030204" pitchFamily="18" charset="0"/>
                      </a:rPr>
                      <m:t> </m:t>
                    </m:r>
                  </m:oMath>
                </a14:m>
                <a:r>
                  <a:rPr lang="it-IT" sz="2400" dirty="0"/>
                  <a:t> è un vettore di </a:t>
                </a:r>
                <a14:m>
                  <m:oMath xmlns:m="http://schemas.openxmlformats.org/officeDocument/2006/math">
                    <m:sSup>
                      <m:sSupPr>
                        <m:ctrlPr>
                          <a:rPr lang="it-IT" sz="2400" i="1" dirty="0" smtClean="0">
                            <a:latin typeface="Cambria Math" panose="02040503050406030204" pitchFamily="18" charset="0"/>
                          </a:rPr>
                        </m:ctrlPr>
                      </m:sSupPr>
                      <m:e>
                        <m:r>
                          <a:rPr lang="it-IT" sz="2400" i="1" dirty="0" smtClean="0">
                            <a:latin typeface="Cambria Math" panose="02040503050406030204" pitchFamily="18" charset="0"/>
                          </a:rPr>
                          <m:t>𝑅</m:t>
                        </m:r>
                      </m:e>
                      <m:sup>
                        <m:r>
                          <a:rPr lang="it-IT" sz="2400" i="1" dirty="0" smtClean="0">
                            <a:latin typeface="Cambria Math" panose="02040503050406030204" pitchFamily="18" charset="0"/>
                          </a:rPr>
                          <m:t>𝑛</m:t>
                        </m:r>
                      </m:sup>
                    </m:sSup>
                    <m:r>
                      <a:rPr lang="it-IT" sz="2400" i="1" dirty="0" smtClean="0">
                        <a:latin typeface="Cambria Math" panose="02040503050406030204" pitchFamily="18" charset="0"/>
                      </a:rPr>
                      <m:t> </m:t>
                    </m:r>
                  </m:oMath>
                </a14:m>
                <a:r>
                  <a:rPr lang="it-IT" sz="2400" dirty="0"/>
                  <a:t>le cui componenti sono funzioni derivabili  e se </a:t>
                </a:r>
                <a14:m>
                  <m:oMath xmlns:m="http://schemas.openxmlformats.org/officeDocument/2006/math">
                    <m:r>
                      <a:rPr lang="it-IT" sz="2400" i="1" dirty="0" smtClean="0">
                        <a:latin typeface="Cambria Math" panose="02040503050406030204" pitchFamily="18" charset="0"/>
                      </a:rPr>
                      <m:t>𝑓</m:t>
                    </m:r>
                    <m:r>
                      <a:rPr lang="it-IT" sz="2400" i="1" dirty="0" smtClean="0">
                        <a:latin typeface="Cambria Math" panose="02040503050406030204" pitchFamily="18" charset="0"/>
                      </a:rPr>
                      <m:t> </m:t>
                    </m:r>
                  </m:oMath>
                </a14:m>
                <a:r>
                  <a:rPr lang="it-IT" sz="2400" dirty="0"/>
                  <a:t>è una funzione differenziabile in </a:t>
                </a:r>
                <a14:m>
                  <m:oMath xmlns:m="http://schemas.openxmlformats.org/officeDocument/2006/math">
                    <m:r>
                      <a:rPr lang="it-IT" sz="2400" i="1" dirty="0" smtClean="0">
                        <a:latin typeface="Cambria Math" panose="02040503050406030204" pitchFamily="18" charset="0"/>
                      </a:rPr>
                      <m:t>𝑥</m:t>
                    </m:r>
                    <m:r>
                      <a:rPr lang="it-IT" sz="2400" i="1" dirty="0" smtClean="0">
                        <a:latin typeface="Cambria Math" panose="02040503050406030204" pitchFamily="18" charset="0"/>
                      </a:rPr>
                      <m:t>(</m:t>
                    </m:r>
                    <m:r>
                      <a:rPr lang="it-IT" sz="2400" i="1" dirty="0" smtClean="0">
                        <a:latin typeface="Cambria Math" panose="02040503050406030204" pitchFamily="18" charset="0"/>
                      </a:rPr>
                      <m:t>𝑡</m:t>
                    </m:r>
                    <m:r>
                      <a:rPr lang="it-IT" sz="2400" i="1" dirty="0" smtClean="0">
                        <a:latin typeface="Cambria Math" panose="02040503050406030204" pitchFamily="18" charset="0"/>
                      </a:rPr>
                      <m:t>)</m:t>
                    </m:r>
                  </m:oMath>
                </a14:m>
                <a:r>
                  <a:rPr lang="it-IT" sz="2400" dirty="0"/>
                  <a:t> , allora la funzione composta </a:t>
                </a:r>
                <a14:m>
                  <m:oMath xmlns:m="http://schemas.openxmlformats.org/officeDocument/2006/math">
                    <m:r>
                      <a:rPr lang="it-IT" sz="2400" i="1" dirty="0" smtClean="0">
                        <a:solidFill>
                          <a:srgbClr val="FF0000"/>
                        </a:solidFill>
                        <a:latin typeface="Cambria Math" panose="02040503050406030204" pitchFamily="18" charset="0"/>
                      </a:rPr>
                      <m:t>𝐹</m:t>
                    </m:r>
                    <m:r>
                      <a:rPr lang="it-IT" sz="2400" i="1" dirty="0" smtClean="0">
                        <a:solidFill>
                          <a:srgbClr val="FF0000"/>
                        </a:solidFill>
                        <a:latin typeface="Cambria Math" panose="02040503050406030204" pitchFamily="18" charset="0"/>
                      </a:rPr>
                      <m:t>(</m:t>
                    </m:r>
                    <m:r>
                      <a:rPr lang="it-IT" sz="2400" i="1" dirty="0" smtClean="0">
                        <a:solidFill>
                          <a:srgbClr val="FF0000"/>
                        </a:solidFill>
                        <a:latin typeface="Cambria Math" panose="02040503050406030204" pitchFamily="18" charset="0"/>
                      </a:rPr>
                      <m:t>𝑡</m:t>
                    </m:r>
                    <m:r>
                      <a:rPr lang="it-IT" sz="2400" i="1" dirty="0" smtClean="0">
                        <a:solidFill>
                          <a:srgbClr val="FF0000"/>
                        </a:solidFill>
                        <a:latin typeface="Cambria Math" panose="02040503050406030204" pitchFamily="18" charset="0"/>
                      </a:rPr>
                      <m:t>)=</m:t>
                    </m:r>
                    <m:r>
                      <a:rPr lang="it-IT" sz="2400" i="1" dirty="0" smtClean="0">
                        <a:solidFill>
                          <a:srgbClr val="FF0000"/>
                        </a:solidFill>
                        <a:latin typeface="Cambria Math" panose="02040503050406030204" pitchFamily="18" charset="0"/>
                      </a:rPr>
                      <m:t>𝑓</m:t>
                    </m:r>
                    <m:r>
                      <a:rPr lang="it-IT" sz="2400" i="1" dirty="0" smtClean="0">
                        <a:solidFill>
                          <a:srgbClr val="FF0000"/>
                        </a:solidFill>
                        <a:latin typeface="Cambria Math" panose="02040503050406030204" pitchFamily="18" charset="0"/>
                      </a:rPr>
                      <m:t>(</m:t>
                    </m:r>
                    <m:r>
                      <a:rPr lang="it-IT" sz="2400" i="1" dirty="0" smtClean="0">
                        <a:solidFill>
                          <a:srgbClr val="FF0000"/>
                        </a:solidFill>
                        <a:latin typeface="Cambria Math" panose="02040503050406030204" pitchFamily="18" charset="0"/>
                      </a:rPr>
                      <m:t>𝑥</m:t>
                    </m:r>
                    <m:r>
                      <a:rPr lang="it-IT" sz="2400" i="1" dirty="0" smtClean="0">
                        <a:solidFill>
                          <a:srgbClr val="FF0000"/>
                        </a:solidFill>
                        <a:latin typeface="Cambria Math" panose="02040503050406030204" pitchFamily="18" charset="0"/>
                      </a:rPr>
                      <m:t>(</m:t>
                    </m:r>
                    <m:r>
                      <a:rPr lang="it-IT" sz="2400" i="1" dirty="0" smtClean="0">
                        <a:solidFill>
                          <a:srgbClr val="FF0000"/>
                        </a:solidFill>
                        <a:latin typeface="Cambria Math" panose="02040503050406030204" pitchFamily="18" charset="0"/>
                      </a:rPr>
                      <m:t>𝑡</m:t>
                    </m:r>
                    <m:r>
                      <a:rPr lang="it-IT" sz="2400" i="1" dirty="0" smtClean="0">
                        <a:solidFill>
                          <a:srgbClr val="FF0000"/>
                        </a:solidFill>
                        <a:latin typeface="Cambria Math" panose="02040503050406030204" pitchFamily="18" charset="0"/>
                      </a:rPr>
                      <m:t>)) </m:t>
                    </m:r>
                  </m:oMath>
                </a14:m>
                <a:r>
                  <a:rPr lang="it-IT" sz="2400" dirty="0"/>
                  <a:t>è differenziabile nella variabile </a:t>
                </a:r>
                <a14:m>
                  <m:oMath xmlns:m="http://schemas.openxmlformats.org/officeDocument/2006/math">
                    <m:r>
                      <a:rPr lang="it-IT" sz="2400" i="1" dirty="0" smtClean="0">
                        <a:latin typeface="Cambria Math" panose="02040503050406030204" pitchFamily="18" charset="0"/>
                      </a:rPr>
                      <m:t>𝑡</m:t>
                    </m:r>
                  </m:oMath>
                </a14:m>
                <a:r>
                  <a:rPr lang="it-IT" sz="2400" dirty="0"/>
                  <a:t> e si </a:t>
                </a:r>
                <a:r>
                  <a:rPr lang="it-IT" sz="2400"/>
                  <a:t>ha:</a:t>
                </a:r>
              </a:p>
              <a:p>
                <a:endParaRPr lang="it-IT" sz="2400" dirty="0"/>
              </a:p>
              <a:p>
                <a:pPr marL="0" indent="0">
                  <a:buNone/>
                </a:pPr>
                <a14:m>
                  <m:oMathPara xmlns:m="http://schemas.openxmlformats.org/officeDocument/2006/math">
                    <m:oMathParaPr>
                      <m:jc m:val="centerGroup"/>
                    </m:oMathParaPr>
                    <m:oMath xmlns:m="http://schemas.openxmlformats.org/officeDocument/2006/math">
                      <m:sSup>
                        <m:sSupPr>
                          <m:ctrlPr>
                            <a:rPr lang="it-IT" sz="2400" b="0" i="1" smtClean="0">
                              <a:latin typeface="Cambria Math" panose="02040503050406030204" pitchFamily="18" charset="0"/>
                            </a:rPr>
                          </m:ctrlPr>
                        </m:sSupPr>
                        <m:e>
                          <m:r>
                            <a:rPr lang="it-IT" sz="2400" b="0" i="1" smtClean="0">
                              <a:latin typeface="Cambria Math" panose="02040503050406030204" pitchFamily="18" charset="0"/>
                            </a:rPr>
                            <m:t>𝐹</m:t>
                          </m:r>
                        </m:e>
                        <m:sup>
                          <m:r>
                            <a:rPr lang="it-IT" sz="2400" b="0" i="1" smtClean="0">
                              <a:latin typeface="Cambria Math" panose="02040503050406030204" pitchFamily="18" charset="0"/>
                            </a:rPr>
                            <m:t>′</m:t>
                          </m:r>
                        </m:sup>
                      </m:sSup>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𝑡</m:t>
                          </m:r>
                        </m:e>
                      </m:d>
                      <m:r>
                        <a:rPr lang="it-IT" sz="2400" b="0" i="1" smtClean="0">
                          <a:latin typeface="Cambria Math" panose="02040503050406030204" pitchFamily="18" charset="0"/>
                        </a:rPr>
                        <m:t>= </m:t>
                      </m:r>
                      <m:nary>
                        <m:naryPr>
                          <m:chr m:val="∑"/>
                          <m:ctrlPr>
                            <a:rPr lang="it-IT" sz="2400" b="0" i="1" smtClean="0">
                              <a:latin typeface="Cambria Math" panose="02040503050406030204" pitchFamily="18" charset="0"/>
                            </a:rPr>
                          </m:ctrlPr>
                        </m:naryPr>
                        <m:sub>
                          <m:r>
                            <m:rPr>
                              <m:brk m:alnAt="23"/>
                            </m:rPr>
                            <a:rPr lang="it-IT" sz="2400" b="0" i="1" smtClean="0">
                              <a:latin typeface="Cambria Math" panose="02040503050406030204" pitchFamily="18" charset="0"/>
                            </a:rPr>
                            <m:t>𝑖</m:t>
                          </m:r>
                          <m:r>
                            <a:rPr lang="it-IT" sz="2400" b="0" i="1" smtClean="0">
                              <a:latin typeface="Cambria Math" panose="02040503050406030204" pitchFamily="18" charset="0"/>
                            </a:rPr>
                            <m:t>=1 </m:t>
                          </m:r>
                        </m:sub>
                        <m:sup>
                          <m:r>
                            <a:rPr lang="it-IT" sz="2400" b="0" i="1" smtClean="0">
                              <a:latin typeface="Cambria Math" panose="02040503050406030204" pitchFamily="18" charset="0"/>
                            </a:rPr>
                            <m:t>𝑛</m:t>
                          </m:r>
                        </m:sup>
                        <m:e>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m:t>
                              </m:r>
                              <m:r>
                                <a:rPr lang="it-IT" sz="2400" b="0" i="1" smtClean="0">
                                  <a:latin typeface="Cambria Math" panose="02040503050406030204" pitchFamily="18" charset="0"/>
                                </a:rPr>
                                <m:t>𝑓</m:t>
                              </m:r>
                              <m:r>
                                <a:rPr lang="it-IT" sz="2400" b="0" i="1" smtClean="0">
                                  <a:latin typeface="Cambria Math" panose="02040503050406030204" pitchFamily="18" charset="0"/>
                                </a:rPr>
                                <m:t>(</m:t>
                              </m:r>
                              <m:r>
                                <a:rPr lang="it-IT" sz="2400" b="0" i="1" smtClean="0">
                                  <a:latin typeface="Cambria Math" panose="02040503050406030204" pitchFamily="18" charset="0"/>
                                </a:rPr>
                                <m:t>𝑥</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𝑡</m:t>
                                  </m:r>
                                </m:e>
                              </m:d>
                              <m:r>
                                <a:rPr lang="it-IT" sz="2400" b="0" i="1" smtClean="0">
                                  <a:latin typeface="Cambria Math" panose="02040503050406030204" pitchFamily="18" charset="0"/>
                                </a:rPr>
                                <m:t>)</m:t>
                              </m:r>
                            </m:num>
                            <m:den>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𝑥</m:t>
                                  </m:r>
                                </m:e>
                                <m:sub>
                                  <m:r>
                                    <a:rPr lang="it-IT" sz="2400" b="0" i="1" smtClean="0">
                                      <a:latin typeface="Cambria Math" panose="02040503050406030204" pitchFamily="18" charset="0"/>
                                    </a:rPr>
                                    <m:t>𝑖</m:t>
                                  </m:r>
                                </m:sub>
                              </m:sSub>
                            </m:den>
                          </m:f>
                        </m:e>
                      </m:nary>
                      <m:r>
                        <a:rPr lang="it-IT" sz="2400" b="0" i="1" smtClean="0">
                          <a:latin typeface="Cambria Math" panose="02040503050406030204" pitchFamily="18" charset="0"/>
                        </a:rPr>
                        <m:t>⋅</m:t>
                      </m:r>
                      <m:sSubSup>
                        <m:sSubSupPr>
                          <m:ctrlPr>
                            <a:rPr lang="it-IT" sz="2400" b="0" i="1" smtClean="0">
                              <a:latin typeface="Cambria Math" panose="02040503050406030204" pitchFamily="18" charset="0"/>
                            </a:rPr>
                          </m:ctrlPr>
                        </m:sSubSupPr>
                        <m:e>
                          <m:r>
                            <a:rPr lang="it-IT" sz="2400" b="0" i="1" smtClean="0">
                              <a:latin typeface="Cambria Math" panose="02040503050406030204" pitchFamily="18" charset="0"/>
                            </a:rPr>
                            <m:t>𝑥</m:t>
                          </m:r>
                        </m:e>
                        <m:sub>
                          <m:r>
                            <a:rPr lang="it-IT" sz="2400" b="0" i="1" smtClean="0">
                              <a:latin typeface="Cambria Math" panose="02040503050406030204" pitchFamily="18" charset="0"/>
                            </a:rPr>
                            <m:t>𝑖</m:t>
                          </m:r>
                        </m:sub>
                        <m:sup>
                          <m:r>
                            <a:rPr lang="it-IT" sz="2400" b="0" i="1" smtClean="0">
                              <a:latin typeface="Cambria Math" panose="02040503050406030204" pitchFamily="18" charset="0"/>
                            </a:rPr>
                            <m:t>′</m:t>
                          </m:r>
                        </m:sup>
                      </m:sSubSup>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𝑡</m:t>
                          </m:r>
                        </m:e>
                      </m:d>
                      <m:r>
                        <a:rPr lang="it-IT" sz="2400" b="0" i="1" smtClean="0">
                          <a:latin typeface="Cambria Math" panose="02040503050406030204" pitchFamily="18" charset="0"/>
                        </a:rPr>
                        <m:t>=&lt;</m:t>
                      </m:r>
                      <m:r>
                        <m:rPr>
                          <m:sty m:val="p"/>
                        </m:rPr>
                        <a:rPr lang="it-IT" sz="2400" b="0" i="0" smtClean="0">
                          <a:latin typeface="Cambria Math" panose="02040503050406030204" pitchFamily="18" charset="0"/>
                        </a:rPr>
                        <m:t>∇</m:t>
                      </m:r>
                      <m:r>
                        <a:rPr lang="it-IT" sz="2400" b="0" i="1" smtClean="0">
                          <a:latin typeface="Cambria Math" panose="02040503050406030204" pitchFamily="18" charset="0"/>
                        </a:rPr>
                        <m:t>𝑓</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𝑥</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𝑡</m:t>
                              </m:r>
                            </m:e>
                          </m:d>
                        </m:e>
                      </m:d>
                      <m:r>
                        <a:rPr lang="it-IT" sz="2400" b="0" i="1" smtClean="0">
                          <a:latin typeface="Cambria Math" panose="02040503050406030204" pitchFamily="18" charset="0"/>
                        </a:rPr>
                        <m:t>,</m:t>
                      </m:r>
                      <m:sSup>
                        <m:sSupPr>
                          <m:ctrlPr>
                            <a:rPr lang="it-IT" sz="2400" b="0" i="1" smtClean="0">
                              <a:latin typeface="Cambria Math" panose="02040503050406030204" pitchFamily="18" charset="0"/>
                            </a:rPr>
                          </m:ctrlPr>
                        </m:sSupPr>
                        <m:e>
                          <m:r>
                            <a:rPr lang="it-IT" sz="2400" b="0" i="1" smtClean="0">
                              <a:latin typeface="Cambria Math" panose="02040503050406030204" pitchFamily="18" charset="0"/>
                            </a:rPr>
                            <m:t>𝑥</m:t>
                          </m:r>
                        </m:e>
                        <m:sup>
                          <m:r>
                            <a:rPr lang="it-IT" sz="2400" b="0" i="1" smtClean="0">
                              <a:latin typeface="Cambria Math" panose="02040503050406030204" pitchFamily="18" charset="0"/>
                            </a:rPr>
                            <m:t>′</m:t>
                          </m:r>
                        </m:sup>
                      </m:sSup>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𝑡</m:t>
                          </m:r>
                        </m:e>
                      </m:d>
                      <m:r>
                        <a:rPr lang="it-IT" sz="2400" b="0" i="1" smtClean="0">
                          <a:latin typeface="Cambria Math" panose="02040503050406030204" pitchFamily="18" charset="0"/>
                        </a:rPr>
                        <m:t>&gt;</m:t>
                      </m:r>
                    </m:oMath>
                  </m:oMathPara>
                </a14:m>
                <a:endParaRPr lang="it-IT" sz="2400" b="0" dirty="0"/>
              </a:p>
              <a:p>
                <a:r>
                  <a:rPr lang="it-IT" sz="2400" dirty="0"/>
                  <a:t>Esempio: data la funzione </a:t>
                </a:r>
                <a14:m>
                  <m:oMath xmlns:m="http://schemas.openxmlformats.org/officeDocument/2006/math">
                    <m:r>
                      <a:rPr lang="it-IT" sz="2400" b="0" i="1" smtClean="0">
                        <a:latin typeface="Cambria Math" panose="02040503050406030204" pitchFamily="18" charset="0"/>
                      </a:rPr>
                      <m:t>𝑓</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h</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𝑡</m:t>
                            </m:r>
                          </m:e>
                        </m:d>
                        <m:r>
                          <a:rPr lang="it-IT" sz="2400" b="0" i="1" smtClean="0">
                            <a:latin typeface="Cambria Math" panose="02040503050406030204" pitchFamily="18" charset="0"/>
                          </a:rPr>
                          <m:t>,</m:t>
                        </m:r>
                        <m:r>
                          <a:rPr lang="it-IT" sz="2400" b="0" i="1" smtClean="0">
                            <a:latin typeface="Cambria Math" panose="02040503050406030204" pitchFamily="18" charset="0"/>
                          </a:rPr>
                          <m:t>𝑔</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𝑡</m:t>
                            </m:r>
                          </m:e>
                        </m:d>
                      </m:e>
                    </m:d>
                  </m:oMath>
                </a14:m>
                <a:r>
                  <a:rPr lang="it-IT" sz="2400" b="0" dirty="0"/>
                  <a:t>, la derivata di </a:t>
                </a:r>
                <a14:m>
                  <m:oMath xmlns:m="http://schemas.openxmlformats.org/officeDocument/2006/math">
                    <m:r>
                      <a:rPr lang="it-IT" sz="2400" b="0" i="1" smtClean="0">
                        <a:latin typeface="Cambria Math" panose="02040503050406030204" pitchFamily="18" charset="0"/>
                      </a:rPr>
                      <m:t>𝑓</m:t>
                    </m:r>
                  </m:oMath>
                </a14:m>
                <a:r>
                  <a:rPr lang="it-IT" sz="2400" b="0" dirty="0"/>
                  <a:t> rispetto a t si calcola come:</a:t>
                </a:r>
              </a:p>
              <a:p>
                <a:pPr marL="0" indent="0" algn="ctr">
                  <a:buNone/>
                </a:pPr>
                <a14:m>
                  <m:oMath xmlns:m="http://schemas.openxmlformats.org/officeDocument/2006/math">
                    <m:f>
                      <m:fPr>
                        <m:ctrlPr>
                          <a:rPr lang="it-IT" sz="2400" i="1" smtClean="0">
                            <a:latin typeface="Cambria Math" panose="02040503050406030204" pitchFamily="18" charset="0"/>
                          </a:rPr>
                        </m:ctrlPr>
                      </m:fPr>
                      <m:num>
                        <m:r>
                          <a:rPr lang="it-IT" sz="2400" b="0" i="1" smtClean="0">
                            <a:latin typeface="Cambria Math" panose="02040503050406030204" pitchFamily="18" charset="0"/>
                          </a:rPr>
                          <m:t>𝑑𝑓</m:t>
                        </m:r>
                      </m:num>
                      <m:den>
                        <m:r>
                          <a:rPr lang="it-IT" sz="2400" b="0" i="1" smtClean="0">
                            <a:latin typeface="Cambria Math" panose="02040503050406030204" pitchFamily="18" charset="0"/>
                          </a:rPr>
                          <m:t>𝑑𝑡</m:t>
                        </m:r>
                      </m:den>
                    </m:f>
                  </m:oMath>
                </a14:m>
                <a:r>
                  <a:rPr lang="it-IT" sz="2400" dirty="0"/>
                  <a:t>= </a:t>
                </a:r>
                <a14:m>
                  <m:oMath xmlns:m="http://schemas.openxmlformats.org/officeDocument/2006/math">
                    <m:f>
                      <m:fPr>
                        <m:ctrlPr>
                          <a:rPr lang="it-IT" sz="2400" i="1" smtClean="0">
                            <a:latin typeface="Cambria Math" panose="02040503050406030204" pitchFamily="18" charset="0"/>
                          </a:rPr>
                        </m:ctrlPr>
                      </m:fPr>
                      <m:num>
                        <m:r>
                          <a:rPr lang="it-IT" sz="2400" b="0" i="1" smtClean="0">
                            <a:latin typeface="Cambria Math" panose="02040503050406030204" pitchFamily="18" charset="0"/>
                          </a:rPr>
                          <m:t>𝑑𝑓</m:t>
                        </m:r>
                      </m:num>
                      <m:den>
                        <m:r>
                          <a:rPr lang="it-IT" sz="2400" b="0" i="1" smtClean="0">
                            <a:latin typeface="Cambria Math" panose="02040503050406030204" pitchFamily="18" charset="0"/>
                          </a:rPr>
                          <m:t>𝑑h</m:t>
                        </m:r>
                      </m:den>
                    </m:f>
                  </m:oMath>
                </a14:m>
                <a:r>
                  <a:rPr lang="it-IT" sz="2400" dirty="0"/>
                  <a:t> </a:t>
                </a:r>
                <a14:m>
                  <m:oMath xmlns:m="http://schemas.openxmlformats.org/officeDocument/2006/math">
                    <m:f>
                      <m:fPr>
                        <m:ctrlPr>
                          <a:rPr lang="it-IT" sz="2400" i="1" smtClean="0">
                            <a:latin typeface="Cambria Math" panose="02040503050406030204" pitchFamily="18" charset="0"/>
                          </a:rPr>
                        </m:ctrlPr>
                      </m:fPr>
                      <m:num>
                        <m:r>
                          <a:rPr lang="it-IT" sz="2400" b="0" i="1" smtClean="0">
                            <a:latin typeface="Cambria Math" panose="02040503050406030204" pitchFamily="18" charset="0"/>
                          </a:rPr>
                          <m:t>𝑑h</m:t>
                        </m:r>
                      </m:num>
                      <m:den>
                        <m:r>
                          <a:rPr lang="it-IT" sz="2400" b="0" i="1" smtClean="0">
                            <a:latin typeface="Cambria Math" panose="02040503050406030204" pitchFamily="18" charset="0"/>
                          </a:rPr>
                          <m:t>𝑑𝑡</m:t>
                        </m:r>
                      </m:den>
                    </m:f>
                  </m:oMath>
                </a14:m>
                <a:r>
                  <a:rPr lang="it-IT" sz="2400" dirty="0"/>
                  <a:t>+ </a:t>
                </a:r>
                <a14:m>
                  <m:oMath xmlns:m="http://schemas.openxmlformats.org/officeDocument/2006/math">
                    <m:f>
                      <m:fPr>
                        <m:ctrlPr>
                          <a:rPr lang="it-IT" sz="2400" i="1" smtClean="0">
                            <a:latin typeface="Cambria Math" panose="02040503050406030204" pitchFamily="18" charset="0"/>
                          </a:rPr>
                        </m:ctrlPr>
                      </m:fPr>
                      <m:num>
                        <m:r>
                          <a:rPr lang="it-IT" sz="2400" b="0" i="1" smtClean="0">
                            <a:latin typeface="Cambria Math" panose="02040503050406030204" pitchFamily="18" charset="0"/>
                          </a:rPr>
                          <m:t>𝑑𝑓</m:t>
                        </m:r>
                      </m:num>
                      <m:den>
                        <m:r>
                          <a:rPr lang="it-IT" sz="2400" b="0" i="1" smtClean="0">
                            <a:latin typeface="Cambria Math" panose="02040503050406030204" pitchFamily="18" charset="0"/>
                          </a:rPr>
                          <m:t>𝑑𝑔</m:t>
                        </m:r>
                      </m:den>
                    </m:f>
                  </m:oMath>
                </a14:m>
                <a:r>
                  <a:rPr lang="it-IT" sz="2400" dirty="0"/>
                  <a:t> </a:t>
                </a:r>
                <a14:m>
                  <m:oMath xmlns:m="http://schemas.openxmlformats.org/officeDocument/2006/math">
                    <m:f>
                      <m:fPr>
                        <m:ctrlPr>
                          <a:rPr lang="it-IT" sz="2400" i="1" smtClean="0">
                            <a:latin typeface="Cambria Math" panose="02040503050406030204" pitchFamily="18" charset="0"/>
                          </a:rPr>
                        </m:ctrlPr>
                      </m:fPr>
                      <m:num>
                        <m:r>
                          <a:rPr lang="it-IT" sz="2400" b="0" i="1" smtClean="0">
                            <a:latin typeface="Cambria Math" panose="02040503050406030204" pitchFamily="18" charset="0"/>
                          </a:rPr>
                          <m:t>𝑑𝑔</m:t>
                        </m:r>
                      </m:num>
                      <m:den>
                        <m:r>
                          <a:rPr lang="it-IT" sz="2400" b="0" i="1" smtClean="0">
                            <a:latin typeface="Cambria Math" panose="02040503050406030204" pitchFamily="18" charset="0"/>
                          </a:rPr>
                          <m:t>𝑑𝑡</m:t>
                        </m:r>
                      </m:den>
                    </m:f>
                  </m:oMath>
                </a14:m>
                <a:endParaRPr lang="it-IT" sz="2400" dirty="0"/>
              </a:p>
            </p:txBody>
          </p:sp>
        </mc:Choice>
        <mc:Fallback xmlns="">
          <p:sp>
            <p:nvSpPr>
              <p:cNvPr id="3" name="Segnaposto contenuto 2">
                <a:extLst>
                  <a:ext uri="{FF2B5EF4-FFF2-40B4-BE49-F238E27FC236}">
                    <a16:creationId xmlns:a16="http://schemas.microsoft.com/office/drawing/2014/main" id="{9604D341-FE3E-610A-1132-7C3834488F9B}"/>
                  </a:ext>
                </a:extLst>
              </p:cNvPr>
              <p:cNvSpPr>
                <a:spLocks noGrp="1" noRot="1" noChangeAspect="1" noMove="1" noResize="1" noEditPoints="1" noAdjustHandles="1" noChangeArrowheads="1" noChangeShapeType="1" noTextEdit="1"/>
              </p:cNvSpPr>
              <p:nvPr>
                <p:ph idx="1"/>
              </p:nvPr>
            </p:nvSpPr>
            <p:spPr>
              <a:xfrm>
                <a:off x="707572" y="1690688"/>
                <a:ext cx="10515600" cy="4351338"/>
              </a:xfrm>
              <a:blipFill>
                <a:blip r:embed="rId2"/>
                <a:stretch>
                  <a:fillRect l="-754" t="-1261" r="-1217"/>
                </a:stretch>
              </a:blipFill>
            </p:spPr>
            <p:txBody>
              <a:bodyPr/>
              <a:lstStyle/>
              <a:p>
                <a:r>
                  <a:rPr lang="it-IT">
                    <a:noFill/>
                  </a:rPr>
                  <a:t> </a:t>
                </a:r>
              </a:p>
            </p:txBody>
          </p:sp>
        </mc:Fallback>
      </mc:AlternateContent>
    </p:spTree>
    <p:extLst>
      <p:ext uri="{BB962C8B-B14F-4D97-AF65-F5344CB8AC3E}">
        <p14:creationId xmlns:p14="http://schemas.microsoft.com/office/powerpoint/2010/main" val="895022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AADE85E6-92BB-5559-43D4-7338327F2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024" y="1276815"/>
            <a:ext cx="6096000" cy="4572000"/>
          </a:xfrm>
          <a:prstGeom prst="rect">
            <a:avLst/>
          </a:prstGeom>
        </p:spPr>
      </p:pic>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1D0F46A0-E04B-8A87-8912-C80ACD92BE31}"/>
                  </a:ext>
                </a:extLst>
              </p:cNvPr>
              <p:cNvSpPr txBox="1"/>
              <p:nvPr/>
            </p:nvSpPr>
            <p:spPr>
              <a:xfrm>
                <a:off x="1696453" y="85855"/>
                <a:ext cx="10106525" cy="1200329"/>
              </a:xfrm>
              <a:prstGeom prst="rect">
                <a:avLst/>
              </a:prstGeom>
              <a:noFill/>
            </p:spPr>
            <p:txBody>
              <a:bodyPr wrap="square">
                <a:spAutoFit/>
              </a:bodyPr>
              <a:lstStyle/>
              <a:p>
                <a:r>
                  <a:rPr lang="it-IT" dirty="0"/>
                  <a:t>nell’esempio una rete a </a:t>
                </a:r>
                <a:r>
                  <a:rPr lang="it-IT" b="1" dirty="0">
                    <a:solidFill>
                      <a:srgbClr val="FF0000"/>
                    </a:solidFill>
                  </a:rPr>
                  <a:t>4 livelli </a:t>
                </a:r>
                <a:r>
                  <a:rPr lang="it-IT" dirty="0"/>
                  <a:t>𝑑:</a:t>
                </a:r>
                <a14:m>
                  <m:oMath xmlns:m="http://schemas.openxmlformats.org/officeDocument/2006/math">
                    <m:r>
                      <a:rPr lang="it-IT" i="1" dirty="0" smtClean="0">
                        <a:latin typeface="Cambria Math" panose="02040503050406030204" pitchFamily="18" charset="0"/>
                      </a:rPr>
                      <m:t>𝑛</m:t>
                    </m:r>
                    <m:sSub>
                      <m:sSubPr>
                        <m:ctrlPr>
                          <a:rPr lang="it-IT" i="1" dirty="0" smtClean="0">
                            <a:latin typeface="Cambria Math" panose="02040503050406030204" pitchFamily="18" charset="0"/>
                          </a:rPr>
                        </m:ctrlPr>
                      </m:sSubPr>
                      <m:e>
                        <m:r>
                          <a:rPr lang="it-IT" i="1" dirty="0" smtClean="0">
                            <a:latin typeface="Cambria Math" panose="02040503050406030204" pitchFamily="18" charset="0"/>
                          </a:rPr>
                          <m:t>𝐻</m:t>
                        </m:r>
                      </m:e>
                      <m:sub>
                        <m:r>
                          <a:rPr lang="it-IT" i="1" dirty="0" smtClean="0">
                            <a:latin typeface="Cambria Math" panose="02040503050406030204" pitchFamily="18" charset="0"/>
                          </a:rPr>
                          <m:t>1</m:t>
                        </m:r>
                      </m:sub>
                    </m:sSub>
                  </m:oMath>
                </a14:m>
                <a:r>
                  <a:rPr lang="it-IT" dirty="0"/>
                  <a:t>:</a:t>
                </a:r>
                <a14:m>
                  <m:oMath xmlns:m="http://schemas.openxmlformats.org/officeDocument/2006/math">
                    <m:r>
                      <a:rPr lang="it-IT" i="1" dirty="0" smtClean="0">
                        <a:latin typeface="Cambria Math" panose="02040503050406030204" pitchFamily="18" charset="0"/>
                      </a:rPr>
                      <m:t>𝑛</m:t>
                    </m:r>
                    <m:sSub>
                      <m:sSubPr>
                        <m:ctrlPr>
                          <a:rPr lang="it-IT" i="1" dirty="0" smtClean="0">
                            <a:latin typeface="Cambria Math" panose="02040503050406030204" pitchFamily="18" charset="0"/>
                          </a:rPr>
                        </m:ctrlPr>
                      </m:sSubPr>
                      <m:e>
                        <m:r>
                          <a:rPr lang="it-IT" i="1" dirty="0" smtClean="0">
                            <a:latin typeface="Cambria Math" panose="02040503050406030204" pitchFamily="18" charset="0"/>
                          </a:rPr>
                          <m:t>𝐻</m:t>
                        </m:r>
                      </m:e>
                      <m:sub>
                        <m:r>
                          <a:rPr lang="it-IT" i="1" dirty="0" smtClean="0">
                            <a:latin typeface="Cambria Math" panose="02040503050406030204" pitchFamily="18" charset="0"/>
                          </a:rPr>
                          <m:t>2</m:t>
                        </m:r>
                      </m:sub>
                    </m:sSub>
                  </m:oMath>
                </a14:m>
                <a:r>
                  <a:rPr lang="it-IT" dirty="0"/>
                  <a:t>:𝑠</a:t>
                </a:r>
              </a:p>
              <a:p>
                <a:r>
                  <a:rPr lang="it-IT" b="1" dirty="0">
                    <a:solidFill>
                      <a:schemeClr val="accent2"/>
                    </a:solidFill>
                  </a:rPr>
                  <a:t> input 𝑑=3 </a:t>
                </a:r>
                <a:r>
                  <a:rPr lang="it-IT" dirty="0"/>
                  <a:t>neuroni, </a:t>
                </a:r>
                <a:r>
                  <a:rPr lang="it-IT" b="1" dirty="0">
                    <a:solidFill>
                      <a:srgbClr val="0070C0"/>
                    </a:solidFill>
                  </a:rPr>
                  <a:t>livello nascosto 1  </a:t>
                </a:r>
                <a14:m>
                  <m:oMath xmlns:m="http://schemas.openxmlformats.org/officeDocument/2006/math">
                    <m:r>
                      <a:rPr lang="it-IT" b="1" i="1" dirty="0" smtClean="0">
                        <a:solidFill>
                          <a:srgbClr val="0070C0"/>
                        </a:solidFill>
                        <a:latin typeface="Cambria Math" panose="02040503050406030204" pitchFamily="18" charset="0"/>
                      </a:rPr>
                      <m:t>𝒏</m:t>
                    </m:r>
                    <m:sSub>
                      <m:sSubPr>
                        <m:ctrlPr>
                          <a:rPr lang="it-IT" b="1" i="1" dirty="0" smtClean="0">
                            <a:solidFill>
                              <a:srgbClr val="0070C0"/>
                            </a:solidFill>
                            <a:latin typeface="Cambria Math" panose="02040503050406030204" pitchFamily="18" charset="0"/>
                          </a:rPr>
                        </m:ctrlPr>
                      </m:sSubPr>
                      <m:e>
                        <m:r>
                          <a:rPr lang="it-IT" b="1" i="1" dirty="0" smtClean="0">
                            <a:solidFill>
                              <a:srgbClr val="0070C0"/>
                            </a:solidFill>
                            <a:latin typeface="Cambria Math" panose="02040503050406030204" pitchFamily="18" charset="0"/>
                          </a:rPr>
                          <m:t>𝑯</m:t>
                        </m:r>
                      </m:e>
                      <m:sub>
                        <m:r>
                          <a:rPr lang="it-IT" b="1" i="1" dirty="0" smtClean="0">
                            <a:solidFill>
                              <a:srgbClr val="0070C0"/>
                            </a:solidFill>
                            <a:latin typeface="Cambria Math" panose="02040503050406030204" pitchFamily="18" charset="0"/>
                          </a:rPr>
                          <m:t>𝟏</m:t>
                        </m:r>
                      </m:sub>
                    </m:sSub>
                  </m:oMath>
                </a14:m>
                <a:r>
                  <a:rPr lang="it-IT" b="1" dirty="0">
                    <a:solidFill>
                      <a:srgbClr val="0070C0"/>
                    </a:solidFill>
                  </a:rPr>
                  <a:t> =3  neuroni</a:t>
                </a:r>
                <a:r>
                  <a:rPr lang="it-IT" dirty="0"/>
                  <a:t>,</a:t>
                </a:r>
              </a:p>
              <a:p>
                <a:r>
                  <a:rPr lang="it-IT" b="1" dirty="0">
                    <a:solidFill>
                      <a:srgbClr val="00FF00"/>
                    </a:solidFill>
                  </a:rPr>
                  <a:t>livello nascosto 2  </a:t>
                </a:r>
                <a14:m>
                  <m:oMath xmlns:m="http://schemas.openxmlformats.org/officeDocument/2006/math">
                    <m:r>
                      <a:rPr lang="it-IT" b="1" i="1" dirty="0" smtClean="0">
                        <a:solidFill>
                          <a:srgbClr val="00FF00"/>
                        </a:solidFill>
                        <a:latin typeface="Cambria Math" panose="02040503050406030204" pitchFamily="18" charset="0"/>
                      </a:rPr>
                      <m:t>𝒏</m:t>
                    </m:r>
                    <m:sSub>
                      <m:sSubPr>
                        <m:ctrlPr>
                          <a:rPr lang="it-IT" b="1" i="1" dirty="0" smtClean="0">
                            <a:solidFill>
                              <a:srgbClr val="00FF00"/>
                            </a:solidFill>
                            <a:latin typeface="Cambria Math" panose="02040503050406030204" pitchFamily="18" charset="0"/>
                          </a:rPr>
                        </m:ctrlPr>
                      </m:sSubPr>
                      <m:e>
                        <m:r>
                          <a:rPr lang="it-IT" b="1" i="1" dirty="0" smtClean="0">
                            <a:solidFill>
                              <a:srgbClr val="00FF00"/>
                            </a:solidFill>
                            <a:latin typeface="Cambria Math" panose="02040503050406030204" pitchFamily="18" charset="0"/>
                          </a:rPr>
                          <m:t>𝑯</m:t>
                        </m:r>
                      </m:e>
                      <m:sub>
                        <m:r>
                          <a:rPr lang="it-IT" b="1" i="1" dirty="0" smtClean="0">
                            <a:solidFill>
                              <a:srgbClr val="00FF00"/>
                            </a:solidFill>
                            <a:latin typeface="Cambria Math" panose="02040503050406030204" pitchFamily="18" charset="0"/>
                          </a:rPr>
                          <m:t>𝟐</m:t>
                        </m:r>
                      </m:sub>
                    </m:sSub>
                  </m:oMath>
                </a14:m>
                <a:r>
                  <a:rPr lang="it-IT" b="1" dirty="0">
                    <a:solidFill>
                      <a:srgbClr val="00FF00"/>
                    </a:solidFill>
                  </a:rPr>
                  <a:t> =3  neuroni, </a:t>
                </a:r>
                <a:r>
                  <a:rPr lang="it-IT" b="1" dirty="0">
                    <a:solidFill>
                      <a:srgbClr val="7030A0"/>
                    </a:solidFill>
                  </a:rPr>
                  <a:t>output 𝑠 =1 neurone.</a:t>
                </a:r>
              </a:p>
              <a:p>
                <a:r>
                  <a:rPr lang="it-IT" b="1" dirty="0">
                    <a:solidFill>
                      <a:srgbClr val="7030A0"/>
                    </a:solidFill>
                  </a:rPr>
                  <a:t>In questo esempio viene trascurato il </a:t>
                </a:r>
                <a:r>
                  <a:rPr lang="it-IT" b="1" dirty="0" err="1">
                    <a:solidFill>
                      <a:srgbClr val="7030A0"/>
                    </a:solidFill>
                  </a:rPr>
                  <a:t>bias</a:t>
                </a:r>
                <a:r>
                  <a:rPr lang="it-IT" b="1" dirty="0">
                    <a:solidFill>
                      <a:srgbClr val="7030A0"/>
                    </a:solidFill>
                  </a:rPr>
                  <a:t>.</a:t>
                </a:r>
              </a:p>
            </p:txBody>
          </p:sp>
        </mc:Choice>
        <mc:Fallback xmlns="">
          <p:sp>
            <p:nvSpPr>
              <p:cNvPr id="4" name="CasellaDiTesto 3">
                <a:extLst>
                  <a:ext uri="{FF2B5EF4-FFF2-40B4-BE49-F238E27FC236}">
                    <a16:creationId xmlns:a16="http://schemas.microsoft.com/office/drawing/2014/main" id="{1D0F46A0-E04B-8A87-8912-C80ACD92BE31}"/>
                  </a:ext>
                </a:extLst>
              </p:cNvPr>
              <p:cNvSpPr txBox="1">
                <a:spLocks noRot="1" noChangeAspect="1" noMove="1" noResize="1" noEditPoints="1" noAdjustHandles="1" noChangeArrowheads="1" noChangeShapeType="1" noTextEdit="1"/>
              </p:cNvSpPr>
              <p:nvPr/>
            </p:nvSpPr>
            <p:spPr>
              <a:xfrm>
                <a:off x="1696453" y="85855"/>
                <a:ext cx="10106525" cy="1200329"/>
              </a:xfrm>
              <a:prstGeom prst="rect">
                <a:avLst/>
              </a:prstGeom>
              <a:blipFill>
                <a:blip r:embed="rId4"/>
                <a:stretch>
                  <a:fillRect l="-483" t="-3553" b="-710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C5D690CB-D446-29D1-F238-D7A3F69941A3}"/>
                  </a:ext>
                </a:extLst>
              </p:cNvPr>
              <p:cNvSpPr txBox="1"/>
              <p:nvPr/>
            </p:nvSpPr>
            <p:spPr>
              <a:xfrm>
                <a:off x="1949116" y="5654780"/>
                <a:ext cx="9071810" cy="646331"/>
              </a:xfrm>
              <a:prstGeom prst="rect">
                <a:avLst/>
              </a:prstGeom>
              <a:noFill/>
            </p:spPr>
            <p:txBody>
              <a:bodyPr wrap="square">
                <a:spAutoFit/>
              </a:bodyPr>
              <a:lstStyle/>
              <a:p>
                <a:r>
                  <a:rPr lang="it-IT" b="1" dirty="0">
                    <a:solidFill>
                      <a:srgbClr val="C00000"/>
                    </a:solidFill>
                  </a:rPr>
                  <a:t>Il numero totale di pesi (o parametri), in questo caso, senza tener conto del </a:t>
                </a:r>
                <a:r>
                  <a:rPr lang="it-IT" b="1" dirty="0" err="1">
                    <a:solidFill>
                      <a:srgbClr val="C00000"/>
                    </a:solidFill>
                  </a:rPr>
                  <a:t>bias</a:t>
                </a:r>
                <a:r>
                  <a:rPr lang="it-IT" b="1" dirty="0">
                    <a:solidFill>
                      <a:srgbClr val="C00000"/>
                    </a:solidFill>
                  </a:rPr>
                  <a:t> è dato da</a:t>
                </a:r>
                <a:r>
                  <a:rPr lang="it-IT" dirty="0"/>
                  <a:t>:</a:t>
                </a:r>
              </a:p>
              <a:p>
                <a:r>
                  <a:rPr lang="it-IT" dirty="0"/>
                  <a:t> è d×</a:t>
                </a:r>
                <a14:m>
                  <m:oMath xmlns:m="http://schemas.openxmlformats.org/officeDocument/2006/math">
                    <m:r>
                      <a:rPr lang="it-IT" i="1" dirty="0" smtClean="0">
                        <a:latin typeface="Cambria Math" panose="02040503050406030204" pitchFamily="18" charset="0"/>
                      </a:rPr>
                      <m:t>𝑛</m:t>
                    </m:r>
                    <m:sSub>
                      <m:sSubPr>
                        <m:ctrlPr>
                          <a:rPr lang="it-IT" i="1" dirty="0" smtClean="0">
                            <a:latin typeface="Cambria Math" panose="02040503050406030204" pitchFamily="18" charset="0"/>
                          </a:rPr>
                        </m:ctrlPr>
                      </m:sSubPr>
                      <m:e>
                        <m:r>
                          <a:rPr lang="it-IT" i="1" dirty="0" smtClean="0">
                            <a:latin typeface="Cambria Math" panose="02040503050406030204" pitchFamily="18" charset="0"/>
                          </a:rPr>
                          <m:t>𝐻</m:t>
                        </m:r>
                      </m:e>
                      <m:sub>
                        <m:r>
                          <a:rPr lang="it-IT" i="1" dirty="0" smtClean="0">
                            <a:latin typeface="Cambria Math" panose="02040503050406030204" pitchFamily="18" charset="0"/>
                          </a:rPr>
                          <m:t>1</m:t>
                        </m:r>
                      </m:sub>
                    </m:sSub>
                  </m:oMath>
                </a14:m>
                <a:r>
                  <a:rPr lang="it-IT" dirty="0"/>
                  <a:t> +</a:t>
                </a:r>
                <a14:m>
                  <m:oMath xmlns:m="http://schemas.openxmlformats.org/officeDocument/2006/math">
                    <m:r>
                      <a:rPr lang="it-IT" i="1" dirty="0">
                        <a:latin typeface="Cambria Math" panose="02040503050406030204" pitchFamily="18" charset="0"/>
                      </a:rPr>
                      <m:t>𝑛</m:t>
                    </m:r>
                    <m:sSub>
                      <m:sSubPr>
                        <m:ctrlPr>
                          <a:rPr lang="it-IT" i="1" dirty="0">
                            <a:latin typeface="Cambria Math" panose="02040503050406030204" pitchFamily="18" charset="0"/>
                          </a:rPr>
                        </m:ctrlPr>
                      </m:sSubPr>
                      <m:e>
                        <m:r>
                          <a:rPr lang="it-IT" i="1" dirty="0">
                            <a:latin typeface="Cambria Math" panose="02040503050406030204" pitchFamily="18" charset="0"/>
                          </a:rPr>
                          <m:t>𝐻</m:t>
                        </m:r>
                      </m:e>
                      <m:sub>
                        <m:r>
                          <a:rPr lang="it-IT" i="1" dirty="0">
                            <a:latin typeface="Cambria Math" panose="02040503050406030204" pitchFamily="18" charset="0"/>
                          </a:rPr>
                          <m:t>1</m:t>
                        </m:r>
                      </m:sub>
                    </m:sSub>
                    <m:r>
                      <a:rPr lang="it-IT" i="1" dirty="0">
                        <a:latin typeface="Cambria Math" panose="02040503050406030204" pitchFamily="18" charset="0"/>
                      </a:rPr>
                      <m:t> </m:t>
                    </m:r>
                  </m:oMath>
                </a14:m>
                <a:r>
                  <a:rPr lang="it-IT" dirty="0"/>
                  <a:t>× </a:t>
                </a:r>
                <a14:m>
                  <m:oMath xmlns:m="http://schemas.openxmlformats.org/officeDocument/2006/math">
                    <m:r>
                      <a:rPr lang="it-IT" i="1" dirty="0">
                        <a:latin typeface="Cambria Math" panose="02040503050406030204" pitchFamily="18" charset="0"/>
                      </a:rPr>
                      <m:t>𝑛</m:t>
                    </m:r>
                    <m:sSub>
                      <m:sSubPr>
                        <m:ctrlPr>
                          <a:rPr lang="it-IT" i="1" dirty="0">
                            <a:latin typeface="Cambria Math" panose="02040503050406030204" pitchFamily="18" charset="0"/>
                          </a:rPr>
                        </m:ctrlPr>
                      </m:sSubPr>
                      <m:e>
                        <m:r>
                          <a:rPr lang="it-IT" i="1" dirty="0">
                            <a:latin typeface="Cambria Math" panose="02040503050406030204" pitchFamily="18" charset="0"/>
                          </a:rPr>
                          <m:t>𝐻</m:t>
                        </m:r>
                      </m:e>
                      <m:sub>
                        <m:r>
                          <a:rPr lang="it-IT" b="0" i="1" dirty="0" smtClean="0">
                            <a:latin typeface="Cambria Math" panose="02040503050406030204" pitchFamily="18" charset="0"/>
                          </a:rPr>
                          <m:t>2</m:t>
                        </m:r>
                      </m:sub>
                    </m:sSub>
                  </m:oMath>
                </a14:m>
                <a:r>
                  <a:rPr lang="it-IT" dirty="0"/>
                  <a:t>+ </a:t>
                </a:r>
                <a14:m>
                  <m:oMath xmlns:m="http://schemas.openxmlformats.org/officeDocument/2006/math">
                    <m:r>
                      <a:rPr lang="it-IT" i="1" dirty="0">
                        <a:latin typeface="Cambria Math" panose="02040503050406030204" pitchFamily="18" charset="0"/>
                      </a:rPr>
                      <m:t>𝑛</m:t>
                    </m:r>
                    <m:sSub>
                      <m:sSubPr>
                        <m:ctrlPr>
                          <a:rPr lang="it-IT" i="1" dirty="0">
                            <a:latin typeface="Cambria Math" panose="02040503050406030204" pitchFamily="18" charset="0"/>
                          </a:rPr>
                        </m:ctrlPr>
                      </m:sSubPr>
                      <m:e>
                        <m:r>
                          <a:rPr lang="it-IT" i="1" dirty="0">
                            <a:latin typeface="Cambria Math" panose="02040503050406030204" pitchFamily="18" charset="0"/>
                          </a:rPr>
                          <m:t>𝐻</m:t>
                        </m:r>
                      </m:e>
                      <m:sub>
                        <m:r>
                          <a:rPr lang="it-IT" i="1" dirty="0">
                            <a:latin typeface="Cambria Math" panose="02040503050406030204" pitchFamily="18" charset="0"/>
                          </a:rPr>
                          <m:t>2</m:t>
                        </m:r>
                      </m:sub>
                    </m:sSub>
                  </m:oMath>
                </a14:m>
                <a:r>
                  <a:rPr lang="it-IT" dirty="0"/>
                  <a:t> × s= 3×3+3×3+3×1=</a:t>
                </a:r>
                <a:r>
                  <a:rPr lang="it-IT" b="1" dirty="0">
                    <a:solidFill>
                      <a:srgbClr val="0070C0"/>
                    </a:solidFill>
                  </a:rPr>
                  <a:t>21</a:t>
                </a:r>
              </a:p>
            </p:txBody>
          </p:sp>
        </mc:Choice>
        <mc:Fallback xmlns="">
          <p:sp>
            <p:nvSpPr>
              <p:cNvPr id="6" name="CasellaDiTesto 5">
                <a:extLst>
                  <a:ext uri="{FF2B5EF4-FFF2-40B4-BE49-F238E27FC236}">
                    <a16:creationId xmlns:a16="http://schemas.microsoft.com/office/drawing/2014/main" id="{C5D690CB-D446-29D1-F238-D7A3F69941A3}"/>
                  </a:ext>
                </a:extLst>
              </p:cNvPr>
              <p:cNvSpPr txBox="1">
                <a:spLocks noRot="1" noChangeAspect="1" noMove="1" noResize="1" noEditPoints="1" noAdjustHandles="1" noChangeArrowheads="1" noChangeShapeType="1" noTextEdit="1"/>
              </p:cNvSpPr>
              <p:nvPr/>
            </p:nvSpPr>
            <p:spPr>
              <a:xfrm>
                <a:off x="1949116" y="5654780"/>
                <a:ext cx="9071810" cy="646331"/>
              </a:xfrm>
              <a:prstGeom prst="rect">
                <a:avLst/>
              </a:prstGeom>
              <a:blipFill>
                <a:blip r:embed="rId5"/>
                <a:stretch>
                  <a:fillRect l="-605" t="-5660" b="-14151"/>
                </a:stretch>
              </a:blipFill>
            </p:spPr>
            <p:txBody>
              <a:bodyPr/>
              <a:lstStyle/>
              <a:p>
                <a:r>
                  <a:rPr lang="it-IT">
                    <a:noFill/>
                  </a:rPr>
                  <a:t> </a:t>
                </a:r>
              </a:p>
            </p:txBody>
          </p:sp>
        </mc:Fallback>
      </mc:AlternateContent>
    </p:spTree>
    <p:extLst>
      <p:ext uri="{BB962C8B-B14F-4D97-AF65-F5344CB8AC3E}">
        <p14:creationId xmlns:p14="http://schemas.microsoft.com/office/powerpoint/2010/main" val="379559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53B77082-8276-C6D0-8724-0C6748D49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862" y="1058668"/>
            <a:ext cx="5715000" cy="3714750"/>
          </a:xfrm>
          <a:prstGeom prst="rect">
            <a:avLst/>
          </a:prstGeom>
        </p:spPr>
      </p:pic>
      <p:sp>
        <p:nvSpPr>
          <p:cNvPr id="9" name="CasellaDiTesto 8">
            <a:extLst>
              <a:ext uri="{FF2B5EF4-FFF2-40B4-BE49-F238E27FC236}">
                <a16:creationId xmlns:a16="http://schemas.microsoft.com/office/drawing/2014/main" id="{B35E128D-0C00-5FFA-8930-7107063E633F}"/>
              </a:ext>
            </a:extLst>
          </p:cNvPr>
          <p:cNvSpPr txBox="1"/>
          <p:nvPr/>
        </p:nvSpPr>
        <p:spPr>
          <a:xfrm>
            <a:off x="1084456" y="4928828"/>
            <a:ext cx="10523964" cy="1477328"/>
          </a:xfrm>
          <a:prstGeom prst="rect">
            <a:avLst/>
          </a:prstGeom>
          <a:noFill/>
        </p:spPr>
        <p:txBody>
          <a:bodyPr wrap="square">
            <a:spAutoFit/>
          </a:bodyPr>
          <a:lstStyle/>
          <a:p>
            <a:r>
              <a:rPr lang="it-IT" dirty="0"/>
              <a:t>Quando il soma riceve i segnali in ingresso dai dendriti, esegue una “elaborazione”. </a:t>
            </a:r>
            <a:r>
              <a:rPr lang="it-IT" b="1" dirty="0">
                <a:solidFill>
                  <a:srgbClr val="FF0000"/>
                </a:solidFill>
              </a:rPr>
              <a:t>Se i segnali ricevuti superano una certa soglia</a:t>
            </a:r>
            <a:r>
              <a:rPr lang="it-IT" dirty="0"/>
              <a:t>, viene prodotto  un nuovo segnale di uscita sull’assone. Questo segnale si propagherà ad altri neuroni, anche molto distanti tra loro</a:t>
            </a:r>
            <a:r>
              <a:rPr lang="it-IT" b="1" dirty="0">
                <a:solidFill>
                  <a:srgbClr val="FF0000"/>
                </a:solidFill>
              </a:rPr>
              <a:t>.   Il valore di questa soglia e l’efficienza di trasmissione elettrochimica delle sinapsi sono strettamente legate ai processi di apprendimento</a:t>
            </a:r>
            <a:r>
              <a:rPr lang="it-IT" dirty="0"/>
              <a:t>.</a:t>
            </a:r>
          </a:p>
          <a:p>
            <a:endParaRPr lang="it-IT" dirty="0"/>
          </a:p>
        </p:txBody>
      </p:sp>
    </p:spTree>
    <p:extLst>
      <p:ext uri="{BB962C8B-B14F-4D97-AF65-F5344CB8AC3E}">
        <p14:creationId xmlns:p14="http://schemas.microsoft.com/office/powerpoint/2010/main" val="140401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7DA3218C-3A72-1A39-BF6D-76B1E0FF27CC}"/>
              </a:ext>
            </a:extLst>
          </p:cNvPr>
          <p:cNvSpPr txBox="1"/>
          <p:nvPr/>
        </p:nvSpPr>
        <p:spPr>
          <a:xfrm>
            <a:off x="686248" y="1238665"/>
            <a:ext cx="10819503" cy="646331"/>
          </a:xfrm>
          <a:prstGeom prst="rect">
            <a:avLst/>
          </a:prstGeom>
          <a:noFill/>
        </p:spPr>
        <p:txBody>
          <a:bodyPr wrap="square">
            <a:spAutoFit/>
          </a:bodyPr>
          <a:lstStyle/>
          <a:p>
            <a:r>
              <a:rPr lang="it-IT" dirty="0"/>
              <a:t>Primo modello del 1943 di </a:t>
            </a:r>
            <a:r>
              <a:rPr lang="it-IT" dirty="0" err="1"/>
              <a:t>McCulloch</a:t>
            </a:r>
            <a:r>
              <a:rPr lang="it-IT" dirty="0"/>
              <a:t> and Pitts. Con input e output binari era in grado di eseguire computazioni logiche.</a:t>
            </a:r>
          </a:p>
        </p:txBody>
      </p:sp>
      <p:sp>
        <p:nvSpPr>
          <p:cNvPr id="7" name="CasellaDiTesto 6">
            <a:extLst>
              <a:ext uri="{FF2B5EF4-FFF2-40B4-BE49-F238E27FC236}">
                <a16:creationId xmlns:a16="http://schemas.microsoft.com/office/drawing/2014/main" id="{8127812B-9C8B-D77E-E9E0-5B14BEFDC5EE}"/>
              </a:ext>
            </a:extLst>
          </p:cNvPr>
          <p:cNvSpPr txBox="1"/>
          <p:nvPr/>
        </p:nvSpPr>
        <p:spPr>
          <a:xfrm>
            <a:off x="1246048" y="359755"/>
            <a:ext cx="6094206" cy="590931"/>
          </a:xfrm>
          <a:prstGeom prst="rect">
            <a:avLst/>
          </a:prstGeom>
          <a:noFill/>
        </p:spPr>
        <p:txBody>
          <a:bodyPr wrap="square">
            <a:spAutoFit/>
          </a:bodyPr>
          <a:lstStyle/>
          <a:p>
            <a:pPr algn="ctr">
              <a:lnSpc>
                <a:spcPct val="90000"/>
              </a:lnSpc>
              <a:spcBef>
                <a:spcPct val="0"/>
              </a:spcBef>
            </a:pPr>
            <a:r>
              <a:rPr lang="it-IT" sz="3600" b="1" dirty="0">
                <a:solidFill>
                  <a:srgbClr val="FF0000"/>
                </a:solidFill>
                <a:latin typeface="+mj-lt"/>
                <a:ea typeface="+mj-ea"/>
                <a:cs typeface="+mj-cs"/>
              </a:rPr>
              <a:t>Neurone Artificiale</a:t>
            </a:r>
          </a:p>
        </p:txBody>
      </p:sp>
      <p:pic>
        <p:nvPicPr>
          <p:cNvPr id="9" name="Immagine 8">
            <a:extLst>
              <a:ext uri="{FF2B5EF4-FFF2-40B4-BE49-F238E27FC236}">
                <a16:creationId xmlns:a16="http://schemas.microsoft.com/office/drawing/2014/main" id="{6A9D727B-06AF-E22E-B5FB-D71AB236D7CD}"/>
              </a:ext>
            </a:extLst>
          </p:cNvPr>
          <p:cNvPicPr>
            <a:picLocks noChangeAspect="1"/>
          </p:cNvPicPr>
          <p:nvPr/>
        </p:nvPicPr>
        <p:blipFill rotWithShape="1">
          <a:blip r:embed="rId3"/>
          <a:srcRect l="6529" t="17136" r="20147" b="33507"/>
          <a:stretch/>
        </p:blipFill>
        <p:spPr>
          <a:xfrm>
            <a:off x="4293151" y="2240686"/>
            <a:ext cx="7842322" cy="2859474"/>
          </a:xfrm>
          <a:prstGeom prst="rect">
            <a:avLst/>
          </a:prstGeom>
        </p:spPr>
      </p:pic>
      <p:sp>
        <p:nvSpPr>
          <p:cNvPr id="3" name="CasellaDiTesto 2">
            <a:extLst>
              <a:ext uri="{FF2B5EF4-FFF2-40B4-BE49-F238E27FC236}">
                <a16:creationId xmlns:a16="http://schemas.microsoft.com/office/drawing/2014/main" id="{C5B7C78F-997A-519A-136C-8B61F313F80F}"/>
              </a:ext>
            </a:extLst>
          </p:cNvPr>
          <p:cNvSpPr txBox="1"/>
          <p:nvPr/>
        </p:nvSpPr>
        <p:spPr>
          <a:xfrm>
            <a:off x="764307" y="2782669"/>
            <a:ext cx="3849657" cy="646331"/>
          </a:xfrm>
          <a:prstGeom prst="rect">
            <a:avLst/>
          </a:prstGeom>
          <a:noFill/>
        </p:spPr>
        <p:txBody>
          <a:bodyPr wrap="square" rtlCol="0">
            <a:spAutoFit/>
          </a:bodyPr>
          <a:lstStyle/>
          <a:p>
            <a:endParaRPr lang="it-IT" dirty="0"/>
          </a:p>
          <a:p>
            <a:r>
              <a:rPr lang="it-IT" dirty="0"/>
              <a:t>Il neurone artificiale i-esimo</a:t>
            </a:r>
          </a:p>
        </p:txBody>
      </p:sp>
    </p:spTree>
    <p:extLst>
      <p:ext uri="{BB962C8B-B14F-4D97-AF65-F5344CB8AC3E}">
        <p14:creationId xmlns:p14="http://schemas.microsoft.com/office/powerpoint/2010/main" val="24302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6A9D727B-06AF-E22E-B5FB-D71AB236D7CD}"/>
              </a:ext>
            </a:extLst>
          </p:cNvPr>
          <p:cNvPicPr>
            <a:picLocks noChangeAspect="1"/>
          </p:cNvPicPr>
          <p:nvPr/>
        </p:nvPicPr>
        <p:blipFill rotWithShape="1">
          <a:blip r:embed="rId2"/>
          <a:srcRect l="6529" t="17136" r="20147" b="33507"/>
          <a:stretch/>
        </p:blipFill>
        <p:spPr>
          <a:xfrm>
            <a:off x="1885054" y="1089180"/>
            <a:ext cx="7842322" cy="2859474"/>
          </a:xfrm>
          <a:prstGeom prst="rect">
            <a:avLst/>
          </a:prstGeom>
        </p:spPr>
      </p:pic>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6586CA23-87A2-EB3B-8F00-67DC157A390F}"/>
                  </a:ext>
                </a:extLst>
              </p:cNvPr>
              <p:cNvSpPr txBox="1"/>
              <p:nvPr/>
            </p:nvSpPr>
            <p:spPr>
              <a:xfrm>
                <a:off x="637341" y="3948654"/>
                <a:ext cx="11149497" cy="2585323"/>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r>
                      <a:rPr lang="it-IT" b="1" i="1" smtClean="0">
                        <a:solidFill>
                          <a:srgbClr val="FF0000"/>
                        </a:solidFill>
                        <a:latin typeface="Cambria Math" panose="02040503050406030204" pitchFamily="18" charset="0"/>
                      </a:rPr>
                      <m:t>𝒊</m:t>
                    </m:r>
                    <m:sSub>
                      <m:sSubPr>
                        <m:ctrlPr>
                          <a:rPr lang="it-IT" b="1" i="1" smtClean="0">
                            <a:solidFill>
                              <a:srgbClr val="FF0000"/>
                            </a:solidFill>
                            <a:latin typeface="Cambria Math" panose="02040503050406030204" pitchFamily="18" charset="0"/>
                          </a:rPr>
                        </m:ctrlPr>
                      </m:sSubPr>
                      <m:e>
                        <m:r>
                          <a:rPr lang="it-IT" b="1" i="1" smtClean="0">
                            <a:solidFill>
                              <a:srgbClr val="FF0000"/>
                            </a:solidFill>
                            <a:latin typeface="Cambria Math" panose="02040503050406030204" pitchFamily="18" charset="0"/>
                          </a:rPr>
                          <m:t>𝒏</m:t>
                        </m:r>
                      </m:e>
                      <m:sub>
                        <m:r>
                          <a:rPr lang="it-IT" b="1" i="1" smtClean="0">
                            <a:solidFill>
                              <a:srgbClr val="FF0000"/>
                            </a:solidFill>
                            <a:latin typeface="Cambria Math" panose="02040503050406030204" pitchFamily="18" charset="0"/>
                          </a:rPr>
                          <m:t>𝟏</m:t>
                        </m:r>
                      </m:sub>
                    </m:sSub>
                    <m:r>
                      <a:rPr lang="it-IT" b="1" i="1" smtClean="0">
                        <a:solidFill>
                          <a:srgbClr val="FF0000"/>
                        </a:solidFill>
                        <a:latin typeface="Cambria Math" panose="02040503050406030204" pitchFamily="18" charset="0"/>
                      </a:rPr>
                      <m:t>, </m:t>
                    </m:r>
                    <m:r>
                      <a:rPr lang="it-IT" b="1" i="1" smtClean="0">
                        <a:solidFill>
                          <a:srgbClr val="FF0000"/>
                        </a:solidFill>
                        <a:latin typeface="Cambria Math" panose="02040503050406030204" pitchFamily="18" charset="0"/>
                      </a:rPr>
                      <m:t>𝒊</m:t>
                    </m:r>
                    <m:sSub>
                      <m:sSubPr>
                        <m:ctrlPr>
                          <a:rPr lang="it-IT" b="1" i="1" smtClean="0">
                            <a:solidFill>
                              <a:srgbClr val="FF0000"/>
                            </a:solidFill>
                            <a:latin typeface="Cambria Math" panose="02040503050406030204" pitchFamily="18" charset="0"/>
                          </a:rPr>
                        </m:ctrlPr>
                      </m:sSubPr>
                      <m:e>
                        <m:r>
                          <a:rPr lang="it-IT" b="1" i="1" smtClean="0">
                            <a:solidFill>
                              <a:srgbClr val="FF0000"/>
                            </a:solidFill>
                            <a:latin typeface="Cambria Math" panose="02040503050406030204" pitchFamily="18" charset="0"/>
                          </a:rPr>
                          <m:t>𝒏</m:t>
                        </m:r>
                      </m:e>
                      <m:sub>
                        <m:r>
                          <a:rPr lang="it-IT" b="1" i="1" smtClean="0">
                            <a:solidFill>
                              <a:srgbClr val="FF0000"/>
                            </a:solidFill>
                            <a:latin typeface="Cambria Math" panose="02040503050406030204" pitchFamily="18" charset="0"/>
                          </a:rPr>
                          <m:t>𝟐</m:t>
                        </m:r>
                      </m:sub>
                    </m:sSub>
                    <m:r>
                      <a:rPr lang="it-IT" b="1" i="1" smtClean="0">
                        <a:solidFill>
                          <a:srgbClr val="FF0000"/>
                        </a:solidFill>
                        <a:latin typeface="Cambria Math" panose="02040503050406030204" pitchFamily="18" charset="0"/>
                      </a:rPr>
                      <m:t>,…, </m:t>
                    </m:r>
                    <m:r>
                      <a:rPr lang="it-IT" b="1" i="1" smtClean="0">
                        <a:solidFill>
                          <a:srgbClr val="FF0000"/>
                        </a:solidFill>
                        <a:latin typeface="Cambria Math" panose="02040503050406030204" pitchFamily="18" charset="0"/>
                      </a:rPr>
                      <m:t>𝒊</m:t>
                    </m:r>
                    <m:sSub>
                      <m:sSubPr>
                        <m:ctrlPr>
                          <a:rPr lang="it-IT" b="1" i="1" smtClean="0">
                            <a:solidFill>
                              <a:srgbClr val="FF0000"/>
                            </a:solidFill>
                            <a:latin typeface="Cambria Math" panose="02040503050406030204" pitchFamily="18" charset="0"/>
                          </a:rPr>
                        </m:ctrlPr>
                      </m:sSubPr>
                      <m:e>
                        <m:r>
                          <a:rPr lang="it-IT" b="1" i="1" smtClean="0">
                            <a:solidFill>
                              <a:srgbClr val="FF0000"/>
                            </a:solidFill>
                            <a:latin typeface="Cambria Math" panose="02040503050406030204" pitchFamily="18" charset="0"/>
                          </a:rPr>
                          <m:t>𝒏</m:t>
                        </m:r>
                      </m:e>
                      <m:sub>
                        <m:r>
                          <a:rPr lang="it-IT" b="1" i="1" smtClean="0">
                            <a:solidFill>
                              <a:srgbClr val="FF0000"/>
                            </a:solidFill>
                            <a:latin typeface="Cambria Math" panose="02040503050406030204" pitchFamily="18" charset="0"/>
                          </a:rPr>
                          <m:t>𝒅</m:t>
                        </m:r>
                      </m:sub>
                    </m:sSub>
                    <m:r>
                      <a:rPr lang="it-IT" b="1" i="1" smtClean="0">
                        <a:solidFill>
                          <a:srgbClr val="FF0000"/>
                        </a:solidFill>
                        <a:latin typeface="Cambria Math" panose="02040503050406030204" pitchFamily="18" charset="0"/>
                      </a:rPr>
                      <m:t> </m:t>
                    </m:r>
                  </m:oMath>
                </a14:m>
                <a:r>
                  <a:rPr lang="it-IT" b="1" dirty="0">
                    <a:solidFill>
                      <a:srgbClr val="FF0000"/>
                    </a:solidFill>
                  </a:rPr>
                  <a:t> </a:t>
                </a:r>
                <a:r>
                  <a:rPr lang="it-IT" dirty="0"/>
                  <a:t>sono i d ingressi che il neurone 𝑖 riceve da assoni di neuroni afferenti</a:t>
                </a:r>
              </a:p>
              <a:p>
                <a:pPr marL="285750" indent="-285750">
                  <a:buFont typeface="Arial" panose="020B0604020202020204" pitchFamily="34" charset="0"/>
                  <a:buChar char="•"/>
                </a:pPr>
                <a14:m>
                  <m:oMath xmlns:m="http://schemas.openxmlformats.org/officeDocument/2006/math">
                    <m:sSub>
                      <m:sSubPr>
                        <m:ctrlPr>
                          <a:rPr lang="it-IT" b="1" i="1" smtClean="0">
                            <a:solidFill>
                              <a:srgbClr val="FF0000"/>
                            </a:solidFill>
                            <a:latin typeface="Cambria Math" panose="02040503050406030204" pitchFamily="18" charset="0"/>
                          </a:rPr>
                        </m:ctrlPr>
                      </m:sSub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𝟏</m:t>
                        </m:r>
                        <m:r>
                          <a:rPr lang="it-IT" b="1" i="1" smtClean="0">
                            <a:solidFill>
                              <a:srgbClr val="FF0000"/>
                            </a:solidFill>
                            <a:latin typeface="Cambria Math" panose="02040503050406030204" pitchFamily="18" charset="0"/>
                          </a:rPr>
                          <m:t>𝒊</m:t>
                        </m:r>
                      </m:sub>
                    </m:sSub>
                    <m:r>
                      <a:rPr lang="it-IT" b="1" i="1" smtClean="0">
                        <a:solidFill>
                          <a:srgbClr val="FF0000"/>
                        </a:solidFill>
                        <a:latin typeface="Cambria Math" panose="02040503050406030204" pitchFamily="18" charset="0"/>
                      </a:rPr>
                      <m:t>, </m:t>
                    </m:r>
                    <m:sSub>
                      <m:sSubPr>
                        <m:ctrlPr>
                          <a:rPr lang="it-IT" b="1" i="1" smtClean="0">
                            <a:solidFill>
                              <a:srgbClr val="FF0000"/>
                            </a:solidFill>
                            <a:latin typeface="Cambria Math" panose="02040503050406030204" pitchFamily="18" charset="0"/>
                          </a:rPr>
                        </m:ctrlPr>
                      </m:sSub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𝟐</m:t>
                        </m:r>
                        <m:r>
                          <a:rPr lang="it-IT" b="1" i="1" smtClean="0">
                            <a:solidFill>
                              <a:srgbClr val="FF0000"/>
                            </a:solidFill>
                            <a:latin typeface="Cambria Math" panose="02040503050406030204" pitchFamily="18" charset="0"/>
                          </a:rPr>
                          <m:t>𝒊</m:t>
                        </m:r>
                      </m:sub>
                    </m:sSub>
                    <m:r>
                      <a:rPr lang="it-IT" b="1" i="1" smtClean="0">
                        <a:solidFill>
                          <a:srgbClr val="FF0000"/>
                        </a:solidFill>
                        <a:latin typeface="Cambria Math" panose="02040503050406030204" pitchFamily="18" charset="0"/>
                      </a:rPr>
                      <m:t>,…, </m:t>
                    </m:r>
                    <m:sSub>
                      <m:sSubPr>
                        <m:ctrlPr>
                          <a:rPr lang="it-IT" b="1" i="1" smtClean="0">
                            <a:solidFill>
                              <a:srgbClr val="FF0000"/>
                            </a:solidFill>
                            <a:latin typeface="Cambria Math" panose="02040503050406030204" pitchFamily="18" charset="0"/>
                          </a:rPr>
                        </m:ctrlPr>
                      </m:sSub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𝒅𝒊</m:t>
                        </m:r>
                        <m:r>
                          <a:rPr lang="it-IT" b="1" i="1" smtClean="0">
                            <a:solidFill>
                              <a:srgbClr val="FF0000"/>
                            </a:solidFill>
                            <a:latin typeface="Cambria Math" panose="02040503050406030204" pitchFamily="18" charset="0"/>
                          </a:rPr>
                          <m:t> </m:t>
                        </m:r>
                      </m:sub>
                    </m:sSub>
                    <m:r>
                      <a:rPr lang="it-IT" b="0" i="1" smtClean="0">
                        <a:latin typeface="Cambria Math" panose="02040503050406030204" pitchFamily="18" charset="0"/>
                      </a:rPr>
                      <m:t> </m:t>
                    </m:r>
                  </m:oMath>
                </a14:m>
                <a:r>
                  <a:rPr lang="it-IT" dirty="0"/>
                  <a:t>sono i pesi (weight)  che determinano l’efficacia delle connessioni sinaptiche dei dendriti (agiremo su questi valori durante l’apprendimento), l’importanza dell’input i-esimo sull’output.</a:t>
                </a:r>
              </a:p>
              <a:p>
                <a:pPr marL="285750" indent="-285750">
                  <a:buFont typeface="Arial" panose="020B0604020202020204" pitchFamily="34" charset="0"/>
                  <a:buChar char="•"/>
                </a:pPr>
                <a14:m>
                  <m:oMath xmlns:m="http://schemas.openxmlformats.org/officeDocument/2006/math">
                    <m:sSub>
                      <m:sSubPr>
                        <m:ctrlPr>
                          <a:rPr lang="it-IT" b="1" i="1" smtClean="0">
                            <a:solidFill>
                              <a:srgbClr val="FF0000"/>
                            </a:solidFill>
                            <a:latin typeface="Cambria Math" panose="02040503050406030204" pitchFamily="18" charset="0"/>
                          </a:rPr>
                        </m:ctrlPr>
                      </m:sSubPr>
                      <m:e>
                        <m:r>
                          <a:rPr lang="it-IT" b="1" i="1" smtClean="0">
                            <a:solidFill>
                              <a:srgbClr val="FF0000"/>
                            </a:solidFill>
                            <a:latin typeface="Cambria Math" panose="02040503050406030204" pitchFamily="18" charset="0"/>
                          </a:rPr>
                          <m:t>𝒘</m:t>
                        </m:r>
                      </m:e>
                      <m:sub>
                        <m:r>
                          <a:rPr lang="it-IT" b="1" i="1" smtClean="0">
                            <a:solidFill>
                              <a:srgbClr val="FF0000"/>
                            </a:solidFill>
                            <a:latin typeface="Cambria Math" panose="02040503050406030204" pitchFamily="18" charset="0"/>
                          </a:rPr>
                          <m:t>𝟎</m:t>
                        </m:r>
                        <m:r>
                          <a:rPr lang="it-IT" b="1" i="1" smtClean="0">
                            <a:solidFill>
                              <a:srgbClr val="FF0000"/>
                            </a:solidFill>
                            <a:latin typeface="Cambria Math" panose="02040503050406030204" pitchFamily="18" charset="0"/>
                          </a:rPr>
                          <m:t>𝒊</m:t>
                        </m:r>
                      </m:sub>
                    </m:sSub>
                  </m:oMath>
                </a14:m>
                <a:r>
                  <a:rPr lang="it-IT" dirty="0"/>
                  <a:t>(detto </a:t>
                </a:r>
                <a:r>
                  <a:rPr lang="it-IT" dirty="0" err="1"/>
                  <a:t>bias</a:t>
                </a:r>
                <a:r>
                  <a:rPr lang="it-IT" dirty="0"/>
                  <a:t> ) è un ulteriore peso che si considera collegato a un input fittizio con valore sempre 1 questo peso è utile per «tarare» il punto di lavoro ottimale del neurone.</a:t>
                </a:r>
              </a:p>
              <a:p>
                <a:pPr marL="285750" indent="-285750">
                  <a:buFont typeface="Arial" panose="020B0604020202020204" pitchFamily="34" charset="0"/>
                  <a:buChar char="•"/>
                </a:pPr>
                <a14:m>
                  <m:oMath xmlns:m="http://schemas.openxmlformats.org/officeDocument/2006/math">
                    <m:sSub>
                      <m:sSubPr>
                        <m:ctrlPr>
                          <a:rPr lang="it-IT" b="1" i="1" smtClean="0">
                            <a:solidFill>
                              <a:srgbClr val="FF0000"/>
                            </a:solidFill>
                            <a:latin typeface="Cambria Math" panose="02040503050406030204" pitchFamily="18" charset="0"/>
                          </a:rPr>
                        </m:ctrlPr>
                      </m:sSubPr>
                      <m:e>
                        <m:r>
                          <a:rPr lang="it-IT" b="1" i="1" smtClean="0">
                            <a:solidFill>
                              <a:srgbClr val="FF0000"/>
                            </a:solidFill>
                            <a:latin typeface="Cambria Math" panose="02040503050406030204" pitchFamily="18" charset="0"/>
                          </a:rPr>
                          <m:t>𝒏𝒆𝒕</m:t>
                        </m:r>
                      </m:e>
                      <m:sub>
                        <m:r>
                          <a:rPr lang="it-IT" b="1" i="1" smtClean="0">
                            <a:solidFill>
                              <a:srgbClr val="FF0000"/>
                            </a:solidFill>
                            <a:latin typeface="Cambria Math" panose="02040503050406030204" pitchFamily="18" charset="0"/>
                          </a:rPr>
                          <m:t>𝒊</m:t>
                        </m:r>
                      </m:sub>
                    </m:sSub>
                    <m:r>
                      <a:rPr lang="it-IT" b="1" i="1" smtClean="0">
                        <a:solidFill>
                          <a:srgbClr val="FF0000"/>
                        </a:solidFill>
                        <a:latin typeface="Cambria Math" panose="02040503050406030204" pitchFamily="18" charset="0"/>
                      </a:rPr>
                      <m:t> </m:t>
                    </m:r>
                  </m:oMath>
                </a14:m>
                <a:r>
                  <a:rPr lang="it-IT" dirty="0"/>
                  <a:t>è il livello di eccitazione globale del neurone (potenziale interno).</a:t>
                </a:r>
              </a:p>
              <a:p>
                <a:pPr marL="285750" indent="-285750">
                  <a:buFont typeface="Arial" panose="020B0604020202020204" pitchFamily="34" charset="0"/>
                  <a:buChar char="•"/>
                </a:pPr>
                <a:r>
                  <a:rPr lang="it-IT" b="1" dirty="0">
                    <a:solidFill>
                      <a:srgbClr val="FF0000"/>
                    </a:solidFill>
                  </a:rPr>
                  <a:t>𝑓(∙) </a:t>
                </a:r>
                <a:r>
                  <a:rPr lang="it-IT" dirty="0"/>
                  <a:t>è la funzione di attivazione che determina il comportamento del neurone (ovvero il suo output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𝑜𝑢𝑡</m:t>
                        </m:r>
                      </m:e>
                      <m:sub>
                        <m:r>
                          <a:rPr lang="it-IT" b="0" i="1" smtClean="0">
                            <a:latin typeface="Cambria Math" panose="02040503050406030204" pitchFamily="18" charset="0"/>
                          </a:rPr>
                          <m:t>𝑖</m:t>
                        </m:r>
                      </m:sub>
                    </m:sSub>
                  </m:oMath>
                </a14:m>
                <a:r>
                  <a:rPr lang="it-IT" dirty="0"/>
                  <a:t> in</a:t>
                </a:r>
              </a:p>
              <a:p>
                <a:pPr marL="285750" indent="-285750">
                  <a:buFont typeface="Arial" panose="020B0604020202020204" pitchFamily="34" charset="0"/>
                  <a:buChar char="•"/>
                </a:pPr>
                <a:r>
                  <a:rPr lang="it-IT" dirty="0"/>
                  <a:t>funzione del suo livello di eccitazione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𝑛𝑒𝑡</m:t>
                        </m:r>
                      </m:e>
                      <m:sub>
                        <m:r>
                          <a:rPr lang="it-IT" b="0" i="1" smtClean="0">
                            <a:latin typeface="Cambria Math" panose="02040503050406030204" pitchFamily="18" charset="0"/>
                          </a:rPr>
                          <m:t>𝑖</m:t>
                        </m:r>
                      </m:sub>
                    </m:sSub>
                  </m:oMath>
                </a14:m>
                <a:r>
                  <a:rPr lang="it-IT" dirty="0"/>
                  <a:t>). La funzione di attivazione simula il comportamento del neurone biologico di attivarsi  solo se i segnali in ingresso superano una certa soglia.</a:t>
                </a:r>
              </a:p>
            </p:txBody>
          </p:sp>
        </mc:Choice>
        <mc:Fallback xmlns="">
          <p:sp>
            <p:nvSpPr>
              <p:cNvPr id="11" name="CasellaDiTesto 10">
                <a:extLst>
                  <a:ext uri="{FF2B5EF4-FFF2-40B4-BE49-F238E27FC236}">
                    <a16:creationId xmlns:a16="http://schemas.microsoft.com/office/drawing/2014/main" id="{6586CA23-87A2-EB3B-8F00-67DC157A390F}"/>
                  </a:ext>
                </a:extLst>
              </p:cNvPr>
              <p:cNvSpPr txBox="1">
                <a:spLocks noRot="1" noChangeAspect="1" noMove="1" noResize="1" noEditPoints="1" noAdjustHandles="1" noChangeArrowheads="1" noChangeShapeType="1" noTextEdit="1"/>
              </p:cNvSpPr>
              <p:nvPr/>
            </p:nvSpPr>
            <p:spPr>
              <a:xfrm>
                <a:off x="637341" y="3948654"/>
                <a:ext cx="11149497" cy="2585323"/>
              </a:xfrm>
              <a:prstGeom prst="rect">
                <a:avLst/>
              </a:prstGeom>
              <a:blipFill>
                <a:blip r:embed="rId3"/>
                <a:stretch>
                  <a:fillRect l="-383" t="-1887" r="-437" b="-2830"/>
                </a:stretch>
              </a:blipFill>
            </p:spPr>
            <p:txBody>
              <a:bodyPr/>
              <a:lstStyle/>
              <a:p>
                <a:r>
                  <a:rPr lang="it-IT">
                    <a:noFill/>
                  </a:rPr>
                  <a:t> </a:t>
                </a:r>
              </a:p>
            </p:txBody>
          </p:sp>
        </mc:Fallback>
      </mc:AlternateContent>
    </p:spTree>
    <p:extLst>
      <p:ext uri="{BB962C8B-B14F-4D97-AF65-F5344CB8AC3E}">
        <p14:creationId xmlns:p14="http://schemas.microsoft.com/office/powerpoint/2010/main" val="400718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0227F889-CF6F-FCC8-8A89-61EC9BD25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547812"/>
            <a:ext cx="6096000" cy="3762375"/>
          </a:xfrm>
          <a:prstGeom prst="rect">
            <a:avLst/>
          </a:prstGeom>
        </p:spPr>
      </p:pic>
    </p:spTree>
    <p:extLst>
      <p:ext uri="{BB962C8B-B14F-4D97-AF65-F5344CB8AC3E}">
        <p14:creationId xmlns:p14="http://schemas.microsoft.com/office/powerpoint/2010/main" val="212870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570EFA-2D55-8DAA-5647-651C1BEEF0BA}"/>
              </a:ext>
            </a:extLst>
          </p:cNvPr>
          <p:cNvSpPr>
            <a:spLocks noGrp="1"/>
          </p:cNvSpPr>
          <p:nvPr>
            <p:ph type="title"/>
          </p:nvPr>
        </p:nvSpPr>
        <p:spPr>
          <a:xfrm>
            <a:off x="1162106" y="25827"/>
            <a:ext cx="10515600" cy="1325563"/>
          </a:xfrm>
        </p:spPr>
        <p:txBody>
          <a:bodyPr>
            <a:normAutofit/>
          </a:bodyPr>
          <a:lstStyle/>
          <a:p>
            <a:pPr algn="ctr"/>
            <a:r>
              <a:rPr lang="it-IT" b="1" dirty="0">
                <a:solidFill>
                  <a:srgbClr val="FF0000"/>
                </a:solidFill>
              </a:rPr>
              <a:t>Funzioni di attivazione</a:t>
            </a:r>
          </a:p>
        </p:txBody>
      </p:sp>
      <p:pic>
        <p:nvPicPr>
          <p:cNvPr id="3" name="Immagine 2">
            <a:extLst>
              <a:ext uri="{FF2B5EF4-FFF2-40B4-BE49-F238E27FC236}">
                <a16:creationId xmlns:a16="http://schemas.microsoft.com/office/drawing/2014/main" id="{1F5B167A-2DB8-A26F-904A-C07BD0F105EE}"/>
              </a:ext>
            </a:extLst>
          </p:cNvPr>
          <p:cNvPicPr>
            <a:picLocks noChangeAspect="1"/>
          </p:cNvPicPr>
          <p:nvPr/>
        </p:nvPicPr>
        <p:blipFill rotWithShape="1">
          <a:blip r:embed="rId2"/>
          <a:srcRect t="13962"/>
          <a:stretch/>
        </p:blipFill>
        <p:spPr>
          <a:xfrm>
            <a:off x="2480678" y="3222702"/>
            <a:ext cx="7230644" cy="3126116"/>
          </a:xfrm>
          <a:prstGeom prst="rect">
            <a:avLst/>
          </a:prstGeom>
        </p:spPr>
      </p:pic>
      <p:sp>
        <p:nvSpPr>
          <p:cNvPr id="5" name="CasellaDiTesto 4">
            <a:extLst>
              <a:ext uri="{FF2B5EF4-FFF2-40B4-BE49-F238E27FC236}">
                <a16:creationId xmlns:a16="http://schemas.microsoft.com/office/drawing/2014/main" id="{0DFFFAE6-F222-2777-B058-3DE78A418F25}"/>
              </a:ext>
            </a:extLst>
          </p:cNvPr>
          <p:cNvSpPr txBox="1"/>
          <p:nvPr/>
        </p:nvSpPr>
        <p:spPr>
          <a:xfrm>
            <a:off x="1096992" y="1123480"/>
            <a:ext cx="10645829" cy="1200329"/>
          </a:xfrm>
          <a:prstGeom prst="rect">
            <a:avLst/>
          </a:prstGeom>
          <a:noFill/>
        </p:spPr>
        <p:txBody>
          <a:bodyPr wrap="square">
            <a:spAutoFit/>
          </a:bodyPr>
          <a:lstStyle/>
          <a:p>
            <a:r>
              <a:rPr lang="it-IT" dirty="0"/>
              <a:t>Una funzione di attivazione determina se un neurone deve essere </a:t>
            </a:r>
            <a:r>
              <a:rPr lang="it-IT" b="1" dirty="0"/>
              <a:t>attivato o meno</a:t>
            </a:r>
            <a:r>
              <a:rPr lang="it-IT" dirty="0"/>
              <a:t> . Si tratta di alcune semplici operazioni matematiche per determinare se l'input del neurone alla rete è rilevante o meno nel processo di previsione. Le funzioni di attivazione possono essere di diversi tipi, ma in generale devono essere </a:t>
            </a:r>
            <a:r>
              <a:rPr lang="it-IT" b="1" dirty="0">
                <a:solidFill>
                  <a:srgbClr val="FF0000"/>
                </a:solidFill>
              </a:rPr>
              <a:t>non lineari </a:t>
            </a:r>
            <a:r>
              <a:rPr lang="it-IT" dirty="0"/>
              <a:t>per consentire alla rete di apprendere relazioni complesse tra le sue variabili di input, e </a:t>
            </a:r>
            <a:r>
              <a:rPr lang="it-IT" b="1" dirty="0">
                <a:solidFill>
                  <a:srgbClr val="FF0000"/>
                </a:solidFill>
              </a:rPr>
              <a:t>derivabili.</a:t>
            </a:r>
            <a:r>
              <a:rPr lang="it-IT" dirty="0"/>
              <a:t> </a:t>
            </a:r>
          </a:p>
        </p:txBody>
      </p:sp>
      <p:sp>
        <p:nvSpPr>
          <p:cNvPr id="4" name="CasellaDiTesto 3">
            <a:extLst>
              <a:ext uri="{FF2B5EF4-FFF2-40B4-BE49-F238E27FC236}">
                <a16:creationId xmlns:a16="http://schemas.microsoft.com/office/drawing/2014/main" id="{EB355CC3-F3ED-E781-ACB0-2A8D07AA1352}"/>
              </a:ext>
            </a:extLst>
          </p:cNvPr>
          <p:cNvSpPr txBox="1"/>
          <p:nvPr/>
        </p:nvSpPr>
        <p:spPr>
          <a:xfrm>
            <a:off x="2716964" y="3665438"/>
            <a:ext cx="555626" cy="369332"/>
          </a:xfrm>
          <a:prstGeom prst="rect">
            <a:avLst/>
          </a:prstGeom>
          <a:solidFill>
            <a:schemeClr val="bg1"/>
          </a:solidFill>
        </p:spPr>
        <p:txBody>
          <a:bodyPr wrap="square" rtlCol="0">
            <a:spAutoFit/>
          </a:bodyPr>
          <a:lstStyle/>
          <a:p>
            <a:r>
              <a:rPr lang="it-IT" dirty="0"/>
              <a:t>f(x)</a:t>
            </a:r>
          </a:p>
        </p:txBody>
      </p:sp>
    </p:spTree>
    <p:extLst>
      <p:ext uri="{BB962C8B-B14F-4D97-AF65-F5344CB8AC3E}">
        <p14:creationId xmlns:p14="http://schemas.microsoft.com/office/powerpoint/2010/main" val="212331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B75D70-D35D-08D8-4BE8-969FF28768C1}"/>
              </a:ext>
            </a:extLst>
          </p:cNvPr>
          <p:cNvSpPr>
            <a:spLocks noGrp="1"/>
          </p:cNvSpPr>
          <p:nvPr>
            <p:ph type="title"/>
          </p:nvPr>
        </p:nvSpPr>
        <p:spPr>
          <a:xfrm>
            <a:off x="838200" y="0"/>
            <a:ext cx="10515600" cy="1325563"/>
          </a:xfrm>
        </p:spPr>
        <p:txBody>
          <a:bodyPr>
            <a:normAutofit/>
          </a:bodyPr>
          <a:lstStyle/>
          <a:p>
            <a:pPr algn="ctr"/>
            <a:r>
              <a:rPr lang="it-IT" b="1" dirty="0">
                <a:solidFill>
                  <a:srgbClr val="FF0000"/>
                </a:solidFill>
              </a:rPr>
              <a:t>Reti neurali artificiali  (ANN) </a:t>
            </a:r>
          </a:p>
        </p:txBody>
      </p:sp>
      <p:sp>
        <p:nvSpPr>
          <p:cNvPr id="5" name="CasellaDiTesto 4">
            <a:extLst>
              <a:ext uri="{FF2B5EF4-FFF2-40B4-BE49-F238E27FC236}">
                <a16:creationId xmlns:a16="http://schemas.microsoft.com/office/drawing/2014/main" id="{B0906977-07AE-0D4D-12B3-A74E32D0A840}"/>
              </a:ext>
            </a:extLst>
          </p:cNvPr>
          <p:cNvSpPr txBox="1"/>
          <p:nvPr/>
        </p:nvSpPr>
        <p:spPr>
          <a:xfrm>
            <a:off x="1010892" y="1146932"/>
            <a:ext cx="9952616" cy="3693319"/>
          </a:xfrm>
          <a:prstGeom prst="rect">
            <a:avLst/>
          </a:prstGeom>
          <a:noFill/>
        </p:spPr>
        <p:txBody>
          <a:bodyPr wrap="square">
            <a:spAutoFit/>
          </a:bodyPr>
          <a:lstStyle/>
          <a:p>
            <a:pPr marL="285750" indent="-285750">
              <a:buFont typeface="Arial" panose="020B0604020202020204" pitchFamily="34" charset="0"/>
              <a:buChar char="•"/>
            </a:pPr>
            <a:r>
              <a:rPr lang="it-IT" dirty="0"/>
              <a:t>Similmente al cervello, una rete neurale artificiale ANN è costituita da neuroni artificiali collegati tra loro.</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Ogni </a:t>
            </a:r>
            <a:r>
              <a:rPr lang="it-IT" b="1" dirty="0">
                <a:solidFill>
                  <a:srgbClr val="FF0000"/>
                </a:solidFill>
              </a:rPr>
              <a:t>connessione</a:t>
            </a:r>
            <a:r>
              <a:rPr lang="it-IT" dirty="0"/>
              <a:t> (chiamata </a:t>
            </a:r>
            <a:r>
              <a:rPr lang="it-IT" b="1" dirty="0" err="1">
                <a:solidFill>
                  <a:srgbClr val="FF0000"/>
                </a:solidFill>
              </a:rPr>
              <a:t>edge</a:t>
            </a:r>
            <a:r>
              <a:rPr lang="it-IT" b="1" dirty="0">
                <a:solidFill>
                  <a:srgbClr val="FF0000"/>
                </a:solidFill>
              </a:rPr>
              <a:t> </a:t>
            </a:r>
            <a:r>
              <a:rPr lang="it-IT" dirty="0"/>
              <a:t>), come le sinapsi in un cervello biologico, può trasmettere un segnale ad altri neuroni.</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Il </a:t>
            </a:r>
            <a:r>
              <a:rPr lang="it-IT" b="1" dirty="0">
                <a:solidFill>
                  <a:srgbClr val="FF0000"/>
                </a:solidFill>
              </a:rPr>
              <a:t>peso associato </a:t>
            </a:r>
            <a:r>
              <a:rPr lang="it-IT" dirty="0"/>
              <a:t>a ciascuna connessione </a:t>
            </a:r>
            <a:r>
              <a:rPr lang="it-IT" b="1" dirty="0">
                <a:solidFill>
                  <a:srgbClr val="FF0000"/>
                </a:solidFill>
              </a:rPr>
              <a:t>aumenta o diminuisce la forza del segnale</a:t>
            </a:r>
            <a:r>
              <a:rPr lang="it-IT" dirty="0"/>
              <a:t>.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Tipicamente, i neuroni sono aggregati in livelli. Diversi livelli possono eseguire diverse trasformazioni sui loro input.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I segnali viaggiano dal primo livello (il livello di input), all'ultimo livello (il livello di output), possibilmente dopo aver attraversato i livelli più volte.</a:t>
            </a:r>
          </a:p>
        </p:txBody>
      </p:sp>
    </p:spTree>
    <p:extLst>
      <p:ext uri="{BB962C8B-B14F-4D97-AF65-F5344CB8AC3E}">
        <p14:creationId xmlns:p14="http://schemas.microsoft.com/office/powerpoint/2010/main" val="164339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AD9CA1A8-C327-E2F1-4BFC-49BF45CDA42E}"/>
              </a:ext>
            </a:extLst>
          </p:cNvPr>
          <p:cNvSpPr txBox="1"/>
          <p:nvPr/>
        </p:nvSpPr>
        <p:spPr>
          <a:xfrm>
            <a:off x="879568" y="1206943"/>
            <a:ext cx="10636624" cy="2862322"/>
          </a:xfrm>
          <a:prstGeom prst="rect">
            <a:avLst/>
          </a:prstGeom>
          <a:noFill/>
        </p:spPr>
        <p:txBody>
          <a:bodyPr wrap="square">
            <a:spAutoFit/>
          </a:bodyPr>
          <a:lstStyle/>
          <a:p>
            <a:r>
              <a:rPr lang="it-IT" dirty="0"/>
              <a:t>Le reti neurali sono composte da gruppi di neuroni artificiali organizzati in livelli.</a:t>
            </a:r>
          </a:p>
          <a:p>
            <a:r>
              <a:rPr lang="it-IT" dirty="0"/>
              <a:t>Tipicamente sono presenti un livello di input,  un livello di output,  e uno o più livelli intermedi. </a:t>
            </a:r>
          </a:p>
          <a:p>
            <a:r>
              <a:rPr lang="it-IT" dirty="0"/>
              <a:t>Ogni livello contiene uno o più neuroni. I </a:t>
            </a:r>
            <a:r>
              <a:rPr lang="it-IT" b="1" dirty="0" err="1">
                <a:solidFill>
                  <a:srgbClr val="FF0000"/>
                </a:solidFill>
              </a:rPr>
              <a:t>layer</a:t>
            </a:r>
            <a:r>
              <a:rPr lang="it-IT" b="1" dirty="0">
                <a:solidFill>
                  <a:srgbClr val="FF0000"/>
                </a:solidFill>
              </a:rPr>
              <a:t> intermed</a:t>
            </a:r>
            <a:r>
              <a:rPr lang="it-IT" dirty="0"/>
              <a:t>i sono chiamati </a:t>
            </a:r>
            <a:r>
              <a:rPr lang="it-IT" b="1" dirty="0" err="1">
                <a:solidFill>
                  <a:srgbClr val="FF0000"/>
                </a:solidFill>
              </a:rPr>
              <a:t>hidden</a:t>
            </a:r>
            <a:r>
              <a:rPr lang="it-IT" b="1" dirty="0">
                <a:solidFill>
                  <a:srgbClr val="FF0000"/>
                </a:solidFill>
              </a:rPr>
              <a:t> </a:t>
            </a:r>
            <a:r>
              <a:rPr lang="it-IT" b="1" dirty="0" err="1">
                <a:solidFill>
                  <a:srgbClr val="FF0000"/>
                </a:solidFill>
              </a:rPr>
              <a:t>layer</a:t>
            </a:r>
            <a:r>
              <a:rPr lang="it-IT" b="1" dirty="0">
                <a:solidFill>
                  <a:srgbClr val="FF0000"/>
                </a:solidFill>
              </a:rPr>
              <a:t> </a:t>
            </a:r>
            <a:r>
              <a:rPr lang="it-IT" dirty="0"/>
              <a:t>in quanto restano “invisibili” dall’esterno della rete, la quale si interfaccia all’ambiente solo tramite il </a:t>
            </a:r>
            <a:r>
              <a:rPr lang="it-IT" dirty="0" err="1"/>
              <a:t>layer</a:t>
            </a:r>
            <a:r>
              <a:rPr lang="it-IT" dirty="0"/>
              <a:t> di ingresso e quello di uscita.</a:t>
            </a:r>
          </a:p>
          <a:p>
            <a:endParaRPr lang="it-IT" dirty="0"/>
          </a:p>
          <a:p>
            <a:r>
              <a:rPr lang="it-IT" b="1" dirty="0" err="1">
                <a:solidFill>
                  <a:srgbClr val="FF0000"/>
                </a:solidFill>
              </a:rPr>
              <a:t>Feedforward</a:t>
            </a:r>
            <a:r>
              <a:rPr lang="it-IT" b="1" dirty="0">
                <a:solidFill>
                  <a:srgbClr val="FF0000"/>
                </a:solidFill>
              </a:rPr>
              <a:t>  (FFNN)</a:t>
            </a:r>
          </a:p>
          <a:p>
            <a:r>
              <a:rPr lang="it-IT" dirty="0"/>
              <a:t>nelle reti </a:t>
            </a:r>
            <a:r>
              <a:rPr lang="it-IT" dirty="0" err="1"/>
              <a:t>feedforward</a:t>
            </a:r>
            <a:r>
              <a:rPr lang="it-IT" dirty="0"/>
              <a:t> («alimentazione in avanti»)  le connessioni collegano i neuroni di un livello con i neuroni di un livello successivo</a:t>
            </a:r>
            <a:r>
              <a:rPr lang="it-IT" b="1" dirty="0">
                <a:solidFill>
                  <a:srgbClr val="FF0000"/>
                </a:solidFill>
              </a:rPr>
              <a:t>.  Non </a:t>
            </a:r>
            <a:r>
              <a:rPr lang="it-IT" dirty="0"/>
              <a:t>sono consentite connessioni all’indietro o connessioni verso lo stesso livello. È di gran lunga il tipo di rete più utilizzata</a:t>
            </a:r>
          </a:p>
        </p:txBody>
      </p:sp>
      <p:pic>
        <p:nvPicPr>
          <p:cNvPr id="14" name="Immagine 13">
            <a:extLst>
              <a:ext uri="{FF2B5EF4-FFF2-40B4-BE49-F238E27FC236}">
                <a16:creationId xmlns:a16="http://schemas.microsoft.com/office/drawing/2014/main" id="{8F2910DD-6A90-33C8-5164-863126A22307}"/>
              </a:ext>
            </a:extLst>
          </p:cNvPr>
          <p:cNvPicPr>
            <a:picLocks noChangeAspect="1"/>
          </p:cNvPicPr>
          <p:nvPr/>
        </p:nvPicPr>
        <p:blipFill>
          <a:blip r:embed="rId2"/>
          <a:stretch>
            <a:fillRect/>
          </a:stretch>
        </p:blipFill>
        <p:spPr>
          <a:xfrm>
            <a:off x="3668769" y="4245903"/>
            <a:ext cx="5640294" cy="2221458"/>
          </a:xfrm>
          <a:prstGeom prst="rect">
            <a:avLst/>
          </a:prstGeom>
        </p:spPr>
      </p:pic>
      <p:sp>
        <p:nvSpPr>
          <p:cNvPr id="6" name="CasellaDiTesto 5">
            <a:extLst>
              <a:ext uri="{FF2B5EF4-FFF2-40B4-BE49-F238E27FC236}">
                <a16:creationId xmlns:a16="http://schemas.microsoft.com/office/drawing/2014/main" id="{28736398-46FF-1869-8E85-0C58FA109804}"/>
              </a:ext>
            </a:extLst>
          </p:cNvPr>
          <p:cNvSpPr txBox="1"/>
          <p:nvPr/>
        </p:nvSpPr>
        <p:spPr>
          <a:xfrm>
            <a:off x="1162514" y="142598"/>
            <a:ext cx="6094140" cy="646331"/>
          </a:xfrm>
          <a:prstGeom prst="rect">
            <a:avLst/>
          </a:prstGeom>
          <a:noFill/>
        </p:spPr>
        <p:txBody>
          <a:bodyPr wrap="square">
            <a:spAutoFit/>
          </a:bodyPr>
          <a:lstStyle/>
          <a:p>
            <a:r>
              <a:rPr lang="it-IT" sz="3600" dirty="0">
                <a:solidFill>
                  <a:srgbClr val="FF0000"/>
                </a:solidFill>
                <a:latin typeface="+mj-lt"/>
                <a:ea typeface="+mj-ea"/>
                <a:cs typeface="+mj-cs"/>
              </a:rPr>
              <a:t>Tipologie di reti neurali</a:t>
            </a:r>
          </a:p>
        </p:txBody>
      </p:sp>
    </p:spTree>
    <p:extLst>
      <p:ext uri="{BB962C8B-B14F-4D97-AF65-F5344CB8AC3E}">
        <p14:creationId xmlns:p14="http://schemas.microsoft.com/office/powerpoint/2010/main" val="30516909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2688</Words>
  <Application>Microsoft Office PowerPoint</Application>
  <PresentationFormat>Widescreen</PresentationFormat>
  <Paragraphs>210</Paragraphs>
  <Slides>22</Slides>
  <Notes>6</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22</vt:i4>
      </vt:variant>
    </vt:vector>
  </HeadingPairs>
  <TitlesOfParts>
    <vt:vector size="29" baseType="lpstr">
      <vt:lpstr>Arial</vt:lpstr>
      <vt:lpstr>Calibri</vt:lpstr>
      <vt:lpstr>Calibri Light</vt:lpstr>
      <vt:lpstr>Cambria Math</vt:lpstr>
      <vt:lpstr>CMSS10</vt:lpstr>
      <vt:lpstr>MSAM7</vt:lpstr>
      <vt:lpstr>Tema di Office</vt:lpstr>
      <vt:lpstr>Training di una rete neurale</vt:lpstr>
      <vt:lpstr>Presentazione standard di PowerPoint</vt:lpstr>
      <vt:lpstr>Presentazione standard di PowerPoint</vt:lpstr>
      <vt:lpstr>Presentazione standard di PowerPoint</vt:lpstr>
      <vt:lpstr>Presentazione standard di PowerPoint</vt:lpstr>
      <vt:lpstr>Presentazione standard di PowerPoint</vt:lpstr>
      <vt:lpstr>Funzioni di attivazione</vt:lpstr>
      <vt:lpstr>Reti neurali artificiali  (ANN) </vt:lpstr>
      <vt:lpstr>Presentazione standard di PowerPoint</vt:lpstr>
      <vt:lpstr>Presentazione standard di PowerPoint</vt:lpstr>
      <vt:lpstr>Training di una rete neurale</vt:lpstr>
      <vt:lpstr>Forward propagation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Derivata di una funzione composta Chain rule</vt:lpstr>
      <vt:lpstr>Derivata composta di funzioni di più variabili reali:</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Damiana Lazzaro</dc:creator>
  <cp:lastModifiedBy>Damiana Lazzaro</cp:lastModifiedBy>
  <cp:revision>5</cp:revision>
  <dcterms:created xsi:type="dcterms:W3CDTF">2023-05-07T15:32:27Z</dcterms:created>
  <dcterms:modified xsi:type="dcterms:W3CDTF">2023-05-08T06:58:00Z</dcterms:modified>
</cp:coreProperties>
</file>