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4" r:id="rId4"/>
    <p:sldId id="262" r:id="rId5"/>
    <p:sldId id="260" r:id="rId6"/>
    <p:sldId id="272" r:id="rId7"/>
    <p:sldId id="273" r:id="rId8"/>
    <p:sldId id="274" r:id="rId9"/>
    <p:sldId id="275" r:id="rId10"/>
    <p:sldId id="276" r:id="rId11"/>
    <p:sldId id="265" r:id="rId12"/>
    <p:sldId id="266" r:id="rId13"/>
    <p:sldId id="267" r:id="rId14"/>
    <p:sldId id="269" r:id="rId15"/>
    <p:sldId id="270" r:id="rId16"/>
    <p:sldId id="268" r:id="rId17"/>
    <p:sldId id="271" r:id="rId18"/>
  </p:sldIdLst>
  <p:sldSz cx="9144000" cy="6858000" type="screen4x3"/>
  <p:notesSz cx="6858000" cy="9144000"/>
  <p:custDataLst>
    <p:tags r:id="rId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84583" autoAdjust="0"/>
  </p:normalViewPr>
  <p:slideViewPr>
    <p:cSldViewPr>
      <p:cViewPr varScale="1">
        <p:scale>
          <a:sx n="57" d="100"/>
          <a:sy n="57" d="100"/>
        </p:scale>
        <p:origin x="17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dirty="0" smtClean="0"/>
              <a:t>Бесплатно и без регистрации.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4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05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152" y="5489848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elenium-rc.openqa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u.wikipedia.org/wiki/%D0%92%D0%B5%D0%B1-%D0%BF%D1%80%D0%B8%D0%BB%D0%BE%D0%B6%D0%B5%D0%BD%D0%B8%D0%B5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949280"/>
            <a:ext cx="9144000" cy="908720"/>
          </a:xfrm>
        </p:spPr>
        <p:txBody>
          <a:bodyPr>
            <a:noAutofit/>
          </a:bodyPr>
          <a:lstStyle/>
          <a:p>
            <a:r>
              <a:rPr lang="ru-RU" sz="3600" dirty="0"/>
              <a:t>Автоматизированное тестирования </a:t>
            </a:r>
            <a:r>
              <a:rPr lang="en-US" sz="3600" dirty="0"/>
              <a:t>Selenium</a:t>
            </a:r>
            <a:r>
              <a:rPr lang="ru-RU" sz="3600" dirty="0"/>
              <a:t> и Сквозное тестирование (</a:t>
            </a:r>
            <a:r>
              <a:rPr lang="ru-RU" sz="3600" dirty="0" err="1"/>
              <a:t>end-to-end</a:t>
            </a:r>
            <a:r>
              <a:rPr lang="ru-RU" sz="3600" dirty="0"/>
              <a:t>)</a:t>
            </a:r>
            <a:r>
              <a:rPr lang="ru-RU" b="0" dirty="0">
                <a:effectLst/>
              </a:rPr>
              <a:t/>
            </a:r>
            <a:br>
              <a:rPr lang="ru-RU" b="0" dirty="0">
                <a:effectLst/>
              </a:rPr>
            </a:b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476672"/>
            <a:ext cx="6552729" cy="115089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38369" cy="4859083"/>
          </a:xfrm>
        </p:spPr>
      </p:pic>
    </p:spTree>
    <p:extLst>
      <p:ext uri="{BB962C8B-B14F-4D97-AF65-F5344CB8AC3E}">
        <p14:creationId xmlns:p14="http://schemas.microsoft.com/office/powerpoint/2010/main" val="187848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39752" y="1052736"/>
            <a:ext cx="6552729" cy="326329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Сквозное тестирование(</a:t>
            </a:r>
            <a:r>
              <a:rPr lang="ru-RU" sz="36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ru-RU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916832"/>
            <a:ext cx="4752528" cy="4237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Сквозное тестирование, оно же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E2E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 — это процесс тестирования, при котором происходит подробная эмуляция пользовательской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среды.</a:t>
            </a:r>
          </a:p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Суть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этого тестирования — посмотреть, так ли работает программа для конечного клиента, как рассчитывалось изначально? 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этом нужно учитывать, что пользователю все равно, функционирует ли программа «как надо», ему главное, чтобы программа функционировала и оправдывала ожидания, поэтому основной упор делается на корректное функционирование.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59" y="2420888"/>
            <a:ext cx="3238131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0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39752" y="620688"/>
            <a:ext cx="6552729" cy="75837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Arial" charset="0"/>
              </a:rPr>
              <a:t>Преимущества и недостатки</a:t>
            </a:r>
            <a:r>
              <a:rPr lang="en-US" b="1" dirty="0">
                <a:latin typeface="Arial" charset="0"/>
              </a:rPr>
              <a:t/>
            </a:r>
            <a:br>
              <a:rPr lang="en-US" b="1" dirty="0">
                <a:latin typeface="Arial" charset="0"/>
              </a:rPr>
            </a:b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430213" y="1844825"/>
            <a:ext cx="3493715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</a:p>
          <a:p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Вам не обязательно быть знакомы с конкретной реализацией или даже с тем, как работает кодирование для написания автоматических тестов пользовательского интерфейса. Многие инструменты позволяют просто щелкнуть запись, выполнить некоторые действия и сохранить сценарий.</a:t>
            </a:r>
          </a:p>
          <a:p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Вы также обнаружите намного больше ошибок, влияющих на пользователя, потому что вы работаете непосредственно с приложением с точки зрения пользователя.</a:t>
            </a:r>
          </a:p>
          <a:p>
            <a:pPr marL="0" indent="0">
              <a:buNone/>
            </a:pP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3" y="1844825"/>
            <a:ext cx="47525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Автоматизированные сквозные тесты не так хороши, как истинные модульные тесты. То же самое с графическими интерфейсами, поскольку графический интерфейс является наиболее вероятной частью программы для изменения таким образом, что нарушает существующую автоматизацию.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Кроме того, намного легче получить 100% -</a:t>
            </a:r>
            <a:r>
              <a:rPr lang="ru-R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ный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охват кода в автоматизированных модульных тестах, и вы вряд ли будете дублировать логику в каждом тесте. Если вы получите один провал теста, он скорее соответствует конкретному фрагменту кода. И наоборот, если у вас есть один разрыв кода, он с меньшей вероятностью приведет к сбою более одного теста.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этом уровне вы, скорее всего, сможете решить странные угловые случаи, которые вы никогда не увидите, если бы вы не взаимодействовали с кодом напрямую</a:t>
            </a:r>
            <a:r>
              <a:rPr lang="ru-RU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4231" y="260648"/>
            <a:ext cx="6552729" cy="1150897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№1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324"/>
            <a:ext cx="6208861" cy="2088232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19"/>
          <a:stretch/>
        </p:blipFill>
        <p:spPr>
          <a:xfrm>
            <a:off x="1321978" y="4235335"/>
            <a:ext cx="6804248" cy="23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№2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3266993" cy="2592288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64" y="3242507"/>
            <a:ext cx="5544616" cy="34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№3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14838"/>
            <a:ext cx="4897239" cy="143437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" r="-3091" b="16905"/>
          <a:stretch/>
        </p:blipFill>
        <p:spPr>
          <a:xfrm>
            <a:off x="1403994" y="3284984"/>
            <a:ext cx="7056785" cy="34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5" cy="1150897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1916833"/>
            <a:ext cx="4104457" cy="4320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Е2Е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— это дорогой и сложный процесс тестирования, к которому нужно подготавливаться основательно. Давайте проведем аналогию с мостом. Мост через реку — это тестируемая программа. Так вот Е2Е-тестирование — это не просто проехать по мосту груженными КАМАЗами и смотреть издалека: выдержит или не выдержит. Е2Е — это куча всевозможных датчиков, расставленных по всему мосту, которые сигнализируют о каждом шаге и готовы фиксировать любой сценарий развития на «мосту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9" y="1916833"/>
            <a:ext cx="40495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Selenium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предоставляет уникальную возможность проводить тестирование "от лица пользователя", на уровне операций браузера.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можно покрыть кросс-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браузерными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тестами сложный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-интерфейс.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если подключить еще и серверный язык, например, PHP, то можно полностью протестировать цикл восстановления потерянного пароля - от клика посетителя на "забыл пароль" - до получения письма и входа на сайт.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53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448591"/>
            <a:ext cx="6552729" cy="1150897"/>
          </a:xfrm>
        </p:spPr>
        <p:txBody>
          <a:bodyPr>
            <a:normAutofit/>
          </a:bodyPr>
          <a:lstStyle/>
          <a:p>
            <a:pPr marL="0" indent="0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481736"/>
            <a:ext cx="3816424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Участники:</a:t>
            </a: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Абдакимова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Лейла</a:t>
            </a: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Аипова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Орынбасар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Жайсанова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Дания</a:t>
            </a: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Жусупекова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Аида</a:t>
            </a:r>
          </a:p>
          <a:p>
            <a:pPr marL="0" indent="0">
              <a:buNone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Рахимжанова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Анеля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38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слайда</a:t>
            </a:r>
            <a:endParaRPr lang="ru-RU" dirty="0"/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1974375" y="4771033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1690212" y="419477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1745775" y="42376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1974375" y="2256433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1618204" y="168017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2442085" y="1833627"/>
            <a:ext cx="719257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solidFill>
                  <a:schemeClr val="bg1"/>
                </a:solidFill>
                <a:latin typeface="Arial" charset="0"/>
              </a:rPr>
              <a:t>Автоматизированное </a:t>
            </a:r>
            <a:r>
              <a:rPr lang="ru-RU" sz="2000" dirty="0">
                <a:solidFill>
                  <a:schemeClr val="bg1"/>
                </a:solidFill>
                <a:latin typeface="Arial" charset="0"/>
              </a:rPr>
              <a:t>тестирования </a:t>
            </a:r>
            <a:r>
              <a:rPr lang="en-US" sz="2000" dirty="0">
                <a:solidFill>
                  <a:schemeClr val="bg1"/>
                </a:solidFill>
                <a:latin typeface="Arial" charset="0"/>
              </a:rPr>
              <a:t>Selenium</a:t>
            </a: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1745775" y="17230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1974375" y="3094633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1690212" y="251837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1745775" y="25612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1975963" y="3931246"/>
            <a:ext cx="4799012" cy="1587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1690212" y="335657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1745775" y="33994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1974375" y="5631458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1690210" y="5055194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1745775" y="509805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2442085" y="3519235"/>
            <a:ext cx="13003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solidFill>
                  <a:schemeClr val="bg1"/>
                </a:solidFill>
                <a:latin typeface="Arial" charset="0"/>
              </a:rPr>
              <a:t>Примеры</a:t>
            </a:r>
            <a:endParaRPr 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2442085" y="4346608"/>
            <a:ext cx="312649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solidFill>
                  <a:schemeClr val="bg1"/>
                </a:solidFill>
                <a:latin typeface="Arial" charset="0"/>
              </a:rPr>
              <a:t>Т</a:t>
            </a:r>
            <a:r>
              <a:rPr lang="ru-RU" sz="2000" dirty="0" smtClean="0">
                <a:solidFill>
                  <a:schemeClr val="bg1"/>
                </a:solidFill>
                <a:latin typeface="Arial" charset="0"/>
              </a:rPr>
              <a:t>естирование </a:t>
            </a:r>
            <a:r>
              <a:rPr lang="en-US" sz="2000" dirty="0">
                <a:solidFill>
                  <a:schemeClr val="bg1"/>
                </a:solidFill>
                <a:latin typeface="Arial" charset="0"/>
              </a:rPr>
              <a:t>end to end</a:t>
            </a: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2442085" y="5228349"/>
            <a:ext cx="358200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solidFill>
                  <a:schemeClr val="bg1"/>
                </a:solidFill>
                <a:latin typeface="Arial" charset="0"/>
              </a:rPr>
              <a:t>Преимущества и недостатки</a:t>
            </a:r>
            <a:endParaRPr lang="en-US" sz="2000" dirty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43608" y="2696761"/>
            <a:ext cx="3582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solidFill>
                  <a:schemeClr val="bg1"/>
                </a:solidFill>
                <a:latin typeface="Arial" charset="0"/>
              </a:rPr>
              <a:t>Преимущества и недостатки</a:t>
            </a:r>
            <a:endParaRPr 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5" name="Rectangle 257"/>
          <p:cNvSpPr>
            <a:spLocks noChangeArrowheads="1"/>
          </p:cNvSpPr>
          <p:nvPr/>
        </p:nvSpPr>
        <p:spPr bwMode="gray">
          <a:xfrm rot="3419336">
            <a:off x="1690211" y="595367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5463" y="5983193"/>
            <a:ext cx="34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266"/>
          <p:cNvSpPr>
            <a:spLocks noChangeShapeType="1"/>
          </p:cNvSpPr>
          <p:nvPr/>
        </p:nvSpPr>
        <p:spPr bwMode="gray">
          <a:xfrm>
            <a:off x="1980249" y="6556880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416" y="6082889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39752" y="548680"/>
            <a:ext cx="6552729" cy="830385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Arial" charset="0"/>
              </a:rPr>
              <a:t>Автоматизированное тестирования </a:t>
            </a:r>
            <a:r>
              <a:rPr lang="en-US" sz="2400" b="1" dirty="0">
                <a:latin typeface="Arial" charset="0"/>
              </a:rPr>
              <a:t>Selenium</a:t>
            </a:r>
            <a:r>
              <a:rPr lang="en-US" sz="2400" dirty="0">
                <a:latin typeface="Arial" charset="0"/>
              </a:rPr>
              <a:t/>
            </a:r>
            <a:br>
              <a:rPr lang="en-US" sz="2400" dirty="0">
                <a:latin typeface="Arial" charset="0"/>
              </a:rPr>
            </a:br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это инструмент для автоматизации действий веб-браузера. В большинстве случаев используется для тестирования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  <a:hlinkClick r:id="rId2" tooltip="Веб-приложение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 tooltip="Веб-приложение"/>
              </a:rPr>
              <a:t>-приложений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этим не ограничивается. В частности, он может быть использован для решения рутинных задач администрирования сайта или регулярного получения данных из различных источников (сайтов).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59" y="2420888"/>
            <a:ext cx="3238131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39752" y="620688"/>
            <a:ext cx="6552729" cy="758377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Arial" charset="0"/>
              </a:rPr>
              <a:t>Преимущества и недостатки</a:t>
            </a:r>
            <a:r>
              <a:rPr lang="en-US" b="1" dirty="0">
                <a:latin typeface="Arial" charset="0"/>
              </a:rPr>
              <a:t/>
            </a:r>
            <a:br>
              <a:rPr lang="en-US" b="1" dirty="0">
                <a:latin typeface="Arial" charset="0"/>
              </a:rPr>
            </a:b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430213" y="1916113"/>
            <a:ext cx="4717851" cy="4249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</a:p>
          <a:p>
            <a:pPr fontAlgn="base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elenium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— бесплатный продукт с открытым исходным кодом для тестирования с поддержкой всех основных языков программирования. Его можно использовать на разных браузерах в разных операционных системах, включая мобильные устройства.</a:t>
            </a:r>
          </a:p>
          <a:p>
            <a:pPr fontAlgn="base"/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— гибкий инструмент тестирования, который можно легко интегрировать с разными тестовыми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фреймворками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другими инструментами тестирования. Это позволяет расширить инструментарий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применять его для узких задач, например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crawling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и тестирования производительности.</a:t>
            </a:r>
          </a:p>
          <a:p>
            <a:pPr fontAlgn="base"/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разрабатывают с 2004 года, и за это время он стал самым популярным инструментом функционального тестирования веб-приложений. Его используют в крупных корпорациях, включая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1916112"/>
            <a:ext cx="3672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программах </a:t>
            </a:r>
            <a:r>
              <a:rPr lang="ru-R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можно тестировать только веб-приложения, функций тестирования сетевых и </a:t>
            </a:r>
            <a:r>
              <a:rPr lang="ru-R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десктопных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приложений в комплекте нет. Также для работы с </a:t>
            </a:r>
            <a:r>
              <a:rPr lang="ru-R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нужно владеть продвинутыми навыками программирования и написания скриптов. Новички в тестировании могут пользоваться более простыми аналогами </a:t>
            </a:r>
            <a:r>
              <a:rPr lang="ru-R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например </a:t>
            </a:r>
            <a:r>
              <a:rPr lang="ru-R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 UFT.</a:t>
            </a: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404664"/>
            <a:ext cx="6552729" cy="1150897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№1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" y="1844824"/>
            <a:ext cx="8578231" cy="4825255"/>
          </a:xfrm>
        </p:spPr>
      </p:pic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332656"/>
            <a:ext cx="6552729" cy="1150897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2" y="1844824"/>
            <a:ext cx="8643249" cy="4861827"/>
          </a:xfrm>
        </p:spPr>
      </p:pic>
    </p:spTree>
    <p:extLst>
      <p:ext uri="{BB962C8B-B14F-4D97-AF65-F5344CB8AC3E}">
        <p14:creationId xmlns:p14="http://schemas.microsoft.com/office/powerpoint/2010/main" val="25020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404664"/>
            <a:ext cx="6552729" cy="115089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№2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5" y="1916832"/>
            <a:ext cx="8565306" cy="4817985"/>
          </a:xfrm>
        </p:spPr>
      </p:pic>
    </p:spTree>
    <p:extLst>
      <p:ext uri="{BB962C8B-B14F-4D97-AF65-F5344CB8AC3E}">
        <p14:creationId xmlns:p14="http://schemas.microsoft.com/office/powerpoint/2010/main" val="3710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476672"/>
            <a:ext cx="6552729" cy="1078889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614367" cy="4845581"/>
          </a:xfrm>
        </p:spPr>
      </p:pic>
    </p:spTree>
    <p:extLst>
      <p:ext uri="{BB962C8B-B14F-4D97-AF65-F5344CB8AC3E}">
        <p14:creationId xmlns:p14="http://schemas.microsoft.com/office/powerpoint/2010/main" val="26747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404664"/>
            <a:ext cx="6552729" cy="115089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№3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578231" cy="4825255"/>
          </a:xfrm>
        </p:spPr>
      </p:pic>
    </p:spTree>
    <p:extLst>
      <p:ext uri="{BB962C8B-B14F-4D97-AF65-F5344CB8AC3E}">
        <p14:creationId xmlns:p14="http://schemas.microsoft.com/office/powerpoint/2010/main" val="39008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d153868d5c0dfcaba532a97b8771031c619c6f8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721</Words>
  <Application>Microsoft Office PowerPoint</Application>
  <PresentationFormat>Экран (4:3)</PresentationFormat>
  <Paragraphs>61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Автоматизированное тестирования Selenium и Сквозное тестирование (end-to-end) </vt:lpstr>
      <vt:lpstr>Заголовок слайда</vt:lpstr>
      <vt:lpstr>Автоматизированное тестирования Selenium </vt:lpstr>
      <vt:lpstr>Преимущества и недостатки </vt:lpstr>
      <vt:lpstr>Пример №1</vt:lpstr>
      <vt:lpstr>Результат:</vt:lpstr>
      <vt:lpstr>Пример №2</vt:lpstr>
      <vt:lpstr>Результат:</vt:lpstr>
      <vt:lpstr>Пример №3</vt:lpstr>
      <vt:lpstr>Результат:</vt:lpstr>
      <vt:lpstr>Сквозное тестирование(end-to-end)  </vt:lpstr>
      <vt:lpstr>Преимущества и недостатки </vt:lpstr>
      <vt:lpstr>Пример №1</vt:lpstr>
      <vt:lpstr>Пример №2</vt:lpstr>
      <vt:lpstr>Пример №3</vt:lpstr>
      <vt:lpstr>Заключение</vt:lpstr>
      <vt:lpstr>Спасибо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будущее</dc:title>
  <dc:creator>obstinate</dc:creator>
  <dc:description>Шаблон презентации с сайта https://presentation-creation.ru/</dc:description>
  <cp:lastModifiedBy>Asus</cp:lastModifiedBy>
  <cp:revision>1405</cp:revision>
  <dcterms:created xsi:type="dcterms:W3CDTF">2018-02-25T09:09:03Z</dcterms:created>
  <dcterms:modified xsi:type="dcterms:W3CDTF">2022-03-09T03:19:06Z</dcterms:modified>
</cp:coreProperties>
</file>