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57" r:id="rId3"/>
    <p:sldId id="275" r:id="rId4"/>
    <p:sldId id="258" r:id="rId5"/>
    <p:sldId id="259" r:id="rId6"/>
    <p:sldId id="279" r:id="rId7"/>
    <p:sldId id="280" r:id="rId8"/>
    <p:sldId id="281" r:id="rId9"/>
    <p:sldId id="284" r:id="rId10"/>
    <p:sldId id="286" r:id="rId11"/>
    <p:sldId id="289" r:id="rId12"/>
    <p:sldId id="287" r:id="rId13"/>
    <p:sldId id="288" r:id="rId14"/>
    <p:sldId id="285" r:id="rId15"/>
    <p:sldId id="282" r:id="rId16"/>
    <p:sldId id="290" r:id="rId17"/>
    <p:sldId id="292" r:id="rId18"/>
    <p:sldId id="291" r:id="rId19"/>
    <p:sldId id="293" r:id="rId20"/>
    <p:sldId id="294" r:id="rId21"/>
    <p:sldId id="295"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A3B27CC-BC2E-46F8-8481-7E893E99471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3B27CC-BC2E-46F8-8481-7E893E99471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A3B27CC-BC2E-46F8-8481-7E893E99471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3B27CC-BC2E-46F8-8481-7E893E9947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7132826-49F8-49E5-B376-21B5E331CA01}" type="datetimeFigureOut">
              <a:rPr lang="en-US" smtClean="0"/>
              <a:pPr/>
              <a:t>2/11/2021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3B27CC-BC2E-46F8-8481-7E893E99471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132826-49F8-49E5-B376-21B5E331CA01}" type="datetimeFigureOut">
              <a:rPr lang="en-US" smtClean="0"/>
              <a:pPr/>
              <a:t>2/11/2021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3B27CC-BC2E-46F8-8481-7E893E99471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kdt-143.web.ap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lang="en-US" dirty="0" err="1" smtClean="0"/>
              <a:t>Arduino</a:t>
            </a:r>
            <a:r>
              <a:rPr lang="en-US" dirty="0" smtClean="0"/>
              <a:t> Project</a:t>
            </a:r>
            <a:endParaRPr lang="en-US" dirty="0"/>
          </a:p>
        </p:txBody>
      </p:sp>
      <p:sp>
        <p:nvSpPr>
          <p:cNvPr id="3" name="Subtitle 2"/>
          <p:cNvSpPr>
            <a:spLocks noGrp="1"/>
          </p:cNvSpPr>
          <p:nvPr>
            <p:ph type="subTitle" idx="1"/>
          </p:nvPr>
        </p:nvSpPr>
        <p:spPr>
          <a:xfrm>
            <a:off x="381000" y="3962400"/>
            <a:ext cx="8229600" cy="1676400"/>
          </a:xfrm>
        </p:spPr>
        <p:txBody>
          <a:bodyPr>
            <a:normAutofit fontScale="32500" lnSpcReduction="20000"/>
          </a:bodyPr>
          <a:lstStyle/>
          <a:p>
            <a:endParaRPr lang="en-US" dirty="0"/>
          </a:p>
          <a:p>
            <a:r>
              <a:rPr lang="en-US" dirty="0"/>
              <a:t>      </a:t>
            </a:r>
            <a:r>
              <a:rPr lang="en-US" sz="9600" dirty="0"/>
              <a:t>Our project is a small car based on </a:t>
            </a:r>
            <a:r>
              <a:rPr lang="en-US" sz="9600" dirty="0" err="1"/>
              <a:t>Arduino</a:t>
            </a:r>
            <a:r>
              <a:rPr lang="en-US" sz="9600" dirty="0"/>
              <a:t> platform which can be controlled using Bluetooth and a Android app.</a:t>
            </a:r>
          </a:p>
          <a:p>
            <a:endParaRPr lang="en-US" dirty="0"/>
          </a:p>
        </p:txBody>
      </p:sp>
      <p:sp>
        <p:nvSpPr>
          <p:cNvPr id="4" name="TextBox 3"/>
          <p:cNvSpPr txBox="1"/>
          <p:nvPr/>
        </p:nvSpPr>
        <p:spPr>
          <a:xfrm>
            <a:off x="457200" y="304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7" name="Straight Connector 6"/>
          <p:cNvCxnSpPr/>
          <p:nvPr/>
        </p:nvCxnSpPr>
        <p:spPr>
          <a:xfrm>
            <a:off x="2209800" y="266700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2590800"/>
            <a:ext cx="502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458200" cy="152399"/>
          </a:xfrm>
        </p:spPr>
        <p:txBody>
          <a:bodyPr>
            <a:normAutofit fontScale="90000"/>
          </a:bodyPr>
          <a:lstStyle/>
          <a:p>
            <a:endParaRPr lang="en-US" dirty="0"/>
          </a:p>
        </p:txBody>
      </p:sp>
      <p:sp>
        <p:nvSpPr>
          <p:cNvPr id="3" name="Subtitle 2"/>
          <p:cNvSpPr>
            <a:spLocks noGrp="1"/>
          </p:cNvSpPr>
          <p:nvPr>
            <p:ph type="subTitle" idx="1"/>
          </p:nvPr>
        </p:nvSpPr>
        <p:spPr>
          <a:xfrm>
            <a:off x="457200" y="228600"/>
            <a:ext cx="8229600" cy="6172200"/>
          </a:xfrm>
        </p:spPr>
        <p:txBody>
          <a:bodyPr>
            <a:normAutofit fontScale="70000" lnSpcReduction="20000"/>
          </a:bodyPr>
          <a:lstStyle/>
          <a:p>
            <a:pPr algn="l"/>
            <a:endParaRPr lang="en-US" dirty="0" smtClean="0"/>
          </a:p>
          <a:p>
            <a:pPr algn="l"/>
            <a:r>
              <a:rPr lang="en-US" dirty="0" smtClean="0"/>
              <a:t>* Motor Driver</a:t>
            </a:r>
          </a:p>
          <a:p>
            <a:pPr algn="l"/>
            <a:r>
              <a:rPr lang="en-US" dirty="0" smtClean="0"/>
              <a:t>The L298N Motor Driver Module is responsible for providing the necessary drive current to the motors of the robotic car. I have provided information about L298N Module in an earlier project called </a:t>
            </a:r>
            <a:r>
              <a:rPr lang="en-US" dirty="0" err="1" smtClean="0"/>
              <a:t>Arduino</a:t>
            </a:r>
            <a:r>
              <a:rPr lang="en-US" dirty="0" smtClean="0"/>
              <a:t> DC Motor Control using L298N.</a:t>
            </a:r>
          </a:p>
          <a:p>
            <a:pPr algn="l"/>
            <a:endParaRPr lang="en-US" dirty="0" smtClean="0"/>
          </a:p>
          <a:p>
            <a:pPr algn="l"/>
            <a:r>
              <a:rPr lang="en-US" dirty="0" smtClean="0"/>
              <a:t>* Motor Wheels</a:t>
            </a:r>
          </a:p>
          <a:p>
            <a:pPr algn="l"/>
            <a:r>
              <a:rPr lang="en-US" dirty="0" smtClean="0"/>
              <a:t>wheels used for car moving and simply its work.</a:t>
            </a:r>
          </a:p>
          <a:p>
            <a:pPr algn="l"/>
            <a:endParaRPr lang="en-US" dirty="0" smtClean="0"/>
          </a:p>
          <a:p>
            <a:pPr algn="l"/>
            <a:r>
              <a:rPr lang="en-US" dirty="0" smtClean="0"/>
              <a:t>* Jumper Wires</a:t>
            </a:r>
          </a:p>
          <a:p>
            <a:pPr algn="l"/>
            <a:r>
              <a:rPr lang="en-US" dirty="0" smtClean="0"/>
              <a:t>Jumper wires are simply wires that have connector pins at each end, allowing them to be used to connect two points to each other without soldering. Jumper wires are typically used with breadboards and other prototyping tools in order to make it easy to change a circuit as needed. Fairly simple. In fact, it doesn’t get much more basic than jumper wires. It is 3 type male to male, female to female, female to male</a:t>
            </a:r>
          </a:p>
          <a:p>
            <a:pPr algn="l"/>
            <a:endParaRPr lang="en-US" dirty="0" smtClean="0"/>
          </a:p>
          <a:p>
            <a:pPr algn="l"/>
            <a:r>
              <a:rPr lang="en-US" dirty="0" smtClean="0"/>
              <a:t>* Battery</a:t>
            </a:r>
          </a:p>
          <a:p>
            <a:pPr algn="l"/>
            <a:r>
              <a:rPr lang="en-US" dirty="0" smtClean="0"/>
              <a:t>Battery is one of the most important thing in this project ! It's use for current in circuit I use 3.7v battery 4pcs when these are connected to </a:t>
            </a:r>
            <a:r>
              <a:rPr lang="en-US" dirty="0" err="1" smtClean="0"/>
              <a:t>serise</a:t>
            </a:r>
            <a:r>
              <a:rPr lang="en-US" dirty="0" smtClean="0"/>
              <a:t> </a:t>
            </a:r>
            <a:r>
              <a:rPr lang="en-US" dirty="0" err="1" smtClean="0"/>
              <a:t>conection</a:t>
            </a:r>
            <a:r>
              <a:rPr lang="en-US" dirty="0" smtClean="0"/>
              <a:t> then its work base on 14.8v and this power user in motor driver and </a:t>
            </a:r>
            <a:r>
              <a:rPr lang="en-US" dirty="0" err="1" smtClean="0"/>
              <a:t>arduino</a:t>
            </a:r>
            <a:r>
              <a:rPr lang="en-US" dirty="0" smtClean="0"/>
              <a:t>.</a:t>
            </a:r>
          </a:p>
          <a:p>
            <a:pPr algn="l"/>
            <a:r>
              <a:rPr lang="en-US" dirty="0" smtClean="0"/>
              <a:t> </a:t>
            </a:r>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458200" cy="152399"/>
          </a:xfrm>
        </p:spPr>
        <p:txBody>
          <a:bodyPr>
            <a:normAutofit fontScale="90000"/>
          </a:bodyPr>
          <a:lstStyle/>
          <a:p>
            <a:endParaRPr lang="en-US" dirty="0"/>
          </a:p>
        </p:txBody>
      </p:sp>
      <p:sp>
        <p:nvSpPr>
          <p:cNvPr id="3" name="Subtitle 2"/>
          <p:cNvSpPr>
            <a:spLocks noGrp="1"/>
          </p:cNvSpPr>
          <p:nvPr>
            <p:ph type="subTitle" idx="1"/>
          </p:nvPr>
        </p:nvSpPr>
        <p:spPr>
          <a:xfrm>
            <a:off x="457200" y="228600"/>
            <a:ext cx="8229600" cy="6172200"/>
          </a:xfrm>
        </p:spPr>
        <p:txBody>
          <a:bodyPr>
            <a:normAutofit lnSpcReduction="10000"/>
          </a:bodyPr>
          <a:lstStyle/>
          <a:p>
            <a:pPr algn="l"/>
            <a:endParaRPr lang="en-US" dirty="0" smtClean="0"/>
          </a:p>
          <a:p>
            <a:pPr algn="l"/>
            <a:r>
              <a:rPr lang="en-US" dirty="0" smtClean="0"/>
              <a:t>* LED</a:t>
            </a:r>
          </a:p>
          <a:p>
            <a:pPr algn="l"/>
            <a:r>
              <a:rPr lang="en-US" dirty="0" smtClean="0"/>
              <a:t>In this project led used for light as front light, back light, left light etc.</a:t>
            </a:r>
          </a:p>
          <a:p>
            <a:pPr algn="l"/>
            <a:endParaRPr lang="en-US" dirty="0" smtClean="0"/>
          </a:p>
          <a:p>
            <a:pPr algn="l"/>
            <a:r>
              <a:rPr lang="en-US" dirty="0" smtClean="0"/>
              <a:t>* IR Sensor</a:t>
            </a:r>
          </a:p>
          <a:p>
            <a:pPr algn="l"/>
            <a:r>
              <a:rPr lang="en-US" dirty="0" smtClean="0"/>
              <a:t>It's used for line follower black object detection. </a:t>
            </a:r>
            <a:r>
              <a:rPr lang="en-US" dirty="0" err="1" smtClean="0"/>
              <a:t>Its's</a:t>
            </a:r>
            <a:r>
              <a:rPr lang="en-US" dirty="0" smtClean="0"/>
              <a:t> not working black surface and sun light</a:t>
            </a:r>
          </a:p>
          <a:p>
            <a:pPr algn="l"/>
            <a:endParaRPr lang="en-US" dirty="0" smtClean="0"/>
          </a:p>
          <a:p>
            <a:pPr algn="l"/>
            <a:r>
              <a:rPr lang="en-US" dirty="0" smtClean="0"/>
              <a:t>* Touch Sensor</a:t>
            </a:r>
          </a:p>
          <a:p>
            <a:pPr algn="l"/>
            <a:r>
              <a:rPr lang="en-US" dirty="0" smtClean="0"/>
              <a:t>It's used for light connection toggle on and off in </a:t>
            </a:r>
            <a:r>
              <a:rPr lang="en-US" dirty="0" err="1" smtClean="0"/>
              <a:t>arduino</a:t>
            </a:r>
            <a:r>
              <a:rPr lang="en-US" dirty="0" smtClean="0"/>
              <a:t>.</a:t>
            </a:r>
          </a:p>
          <a:p>
            <a:pPr algn="l"/>
            <a:endParaRPr lang="en-US" dirty="0" smtClean="0"/>
          </a:p>
          <a:p>
            <a:pPr algn="l"/>
            <a:r>
              <a:rPr lang="en-US" dirty="0" smtClean="0"/>
              <a:t>* LDR Sensor</a:t>
            </a:r>
          </a:p>
          <a:p>
            <a:pPr algn="l"/>
            <a:r>
              <a:rPr lang="en-US" dirty="0" smtClean="0"/>
              <a:t>It's used for known brightness like day or night.</a:t>
            </a:r>
          </a:p>
          <a:p>
            <a:pPr algn="l"/>
            <a:endParaRPr lang="en-US" dirty="0" smtClean="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458200" cy="152399"/>
          </a:xfrm>
        </p:spPr>
        <p:txBody>
          <a:bodyPr>
            <a:normAutofit fontScale="90000"/>
          </a:bodyPr>
          <a:lstStyle/>
          <a:p>
            <a:endParaRPr lang="en-US" dirty="0"/>
          </a:p>
        </p:txBody>
      </p:sp>
      <p:sp>
        <p:nvSpPr>
          <p:cNvPr id="3" name="Subtitle 2"/>
          <p:cNvSpPr>
            <a:spLocks noGrp="1"/>
          </p:cNvSpPr>
          <p:nvPr>
            <p:ph type="subTitle" idx="1"/>
          </p:nvPr>
        </p:nvSpPr>
        <p:spPr>
          <a:xfrm>
            <a:off x="457200" y="152400"/>
            <a:ext cx="8229600" cy="6172200"/>
          </a:xfrm>
        </p:spPr>
        <p:txBody>
          <a:bodyPr>
            <a:normAutofit fontScale="85000" lnSpcReduction="20000"/>
          </a:bodyPr>
          <a:lstStyle/>
          <a:p>
            <a:pPr algn="l"/>
            <a:endParaRPr lang="en-US" dirty="0" smtClean="0"/>
          </a:p>
          <a:p>
            <a:pPr algn="l"/>
            <a:endParaRPr lang="en-US" dirty="0" smtClean="0"/>
          </a:p>
          <a:p>
            <a:pPr algn="l"/>
            <a:r>
              <a:rPr lang="en-US" dirty="0" smtClean="0"/>
              <a:t>* PIR Sensor</a:t>
            </a:r>
          </a:p>
          <a:p>
            <a:pPr algn="l"/>
            <a:r>
              <a:rPr lang="en-US" dirty="0" smtClean="0"/>
              <a:t>PIR sensors are most commonly used in motion-based detection, such as in-home security systems. When a moving object that generates infrared radiation enters the sensing range of the detector, the difference in IR levels between the two </a:t>
            </a:r>
            <a:r>
              <a:rPr lang="en-US" dirty="0" err="1" smtClean="0"/>
              <a:t>pyroelectric</a:t>
            </a:r>
            <a:r>
              <a:rPr lang="en-US" dirty="0" smtClean="0"/>
              <a:t> elements is measured. The sensor then sends an electronic signal to an embedded computer, which in turn triggers an alarm.</a:t>
            </a:r>
          </a:p>
          <a:p>
            <a:pPr algn="l"/>
            <a:endParaRPr lang="en-US" dirty="0" smtClean="0"/>
          </a:p>
          <a:p>
            <a:pPr algn="l"/>
            <a:r>
              <a:rPr lang="en-US" dirty="0" smtClean="0"/>
              <a:t>* Switch Sensor</a:t>
            </a:r>
          </a:p>
          <a:p>
            <a:pPr algn="l"/>
            <a:r>
              <a:rPr lang="en-US" dirty="0" smtClean="0"/>
              <a:t>It's used for light connection toggle on and off in main circuit.</a:t>
            </a:r>
          </a:p>
          <a:p>
            <a:pPr algn="l"/>
            <a:endParaRPr lang="en-US" dirty="0" smtClean="0"/>
          </a:p>
          <a:p>
            <a:pPr algn="l"/>
            <a:r>
              <a:rPr lang="en-US" dirty="0" smtClean="0"/>
              <a:t>* Speaker</a:t>
            </a:r>
          </a:p>
          <a:p>
            <a:pPr algn="l"/>
            <a:r>
              <a:rPr lang="en-US" dirty="0" smtClean="0"/>
              <a:t>It's used for horn when car will going to reverse then its work.</a:t>
            </a:r>
          </a:p>
          <a:p>
            <a:pPr algn="l"/>
            <a:endParaRPr lang="en-US" dirty="0" smtClean="0"/>
          </a:p>
          <a:p>
            <a:pPr algn="l"/>
            <a:r>
              <a:rPr lang="en-US" dirty="0" smtClean="0"/>
              <a:t>* Bridge Rectifier</a:t>
            </a:r>
          </a:p>
          <a:p>
            <a:pPr algn="l"/>
            <a:r>
              <a:rPr lang="en-US" dirty="0" smtClean="0"/>
              <a:t>When battery will going to die then </a:t>
            </a:r>
            <a:r>
              <a:rPr lang="en-US" dirty="0" err="1" smtClean="0"/>
              <a:t>cahrging</a:t>
            </a:r>
            <a:r>
              <a:rPr lang="en-US" dirty="0" smtClean="0"/>
              <a:t> battery from bridge </a:t>
            </a:r>
            <a:r>
              <a:rPr lang="en-US" dirty="0" err="1" smtClean="0"/>
              <a:t>rectifeir</a:t>
            </a:r>
            <a:endParaRPr lang="en-US" dirty="0" smtClean="0"/>
          </a:p>
        </p:txBody>
      </p:sp>
      <p:sp>
        <p:nvSpPr>
          <p:cNvPr id="4" name="TextBox 3"/>
          <p:cNvSpPr txBox="1"/>
          <p:nvPr/>
        </p:nvSpPr>
        <p:spPr>
          <a:xfrm>
            <a:off x="7924800" y="304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458200" cy="152399"/>
          </a:xfrm>
        </p:spPr>
        <p:txBody>
          <a:bodyPr>
            <a:normAutofit fontScale="90000"/>
          </a:bodyPr>
          <a:lstStyle/>
          <a:p>
            <a:endParaRPr lang="en-US" dirty="0"/>
          </a:p>
        </p:txBody>
      </p:sp>
      <p:sp>
        <p:nvSpPr>
          <p:cNvPr id="3" name="Subtitle 2"/>
          <p:cNvSpPr>
            <a:spLocks noGrp="1"/>
          </p:cNvSpPr>
          <p:nvPr>
            <p:ph type="subTitle" idx="1"/>
          </p:nvPr>
        </p:nvSpPr>
        <p:spPr>
          <a:xfrm>
            <a:off x="457200" y="304800"/>
            <a:ext cx="8229600" cy="5867400"/>
          </a:xfrm>
        </p:spPr>
        <p:txBody>
          <a:bodyPr>
            <a:normAutofit fontScale="92500" lnSpcReduction="20000"/>
          </a:bodyPr>
          <a:lstStyle/>
          <a:p>
            <a:pPr algn="l"/>
            <a:endParaRPr lang="en-US" dirty="0" smtClean="0"/>
          </a:p>
          <a:p>
            <a:pPr algn="l"/>
            <a:r>
              <a:rPr lang="en-US" dirty="0" smtClean="0"/>
              <a:t>* Simple Wires</a:t>
            </a:r>
          </a:p>
          <a:p>
            <a:pPr algn="l"/>
            <a:r>
              <a:rPr lang="en-US" dirty="0" smtClean="0"/>
              <a:t>Simple Wires are used to bear mechanical loads or electricity and telecommunications signals and </a:t>
            </a:r>
            <a:r>
              <a:rPr lang="en-US" dirty="0" err="1" smtClean="0"/>
              <a:t>connectoins</a:t>
            </a:r>
            <a:r>
              <a:rPr lang="en-US" dirty="0" smtClean="0"/>
              <a:t> for motor and battery etc.</a:t>
            </a:r>
          </a:p>
          <a:p>
            <a:pPr algn="l"/>
            <a:endParaRPr lang="en-US" dirty="0" smtClean="0"/>
          </a:p>
          <a:p>
            <a:pPr algn="l"/>
            <a:r>
              <a:rPr lang="en-US" dirty="0" smtClean="0"/>
              <a:t>* Electrical instruments</a:t>
            </a:r>
          </a:p>
          <a:p>
            <a:pPr algn="l"/>
            <a:r>
              <a:rPr lang="en-US" dirty="0" smtClean="0"/>
              <a:t>Electrical instruments are instruments that use the mechanical movement of electromagnetic meter to measure voltage, power, current… Electrical technicians require electrical measurement equipment to check the electrical activity and to detect the presence of voltage or current. By using this instrument we can measure electrical parameters such as voltage, frequency, current, power factor, and resistance. Electrical measurements are depended upon either current or voltage while measuring the frequency we will be measuring the frequency of a current signal or a voltage signal.</a:t>
            </a:r>
          </a:p>
          <a:p>
            <a:pPr algn="l"/>
            <a:endParaRPr lang="en-US" dirty="0" smtClean="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
            <a:ext cx="8458200" cy="533400"/>
          </a:xfrm>
        </p:spPr>
        <p:txBody>
          <a:bodyPr>
            <a:normAutofit fontScale="90000"/>
          </a:bodyPr>
          <a:lstStyle/>
          <a:p>
            <a:r>
              <a:rPr smtClean="0"/>
              <a:t> </a:t>
            </a:r>
            <a:endParaRPr lang="en-US" dirty="0"/>
          </a:p>
        </p:txBody>
      </p:sp>
      <p:sp>
        <p:nvSpPr>
          <p:cNvPr id="3" name="Subtitle 2"/>
          <p:cNvSpPr>
            <a:spLocks noGrp="1"/>
          </p:cNvSpPr>
          <p:nvPr>
            <p:ph type="subTitle" idx="1"/>
          </p:nvPr>
        </p:nvSpPr>
        <p:spPr>
          <a:xfrm>
            <a:off x="457200" y="457200"/>
            <a:ext cx="8229600" cy="5943600"/>
          </a:xfrm>
        </p:spPr>
        <p:txBody>
          <a:bodyPr>
            <a:normAutofit lnSpcReduction="10000"/>
          </a:bodyPr>
          <a:lstStyle/>
          <a:p>
            <a:pPr algn="l"/>
            <a:endParaRPr lang="en-US" dirty="0" smtClean="0"/>
          </a:p>
          <a:p>
            <a:pPr algn="l"/>
            <a:r>
              <a:rPr lang="en-US" dirty="0" smtClean="0"/>
              <a:t>* Bluetooth Controller App</a:t>
            </a:r>
          </a:p>
          <a:p>
            <a:pPr algn="l"/>
            <a:r>
              <a:rPr lang="en-US" dirty="0" smtClean="0"/>
              <a:t>After installing app you need to open it and then search Bluetooth device and select desired Bluetooth device. And then configure keys. Here in this project we have used Bluetooth controller app.</a:t>
            </a:r>
          </a:p>
          <a:p>
            <a:pPr algn="l"/>
            <a:endParaRPr lang="en-US" dirty="0" smtClean="0"/>
          </a:p>
          <a:p>
            <a:pPr algn="l"/>
            <a:r>
              <a:rPr lang="en-US" dirty="0" smtClean="0"/>
              <a:t>* Android device</a:t>
            </a:r>
          </a:p>
          <a:p>
            <a:pPr algn="l"/>
            <a:r>
              <a:rPr lang="en-US" dirty="0" smtClean="0"/>
              <a:t>It's used for handling car from </a:t>
            </a:r>
            <a:r>
              <a:rPr lang="en-US" dirty="0" err="1" smtClean="0"/>
              <a:t>blutooth</a:t>
            </a:r>
            <a:r>
              <a:rPr lang="en-US" dirty="0" smtClean="0"/>
              <a:t> car app</a:t>
            </a:r>
          </a:p>
          <a:p>
            <a:pPr algn="l"/>
            <a:endParaRPr lang="en-US" dirty="0" smtClean="0"/>
          </a:p>
          <a:p>
            <a:pPr algn="l"/>
            <a:r>
              <a:rPr lang="en-US" dirty="0" smtClean="0"/>
              <a:t>* </a:t>
            </a:r>
            <a:r>
              <a:rPr lang="en-US" dirty="0" err="1" smtClean="0"/>
              <a:t>Arduino</a:t>
            </a:r>
            <a:r>
              <a:rPr lang="en-US" dirty="0" smtClean="0"/>
              <a:t> IDE</a:t>
            </a:r>
          </a:p>
          <a:p>
            <a:pPr algn="l"/>
            <a:r>
              <a:rPr lang="en-US" dirty="0" smtClean="0"/>
              <a:t>The open-source </a:t>
            </a:r>
            <a:r>
              <a:rPr lang="en-US" dirty="0" err="1" smtClean="0"/>
              <a:t>Arduino</a:t>
            </a:r>
            <a:r>
              <a:rPr lang="en-US" dirty="0" smtClean="0"/>
              <a:t> Software (IDE) makes it easy to write code and upload it to the board. This software can be used with any </a:t>
            </a:r>
            <a:r>
              <a:rPr lang="en-US" dirty="0" err="1" smtClean="0"/>
              <a:t>Arduino</a:t>
            </a:r>
            <a:r>
              <a:rPr lang="en-US" dirty="0" smtClean="0"/>
              <a:t> board.</a:t>
            </a:r>
          </a:p>
          <a:p>
            <a:pPr algn="l"/>
            <a:endParaRPr lang="en-US" dirty="0" smtClean="0"/>
          </a:p>
          <a:p>
            <a:pPr algn="l"/>
            <a:endParaRPr lang="en-US" dirty="0" smtClean="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761999"/>
          </a:xfrm>
        </p:spPr>
        <p:txBody>
          <a:bodyPr>
            <a:normAutofit/>
          </a:bodyPr>
          <a:lstStyle/>
          <a:p>
            <a:r>
              <a:rPr smtClean="0"/>
              <a:t>Connections </a:t>
            </a:r>
            <a:endParaRPr/>
          </a:p>
        </p:txBody>
      </p:sp>
      <p:sp>
        <p:nvSpPr>
          <p:cNvPr id="3" name="Subtitle 2"/>
          <p:cNvSpPr>
            <a:spLocks noGrp="1"/>
          </p:cNvSpPr>
          <p:nvPr>
            <p:ph type="subTitle" idx="1"/>
          </p:nvPr>
        </p:nvSpPr>
        <p:spPr>
          <a:xfrm>
            <a:off x="457200" y="1219200"/>
            <a:ext cx="8229600" cy="4648200"/>
          </a:xfrm>
        </p:spPr>
        <p:txBody>
          <a:bodyPr>
            <a:normAutofit fontScale="92500" lnSpcReduction="10000"/>
          </a:bodyPr>
          <a:lstStyle/>
          <a:p>
            <a:pPr algn="l">
              <a:buFont typeface="Arial" charset="0"/>
              <a:buChar char="•"/>
            </a:pPr>
            <a:r>
              <a:rPr lang="en-US" dirty="0" smtClean="0"/>
              <a:t>Setup Connection</a:t>
            </a:r>
            <a:br>
              <a:rPr lang="en-US" dirty="0" smtClean="0"/>
            </a:br>
            <a:r>
              <a:rPr lang="en-US" dirty="0" smtClean="0"/>
              <a:t>In this connection is only simply like joining all part to toy car.</a:t>
            </a:r>
          </a:p>
          <a:p>
            <a:pPr algn="l">
              <a:buFont typeface="Arial" charset="0"/>
              <a:buChar char="•"/>
            </a:pPr>
            <a:endParaRPr lang="en-US" dirty="0" smtClean="0"/>
          </a:p>
          <a:p>
            <a:pPr algn="l">
              <a:buFont typeface="Arial" charset="0"/>
              <a:buChar char="•"/>
            </a:pPr>
            <a:r>
              <a:rPr lang="en-US" dirty="0" smtClean="0"/>
              <a:t>* Pin or Physically Connection</a:t>
            </a:r>
            <a:br>
              <a:rPr lang="en-US" dirty="0" smtClean="0"/>
            </a:br>
            <a:r>
              <a:rPr lang="en-US" dirty="0" smtClean="0"/>
              <a:t>Here, I want to tell one important point that, The code that will be given should be uploaded before connection of the pins; else you will face an error in uploading the code, so, just first copy the code provided below and pasted in the </a:t>
            </a:r>
            <a:r>
              <a:rPr lang="en-US" dirty="0" err="1" smtClean="0"/>
              <a:t>Arduino</a:t>
            </a:r>
            <a:r>
              <a:rPr lang="en-US" dirty="0" smtClean="0"/>
              <a:t> software and upload it to the board before the pin connections.</a:t>
            </a:r>
          </a:p>
          <a:p>
            <a:pPr algn="l">
              <a:buFont typeface="Arial" charset="0"/>
              <a:buChar char="•"/>
            </a:pPr>
            <a:endParaRPr lang="en-US" dirty="0" smtClean="0"/>
          </a:p>
          <a:p>
            <a:pPr algn="l">
              <a:buFont typeface="Arial" charset="0"/>
              <a:buChar char="•"/>
            </a:pPr>
            <a:r>
              <a:rPr lang="en-US" dirty="0" smtClean="0"/>
              <a:t>* Power Connection</a:t>
            </a:r>
            <a:br>
              <a:rPr lang="en-US" dirty="0" smtClean="0"/>
            </a:br>
            <a:r>
              <a:rPr lang="en-US" dirty="0" smtClean="0"/>
              <a:t>In this connection is electrical connection for battery and his charge and bridge </a:t>
            </a:r>
            <a:r>
              <a:rPr lang="en-US" dirty="0" err="1" smtClean="0"/>
              <a:t>rectifeir</a:t>
            </a:r>
            <a:r>
              <a:rPr lang="en-US" dirty="0" smtClean="0"/>
              <a:t> connection.</a:t>
            </a:r>
          </a:p>
          <a:p>
            <a:pPr algn="l">
              <a:buFont typeface="Arial" charset="0"/>
              <a:buChar char="•"/>
            </a:pPr>
            <a:endParaRPr lang="en-US" dirty="0" smtClean="0"/>
          </a:p>
          <a:p>
            <a:pPr algn="l">
              <a:buFont typeface="Arial" charset="0"/>
              <a:buChar char="•"/>
            </a:pP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81200"/>
            <a:ext cx="8458200" cy="761999"/>
          </a:xfrm>
        </p:spPr>
        <p:txBody>
          <a:bodyPr>
            <a:normAutofit/>
          </a:bodyPr>
          <a:lstStyle/>
          <a:p>
            <a:r>
              <a:rPr smtClean="0"/>
              <a:t>Coding </a:t>
            </a:r>
            <a:endParaRPr/>
          </a:p>
        </p:txBody>
      </p:sp>
      <p:sp>
        <p:nvSpPr>
          <p:cNvPr id="3" name="Subtitle 2"/>
          <p:cNvSpPr>
            <a:spLocks noGrp="1"/>
          </p:cNvSpPr>
          <p:nvPr>
            <p:ph type="subTitle" idx="1"/>
          </p:nvPr>
        </p:nvSpPr>
        <p:spPr>
          <a:xfrm>
            <a:off x="457200" y="3962400"/>
            <a:ext cx="8229600" cy="1524000"/>
          </a:xfrm>
        </p:spPr>
        <p:txBody>
          <a:bodyPr>
            <a:normAutofit/>
          </a:bodyPr>
          <a:lstStyle/>
          <a:p>
            <a:r>
              <a:rPr lang="en-US" dirty="0" smtClean="0"/>
              <a:t/>
            </a:r>
            <a:br>
              <a:rPr lang="en-US" dirty="0" smtClean="0"/>
            </a:br>
            <a:r>
              <a:rPr lang="en-US" dirty="0" smtClean="0"/>
              <a:t>   In this coding part is three division first one</a:t>
            </a:r>
            <a:br>
              <a:rPr lang="en-US" dirty="0" smtClean="0"/>
            </a:br>
            <a:r>
              <a:rPr lang="en-US" dirty="0" smtClean="0"/>
              <a:t> </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pPr algn="ctr"/>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458200" cy="152400"/>
          </a:xfrm>
        </p:spPr>
        <p:txBody>
          <a:bodyPr>
            <a:normAutofit fontScale="90000"/>
          </a:bodyPr>
          <a:lstStyle/>
          <a:p>
            <a:endParaRPr/>
          </a:p>
        </p:txBody>
      </p:sp>
      <p:sp>
        <p:nvSpPr>
          <p:cNvPr id="3" name="Subtitle 2"/>
          <p:cNvSpPr>
            <a:spLocks noGrp="1"/>
          </p:cNvSpPr>
          <p:nvPr>
            <p:ph type="subTitle" idx="1"/>
          </p:nvPr>
        </p:nvSpPr>
        <p:spPr>
          <a:xfrm>
            <a:off x="457200" y="838200"/>
            <a:ext cx="8229600" cy="5029200"/>
          </a:xfrm>
        </p:spPr>
        <p:txBody>
          <a:bodyPr>
            <a:normAutofit/>
          </a:bodyPr>
          <a:lstStyle/>
          <a:p>
            <a:pPr algn="l"/>
            <a:r>
              <a:rPr lang="en-US" dirty="0" smtClean="0"/>
              <a:t/>
            </a:r>
            <a:br>
              <a:rPr lang="en-US" dirty="0" smtClean="0"/>
            </a:br>
            <a:r>
              <a:rPr lang="en-US" dirty="0" smtClean="0"/>
              <a:t>* </a:t>
            </a:r>
            <a:r>
              <a:rPr lang="en-US" dirty="0" err="1" smtClean="0"/>
              <a:t>Arduino</a:t>
            </a:r>
            <a:r>
              <a:rPr lang="en-US" dirty="0" smtClean="0"/>
              <a:t> Code</a:t>
            </a:r>
            <a:br>
              <a:rPr lang="en-US" dirty="0" smtClean="0"/>
            </a:br>
            <a:r>
              <a:rPr lang="en-US" dirty="0" smtClean="0"/>
              <a:t>First install the </a:t>
            </a:r>
            <a:r>
              <a:rPr lang="en-US" dirty="0" err="1" smtClean="0"/>
              <a:t>Arduino</a:t>
            </a:r>
            <a:r>
              <a:rPr lang="en-US" dirty="0" smtClean="0"/>
              <a:t> software. Installation instructions are very simple, you should not have any trouble with this step.</a:t>
            </a:r>
            <a:br>
              <a:rPr lang="en-US" dirty="0" smtClean="0"/>
            </a:br>
            <a:r>
              <a:rPr lang="en-US" dirty="0" smtClean="0"/>
              <a:t>The code at the master device, or the joystick is quite simple. We just need to read the X and Y values of the joystick, which actually regulate the speed of the motors, and send them via the serial port to the slave HC-05 Bluetooth device. We can note here that the analog values of joystick from 0 to 1023 are converted into a values from 0 to 255 by diving them by 4.</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458200" cy="152400"/>
          </a:xfrm>
        </p:spPr>
        <p:txBody>
          <a:bodyPr>
            <a:normAutofit fontScale="90000"/>
          </a:bodyPr>
          <a:lstStyle/>
          <a:p>
            <a:r>
              <a:rPr smtClean="0"/>
              <a:t> </a:t>
            </a:r>
            <a:endParaRPr/>
          </a:p>
        </p:txBody>
      </p:sp>
      <p:sp>
        <p:nvSpPr>
          <p:cNvPr id="3" name="Subtitle 2"/>
          <p:cNvSpPr>
            <a:spLocks noGrp="1"/>
          </p:cNvSpPr>
          <p:nvPr>
            <p:ph type="subTitle" idx="1"/>
          </p:nvPr>
        </p:nvSpPr>
        <p:spPr>
          <a:xfrm>
            <a:off x="457200" y="990600"/>
            <a:ext cx="8229600" cy="5638800"/>
          </a:xfrm>
        </p:spPr>
        <p:txBody>
          <a:bodyPr>
            <a:normAutofit/>
          </a:bodyPr>
          <a:lstStyle/>
          <a:p>
            <a:pPr algn="l"/>
            <a:r>
              <a:rPr lang="en-US" dirty="0" smtClean="0"/>
              <a:t>* Android App Code</a:t>
            </a:r>
            <a:br>
              <a:rPr lang="en-US" dirty="0" smtClean="0"/>
            </a:br>
            <a:r>
              <a:rPr lang="en-US" dirty="0" smtClean="0"/>
              <a:t>Create a separate thread in your code to initiate a connection using the MAC Address that we previously obtained. This thread will manage what happens if a connection is successfully established or failed to be established. It also handles if we want to close the Bluetooth connection.</a:t>
            </a:r>
            <a:br>
              <a:rPr lang="en-US" dirty="0" smtClean="0"/>
            </a:br>
            <a:r>
              <a:rPr lang="en-US" dirty="0" smtClean="0"/>
              <a:t/>
            </a:r>
            <a:br>
              <a:rPr lang="en-US" dirty="0" smtClean="0"/>
            </a:br>
            <a:r>
              <a:rPr lang="en-US" dirty="0" smtClean="0"/>
              <a:t>Create a new project with the empty activity template and select the appropriate name for your app. For this app we will create 2 activities and 2 Java classes :</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458200" cy="152400"/>
          </a:xfrm>
        </p:spPr>
        <p:txBody>
          <a:bodyPr>
            <a:normAutofit fontScale="90000"/>
          </a:bodyPr>
          <a:lstStyle/>
          <a:p>
            <a:r>
              <a:rPr smtClean="0"/>
              <a:t> </a:t>
            </a:r>
            <a:endParaRPr/>
          </a:p>
        </p:txBody>
      </p:sp>
      <p:sp>
        <p:nvSpPr>
          <p:cNvPr id="3" name="Subtitle 2"/>
          <p:cNvSpPr>
            <a:spLocks noGrp="1"/>
          </p:cNvSpPr>
          <p:nvPr>
            <p:ph type="subTitle" idx="1"/>
          </p:nvPr>
        </p:nvSpPr>
        <p:spPr>
          <a:xfrm>
            <a:off x="457200" y="990600"/>
            <a:ext cx="8229600" cy="3810000"/>
          </a:xfrm>
        </p:spPr>
        <p:txBody>
          <a:bodyPr>
            <a:normAutofit/>
          </a:bodyPr>
          <a:lstStyle/>
          <a:p>
            <a:pPr algn="l"/>
            <a:r>
              <a:rPr lang="en-US" sz="2400" dirty="0" smtClean="0"/>
              <a:t>*Web App Code</a:t>
            </a:r>
          </a:p>
          <a:p>
            <a:pPr algn="l"/>
            <a:r>
              <a:rPr lang="en-US" sz="2400" dirty="0" smtClean="0"/>
              <a:t/>
            </a:r>
            <a:br>
              <a:rPr lang="en-US" sz="2400" dirty="0" smtClean="0"/>
            </a:br>
            <a:r>
              <a:rPr lang="en-US" sz="2400" dirty="0" smtClean="0"/>
              <a:t>This web for all information of my project and </a:t>
            </a:r>
            <a:r>
              <a:rPr lang="en-US" sz="2400" dirty="0" err="1" smtClean="0"/>
              <a:t>ppt</a:t>
            </a:r>
            <a:r>
              <a:rPr lang="en-US" sz="2400" dirty="0" smtClean="0"/>
              <a:t> </a:t>
            </a:r>
            <a:r>
              <a:rPr lang="en-US" sz="2400" dirty="0" err="1" smtClean="0"/>
              <a:t>srs</a:t>
            </a:r>
            <a:r>
              <a:rPr lang="en-US" sz="2400" dirty="0" smtClean="0"/>
              <a:t> and known my group members. If you have any problem then contact our group member. </a:t>
            </a:r>
            <a:r>
              <a:rPr lang="en-US" sz="2400" dirty="0" smtClean="0">
                <a:hlinkClick r:id="rId2"/>
              </a:rPr>
              <a:t>click here</a:t>
            </a:r>
            <a:r>
              <a:rPr lang="en-US" sz="2400" dirty="0" smtClean="0"/>
              <a:t> for checking my website.</a:t>
            </a:r>
            <a:br>
              <a:rPr lang="en-US" sz="2400" dirty="0" smtClean="0"/>
            </a:br>
            <a:endParaRPr lang="en-US" sz="2400"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458200" cy="838200"/>
          </a:xfrm>
        </p:spPr>
        <p:txBody>
          <a:bodyPr>
            <a:normAutofit/>
          </a:bodyPr>
          <a:lstStyle/>
          <a:p>
            <a:r>
              <a:rPr smtClean="0"/>
              <a:t>Overveiw Project</a:t>
            </a:r>
            <a:endParaRPr lang="en-US" dirty="0"/>
          </a:p>
        </p:txBody>
      </p:sp>
      <p:sp>
        <p:nvSpPr>
          <p:cNvPr id="3" name="Subtitle 2"/>
          <p:cNvSpPr>
            <a:spLocks noGrp="1"/>
          </p:cNvSpPr>
          <p:nvPr>
            <p:ph type="subTitle" idx="1"/>
          </p:nvPr>
        </p:nvSpPr>
        <p:spPr>
          <a:xfrm>
            <a:off x="381000" y="1447800"/>
            <a:ext cx="8229600" cy="4953000"/>
          </a:xfrm>
        </p:spPr>
        <p:txBody>
          <a:bodyPr>
            <a:normAutofit fontScale="77500" lnSpcReduction="20000"/>
          </a:bodyPr>
          <a:lstStyle/>
          <a:p>
            <a:pPr algn="l"/>
            <a:r>
              <a:rPr lang="en-US" dirty="0" smtClean="0"/>
              <a:t>Introduction</a:t>
            </a:r>
          </a:p>
          <a:p>
            <a:pPr algn="l"/>
            <a:r>
              <a:rPr lang="en-US" dirty="0" smtClean="0"/>
              <a:t>Project </a:t>
            </a:r>
            <a:r>
              <a:rPr lang="en-US" dirty="0" err="1" smtClean="0"/>
              <a:t>Reveiw</a:t>
            </a:r>
            <a:endParaRPr lang="en-US" dirty="0" smtClean="0"/>
          </a:p>
          <a:p>
            <a:pPr algn="l"/>
            <a:r>
              <a:rPr lang="en-US" dirty="0" smtClean="0"/>
              <a:t>     </a:t>
            </a:r>
            <a:r>
              <a:rPr lang="en-US" dirty="0" err="1" smtClean="0"/>
              <a:t>Blutooth</a:t>
            </a:r>
            <a:r>
              <a:rPr lang="en-US" dirty="0" smtClean="0"/>
              <a:t> Controlled</a:t>
            </a:r>
          </a:p>
          <a:p>
            <a:pPr algn="l"/>
            <a:r>
              <a:rPr lang="en-US" dirty="0" smtClean="0"/>
              <a:t>     Line Follower</a:t>
            </a:r>
          </a:p>
          <a:p>
            <a:pPr algn="l"/>
            <a:r>
              <a:rPr lang="en-US" dirty="0" smtClean="0"/>
              <a:t>Components</a:t>
            </a:r>
          </a:p>
          <a:p>
            <a:pPr algn="l"/>
            <a:r>
              <a:rPr lang="en-US" dirty="0" smtClean="0"/>
              <a:t>Work Of Components</a:t>
            </a:r>
          </a:p>
          <a:p>
            <a:pPr algn="l"/>
            <a:r>
              <a:rPr lang="en-US" dirty="0" smtClean="0"/>
              <a:t>Connections</a:t>
            </a:r>
          </a:p>
          <a:p>
            <a:pPr algn="l"/>
            <a:r>
              <a:rPr lang="en-US" dirty="0" smtClean="0"/>
              <a:t>     Setup Connection</a:t>
            </a:r>
          </a:p>
          <a:p>
            <a:pPr algn="l"/>
            <a:r>
              <a:rPr lang="en-US" dirty="0" smtClean="0"/>
              <a:t>     Pin Connection</a:t>
            </a:r>
          </a:p>
          <a:p>
            <a:pPr algn="l"/>
            <a:r>
              <a:rPr lang="en-US" dirty="0" smtClean="0"/>
              <a:t>     Power Connection</a:t>
            </a:r>
          </a:p>
          <a:p>
            <a:pPr algn="l"/>
            <a:r>
              <a:rPr lang="en-US" dirty="0" smtClean="0"/>
              <a:t>Coding</a:t>
            </a:r>
          </a:p>
          <a:p>
            <a:pPr algn="l"/>
            <a:r>
              <a:rPr lang="en-US" dirty="0" smtClean="0"/>
              <a:t>     </a:t>
            </a:r>
            <a:r>
              <a:rPr lang="en-US" dirty="0" err="1" smtClean="0"/>
              <a:t>Arduino</a:t>
            </a:r>
            <a:r>
              <a:rPr lang="en-US" dirty="0" smtClean="0"/>
              <a:t> Code</a:t>
            </a:r>
          </a:p>
          <a:p>
            <a:pPr algn="l"/>
            <a:r>
              <a:rPr lang="en-US" dirty="0" smtClean="0"/>
              <a:t>     Android App Code</a:t>
            </a:r>
          </a:p>
          <a:p>
            <a:pPr algn="l"/>
            <a:r>
              <a:rPr lang="en-US" dirty="0" smtClean="0"/>
              <a:t>     Web code</a:t>
            </a:r>
          </a:p>
          <a:p>
            <a:pPr algn="l"/>
            <a:r>
              <a:rPr lang="en-US" dirty="0" smtClean="0"/>
              <a:t>Project Aim</a:t>
            </a:r>
          </a:p>
        </p:txBody>
      </p:sp>
      <p:sp>
        <p:nvSpPr>
          <p:cNvPr id="4" name="TextBox 3"/>
          <p:cNvSpPr txBox="1"/>
          <p:nvPr/>
        </p:nvSpPr>
        <p:spPr>
          <a:xfrm>
            <a:off x="7924800" y="58674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458200" cy="761999"/>
          </a:xfrm>
        </p:spPr>
        <p:txBody>
          <a:bodyPr>
            <a:normAutofit/>
          </a:bodyPr>
          <a:lstStyle/>
          <a:p>
            <a:r>
              <a:rPr smtClean="0"/>
              <a:t>Project Aim</a:t>
            </a:r>
            <a:endParaRPr lang="en-US" dirty="0"/>
          </a:p>
        </p:txBody>
      </p:sp>
      <p:sp>
        <p:nvSpPr>
          <p:cNvPr id="3" name="Subtitle 2"/>
          <p:cNvSpPr>
            <a:spLocks noGrp="1"/>
          </p:cNvSpPr>
          <p:nvPr>
            <p:ph type="subTitle" idx="1"/>
          </p:nvPr>
        </p:nvSpPr>
        <p:spPr>
          <a:xfrm>
            <a:off x="381000" y="1371600"/>
            <a:ext cx="8229600" cy="4724400"/>
          </a:xfrm>
        </p:spPr>
        <p:txBody>
          <a:bodyPr>
            <a:normAutofit fontScale="92500" lnSpcReduction="20000"/>
          </a:bodyPr>
          <a:lstStyle/>
          <a:p>
            <a:pPr algn="l"/>
            <a:r>
              <a:rPr lang="en-US" dirty="0" smtClean="0"/>
              <a:t>This project's main motive is to expand the knowledge for smart micro-controllers like </a:t>
            </a:r>
            <a:r>
              <a:rPr lang="en-US" dirty="0" err="1" smtClean="0"/>
              <a:t>Arduino</a:t>
            </a:r>
            <a:r>
              <a:rPr lang="en-US" dirty="0" smtClean="0"/>
              <a:t>, which is widely used in the latest </a:t>
            </a:r>
            <a:r>
              <a:rPr lang="en-US" dirty="0" err="1" smtClean="0"/>
              <a:t>IoT</a:t>
            </a:r>
            <a:r>
              <a:rPr lang="en-US" dirty="0" smtClean="0"/>
              <a:t> technologies.</a:t>
            </a:r>
          </a:p>
          <a:p>
            <a:pPr algn="l"/>
            <a:endParaRPr lang="en-US" dirty="0" smtClean="0"/>
          </a:p>
          <a:p>
            <a:pPr algn="l"/>
            <a:r>
              <a:rPr lang="en-US" dirty="0" smtClean="0"/>
              <a:t>Making the use of Connectivity Modules like Bluetooth HC-05, to understand the different modes of operating and communications with the micro-controller board.</a:t>
            </a:r>
          </a:p>
          <a:p>
            <a:pPr algn="l"/>
            <a:endParaRPr lang="en-US" dirty="0" smtClean="0"/>
          </a:p>
          <a:p>
            <a:pPr algn="l"/>
            <a:r>
              <a:rPr lang="en-US" dirty="0" smtClean="0"/>
              <a:t>To get familiar with Codes and programs used for the controlling of the </a:t>
            </a:r>
            <a:r>
              <a:rPr lang="en-US" dirty="0" err="1" smtClean="0"/>
              <a:t>Arduino</a:t>
            </a:r>
            <a:r>
              <a:rPr lang="en-US" dirty="0" smtClean="0"/>
              <a:t> Uno board.</a:t>
            </a:r>
          </a:p>
          <a:p>
            <a:pPr algn="l"/>
            <a:endParaRPr lang="en-US" dirty="0" smtClean="0"/>
          </a:p>
          <a:p>
            <a:pPr algn="l"/>
            <a:r>
              <a:rPr lang="en-US" dirty="0" smtClean="0"/>
              <a:t>Introductory project for Every Electronics And Electrical Student, to get the working of the </a:t>
            </a:r>
            <a:r>
              <a:rPr lang="en-US" dirty="0" err="1" smtClean="0"/>
              <a:t>Arduino</a:t>
            </a:r>
            <a:r>
              <a:rPr lang="en-US" dirty="0" smtClean="0"/>
              <a:t> board and its software.</a:t>
            </a:r>
          </a:p>
        </p:txBody>
      </p:sp>
      <p:sp>
        <p:nvSpPr>
          <p:cNvPr id="4" name="TextBox 3"/>
          <p:cNvSpPr txBox="1"/>
          <p:nvPr/>
        </p:nvSpPr>
        <p:spPr>
          <a:xfrm>
            <a:off x="7924800" y="59436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761999"/>
          </a:xfrm>
        </p:spPr>
        <p:txBody>
          <a:bodyPr>
            <a:normAutofit/>
          </a:bodyPr>
          <a:lstStyle/>
          <a:p>
            <a:r>
              <a:rPr smtClean="0"/>
              <a:t>Thank You </a:t>
            </a:r>
            <a:endParaRPr lang="en-US" dirty="0"/>
          </a:p>
        </p:txBody>
      </p:sp>
      <p:sp>
        <p:nvSpPr>
          <p:cNvPr id="3" name="Subtitle 2"/>
          <p:cNvSpPr>
            <a:spLocks noGrp="1"/>
          </p:cNvSpPr>
          <p:nvPr>
            <p:ph type="subTitle" idx="1"/>
          </p:nvPr>
        </p:nvSpPr>
        <p:spPr>
          <a:xfrm>
            <a:off x="381000" y="5715000"/>
            <a:ext cx="8229600" cy="381000"/>
          </a:xfrm>
        </p:spPr>
        <p:txBody>
          <a:bodyPr>
            <a:normAutofit fontScale="92500" lnSpcReduction="10000"/>
          </a:bodyPr>
          <a:lstStyle/>
          <a:p>
            <a:pPr algn="l"/>
            <a:endParaRPr lang="en-US" dirty="0" smtClean="0"/>
          </a:p>
        </p:txBody>
      </p:sp>
      <p:sp>
        <p:nvSpPr>
          <p:cNvPr id="4" name="TextBox 3"/>
          <p:cNvSpPr txBox="1"/>
          <p:nvPr/>
        </p:nvSpPr>
        <p:spPr>
          <a:xfrm>
            <a:off x="7924800" y="59436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458200" cy="761999"/>
          </a:xfrm>
        </p:spPr>
        <p:txBody>
          <a:bodyPr>
            <a:normAutofit/>
          </a:bodyPr>
          <a:lstStyle/>
          <a:p>
            <a:r>
              <a:rPr smtClean="0"/>
              <a:t>Introduction</a:t>
            </a:r>
            <a:endParaRPr lang="en-US" dirty="0"/>
          </a:p>
        </p:txBody>
      </p:sp>
      <p:sp>
        <p:nvSpPr>
          <p:cNvPr id="3" name="Subtitle 2"/>
          <p:cNvSpPr>
            <a:spLocks noGrp="1"/>
          </p:cNvSpPr>
          <p:nvPr>
            <p:ph type="subTitle" idx="1"/>
          </p:nvPr>
        </p:nvSpPr>
        <p:spPr>
          <a:xfrm>
            <a:off x="381000" y="2286000"/>
            <a:ext cx="8229600" cy="3810000"/>
          </a:xfrm>
        </p:spPr>
        <p:txBody>
          <a:bodyPr>
            <a:normAutofit fontScale="92500"/>
          </a:bodyPr>
          <a:lstStyle/>
          <a:p>
            <a:r>
              <a:rPr lang="en-US" dirty="0" smtClean="0"/>
              <a:t>In this project we have used a toy car for demonstration. Here we have selected a RF toy car with moving left right steering feature. After buying this car we have replaced its RF circuit with our </a:t>
            </a:r>
            <a:r>
              <a:rPr lang="en-US" dirty="0" err="1" smtClean="0"/>
              <a:t>Arduino</a:t>
            </a:r>
            <a:r>
              <a:rPr lang="en-US" dirty="0" smtClean="0"/>
              <a:t> circuit. This car have two dc motors at its front and rear side. Front side motor is used for giving direction to car means turning left or right side (like real car steering feature). And rear side motor is used for driving the car in forward and backward direction. A Bluetooth module is used to receive command from android phone and </a:t>
            </a:r>
            <a:r>
              <a:rPr lang="en-US" dirty="0" err="1" smtClean="0"/>
              <a:t>Arduino</a:t>
            </a:r>
            <a:r>
              <a:rPr lang="en-US" dirty="0" smtClean="0"/>
              <a:t> UNO is used for controlling the whole system.</a:t>
            </a:r>
          </a:p>
          <a:p>
            <a:endParaRPr lang="en-US" dirty="0" smtClean="0"/>
          </a:p>
        </p:txBody>
      </p:sp>
      <p:sp>
        <p:nvSpPr>
          <p:cNvPr id="4" name="TextBox 3"/>
          <p:cNvSpPr txBox="1"/>
          <p:nvPr/>
        </p:nvSpPr>
        <p:spPr>
          <a:xfrm>
            <a:off x="457200" y="304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7" name="Straight Connector 6"/>
          <p:cNvCxnSpPr/>
          <p:nvPr/>
        </p:nvCxnSpPr>
        <p:spPr>
          <a:xfrm>
            <a:off x="2286000" y="190500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0" y="1828800"/>
            <a:ext cx="502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8458200" cy="761999"/>
          </a:xfrm>
        </p:spPr>
        <p:txBody>
          <a:bodyPr>
            <a:normAutofit/>
          </a:bodyPr>
          <a:lstStyle/>
          <a:p>
            <a:r>
              <a:rPr smtClean="0"/>
              <a:t>Project Reveiw</a:t>
            </a:r>
          </a:p>
        </p:txBody>
      </p:sp>
      <p:sp>
        <p:nvSpPr>
          <p:cNvPr id="3" name="Subtitle 2"/>
          <p:cNvSpPr>
            <a:spLocks noGrp="1"/>
          </p:cNvSpPr>
          <p:nvPr>
            <p:ph type="subTitle" idx="1"/>
          </p:nvPr>
        </p:nvSpPr>
        <p:spPr>
          <a:xfrm>
            <a:off x="457200" y="1828800"/>
            <a:ext cx="8229600" cy="3733800"/>
          </a:xfrm>
        </p:spPr>
        <p:txBody>
          <a:bodyPr>
            <a:noAutofit/>
          </a:bodyPr>
          <a:lstStyle/>
          <a:p>
            <a:r>
              <a:rPr lang="en-US" sz="2400" dirty="0" smtClean="0"/>
              <a:t>This project consists of presenting a didactic robot from a line-following </a:t>
            </a:r>
            <a:r>
              <a:rPr lang="en-US" sz="2400" dirty="0" err="1" smtClean="0"/>
              <a:t>Arduino</a:t>
            </a:r>
            <a:r>
              <a:rPr lang="en-US" sz="2400" dirty="0" smtClean="0"/>
              <a:t> robot car using the IR sensor modules, the ultrasonic sensor among other components, as well as the assembly of its mechanical structure.</a:t>
            </a:r>
          </a:p>
          <a:p>
            <a:r>
              <a:rPr lang="en-US" sz="2400" dirty="0" smtClean="0"/>
              <a:t>The project is basically constituted by a physical structure similar to a simple vehicle, responsible for supporting the electronic components that will process the signal to make the robot move according to the path it must follow. Figure 2 illustrates the robot's internal region.</a:t>
            </a:r>
            <a:endParaRPr lang="en-US" sz="2400"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smtClean="0"/>
              <a:t> Blutooth Controlled</a:t>
            </a:r>
            <a:endParaRPr lang="en-US" dirty="0"/>
          </a:p>
        </p:txBody>
      </p:sp>
      <p:sp>
        <p:nvSpPr>
          <p:cNvPr id="3" name="Subtitle 2"/>
          <p:cNvSpPr>
            <a:spLocks noGrp="1"/>
          </p:cNvSpPr>
          <p:nvPr>
            <p:ph type="subTitle" idx="1"/>
          </p:nvPr>
        </p:nvSpPr>
        <p:spPr>
          <a:xfrm>
            <a:off x="457200" y="3429000"/>
            <a:ext cx="8229600" cy="2438400"/>
          </a:xfrm>
        </p:spPr>
        <p:txBody>
          <a:bodyPr>
            <a:normAutofit fontScale="92500"/>
          </a:bodyPr>
          <a:lstStyle/>
          <a:p>
            <a:endParaRPr lang="en-US" dirty="0" smtClean="0"/>
          </a:p>
          <a:p>
            <a:r>
              <a:rPr lang="en-US" dirty="0" smtClean="0"/>
              <a:t>After developing few popular robotic projects like line follower robot, edge avoiding robot, DTMF robot, gesture controlled robot, etc. in this project we are going to develop a </a:t>
            </a:r>
            <a:r>
              <a:rPr lang="en-US" dirty="0" err="1" smtClean="0"/>
              <a:t>bluetooth</a:t>
            </a:r>
            <a:r>
              <a:rPr lang="en-US" dirty="0" smtClean="0"/>
              <a:t> controlled </a:t>
            </a:r>
            <a:r>
              <a:rPr lang="en-US" dirty="0" err="1" smtClean="0"/>
              <a:t>robo</a:t>
            </a:r>
            <a:r>
              <a:rPr lang="en-US" dirty="0" smtClean="0"/>
              <a:t> car. Here we used a Bluetooth module to control the car, and it is also an android based application.</a:t>
            </a:r>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smtClean="0"/>
              <a:t> Line Follower</a:t>
            </a:r>
            <a:endParaRPr lang="en-US" dirty="0"/>
          </a:p>
        </p:txBody>
      </p:sp>
      <p:sp>
        <p:nvSpPr>
          <p:cNvPr id="3" name="Subtitle 2"/>
          <p:cNvSpPr>
            <a:spLocks noGrp="1"/>
          </p:cNvSpPr>
          <p:nvPr>
            <p:ph type="subTitle" idx="1"/>
          </p:nvPr>
        </p:nvSpPr>
        <p:spPr>
          <a:xfrm>
            <a:off x="457200" y="3657600"/>
            <a:ext cx="8229600" cy="2590800"/>
          </a:xfrm>
        </p:spPr>
        <p:txBody>
          <a:bodyPr>
            <a:normAutofit/>
          </a:bodyPr>
          <a:lstStyle/>
          <a:p>
            <a:r>
              <a:rPr lang="en-US" dirty="0" smtClean="0"/>
              <a:t>The concept of working of line follower is related to light. We use here the behavior of light at the black and white surfaces. When light falls on a white surface it is almost fully reflected and in the case of a black surface light is completely absorbed. This behavior of light is used in building a line follower robot.</a:t>
            </a:r>
            <a:endParaRPr lang="en-US" dirty="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458200" cy="761999"/>
          </a:xfrm>
        </p:spPr>
        <p:txBody>
          <a:bodyPr>
            <a:normAutofit/>
          </a:bodyPr>
          <a:lstStyle/>
          <a:p>
            <a:r>
              <a:rPr smtClean="0"/>
              <a:t> Components</a:t>
            </a:r>
            <a:endParaRPr lang="en-US" dirty="0"/>
          </a:p>
        </p:txBody>
      </p:sp>
      <p:sp>
        <p:nvSpPr>
          <p:cNvPr id="3" name="Subtitle 2"/>
          <p:cNvSpPr>
            <a:spLocks noGrp="1"/>
          </p:cNvSpPr>
          <p:nvPr>
            <p:ph type="subTitle" idx="1"/>
          </p:nvPr>
        </p:nvSpPr>
        <p:spPr>
          <a:xfrm>
            <a:off x="457200" y="1524000"/>
            <a:ext cx="8229600" cy="4876800"/>
          </a:xfrm>
        </p:spPr>
        <p:txBody>
          <a:bodyPr>
            <a:normAutofit fontScale="40000" lnSpcReduction="20000"/>
          </a:bodyPr>
          <a:lstStyle/>
          <a:p>
            <a:pPr lvl="1" algn="l"/>
            <a:r>
              <a:rPr lang="en-US" dirty="0" smtClean="0"/>
              <a:t>1. Toy Car</a:t>
            </a:r>
          </a:p>
          <a:p>
            <a:pPr lvl="1" algn="l"/>
            <a:r>
              <a:rPr lang="en-US" dirty="0" smtClean="0"/>
              <a:t>2. </a:t>
            </a:r>
            <a:r>
              <a:rPr lang="en-US" dirty="0" err="1" smtClean="0"/>
              <a:t>Arduino</a:t>
            </a:r>
            <a:r>
              <a:rPr lang="en-US" dirty="0" smtClean="0"/>
              <a:t> UNO with Cable</a:t>
            </a:r>
          </a:p>
          <a:p>
            <a:pPr lvl="1" algn="l"/>
            <a:r>
              <a:rPr lang="en-US" dirty="0" smtClean="0"/>
              <a:t>3 . Bluetooth Module</a:t>
            </a:r>
          </a:p>
          <a:p>
            <a:pPr lvl="1" algn="l"/>
            <a:r>
              <a:rPr lang="en-US" dirty="0" smtClean="0"/>
              <a:t>4. Gear Motor</a:t>
            </a:r>
          </a:p>
          <a:p>
            <a:pPr lvl="1" algn="l"/>
            <a:r>
              <a:rPr lang="en-US" dirty="0" smtClean="0"/>
              <a:t>5. Motor Driver</a:t>
            </a:r>
          </a:p>
          <a:p>
            <a:pPr lvl="1" algn="l"/>
            <a:r>
              <a:rPr lang="en-US" dirty="0" smtClean="0"/>
              <a:t>6. Motor Wheels</a:t>
            </a:r>
          </a:p>
          <a:p>
            <a:pPr lvl="1" algn="l"/>
            <a:r>
              <a:rPr lang="en-US" dirty="0" smtClean="0"/>
              <a:t>7. Jumper Wires</a:t>
            </a:r>
          </a:p>
          <a:p>
            <a:pPr lvl="1" algn="l"/>
            <a:r>
              <a:rPr lang="en-US" dirty="0" smtClean="0"/>
              <a:t>8. Battery</a:t>
            </a:r>
          </a:p>
          <a:p>
            <a:pPr lvl="1" algn="l"/>
            <a:r>
              <a:rPr lang="en-US" dirty="0" smtClean="0"/>
              <a:t>9. Some Led</a:t>
            </a:r>
          </a:p>
          <a:p>
            <a:pPr lvl="1" algn="l"/>
            <a:r>
              <a:rPr lang="en-US" dirty="0" smtClean="0"/>
              <a:t>10. IR Sensors</a:t>
            </a:r>
          </a:p>
          <a:p>
            <a:pPr lvl="1" algn="l"/>
            <a:r>
              <a:rPr lang="en-US" dirty="0" smtClean="0"/>
              <a:t>11. Touch Sensors</a:t>
            </a:r>
          </a:p>
          <a:p>
            <a:pPr lvl="1" algn="l"/>
            <a:r>
              <a:rPr lang="en-US" dirty="0" smtClean="0"/>
              <a:t>12. LDR Sensors</a:t>
            </a:r>
          </a:p>
          <a:p>
            <a:pPr lvl="1" algn="l"/>
            <a:r>
              <a:rPr lang="en-US" dirty="0" smtClean="0"/>
              <a:t>13. PIR Sensors</a:t>
            </a:r>
          </a:p>
          <a:p>
            <a:pPr lvl="1" algn="l"/>
            <a:r>
              <a:rPr lang="en-US" dirty="0" smtClean="0"/>
              <a:t>14. Switch Sensor</a:t>
            </a:r>
          </a:p>
          <a:p>
            <a:pPr lvl="1" algn="l"/>
            <a:r>
              <a:rPr lang="en-US" dirty="0" smtClean="0"/>
              <a:t>15. Speaker</a:t>
            </a:r>
          </a:p>
          <a:p>
            <a:pPr lvl="1" algn="l"/>
            <a:r>
              <a:rPr lang="en-US" dirty="0" smtClean="0"/>
              <a:t>16. Bridge Rectifier</a:t>
            </a:r>
          </a:p>
          <a:p>
            <a:pPr lvl="1" algn="l"/>
            <a:r>
              <a:rPr lang="en-US" dirty="0" smtClean="0"/>
              <a:t>17. Simple Wires</a:t>
            </a:r>
          </a:p>
          <a:p>
            <a:pPr lvl="1" algn="l"/>
            <a:r>
              <a:rPr lang="en-US" dirty="0" smtClean="0"/>
              <a:t>18. Electrical instruments</a:t>
            </a:r>
          </a:p>
          <a:p>
            <a:pPr lvl="1" algn="l"/>
            <a:r>
              <a:rPr lang="en-US" dirty="0" smtClean="0"/>
              <a:t>19. Bluetooth Controller App</a:t>
            </a:r>
          </a:p>
          <a:p>
            <a:pPr lvl="1" algn="l"/>
            <a:r>
              <a:rPr lang="en-US" dirty="0" smtClean="0"/>
              <a:t>20. Android device</a:t>
            </a:r>
          </a:p>
          <a:p>
            <a:pPr lvl="1" algn="l"/>
            <a:r>
              <a:rPr lang="en-US" dirty="0" smtClean="0"/>
              <a:t>21. </a:t>
            </a:r>
            <a:r>
              <a:rPr lang="en-US" dirty="0" err="1" smtClean="0"/>
              <a:t>Arduino</a:t>
            </a:r>
            <a:r>
              <a:rPr lang="en-US" dirty="0" smtClean="0"/>
              <a:t> IDE</a:t>
            </a:r>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1"/>
            <a:ext cx="8458200" cy="761999"/>
          </a:xfrm>
        </p:spPr>
        <p:txBody>
          <a:bodyPr>
            <a:normAutofit/>
          </a:bodyPr>
          <a:lstStyle/>
          <a:p>
            <a:r>
              <a:rPr smtClean="0"/>
              <a:t> Work Of Component</a:t>
            </a:r>
            <a:endParaRPr lang="en-US" dirty="0"/>
          </a:p>
        </p:txBody>
      </p:sp>
      <p:sp>
        <p:nvSpPr>
          <p:cNvPr id="3" name="Subtitle 2"/>
          <p:cNvSpPr>
            <a:spLocks noGrp="1"/>
          </p:cNvSpPr>
          <p:nvPr>
            <p:ph type="subTitle" idx="1"/>
          </p:nvPr>
        </p:nvSpPr>
        <p:spPr>
          <a:xfrm>
            <a:off x="457200" y="4191000"/>
            <a:ext cx="8229600" cy="1676400"/>
          </a:xfrm>
        </p:spPr>
        <p:txBody>
          <a:bodyPr>
            <a:normAutofit/>
          </a:bodyPr>
          <a:lstStyle/>
          <a:p>
            <a:r>
              <a:rPr lang="en-US" dirty="0" smtClean="0"/>
              <a:t>All parts word </a:t>
            </a:r>
            <a:r>
              <a:rPr lang="en-US" dirty="0" err="1" smtClean="0"/>
              <a:t>diffrent</a:t>
            </a:r>
            <a:r>
              <a:rPr lang="en-US" dirty="0" smtClean="0"/>
              <a:t> </a:t>
            </a:r>
            <a:r>
              <a:rPr lang="en-US" dirty="0" err="1" smtClean="0"/>
              <a:t>diffrent</a:t>
            </a:r>
            <a:r>
              <a:rPr lang="en-US" dirty="0" smtClean="0"/>
              <a:t> something like this.</a:t>
            </a:r>
          </a:p>
          <a:p>
            <a:endParaRPr lang="en-US" dirty="0" smtClean="0"/>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458200" cy="152399"/>
          </a:xfrm>
        </p:spPr>
        <p:txBody>
          <a:bodyPr>
            <a:normAutofit fontScale="90000"/>
          </a:bodyPr>
          <a:lstStyle/>
          <a:p>
            <a:endParaRPr lang="en-US" dirty="0"/>
          </a:p>
        </p:txBody>
      </p:sp>
      <p:sp>
        <p:nvSpPr>
          <p:cNvPr id="3" name="Subtitle 2"/>
          <p:cNvSpPr>
            <a:spLocks noGrp="1"/>
          </p:cNvSpPr>
          <p:nvPr>
            <p:ph type="subTitle" idx="1"/>
          </p:nvPr>
        </p:nvSpPr>
        <p:spPr>
          <a:xfrm>
            <a:off x="457200" y="304800"/>
            <a:ext cx="8229600" cy="5867400"/>
          </a:xfrm>
        </p:spPr>
        <p:txBody>
          <a:bodyPr>
            <a:normAutofit fontScale="70000" lnSpcReduction="20000"/>
          </a:bodyPr>
          <a:lstStyle/>
          <a:p>
            <a:pPr algn="l"/>
            <a:endParaRPr lang="en-US" dirty="0" smtClean="0"/>
          </a:p>
          <a:p>
            <a:pPr algn="l"/>
            <a:r>
              <a:rPr lang="en-US" dirty="0" smtClean="0"/>
              <a:t>* Toy Car</a:t>
            </a:r>
          </a:p>
          <a:p>
            <a:pPr algn="l"/>
            <a:r>
              <a:rPr lang="en-US" dirty="0" smtClean="0"/>
              <a:t>It's for design car and setup all parts.</a:t>
            </a:r>
          </a:p>
          <a:p>
            <a:pPr algn="l"/>
            <a:endParaRPr lang="en-US" dirty="0" smtClean="0"/>
          </a:p>
          <a:p>
            <a:pPr algn="l"/>
            <a:r>
              <a:rPr lang="en-US" dirty="0" smtClean="0"/>
              <a:t>* </a:t>
            </a:r>
            <a:r>
              <a:rPr lang="en-US" dirty="0" err="1" smtClean="0"/>
              <a:t>Arduino</a:t>
            </a:r>
            <a:r>
              <a:rPr lang="en-US" dirty="0" smtClean="0"/>
              <a:t> Board</a:t>
            </a:r>
          </a:p>
          <a:p>
            <a:pPr algn="l"/>
            <a:r>
              <a:rPr lang="en-US" dirty="0" smtClean="0"/>
              <a:t>The </a:t>
            </a:r>
            <a:r>
              <a:rPr lang="en-US" dirty="0" err="1" smtClean="0"/>
              <a:t>Arduino</a:t>
            </a:r>
            <a:r>
              <a:rPr lang="en-US" dirty="0" smtClean="0"/>
              <a:t> software is used to build the code for every project made using any </a:t>
            </a:r>
            <a:r>
              <a:rPr lang="en-US" dirty="0" err="1" smtClean="0"/>
              <a:t>Arduino</a:t>
            </a:r>
            <a:r>
              <a:rPr lang="en-US" dirty="0" smtClean="0"/>
              <a:t> boards; it mostly uses the C/C++ language for its coding. Once the code is ready, we have to just compile and upload it on the board to make our project work. There are many types of </a:t>
            </a:r>
            <a:r>
              <a:rPr lang="en-US" dirty="0" err="1" smtClean="0"/>
              <a:t>Arduino</a:t>
            </a:r>
            <a:r>
              <a:rPr lang="en-US" dirty="0" smtClean="0"/>
              <a:t> boards like </a:t>
            </a:r>
            <a:r>
              <a:rPr lang="en-US" dirty="0" err="1" smtClean="0"/>
              <a:t>Arduino</a:t>
            </a:r>
            <a:r>
              <a:rPr lang="en-US" dirty="0" smtClean="0"/>
              <a:t> Uno, </a:t>
            </a:r>
            <a:r>
              <a:rPr lang="en-US" dirty="0" err="1" smtClean="0"/>
              <a:t>Arduino</a:t>
            </a:r>
            <a:r>
              <a:rPr lang="en-US" dirty="0" smtClean="0"/>
              <a:t> </a:t>
            </a:r>
            <a:r>
              <a:rPr lang="en-US" dirty="0" err="1" smtClean="0"/>
              <a:t>Nano</a:t>
            </a:r>
            <a:r>
              <a:rPr lang="en-US" dirty="0" smtClean="0"/>
              <a:t>, </a:t>
            </a:r>
            <a:r>
              <a:rPr lang="en-US" dirty="0" err="1" smtClean="0"/>
              <a:t>Arduino</a:t>
            </a:r>
            <a:r>
              <a:rPr lang="en-US" dirty="0" smtClean="0"/>
              <a:t> USB, etc. In this project, we are going to use the </a:t>
            </a:r>
            <a:r>
              <a:rPr lang="en-US" dirty="0" err="1" smtClean="0"/>
              <a:t>Arduino</a:t>
            </a:r>
            <a:r>
              <a:rPr lang="en-US" dirty="0" smtClean="0"/>
              <a:t> UNO board (</a:t>
            </a:r>
            <a:r>
              <a:rPr lang="en-US" dirty="0" err="1" smtClean="0"/>
              <a:t>Atmega</a:t>
            </a:r>
            <a:r>
              <a:rPr lang="en-US" dirty="0" smtClean="0"/>
              <a:t> 328p).</a:t>
            </a:r>
          </a:p>
          <a:p>
            <a:pPr algn="l"/>
            <a:endParaRPr lang="en-US" dirty="0" smtClean="0"/>
          </a:p>
          <a:p>
            <a:pPr algn="l"/>
            <a:r>
              <a:rPr lang="en-US" dirty="0" smtClean="0"/>
              <a:t>* Bluetooth Module</a:t>
            </a:r>
          </a:p>
          <a:p>
            <a:pPr algn="l"/>
            <a:r>
              <a:rPr lang="en-US" dirty="0" smtClean="0"/>
              <a:t>HC Bluetooth module consists two things one is Bluetooth serial interface module and a Bluetooth adaptor. Bluetooth serial module is used for converting serial port to Bluetooth.</a:t>
            </a:r>
          </a:p>
          <a:p>
            <a:pPr algn="l"/>
            <a:endParaRPr lang="en-US" dirty="0" smtClean="0"/>
          </a:p>
          <a:p>
            <a:pPr algn="l"/>
            <a:r>
              <a:rPr lang="en-US" dirty="0" smtClean="0"/>
              <a:t>* Gear Motor</a:t>
            </a:r>
          </a:p>
          <a:p>
            <a:pPr algn="l"/>
            <a:r>
              <a:rPr lang="en-US" dirty="0" smtClean="0"/>
              <a:t>We have used two geared motors at the rear of the line follower robot. These motors provide more torque than normal motors and can be used for carrying some load as well.</a:t>
            </a:r>
          </a:p>
        </p:txBody>
      </p:sp>
      <p:sp>
        <p:nvSpPr>
          <p:cNvPr id="4" name="TextBox 3"/>
          <p:cNvSpPr txBox="1"/>
          <p:nvPr/>
        </p:nvSpPr>
        <p:spPr>
          <a:xfrm>
            <a:off x="7924800" y="6019800"/>
            <a:ext cx="1066800" cy="523220"/>
          </a:xfrm>
          <a:prstGeom prst="rect">
            <a:avLst/>
          </a:prstGeom>
          <a:noFill/>
        </p:spPr>
        <p:txBody>
          <a:bodyPr wrap="square" rtlCol="0">
            <a:spAutoFit/>
          </a:bodyPr>
          <a:lstStyle/>
          <a:p>
            <a:r>
              <a:rPr lang="en-US" sz="2800" dirty="0" smtClean="0">
                <a:latin typeface="Cambria Math" pitchFamily="18" charset="0"/>
                <a:ea typeface="Cambria Math" pitchFamily="18" charset="0"/>
              </a:rPr>
              <a:t>KDT</a:t>
            </a:r>
            <a:endParaRPr lang="en-US" sz="2800" dirty="0">
              <a:latin typeface="Cambria Math" pitchFamily="18" charset="0"/>
              <a:ea typeface="Cambria Math" pitchFamily="18" charset="0"/>
            </a:endParaRPr>
          </a:p>
        </p:txBody>
      </p:sp>
      <p:cxnSp>
        <p:nvCxnSpPr>
          <p:cNvPr id="6" name="Straight Connector 5"/>
          <p:cNvCxnSpPr/>
          <p:nvPr/>
        </p:nvCxnSpPr>
        <p:spPr>
          <a:xfrm>
            <a:off x="2057400" y="24384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2514600"/>
            <a:ext cx="518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100</TotalTime>
  <Words>1344</Words>
  <Application>Microsoft Office PowerPoint</Application>
  <PresentationFormat>On-screen Show (4:3)</PresentationFormat>
  <Paragraphs>163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Arduino Project</vt:lpstr>
      <vt:lpstr>Overveiw Project</vt:lpstr>
      <vt:lpstr>Introduction</vt:lpstr>
      <vt:lpstr>Project Reveiw</vt:lpstr>
      <vt:lpstr> Blutooth Controlled</vt:lpstr>
      <vt:lpstr> Line Follower</vt:lpstr>
      <vt:lpstr> Components</vt:lpstr>
      <vt:lpstr> Work Of Component</vt:lpstr>
      <vt:lpstr>Slide 9</vt:lpstr>
      <vt:lpstr>Slide 10</vt:lpstr>
      <vt:lpstr>Slide 11</vt:lpstr>
      <vt:lpstr>Slide 12</vt:lpstr>
      <vt:lpstr>Slide 13</vt:lpstr>
      <vt:lpstr> </vt:lpstr>
      <vt:lpstr>Connections </vt:lpstr>
      <vt:lpstr>Coding </vt:lpstr>
      <vt:lpstr>Slide 17</vt:lpstr>
      <vt:lpstr> </vt:lpstr>
      <vt:lpstr> </vt:lpstr>
      <vt:lpstr>Project Aim</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Project</dc:title>
  <dc:creator>Lenovo</dc:creator>
  <cp:lastModifiedBy>Lenovo</cp:lastModifiedBy>
  <cp:revision>14</cp:revision>
  <dcterms:created xsi:type="dcterms:W3CDTF">2021-02-11T04:46:16Z</dcterms:created>
  <dcterms:modified xsi:type="dcterms:W3CDTF">2021-02-11T06:49:00Z</dcterms:modified>
</cp:coreProperties>
</file>