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" panose="02040604050505020304" pitchFamily="18" charset="0"/>
      <p:regular r:id="rId20"/>
    </p:embeddedFon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E1DE79-64F1-4619-B647-3BA37F050FF0}">
  <a:tblStyle styleId="{78E1DE79-64F1-4619-B647-3BA37F050FF0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 b="off" i="off"/>
      <a:tcStyle>
        <a:tcBdr/>
        <a:fill>
          <a:solidFill>
            <a:srgbClr val="D4D4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4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366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entury Schoolbook"/>
              <a:buNone/>
            </a:pPr>
            <a:r>
              <a:rPr lang="en-US" sz="4900">
                <a:solidFill>
                  <a:srgbClr val="FFFFFF"/>
                </a:solidFill>
              </a:rPr>
              <a:t>IT Career Counselling Chatbot based on Industrial Trends</a:t>
            </a:r>
            <a:endParaRPr sz="660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531621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Group Members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Attay Rasool	(P180046)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Daniyal		(P180043)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Husni Ara 		(P190041)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792025" y="4800600"/>
            <a:ext cx="4867221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lang="en-US"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Supervisor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lang="en-US"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Mr. Usama Musharaf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5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8" y="10925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02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6" name="Google Shape;186;p24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03485" y="1573824"/>
            <a:ext cx="8141677" cy="519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Teamwork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1194450" y="2247325"/>
            <a:ext cx="8595300" cy="3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Research paper and presentation work done by Daniyal.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Report work and System architecture  done by Attay Rasool.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Diagrams work e.g, Use case, Swimlane Diagram done by Husni Ara.</a:t>
            </a:r>
            <a:endParaRPr/>
          </a:p>
          <a:p>
            <a:pPr marL="18288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18288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95" name="Google Shape;195;p25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1261872" y="1769499"/>
            <a:ext cx="8595300" cy="472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/>
              <a:t>[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1]: 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Suresh, Nalina, et al. "Career Counseling Chatbot on Facebook Messenger using AI."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International Conference on Data Science, Machine Learning and Artificial Intelligence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2021.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[2]:</a:t>
            </a:r>
            <a:r>
              <a:rPr lang="en-US" sz="1200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D’Silva, Godson, Megh Jani, Vipul Jadhav, Amit Bhoir, and Prithvi Amin. "Career counselling chatbot using cognitive science and artificial intelligence." In </a:t>
            </a:r>
            <a:r>
              <a:rPr lang="en-US" sz="1200"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Advanced Computing Technologies and Applications: Proceedings of 2nd International Conference on Advanced Computing Technologies and Applications—ICACTA 2020</a:t>
            </a:r>
            <a:r>
              <a:rPr lang="en-US" sz="1200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pp. 1-9. Springer Singapore, 2020.</a:t>
            </a:r>
            <a:endParaRPr sz="1200"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[3]: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Lee, Terri, Krithika Jagannath, Nitin Aggarwal, Ramamurti Sridar, Shawn Wilde, Timothy Hill, and Yu Chen. "Intelligent career advisers in your pocket? A need assessment study of chatbots for student career advising." (2019).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9050" lvl="0" indent="0" algn="l" rtl="0">
              <a:lnSpc>
                <a:spcPct val="95000"/>
              </a:lnSpc>
              <a:spcBef>
                <a:spcPts val="1617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[4]:Le Hoanh Su, Truong Dang-Huy, Tran Thi-Yen-Linh, Nguyen Thi-Duyen-Ngoc, Ly Bao-Tuyen, and Nguyen Ha-Phuong-Truc. "Development of an AI Chatbot to support admissions and career guidance for universities." </a:t>
            </a:r>
            <a:r>
              <a:rPr lang="en-US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Journal of Emerging Multidisciplinary Research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4, no. 2 (2020): 11-17.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9050" lvl="0" indent="0" algn="l" rtl="0">
              <a:lnSpc>
                <a:spcPct val="95000"/>
              </a:lnSpc>
              <a:spcBef>
                <a:spcPts val="1617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[5]: </a:t>
            </a:r>
            <a:r>
              <a:rPr lang="en-US" sz="1200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Sonawane, Sarang Balkrushna, Asmita Sanjay Badwar, Rutuja Hemant Dalvi, Gaurav Nandakishore More, and Mr Sopan A. Talekar. "Design of Chatbot System for Student Counselling." </a:t>
            </a:r>
            <a:r>
              <a:rPr lang="en-US" sz="1200"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International Journal of New Innovations in Engineering and Technology</a:t>
            </a:r>
            <a:r>
              <a:rPr lang="en-US" sz="1200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13, no. 3 (2020): 2319-6319.</a:t>
            </a:r>
            <a:endParaRPr sz="1200"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50" lvl="0" indent="0" algn="l" rtl="0">
              <a:lnSpc>
                <a:spcPct val="95000"/>
              </a:lnSpc>
              <a:spcBef>
                <a:spcPts val="1617"/>
              </a:spcBef>
              <a:spcAft>
                <a:spcPts val="0"/>
              </a:spcAft>
              <a:buClr>
                <a:srgbClr val="000000"/>
              </a:buClr>
              <a:buSzPts val="810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[6]: </a:t>
            </a:r>
            <a:r>
              <a:rPr lang="en-US" sz="1200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Banerjee, Anshika. "Text and voice-enabled chatbot enhancing the user experience in career counselling domain." PhD diss., Dublin Business School, 2019.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3" name="Google Shape;203;p26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Introduction/Idea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261875" y="2317725"/>
            <a:ext cx="8595300" cy="38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700"/>
              <a:t>A career counselling chatbot is an AI-powered virtual assistant .</a:t>
            </a:r>
            <a:endParaRPr sz="17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700"/>
              <a:t>It can help individuals with their career development journey.</a:t>
            </a:r>
            <a:endParaRPr sz="17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6F6F7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700"/>
              <a:t>It has ability to provide personalized advice and support to users.</a:t>
            </a:r>
            <a:endParaRPr sz="1700"/>
          </a:p>
          <a:p>
            <a:pPr marL="182880" lvl="0" indent="0" algn="l" rtl="0">
              <a:lnSpc>
                <a:spcPct val="95000"/>
              </a:lnSpc>
              <a:spcBef>
                <a:spcPts val="1601"/>
              </a:spcBef>
              <a:spcAft>
                <a:spcPts val="0"/>
              </a:spcAft>
              <a:buSzPts val="1440"/>
              <a:buNone/>
            </a:pPr>
            <a:endParaRPr sz="1700">
              <a:solidFill>
                <a:srgbClr val="000000"/>
              </a:solidFill>
            </a:endParaRPr>
          </a:p>
        </p:txBody>
      </p:sp>
      <p:pic>
        <p:nvPicPr>
          <p:cNvPr id="116" name="Google Shape;116;p16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147572" y="287583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Literature Comparison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1147572" y="1753561"/>
          <a:ext cx="8462500" cy="3828735"/>
        </p:xfrm>
        <a:graphic>
          <a:graphicData uri="http://schemas.openxmlformats.org/drawingml/2006/table">
            <a:tbl>
              <a:tblPr firstRow="1" bandRow="1">
                <a:noFill/>
                <a:tableStyleId>{78E1DE79-64F1-4619-B647-3BA37F050FF0}</a:tableStyleId>
              </a:tblPr>
              <a:tblGrid>
                <a:gridCol w="56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Basic idea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Methodologies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Results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limitations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525"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40"/>
                        <a:buFont typeface="Noto Sans Symbols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[1]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40"/>
                        <a:buFont typeface="Noto Sans Symbols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202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"/>
                        <a:buNone/>
                      </a:pPr>
                      <a:r>
                        <a:rPr lang="en-US" sz="1200" u="none" strike="noStrike" cap="non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by using NLP to tell students about university programs.</a:t>
                      </a:r>
                      <a:endParaRPr sz="1200" u="none" strike="noStrike" cap="non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Using LSTM and then NLP to analyse the users demand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giving suggestions for college programs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Can’t differentiate between fake and authentic user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000"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40"/>
                        <a:buFont typeface="Noto Sans Symbols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[2]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40"/>
                        <a:buFont typeface="Noto Sans Symbols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2019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40"/>
                        <a:buFont typeface="Noto Sans Symbols"/>
                        <a:buNone/>
                      </a:pPr>
                      <a:r>
                        <a:rPr lang="en-US" sz="1200" u="none" strike="noStrike" cap="none"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to interact with users using speech to text for their convenience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Schoolbook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Using Apache,Web Server,SQL,NLP</a:t>
                      </a:r>
                      <a:endParaRPr sz="1200" u="none" strike="noStrike" cap="non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Gives industrial suggestions to a certain level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hold conversation to a certain level.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Speech to text API was trial based.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625"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40"/>
                        <a:buFont typeface="Noto Sans Symbols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[3]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40"/>
                        <a:buFont typeface="Noto Sans Symbols"/>
                        <a:buNone/>
                      </a:pPr>
                      <a:r>
                        <a:rPr lang="en-US" sz="1200" b="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20</a:t>
                      </a: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  <a:latin typeface="Century"/>
                          <a:ea typeface="Century"/>
                          <a:cs typeface="Century"/>
                          <a:sym typeface="Century"/>
                        </a:rPr>
                        <a:t>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latest career guidance was considered and developed on Messenger Facebook.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Facebook SDK, Messenger API,javascript,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Wit.ai API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help users by providing CV templates,Job listing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entury Schoolbook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limited to Facebook users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entury Schoolbook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Needs high speed internet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entury Schoolbook"/>
                        <a:buNone/>
                      </a:pPr>
                      <a:r>
                        <a:rPr lang="en-US" sz="1200" u="none" strike="noStrike" cap="none">
                          <a:solidFill>
                            <a:srgbClr val="000000"/>
                          </a:solidFill>
                        </a:rPr>
                        <a:t>The system cannot hold a lot of conversations.</a:t>
                      </a:r>
                      <a:endParaRPr sz="120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Century"/>
                        <a:ea typeface="Century"/>
                        <a:cs typeface="Century"/>
                        <a:sym typeface="Century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5" name="Google Shape;125;p17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flipH="1">
            <a:off x="1155500" y="350236"/>
            <a:ext cx="4192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endParaRPr/>
          </a:p>
        </p:txBody>
      </p:sp>
      <p:graphicFrame>
        <p:nvGraphicFramePr>
          <p:cNvPr id="131" name="Google Shape;131;p18"/>
          <p:cNvGraphicFramePr/>
          <p:nvPr/>
        </p:nvGraphicFramePr>
        <p:xfrm>
          <a:off x="597247" y="683581"/>
          <a:ext cx="8727500" cy="6094525"/>
        </p:xfrm>
        <a:graphic>
          <a:graphicData uri="http://schemas.openxmlformats.org/drawingml/2006/table">
            <a:tbl>
              <a:tblPr firstRow="1" bandRow="1">
                <a:noFill/>
                <a:tableStyleId>{78E1DE79-64F1-4619-B647-3BA37F050FF0}</a:tableStyleId>
              </a:tblPr>
              <a:tblGrid>
                <a:gridCol w="55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-US" sz="1400" u="none" strike="noStrike" cap="none"/>
                        <a:t>No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-US" sz="1400" u="none" strike="noStrike" cap="none"/>
                        <a:t>Year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-US" sz="1400" u="none" strike="noStrike" cap="none"/>
                        <a:t>Basic idea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-US" sz="1400" u="none" strike="noStrike" cap="none"/>
                        <a:t>Methodologies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-US" sz="1400" u="none" strike="noStrike" cap="none"/>
                        <a:t>Results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Schoolbook"/>
                        <a:buNone/>
                      </a:pPr>
                      <a:r>
                        <a:rPr lang="en-US" sz="1400" u="none" strike="noStrike" cap="none"/>
                        <a:t>limitations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[4]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2019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to offer accessible and personalized career advice to students.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developed on Juji.Inc(a company allow users to create personalized chatbot )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Schoolbook"/>
                        <a:buNone/>
                      </a:pPr>
                      <a:r>
                        <a:rPr lang="en-US" sz="1200" u="none" strike="noStrike" cap="none"/>
                        <a:t>provides job listings and interview preparation tips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The bots conversation was carried out by using actual counselor.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[5]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2020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to support the admission counselling process in universities.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SGDC Classifier and SVM model to train model of subject recognition. 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helps users to overcome difficulties,shortcoming and problems in admission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dataset of Q&amp;A was not enough as data source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system is not fully developed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[6]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To solve queries of user’s as it is solved by a counsellor.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Schoolbook"/>
                        <a:buNone/>
                      </a:pPr>
                      <a:r>
                        <a:rPr lang="en-US" sz="1200" u="none" strike="noStrike" cap="none"/>
                        <a:t>NLP, Knowledge Base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User don’t have to follow standard rules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Voice to text used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Structured dataset used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[7]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entury Schoolbook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To develop a conversational agent on university website for ease of students to get admission related queries resolved quickly.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NLU,NLG,Knowledge Base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helps Users in admission procedures, study programs and scholarships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If the answers are not available, it will notify based on knowledge specified in default intent.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3" name="Google Shape;133;p18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2034" y="23974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19300" y="365750"/>
            <a:ext cx="5456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 Case Diagram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824425" y="1538100"/>
            <a:ext cx="8595300" cy="4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0227"/>
              <a:buNone/>
            </a:pPr>
            <a:r>
              <a:rPr lang="en-US" sz="2316"/>
              <a:t>							</a:t>
            </a:r>
            <a:r>
              <a:rPr lang="en-US" sz="2316" b="1"/>
              <a:t>Fig1: Use Case Diagram</a:t>
            </a:r>
            <a:endParaRPr sz="2316" b="1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2" name="Google Shape;142;p19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7100" y="2189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7287" y="1538100"/>
            <a:ext cx="60102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697175" y="365750"/>
            <a:ext cx="6908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Swimlane Diagram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697175" y="1356450"/>
            <a:ext cx="9159900" cy="47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2004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Fig2: Swimlane Diagram</a:t>
            </a:r>
            <a:endParaRPr b="1"/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2" name="Google Shape;152;p20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5025" y="1612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7275" y="1356450"/>
            <a:ext cx="6392325" cy="429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30900" y="365750"/>
            <a:ext cx="6138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System Architecture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671900" y="1828800"/>
            <a:ext cx="9185400" cy="4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n-US"/>
              <a:t>							</a:t>
            </a:r>
            <a:r>
              <a:rPr lang="en-US" b="1"/>
              <a:t>Fig3: System Architecture</a:t>
            </a:r>
            <a:endParaRPr b="1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2" name="Google Shape;162;p21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0300" y="13603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3225" y="1695450"/>
            <a:ext cx="70580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Algorithm/Methodologies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261872" y="1691325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NLTK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Bag of words</a:t>
            </a:r>
            <a:endParaRPr/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TF-IDF</a:t>
            </a:r>
            <a:endParaRPr sz="13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0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Cosine Similarity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1" name="Google Shape;171;p22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Expected result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1261875" y="2430402"/>
            <a:ext cx="8595300" cy="3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FYP-1  Basic Chatbot prototype</a:t>
            </a:r>
            <a:endParaRPr/>
          </a:p>
          <a:p>
            <a:pPr marL="182880" lvl="0" indent="-182880" algn="l" rtl="0">
              <a:lnSpc>
                <a:spcPct val="200000"/>
              </a:lnSpc>
              <a:spcBef>
                <a:spcPts val="1601"/>
              </a:spcBef>
              <a:spcAft>
                <a:spcPts val="0"/>
              </a:spcAft>
              <a:buClr>
                <a:srgbClr val="6F6F74"/>
              </a:buClr>
              <a:buSzPts val="144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FYP-2  Web Based Application with proposed Method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1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9" name="Google Shape;179;p23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Widescreen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 Symbols</vt:lpstr>
      <vt:lpstr>Calibri</vt:lpstr>
      <vt:lpstr>Century</vt:lpstr>
      <vt:lpstr>Century Schoolbook</vt:lpstr>
      <vt:lpstr>Arial</vt:lpstr>
      <vt:lpstr>View</vt:lpstr>
      <vt:lpstr>View</vt:lpstr>
      <vt:lpstr>IT Career Counselling Chatbot based on Industrial Trends</vt:lpstr>
      <vt:lpstr>Introduction/Idea</vt:lpstr>
      <vt:lpstr>Literature Comparison</vt:lpstr>
      <vt:lpstr>PowerPoint Presentation</vt:lpstr>
      <vt:lpstr>Use Case Diagram </vt:lpstr>
      <vt:lpstr>Swimlane Diagram </vt:lpstr>
      <vt:lpstr>System Architecture </vt:lpstr>
      <vt:lpstr>Algorithm/Methodologies</vt:lpstr>
      <vt:lpstr>Expected result</vt:lpstr>
      <vt:lpstr>Timeline</vt:lpstr>
      <vt:lpstr>Teamwork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Career Counselling Chatbot based on Industrial Trends</dc:title>
  <dc:creator>Windows 11</dc:creator>
  <cp:lastModifiedBy>Windows 11</cp:lastModifiedBy>
  <cp:revision>1</cp:revision>
  <dcterms:modified xsi:type="dcterms:W3CDTF">2023-06-10T08:58:03Z</dcterms:modified>
</cp:coreProperties>
</file>