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D4A40-11B7-4E66-AFF6-C0EBC53A4D8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28B59C-5C5E-487C-9F1C-1995E8E61AB8}">
      <dgm:prSet/>
      <dgm:spPr/>
      <dgm:t>
        <a:bodyPr/>
        <a:lstStyle/>
        <a:p>
          <a:r>
            <a:rPr lang="en-US"/>
            <a:t>Imagine, we are to spend $100,000 on making new ads, these ads will be targeted towards our existing customer base, to persuade them to buy a vehicle insurance. </a:t>
          </a:r>
        </a:p>
      </dgm:t>
    </dgm:pt>
    <dgm:pt modelId="{9F8613E0-2EB3-4877-8288-B2B9828235FE}" type="parTrans" cxnId="{1BCA5D62-4A31-4455-B647-9B340BEB0B14}">
      <dgm:prSet/>
      <dgm:spPr/>
      <dgm:t>
        <a:bodyPr/>
        <a:lstStyle/>
        <a:p>
          <a:endParaRPr lang="en-US"/>
        </a:p>
      </dgm:t>
    </dgm:pt>
    <dgm:pt modelId="{A7BB9ABF-84BB-453E-8F47-4F55F26E3C6C}" type="sibTrans" cxnId="{1BCA5D62-4A31-4455-B647-9B340BEB0B14}">
      <dgm:prSet/>
      <dgm:spPr/>
      <dgm:t>
        <a:bodyPr/>
        <a:lstStyle/>
        <a:p>
          <a:endParaRPr lang="en-US"/>
        </a:p>
      </dgm:t>
    </dgm:pt>
    <dgm:pt modelId="{67C904CB-A36C-4086-B049-110B25A45EF7}">
      <dgm:prSet/>
      <dgm:spPr/>
      <dgm:t>
        <a:bodyPr/>
        <a:lstStyle/>
        <a:p>
          <a:r>
            <a:rPr lang="en-US"/>
            <a:t>Can we do better?</a:t>
          </a:r>
        </a:p>
      </dgm:t>
    </dgm:pt>
    <dgm:pt modelId="{337178F7-8B63-4D01-8033-9C695ECC7B02}" type="parTrans" cxnId="{93FFE1AE-002C-4B07-AC97-5F4AF9E8A065}">
      <dgm:prSet/>
      <dgm:spPr/>
      <dgm:t>
        <a:bodyPr/>
        <a:lstStyle/>
        <a:p>
          <a:endParaRPr lang="en-US"/>
        </a:p>
      </dgm:t>
    </dgm:pt>
    <dgm:pt modelId="{100FA5C5-7BB0-451C-B792-69D757232E07}" type="sibTrans" cxnId="{93FFE1AE-002C-4B07-AC97-5F4AF9E8A065}">
      <dgm:prSet/>
      <dgm:spPr/>
      <dgm:t>
        <a:bodyPr/>
        <a:lstStyle/>
        <a:p>
          <a:endParaRPr lang="en-US"/>
        </a:p>
      </dgm:t>
    </dgm:pt>
    <dgm:pt modelId="{52B156EA-6F6E-4B28-85B3-A9D669600A8B}">
      <dgm:prSet/>
      <dgm:spPr/>
      <dgm:t>
        <a:bodyPr/>
        <a:lstStyle/>
        <a:p>
          <a:r>
            <a:rPr lang="en-US"/>
            <a:t>What if every dollar spent is targeted towards the segment of the customers are more likely to buy a vehicle insurance?</a:t>
          </a:r>
        </a:p>
      </dgm:t>
    </dgm:pt>
    <dgm:pt modelId="{CFC45202-B377-455B-8487-80315837031F}" type="parTrans" cxnId="{E90A7107-C1C5-4F42-BDE1-770C1379B4C0}">
      <dgm:prSet/>
      <dgm:spPr/>
      <dgm:t>
        <a:bodyPr/>
        <a:lstStyle/>
        <a:p>
          <a:endParaRPr lang="en-US"/>
        </a:p>
      </dgm:t>
    </dgm:pt>
    <dgm:pt modelId="{B6EFE719-69B0-41EE-8BE2-04BC9ABD5C26}" type="sibTrans" cxnId="{E90A7107-C1C5-4F42-BDE1-770C1379B4C0}">
      <dgm:prSet/>
      <dgm:spPr/>
      <dgm:t>
        <a:bodyPr/>
        <a:lstStyle/>
        <a:p>
          <a:endParaRPr lang="en-US"/>
        </a:p>
      </dgm:t>
    </dgm:pt>
    <dgm:pt modelId="{4A7496B1-6DA9-4D6F-96F8-01D130B68D09}" type="pres">
      <dgm:prSet presAssocID="{373D4A40-11B7-4E66-AFF6-C0EBC53A4D8B}" presName="Name0" presStyleCnt="0">
        <dgm:presLayoutVars>
          <dgm:dir/>
          <dgm:animLvl val="lvl"/>
          <dgm:resizeHandles val="exact"/>
        </dgm:presLayoutVars>
      </dgm:prSet>
      <dgm:spPr/>
    </dgm:pt>
    <dgm:pt modelId="{05B0DC71-5711-483C-8A9E-C32E5AA0BEBC}" type="pres">
      <dgm:prSet presAssocID="{52B156EA-6F6E-4B28-85B3-A9D669600A8B}" presName="boxAndChildren" presStyleCnt="0"/>
      <dgm:spPr/>
    </dgm:pt>
    <dgm:pt modelId="{5C201471-6FEE-4354-B038-D70F6C2B1A8A}" type="pres">
      <dgm:prSet presAssocID="{52B156EA-6F6E-4B28-85B3-A9D669600A8B}" presName="parentTextBox" presStyleLbl="node1" presStyleIdx="0" presStyleCnt="3"/>
      <dgm:spPr/>
    </dgm:pt>
    <dgm:pt modelId="{CF3FD770-C2DE-49B6-A186-AF209F645F5C}" type="pres">
      <dgm:prSet presAssocID="{100FA5C5-7BB0-451C-B792-69D757232E07}" presName="sp" presStyleCnt="0"/>
      <dgm:spPr/>
    </dgm:pt>
    <dgm:pt modelId="{D8D7F469-30BB-4A21-844E-89B55538C8D9}" type="pres">
      <dgm:prSet presAssocID="{67C904CB-A36C-4086-B049-110B25A45EF7}" presName="arrowAndChildren" presStyleCnt="0"/>
      <dgm:spPr/>
    </dgm:pt>
    <dgm:pt modelId="{D5A730AB-6FEF-4E6D-8DA9-AE9C8CEB78C8}" type="pres">
      <dgm:prSet presAssocID="{67C904CB-A36C-4086-B049-110B25A45EF7}" presName="parentTextArrow" presStyleLbl="node1" presStyleIdx="1" presStyleCnt="3"/>
      <dgm:spPr/>
    </dgm:pt>
    <dgm:pt modelId="{0139A1AA-63D4-4990-90BA-B913264C19F0}" type="pres">
      <dgm:prSet presAssocID="{A7BB9ABF-84BB-453E-8F47-4F55F26E3C6C}" presName="sp" presStyleCnt="0"/>
      <dgm:spPr/>
    </dgm:pt>
    <dgm:pt modelId="{55DA1635-8E41-412A-BA08-8E1A0A668CE4}" type="pres">
      <dgm:prSet presAssocID="{3F28B59C-5C5E-487C-9F1C-1995E8E61AB8}" presName="arrowAndChildren" presStyleCnt="0"/>
      <dgm:spPr/>
    </dgm:pt>
    <dgm:pt modelId="{8F22147D-5586-462B-800C-394861A368FB}" type="pres">
      <dgm:prSet presAssocID="{3F28B59C-5C5E-487C-9F1C-1995E8E61AB8}" presName="parentTextArrow" presStyleLbl="node1" presStyleIdx="2" presStyleCnt="3"/>
      <dgm:spPr/>
    </dgm:pt>
  </dgm:ptLst>
  <dgm:cxnLst>
    <dgm:cxn modelId="{E90A7107-C1C5-4F42-BDE1-770C1379B4C0}" srcId="{373D4A40-11B7-4E66-AFF6-C0EBC53A4D8B}" destId="{52B156EA-6F6E-4B28-85B3-A9D669600A8B}" srcOrd="2" destOrd="0" parTransId="{CFC45202-B377-455B-8487-80315837031F}" sibTransId="{B6EFE719-69B0-41EE-8BE2-04BC9ABD5C26}"/>
    <dgm:cxn modelId="{09620F27-DD1D-4EAB-BBC5-2C1626812A6C}" type="presOf" srcId="{3F28B59C-5C5E-487C-9F1C-1995E8E61AB8}" destId="{8F22147D-5586-462B-800C-394861A368FB}" srcOrd="0" destOrd="0" presId="urn:microsoft.com/office/officeart/2005/8/layout/process4"/>
    <dgm:cxn modelId="{DD21CB31-DE8D-424D-94D7-01BB46EEE27D}" type="presOf" srcId="{373D4A40-11B7-4E66-AFF6-C0EBC53A4D8B}" destId="{4A7496B1-6DA9-4D6F-96F8-01D130B68D09}" srcOrd="0" destOrd="0" presId="urn:microsoft.com/office/officeart/2005/8/layout/process4"/>
    <dgm:cxn modelId="{9799C53E-15DF-4140-9C1E-8986C67DDACB}" type="presOf" srcId="{52B156EA-6F6E-4B28-85B3-A9D669600A8B}" destId="{5C201471-6FEE-4354-B038-D70F6C2B1A8A}" srcOrd="0" destOrd="0" presId="urn:microsoft.com/office/officeart/2005/8/layout/process4"/>
    <dgm:cxn modelId="{A447B360-9ADD-410F-838B-FAD9A74AB137}" type="presOf" srcId="{67C904CB-A36C-4086-B049-110B25A45EF7}" destId="{D5A730AB-6FEF-4E6D-8DA9-AE9C8CEB78C8}" srcOrd="0" destOrd="0" presId="urn:microsoft.com/office/officeart/2005/8/layout/process4"/>
    <dgm:cxn modelId="{1BCA5D62-4A31-4455-B647-9B340BEB0B14}" srcId="{373D4A40-11B7-4E66-AFF6-C0EBC53A4D8B}" destId="{3F28B59C-5C5E-487C-9F1C-1995E8E61AB8}" srcOrd="0" destOrd="0" parTransId="{9F8613E0-2EB3-4877-8288-B2B9828235FE}" sibTransId="{A7BB9ABF-84BB-453E-8F47-4F55F26E3C6C}"/>
    <dgm:cxn modelId="{93FFE1AE-002C-4B07-AC97-5F4AF9E8A065}" srcId="{373D4A40-11B7-4E66-AFF6-C0EBC53A4D8B}" destId="{67C904CB-A36C-4086-B049-110B25A45EF7}" srcOrd="1" destOrd="0" parTransId="{337178F7-8B63-4D01-8033-9C695ECC7B02}" sibTransId="{100FA5C5-7BB0-451C-B792-69D757232E07}"/>
    <dgm:cxn modelId="{73C11E0C-EAD2-47FE-BFBA-6DF5BAF01DA9}" type="presParOf" srcId="{4A7496B1-6DA9-4D6F-96F8-01D130B68D09}" destId="{05B0DC71-5711-483C-8A9E-C32E5AA0BEBC}" srcOrd="0" destOrd="0" presId="urn:microsoft.com/office/officeart/2005/8/layout/process4"/>
    <dgm:cxn modelId="{D707569B-EC1F-4DD3-B287-C9CD34221BFE}" type="presParOf" srcId="{05B0DC71-5711-483C-8A9E-C32E5AA0BEBC}" destId="{5C201471-6FEE-4354-B038-D70F6C2B1A8A}" srcOrd="0" destOrd="0" presId="urn:microsoft.com/office/officeart/2005/8/layout/process4"/>
    <dgm:cxn modelId="{B20B5D4D-62BC-48B7-800F-87C85AE185E1}" type="presParOf" srcId="{4A7496B1-6DA9-4D6F-96F8-01D130B68D09}" destId="{CF3FD770-C2DE-49B6-A186-AF209F645F5C}" srcOrd="1" destOrd="0" presId="urn:microsoft.com/office/officeart/2005/8/layout/process4"/>
    <dgm:cxn modelId="{7CBCC253-AD00-466C-BE8F-6CB235FEBF0C}" type="presParOf" srcId="{4A7496B1-6DA9-4D6F-96F8-01D130B68D09}" destId="{D8D7F469-30BB-4A21-844E-89B55538C8D9}" srcOrd="2" destOrd="0" presId="urn:microsoft.com/office/officeart/2005/8/layout/process4"/>
    <dgm:cxn modelId="{ADF121A6-987F-49BA-A4D7-E4B9264A6773}" type="presParOf" srcId="{D8D7F469-30BB-4A21-844E-89B55538C8D9}" destId="{D5A730AB-6FEF-4E6D-8DA9-AE9C8CEB78C8}" srcOrd="0" destOrd="0" presId="urn:microsoft.com/office/officeart/2005/8/layout/process4"/>
    <dgm:cxn modelId="{2ACCC673-F561-45DF-80D9-858C605EFAE5}" type="presParOf" srcId="{4A7496B1-6DA9-4D6F-96F8-01D130B68D09}" destId="{0139A1AA-63D4-4990-90BA-B913264C19F0}" srcOrd="3" destOrd="0" presId="urn:microsoft.com/office/officeart/2005/8/layout/process4"/>
    <dgm:cxn modelId="{43220FE1-F08F-4312-8421-18CE832E2173}" type="presParOf" srcId="{4A7496B1-6DA9-4D6F-96F8-01D130B68D09}" destId="{55DA1635-8E41-412A-BA08-8E1A0A668CE4}" srcOrd="4" destOrd="0" presId="urn:microsoft.com/office/officeart/2005/8/layout/process4"/>
    <dgm:cxn modelId="{B1DB560F-B81F-4B9A-8F0C-379E362ED16E}" type="presParOf" srcId="{55DA1635-8E41-412A-BA08-8E1A0A668CE4}" destId="{8F22147D-5586-462B-800C-394861A368F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72267-4336-4CD9-A249-53D3B854059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0D7DE0-F44B-4CF6-87E2-DCA795D04C0D}">
      <dgm:prSet custT="1"/>
      <dgm:spPr/>
      <dgm:t>
        <a:bodyPr/>
        <a:lstStyle/>
        <a:p>
          <a:r>
            <a:rPr lang="en-US" sz="2400"/>
            <a:t>1) Data Preprocessing</a:t>
          </a:r>
          <a:endParaRPr lang="en-US" sz="2400" dirty="0"/>
        </a:p>
      </dgm:t>
    </dgm:pt>
    <dgm:pt modelId="{4FDC0464-E063-4531-B634-979719E71FCF}" type="parTrans" cxnId="{E6F08FF0-9064-4F0E-9E1D-653BA049812C}">
      <dgm:prSet/>
      <dgm:spPr/>
      <dgm:t>
        <a:bodyPr/>
        <a:lstStyle/>
        <a:p>
          <a:endParaRPr lang="en-US"/>
        </a:p>
      </dgm:t>
    </dgm:pt>
    <dgm:pt modelId="{21D8A4B1-EEFF-4573-92D6-EC3AA3BC3EC8}" type="sibTrans" cxnId="{E6F08FF0-9064-4F0E-9E1D-653BA049812C}">
      <dgm:prSet/>
      <dgm:spPr/>
      <dgm:t>
        <a:bodyPr/>
        <a:lstStyle/>
        <a:p>
          <a:endParaRPr lang="en-US"/>
        </a:p>
      </dgm:t>
    </dgm:pt>
    <dgm:pt modelId="{A6F566E5-35B4-48B0-B6AE-80D842332264}">
      <dgm:prSet custT="1"/>
      <dgm:spPr/>
      <dgm:t>
        <a:bodyPr/>
        <a:lstStyle/>
        <a:p>
          <a:r>
            <a:rPr lang="en-US" sz="2400"/>
            <a:t>2) A Logisitic Regression with L1 (LASSO) Regularization was fit to the data</a:t>
          </a:r>
          <a:endParaRPr lang="en-US" sz="2400" dirty="0"/>
        </a:p>
      </dgm:t>
    </dgm:pt>
    <dgm:pt modelId="{824F5488-E60A-45D3-B53E-5BF8A3974AC2}" type="parTrans" cxnId="{78FE93C5-F7A8-4B18-9496-D5A817048096}">
      <dgm:prSet/>
      <dgm:spPr/>
      <dgm:t>
        <a:bodyPr/>
        <a:lstStyle/>
        <a:p>
          <a:endParaRPr lang="en-US"/>
        </a:p>
      </dgm:t>
    </dgm:pt>
    <dgm:pt modelId="{F299F024-FFE8-4586-860A-E8847A5E7B71}" type="sibTrans" cxnId="{78FE93C5-F7A8-4B18-9496-D5A817048096}">
      <dgm:prSet/>
      <dgm:spPr/>
      <dgm:t>
        <a:bodyPr/>
        <a:lstStyle/>
        <a:p>
          <a:endParaRPr lang="en-US"/>
        </a:p>
      </dgm:t>
    </dgm:pt>
    <dgm:pt modelId="{535629C9-3A3D-4DE0-865D-44BB347A5137}">
      <dgm:prSet custT="1"/>
      <dgm:spPr/>
      <dgm:t>
        <a:bodyPr/>
        <a:lstStyle/>
        <a:p>
          <a:r>
            <a:rPr lang="en-US" sz="1400"/>
            <a:t>Justification: </a:t>
          </a:r>
          <a:endParaRPr lang="en-US" sz="1400" dirty="0"/>
        </a:p>
      </dgm:t>
    </dgm:pt>
    <dgm:pt modelId="{0BCCF972-313B-46DE-ACD7-38E3F3D2C7E5}" type="parTrans" cxnId="{47EA12E8-7ABD-4889-9B27-2A69E426CA97}">
      <dgm:prSet/>
      <dgm:spPr/>
      <dgm:t>
        <a:bodyPr/>
        <a:lstStyle/>
        <a:p>
          <a:endParaRPr lang="en-US"/>
        </a:p>
      </dgm:t>
    </dgm:pt>
    <dgm:pt modelId="{7CDF3D9A-A547-4BB9-8E94-D46DB09EF93D}" type="sibTrans" cxnId="{47EA12E8-7ABD-4889-9B27-2A69E426CA97}">
      <dgm:prSet/>
      <dgm:spPr/>
      <dgm:t>
        <a:bodyPr/>
        <a:lstStyle/>
        <a:p>
          <a:endParaRPr lang="en-US"/>
        </a:p>
      </dgm:t>
    </dgm:pt>
    <dgm:pt modelId="{A426C741-2CEC-4030-9B03-7014A2C30D95}">
      <dgm:prSet custT="1"/>
      <dgm:spPr/>
      <dgm:t>
        <a:bodyPr/>
        <a:lstStyle/>
        <a:p>
          <a:r>
            <a:rPr lang="en-US" sz="1400"/>
            <a:t>Very high number of levels present in some categorical features (Feature Selection)</a:t>
          </a:r>
          <a:endParaRPr lang="en-US" sz="1400" dirty="0"/>
        </a:p>
      </dgm:t>
    </dgm:pt>
    <dgm:pt modelId="{620642AC-73A7-45BA-9786-118A00955E23}" type="parTrans" cxnId="{A179F077-315A-4EE7-97D1-D3A00AADCC1C}">
      <dgm:prSet/>
      <dgm:spPr/>
      <dgm:t>
        <a:bodyPr/>
        <a:lstStyle/>
        <a:p>
          <a:endParaRPr lang="en-US"/>
        </a:p>
      </dgm:t>
    </dgm:pt>
    <dgm:pt modelId="{CC97CDF5-041F-4444-9801-7CACD040E23A}" type="sibTrans" cxnId="{A179F077-315A-4EE7-97D1-D3A00AADCC1C}">
      <dgm:prSet/>
      <dgm:spPr/>
      <dgm:t>
        <a:bodyPr/>
        <a:lstStyle/>
        <a:p>
          <a:endParaRPr lang="en-US"/>
        </a:p>
      </dgm:t>
    </dgm:pt>
    <dgm:pt modelId="{131B1282-76D2-429E-AAA6-13047E352CC7}">
      <dgm:prSet custT="1"/>
      <dgm:spPr/>
      <dgm:t>
        <a:bodyPr/>
        <a:lstStyle/>
        <a:p>
          <a:r>
            <a:rPr lang="en-US" sz="1400"/>
            <a:t>A logisitic regression probabilities that are better </a:t>
          </a:r>
          <a:r>
            <a:rPr lang="en-US" sz="1400" b="1"/>
            <a:t>calibrated</a:t>
          </a:r>
          <a:r>
            <a:rPr lang="en-US" sz="1400"/>
            <a:t> than other models</a:t>
          </a:r>
          <a:endParaRPr lang="en-US" sz="1400" dirty="0"/>
        </a:p>
      </dgm:t>
    </dgm:pt>
    <dgm:pt modelId="{0003C03F-F589-497A-8A0B-BC263BAABDF6}" type="parTrans" cxnId="{2B9CC8BB-3336-4B02-8865-BF32434CD163}">
      <dgm:prSet/>
      <dgm:spPr/>
      <dgm:t>
        <a:bodyPr/>
        <a:lstStyle/>
        <a:p>
          <a:endParaRPr lang="en-US"/>
        </a:p>
      </dgm:t>
    </dgm:pt>
    <dgm:pt modelId="{CDFA09DC-0673-4341-9060-A0FE40A82F1E}" type="sibTrans" cxnId="{2B9CC8BB-3336-4B02-8865-BF32434CD163}">
      <dgm:prSet/>
      <dgm:spPr/>
      <dgm:t>
        <a:bodyPr/>
        <a:lstStyle/>
        <a:p>
          <a:endParaRPr lang="en-US"/>
        </a:p>
      </dgm:t>
    </dgm:pt>
    <dgm:pt modelId="{82A1897A-7C03-4C16-8E82-C3B21B482831}">
      <dgm:prSet custT="1"/>
      <dgm:spPr/>
      <dgm:t>
        <a:bodyPr/>
        <a:lstStyle/>
        <a:p>
          <a:r>
            <a:rPr lang="en-US" sz="1400"/>
            <a:t>Computationally efficient and Interpretable</a:t>
          </a:r>
          <a:endParaRPr lang="en-US" sz="1400" dirty="0"/>
        </a:p>
      </dgm:t>
    </dgm:pt>
    <dgm:pt modelId="{51DA7FEE-369D-4555-818C-EB9BDA86727D}" type="parTrans" cxnId="{B8514830-5FB1-4EF7-82F5-E3FB3EFEE106}">
      <dgm:prSet/>
      <dgm:spPr/>
      <dgm:t>
        <a:bodyPr/>
        <a:lstStyle/>
        <a:p>
          <a:endParaRPr lang="en-US"/>
        </a:p>
      </dgm:t>
    </dgm:pt>
    <dgm:pt modelId="{58F75BC4-BF7B-46E0-8510-CEC67F0DCF48}" type="sibTrans" cxnId="{B8514830-5FB1-4EF7-82F5-E3FB3EFEE106}">
      <dgm:prSet/>
      <dgm:spPr/>
      <dgm:t>
        <a:bodyPr/>
        <a:lstStyle/>
        <a:p>
          <a:endParaRPr lang="en-US"/>
        </a:p>
      </dgm:t>
    </dgm:pt>
    <dgm:pt modelId="{CE38337A-FEFB-4F86-824C-A3F817F6ED4C}">
      <dgm:prSet custT="1"/>
      <dgm:spPr/>
      <dgm:t>
        <a:bodyPr/>
        <a:lstStyle/>
        <a:p>
          <a:r>
            <a:rPr lang="en-US" sz="2400"/>
            <a:t>3) Predictions were done on unseen data to assess the performance</a:t>
          </a:r>
          <a:endParaRPr lang="en-US" sz="2400" dirty="0"/>
        </a:p>
      </dgm:t>
    </dgm:pt>
    <dgm:pt modelId="{F858D37E-1576-4B8F-83F0-C39CE68F5A7B}" type="parTrans" cxnId="{1EA87B16-4FF5-4BB4-A5B8-A13C4A14E3E3}">
      <dgm:prSet/>
      <dgm:spPr/>
      <dgm:t>
        <a:bodyPr/>
        <a:lstStyle/>
        <a:p>
          <a:endParaRPr lang="en-US"/>
        </a:p>
      </dgm:t>
    </dgm:pt>
    <dgm:pt modelId="{74EE7D7A-CBEA-4053-BBB1-93492AE62871}" type="sibTrans" cxnId="{1EA87B16-4FF5-4BB4-A5B8-A13C4A14E3E3}">
      <dgm:prSet/>
      <dgm:spPr/>
      <dgm:t>
        <a:bodyPr/>
        <a:lstStyle/>
        <a:p>
          <a:endParaRPr lang="en-US"/>
        </a:p>
      </dgm:t>
    </dgm:pt>
    <dgm:pt modelId="{10651628-6876-4967-9ABA-2CF902EEC44E}">
      <dgm:prSet custT="1"/>
      <dgm:spPr/>
      <dgm:t>
        <a:bodyPr/>
        <a:lstStyle/>
        <a:p>
          <a:r>
            <a:rPr lang="en-US" sz="2400"/>
            <a:t>Metrics used:</a:t>
          </a:r>
        </a:p>
        <a:p>
          <a:r>
            <a:rPr lang="en-US" sz="2400"/>
            <a:t>Brier Score</a:t>
          </a:r>
        </a:p>
        <a:p>
          <a:r>
            <a:rPr lang="en-US" sz="2400"/>
            <a:t>Calibration Curves</a:t>
          </a:r>
          <a:endParaRPr lang="en-US" sz="2400" dirty="0"/>
        </a:p>
      </dgm:t>
    </dgm:pt>
    <dgm:pt modelId="{C5AB3179-22D3-4195-939C-118851D870D7}" type="parTrans" cxnId="{7ABA5CA6-C353-41BD-949A-AFC4242DC927}">
      <dgm:prSet/>
      <dgm:spPr/>
      <dgm:t>
        <a:bodyPr/>
        <a:lstStyle/>
        <a:p>
          <a:endParaRPr lang="en-US"/>
        </a:p>
      </dgm:t>
    </dgm:pt>
    <dgm:pt modelId="{CDA62725-AE5E-4EB9-BF8B-6DF3CCB43394}" type="sibTrans" cxnId="{7ABA5CA6-C353-41BD-949A-AFC4242DC927}">
      <dgm:prSet/>
      <dgm:spPr/>
      <dgm:t>
        <a:bodyPr/>
        <a:lstStyle/>
        <a:p>
          <a:endParaRPr lang="en-US"/>
        </a:p>
      </dgm:t>
    </dgm:pt>
    <dgm:pt modelId="{6D2A10FD-3365-459A-BA78-EBCE08EED424}">
      <dgm:prSet custT="1"/>
      <dgm:spPr/>
      <dgm:t>
        <a:bodyPr/>
        <a:lstStyle/>
        <a:p>
          <a:r>
            <a:rPr lang="en-US" sz="2400"/>
            <a:t>Bootstrapping is utilized to get prediction intervals</a:t>
          </a:r>
          <a:endParaRPr lang="en-US" sz="2400" dirty="0"/>
        </a:p>
      </dgm:t>
    </dgm:pt>
    <dgm:pt modelId="{8523B90D-533B-4680-924D-5EAF6276B33F}" type="parTrans" cxnId="{7729C96A-4C8E-42FB-829A-8F56185AD97D}">
      <dgm:prSet/>
      <dgm:spPr/>
      <dgm:t>
        <a:bodyPr/>
        <a:lstStyle/>
        <a:p>
          <a:endParaRPr lang="en-US"/>
        </a:p>
      </dgm:t>
    </dgm:pt>
    <dgm:pt modelId="{3A1D8F38-9BE2-4571-B49E-3787018C2256}" type="sibTrans" cxnId="{7729C96A-4C8E-42FB-829A-8F56185AD97D}">
      <dgm:prSet/>
      <dgm:spPr/>
      <dgm:t>
        <a:bodyPr/>
        <a:lstStyle/>
        <a:p>
          <a:endParaRPr lang="en-US"/>
        </a:p>
      </dgm:t>
    </dgm:pt>
    <dgm:pt modelId="{B6FAB6A5-A138-4E07-B3B0-25621B00DFBB}" type="pres">
      <dgm:prSet presAssocID="{24772267-4336-4CD9-A249-53D3B854059D}" presName="Name0" presStyleCnt="0">
        <dgm:presLayoutVars>
          <dgm:dir/>
          <dgm:resizeHandles val="exact"/>
        </dgm:presLayoutVars>
      </dgm:prSet>
      <dgm:spPr/>
    </dgm:pt>
    <dgm:pt modelId="{BD6FBD07-E12E-435A-B092-80D25DF554CD}" type="pres">
      <dgm:prSet presAssocID="{D60D7DE0-F44B-4CF6-87E2-DCA795D04C0D}" presName="node" presStyleLbl="node1" presStyleIdx="0" presStyleCnt="6">
        <dgm:presLayoutVars>
          <dgm:bulletEnabled val="1"/>
        </dgm:presLayoutVars>
      </dgm:prSet>
      <dgm:spPr/>
    </dgm:pt>
    <dgm:pt modelId="{87C92DFC-37EF-4090-8D62-D0A5EA1D85E5}" type="pres">
      <dgm:prSet presAssocID="{21D8A4B1-EEFF-4573-92D6-EC3AA3BC3EC8}" presName="sibTrans" presStyleLbl="sibTrans1D1" presStyleIdx="0" presStyleCnt="5"/>
      <dgm:spPr/>
    </dgm:pt>
    <dgm:pt modelId="{67EAF601-DAD2-4EBF-A9BE-C51B000D4320}" type="pres">
      <dgm:prSet presAssocID="{21D8A4B1-EEFF-4573-92D6-EC3AA3BC3EC8}" presName="connectorText" presStyleLbl="sibTrans1D1" presStyleIdx="0" presStyleCnt="5"/>
      <dgm:spPr/>
    </dgm:pt>
    <dgm:pt modelId="{CC9CCB39-5E1B-43DD-BD6A-53DF7503B8C8}" type="pres">
      <dgm:prSet presAssocID="{A6F566E5-35B4-48B0-B6AE-80D842332264}" presName="node" presStyleLbl="node1" presStyleIdx="1" presStyleCnt="6">
        <dgm:presLayoutVars>
          <dgm:bulletEnabled val="1"/>
        </dgm:presLayoutVars>
      </dgm:prSet>
      <dgm:spPr/>
    </dgm:pt>
    <dgm:pt modelId="{040BB634-6959-49E5-8696-462598FDEBD3}" type="pres">
      <dgm:prSet presAssocID="{F299F024-FFE8-4586-860A-E8847A5E7B71}" presName="sibTrans" presStyleLbl="sibTrans1D1" presStyleIdx="1" presStyleCnt="5"/>
      <dgm:spPr/>
    </dgm:pt>
    <dgm:pt modelId="{97EA85A5-3AF7-428E-8938-2315695AF1B9}" type="pres">
      <dgm:prSet presAssocID="{F299F024-FFE8-4586-860A-E8847A5E7B71}" presName="connectorText" presStyleLbl="sibTrans1D1" presStyleIdx="1" presStyleCnt="5"/>
      <dgm:spPr/>
    </dgm:pt>
    <dgm:pt modelId="{8EDB1317-360C-4FAB-B408-7D479549F0F0}" type="pres">
      <dgm:prSet presAssocID="{535629C9-3A3D-4DE0-865D-44BB347A5137}" presName="node" presStyleLbl="node1" presStyleIdx="2" presStyleCnt="6" custScaleX="119493" custLinFactNeighborX="-9730" custLinFactNeighborY="-77863">
        <dgm:presLayoutVars>
          <dgm:bulletEnabled val="1"/>
        </dgm:presLayoutVars>
      </dgm:prSet>
      <dgm:spPr/>
    </dgm:pt>
    <dgm:pt modelId="{B5CE8B02-3F2D-4BE4-87D3-D4312C0BF3C8}" type="pres">
      <dgm:prSet presAssocID="{7CDF3D9A-A547-4BB9-8E94-D46DB09EF93D}" presName="sibTrans" presStyleLbl="sibTrans1D1" presStyleIdx="2" presStyleCnt="5"/>
      <dgm:spPr/>
    </dgm:pt>
    <dgm:pt modelId="{E2EC59F8-55FA-4F22-BD7B-8C83BA5412C1}" type="pres">
      <dgm:prSet presAssocID="{7CDF3D9A-A547-4BB9-8E94-D46DB09EF93D}" presName="connectorText" presStyleLbl="sibTrans1D1" presStyleIdx="2" presStyleCnt="5"/>
      <dgm:spPr/>
    </dgm:pt>
    <dgm:pt modelId="{C1CD927E-F05B-40B7-82F9-E15089A151B6}" type="pres">
      <dgm:prSet presAssocID="{CE38337A-FEFB-4F86-824C-A3F817F6ED4C}" presName="node" presStyleLbl="node1" presStyleIdx="3" presStyleCnt="6">
        <dgm:presLayoutVars>
          <dgm:bulletEnabled val="1"/>
        </dgm:presLayoutVars>
      </dgm:prSet>
      <dgm:spPr/>
    </dgm:pt>
    <dgm:pt modelId="{319CBE47-5260-402A-9313-7B16F9D7D298}" type="pres">
      <dgm:prSet presAssocID="{74EE7D7A-CBEA-4053-BBB1-93492AE62871}" presName="sibTrans" presStyleLbl="sibTrans1D1" presStyleIdx="3" presStyleCnt="5"/>
      <dgm:spPr/>
    </dgm:pt>
    <dgm:pt modelId="{6B29E2BE-AF4F-4B55-89A2-614814F29592}" type="pres">
      <dgm:prSet presAssocID="{74EE7D7A-CBEA-4053-BBB1-93492AE62871}" presName="connectorText" presStyleLbl="sibTrans1D1" presStyleIdx="3" presStyleCnt="5"/>
      <dgm:spPr/>
    </dgm:pt>
    <dgm:pt modelId="{C3261FA7-7CCD-481D-B676-6E0CDE5320AC}" type="pres">
      <dgm:prSet presAssocID="{10651628-6876-4967-9ABA-2CF902EEC44E}" presName="node" presStyleLbl="node1" presStyleIdx="4" presStyleCnt="6">
        <dgm:presLayoutVars>
          <dgm:bulletEnabled val="1"/>
        </dgm:presLayoutVars>
      </dgm:prSet>
      <dgm:spPr/>
    </dgm:pt>
    <dgm:pt modelId="{7813A5C7-3A3C-4C54-BD7A-8444C38B304A}" type="pres">
      <dgm:prSet presAssocID="{CDA62725-AE5E-4EB9-BF8B-6DF3CCB43394}" presName="sibTrans" presStyleLbl="sibTrans1D1" presStyleIdx="4" presStyleCnt="5"/>
      <dgm:spPr/>
    </dgm:pt>
    <dgm:pt modelId="{62093818-65E3-48F7-B3D8-1A250A1D23AB}" type="pres">
      <dgm:prSet presAssocID="{CDA62725-AE5E-4EB9-BF8B-6DF3CCB43394}" presName="connectorText" presStyleLbl="sibTrans1D1" presStyleIdx="4" presStyleCnt="5"/>
      <dgm:spPr/>
    </dgm:pt>
    <dgm:pt modelId="{C214D414-D09F-4B41-AA99-1324767B64EA}" type="pres">
      <dgm:prSet presAssocID="{6D2A10FD-3365-459A-BA78-EBCE08EED424}" presName="node" presStyleLbl="node1" presStyleIdx="5" presStyleCnt="6">
        <dgm:presLayoutVars>
          <dgm:bulletEnabled val="1"/>
        </dgm:presLayoutVars>
      </dgm:prSet>
      <dgm:spPr/>
    </dgm:pt>
  </dgm:ptLst>
  <dgm:cxnLst>
    <dgm:cxn modelId="{0A7D6F0A-1042-449C-A414-DCF270FCEB37}" type="presOf" srcId="{24772267-4336-4CD9-A249-53D3B854059D}" destId="{B6FAB6A5-A138-4E07-B3B0-25621B00DFBB}" srcOrd="0" destOrd="0" presId="urn:microsoft.com/office/officeart/2016/7/layout/RepeatingBendingProcessNew"/>
    <dgm:cxn modelId="{79ED7913-3A30-4A21-8E93-3869C01D9E55}" type="presOf" srcId="{F299F024-FFE8-4586-860A-E8847A5E7B71}" destId="{040BB634-6959-49E5-8696-462598FDEBD3}" srcOrd="0" destOrd="0" presId="urn:microsoft.com/office/officeart/2016/7/layout/RepeatingBendingProcessNew"/>
    <dgm:cxn modelId="{98D82014-46E4-4573-ADA6-8C5C6C5764EA}" type="presOf" srcId="{CDA62725-AE5E-4EB9-BF8B-6DF3CCB43394}" destId="{62093818-65E3-48F7-B3D8-1A250A1D23AB}" srcOrd="1" destOrd="0" presId="urn:microsoft.com/office/officeart/2016/7/layout/RepeatingBendingProcessNew"/>
    <dgm:cxn modelId="{1EA87B16-4FF5-4BB4-A5B8-A13C4A14E3E3}" srcId="{24772267-4336-4CD9-A249-53D3B854059D}" destId="{CE38337A-FEFB-4F86-824C-A3F817F6ED4C}" srcOrd="3" destOrd="0" parTransId="{F858D37E-1576-4B8F-83F0-C39CE68F5A7B}" sibTransId="{74EE7D7A-CBEA-4053-BBB1-93492AE62871}"/>
    <dgm:cxn modelId="{A8354C1A-8FC5-4D4E-85AF-EC30540FFBA0}" type="presOf" srcId="{7CDF3D9A-A547-4BB9-8E94-D46DB09EF93D}" destId="{B5CE8B02-3F2D-4BE4-87D3-D4312C0BF3C8}" srcOrd="0" destOrd="0" presId="urn:microsoft.com/office/officeart/2016/7/layout/RepeatingBendingProcessNew"/>
    <dgm:cxn modelId="{B8514830-5FB1-4EF7-82F5-E3FB3EFEE106}" srcId="{535629C9-3A3D-4DE0-865D-44BB347A5137}" destId="{82A1897A-7C03-4C16-8E82-C3B21B482831}" srcOrd="2" destOrd="0" parTransId="{51DA7FEE-369D-4555-818C-EB9BDA86727D}" sibTransId="{58F75BC4-BF7B-46E0-8510-CEC67F0DCF48}"/>
    <dgm:cxn modelId="{D2897C33-BB35-4130-BC3F-8FE69C7E264C}" type="presOf" srcId="{82A1897A-7C03-4C16-8E82-C3B21B482831}" destId="{8EDB1317-360C-4FAB-B408-7D479549F0F0}" srcOrd="0" destOrd="3" presId="urn:microsoft.com/office/officeart/2016/7/layout/RepeatingBendingProcessNew"/>
    <dgm:cxn modelId="{98A53F34-E093-48F2-AFF7-C4D1FD7713BB}" type="presOf" srcId="{21D8A4B1-EEFF-4573-92D6-EC3AA3BC3EC8}" destId="{87C92DFC-37EF-4090-8D62-D0A5EA1D85E5}" srcOrd="0" destOrd="0" presId="urn:microsoft.com/office/officeart/2016/7/layout/RepeatingBendingProcessNew"/>
    <dgm:cxn modelId="{AF1C6939-DFCD-4EB6-B394-1E45D6DE1821}" type="presOf" srcId="{CE38337A-FEFB-4F86-824C-A3F817F6ED4C}" destId="{C1CD927E-F05B-40B7-82F9-E15089A151B6}" srcOrd="0" destOrd="0" presId="urn:microsoft.com/office/officeart/2016/7/layout/RepeatingBendingProcessNew"/>
    <dgm:cxn modelId="{182EAE46-0527-4EEE-96AA-BD68BDBCADF1}" type="presOf" srcId="{A426C741-2CEC-4030-9B03-7014A2C30D95}" destId="{8EDB1317-360C-4FAB-B408-7D479549F0F0}" srcOrd="0" destOrd="1" presId="urn:microsoft.com/office/officeart/2016/7/layout/RepeatingBendingProcessNew"/>
    <dgm:cxn modelId="{6ABC5268-E769-49E1-A512-98DAAC7AF48B}" type="presOf" srcId="{D60D7DE0-F44B-4CF6-87E2-DCA795D04C0D}" destId="{BD6FBD07-E12E-435A-B092-80D25DF554CD}" srcOrd="0" destOrd="0" presId="urn:microsoft.com/office/officeart/2016/7/layout/RepeatingBendingProcessNew"/>
    <dgm:cxn modelId="{8975586A-04AD-4311-978C-365860B13D62}" type="presOf" srcId="{535629C9-3A3D-4DE0-865D-44BB347A5137}" destId="{8EDB1317-360C-4FAB-B408-7D479549F0F0}" srcOrd="0" destOrd="0" presId="urn:microsoft.com/office/officeart/2016/7/layout/RepeatingBendingProcessNew"/>
    <dgm:cxn modelId="{DEC2866A-C199-44BD-A3C1-8981141FC996}" type="presOf" srcId="{131B1282-76D2-429E-AAA6-13047E352CC7}" destId="{8EDB1317-360C-4FAB-B408-7D479549F0F0}" srcOrd="0" destOrd="2" presId="urn:microsoft.com/office/officeart/2016/7/layout/RepeatingBendingProcessNew"/>
    <dgm:cxn modelId="{7729C96A-4C8E-42FB-829A-8F56185AD97D}" srcId="{24772267-4336-4CD9-A249-53D3B854059D}" destId="{6D2A10FD-3365-459A-BA78-EBCE08EED424}" srcOrd="5" destOrd="0" parTransId="{8523B90D-533B-4680-924D-5EAF6276B33F}" sibTransId="{3A1D8F38-9BE2-4571-B49E-3787018C2256}"/>
    <dgm:cxn modelId="{A179F077-315A-4EE7-97D1-D3A00AADCC1C}" srcId="{535629C9-3A3D-4DE0-865D-44BB347A5137}" destId="{A426C741-2CEC-4030-9B03-7014A2C30D95}" srcOrd="0" destOrd="0" parTransId="{620642AC-73A7-45BA-9786-118A00955E23}" sibTransId="{CC97CDF5-041F-4444-9801-7CACD040E23A}"/>
    <dgm:cxn modelId="{CBC9617D-D296-4363-95AF-6F8132771876}" type="presOf" srcId="{74EE7D7A-CBEA-4053-BBB1-93492AE62871}" destId="{319CBE47-5260-402A-9313-7B16F9D7D298}" srcOrd="0" destOrd="0" presId="urn:microsoft.com/office/officeart/2016/7/layout/RepeatingBendingProcessNew"/>
    <dgm:cxn modelId="{06F7B388-4584-4537-8979-D4A1B7BE6214}" type="presOf" srcId="{10651628-6876-4967-9ABA-2CF902EEC44E}" destId="{C3261FA7-7CCD-481D-B676-6E0CDE5320AC}" srcOrd="0" destOrd="0" presId="urn:microsoft.com/office/officeart/2016/7/layout/RepeatingBendingProcessNew"/>
    <dgm:cxn modelId="{CA9FF88F-A2A2-4C30-8FCC-83D76B24B4EA}" type="presOf" srcId="{CDA62725-AE5E-4EB9-BF8B-6DF3CCB43394}" destId="{7813A5C7-3A3C-4C54-BD7A-8444C38B304A}" srcOrd="0" destOrd="0" presId="urn:microsoft.com/office/officeart/2016/7/layout/RepeatingBendingProcessNew"/>
    <dgm:cxn modelId="{61F99F92-2E69-4000-88B4-A1D2C8BEE9BB}" type="presOf" srcId="{A6F566E5-35B4-48B0-B6AE-80D842332264}" destId="{CC9CCB39-5E1B-43DD-BD6A-53DF7503B8C8}" srcOrd="0" destOrd="0" presId="urn:microsoft.com/office/officeart/2016/7/layout/RepeatingBendingProcessNew"/>
    <dgm:cxn modelId="{E517D89D-3BF7-440E-9282-DC70490C20D6}" type="presOf" srcId="{F299F024-FFE8-4586-860A-E8847A5E7B71}" destId="{97EA85A5-3AF7-428E-8938-2315695AF1B9}" srcOrd="1" destOrd="0" presId="urn:microsoft.com/office/officeart/2016/7/layout/RepeatingBendingProcessNew"/>
    <dgm:cxn modelId="{72FC6CA5-D29B-4C53-A432-752388CF1271}" type="presOf" srcId="{6D2A10FD-3365-459A-BA78-EBCE08EED424}" destId="{C214D414-D09F-4B41-AA99-1324767B64EA}" srcOrd="0" destOrd="0" presId="urn:microsoft.com/office/officeart/2016/7/layout/RepeatingBendingProcessNew"/>
    <dgm:cxn modelId="{7ABA5CA6-C353-41BD-949A-AFC4242DC927}" srcId="{24772267-4336-4CD9-A249-53D3B854059D}" destId="{10651628-6876-4967-9ABA-2CF902EEC44E}" srcOrd="4" destOrd="0" parTransId="{C5AB3179-22D3-4195-939C-118851D870D7}" sibTransId="{CDA62725-AE5E-4EB9-BF8B-6DF3CCB43394}"/>
    <dgm:cxn modelId="{2B9CC8BB-3336-4B02-8865-BF32434CD163}" srcId="{535629C9-3A3D-4DE0-865D-44BB347A5137}" destId="{131B1282-76D2-429E-AAA6-13047E352CC7}" srcOrd="1" destOrd="0" parTransId="{0003C03F-F589-497A-8A0B-BC263BAABDF6}" sibTransId="{CDFA09DC-0673-4341-9060-A0FE40A82F1E}"/>
    <dgm:cxn modelId="{78FE93C5-F7A8-4B18-9496-D5A817048096}" srcId="{24772267-4336-4CD9-A249-53D3B854059D}" destId="{A6F566E5-35B4-48B0-B6AE-80D842332264}" srcOrd="1" destOrd="0" parTransId="{824F5488-E60A-45D3-B53E-5BF8A3974AC2}" sibTransId="{F299F024-FFE8-4586-860A-E8847A5E7B71}"/>
    <dgm:cxn modelId="{E31002D0-9265-403E-9DFF-1B5CF979AFAB}" type="presOf" srcId="{21D8A4B1-EEFF-4573-92D6-EC3AA3BC3EC8}" destId="{67EAF601-DAD2-4EBF-A9BE-C51B000D4320}" srcOrd="1" destOrd="0" presId="urn:microsoft.com/office/officeart/2016/7/layout/RepeatingBendingProcessNew"/>
    <dgm:cxn modelId="{C50BEFD2-48AC-43FD-A79D-93B28F8BE13F}" type="presOf" srcId="{7CDF3D9A-A547-4BB9-8E94-D46DB09EF93D}" destId="{E2EC59F8-55FA-4F22-BD7B-8C83BA5412C1}" srcOrd="1" destOrd="0" presId="urn:microsoft.com/office/officeart/2016/7/layout/RepeatingBendingProcessNew"/>
    <dgm:cxn modelId="{A5A2DCDB-0D2D-43F9-A4C3-11CA29B22A78}" type="presOf" srcId="{74EE7D7A-CBEA-4053-BBB1-93492AE62871}" destId="{6B29E2BE-AF4F-4B55-89A2-614814F29592}" srcOrd="1" destOrd="0" presId="urn:microsoft.com/office/officeart/2016/7/layout/RepeatingBendingProcessNew"/>
    <dgm:cxn modelId="{47EA12E8-7ABD-4889-9B27-2A69E426CA97}" srcId="{24772267-4336-4CD9-A249-53D3B854059D}" destId="{535629C9-3A3D-4DE0-865D-44BB347A5137}" srcOrd="2" destOrd="0" parTransId="{0BCCF972-313B-46DE-ACD7-38E3F3D2C7E5}" sibTransId="{7CDF3D9A-A547-4BB9-8E94-D46DB09EF93D}"/>
    <dgm:cxn modelId="{E6F08FF0-9064-4F0E-9E1D-653BA049812C}" srcId="{24772267-4336-4CD9-A249-53D3B854059D}" destId="{D60D7DE0-F44B-4CF6-87E2-DCA795D04C0D}" srcOrd="0" destOrd="0" parTransId="{4FDC0464-E063-4531-B634-979719E71FCF}" sibTransId="{21D8A4B1-EEFF-4573-92D6-EC3AA3BC3EC8}"/>
    <dgm:cxn modelId="{48165EDB-A2FF-4E73-B0A7-7762F39E225C}" type="presParOf" srcId="{B6FAB6A5-A138-4E07-B3B0-25621B00DFBB}" destId="{BD6FBD07-E12E-435A-B092-80D25DF554CD}" srcOrd="0" destOrd="0" presId="urn:microsoft.com/office/officeart/2016/7/layout/RepeatingBendingProcessNew"/>
    <dgm:cxn modelId="{34035122-7D07-4627-B57E-C675FB929939}" type="presParOf" srcId="{B6FAB6A5-A138-4E07-B3B0-25621B00DFBB}" destId="{87C92DFC-37EF-4090-8D62-D0A5EA1D85E5}" srcOrd="1" destOrd="0" presId="urn:microsoft.com/office/officeart/2016/7/layout/RepeatingBendingProcessNew"/>
    <dgm:cxn modelId="{8F5AD5FB-75D1-4696-A653-675E13812A5F}" type="presParOf" srcId="{87C92DFC-37EF-4090-8D62-D0A5EA1D85E5}" destId="{67EAF601-DAD2-4EBF-A9BE-C51B000D4320}" srcOrd="0" destOrd="0" presId="urn:microsoft.com/office/officeart/2016/7/layout/RepeatingBendingProcessNew"/>
    <dgm:cxn modelId="{83788BA7-68B1-4FED-B9E8-D953C432F1B2}" type="presParOf" srcId="{B6FAB6A5-A138-4E07-B3B0-25621B00DFBB}" destId="{CC9CCB39-5E1B-43DD-BD6A-53DF7503B8C8}" srcOrd="2" destOrd="0" presId="urn:microsoft.com/office/officeart/2016/7/layout/RepeatingBendingProcessNew"/>
    <dgm:cxn modelId="{A5C861FA-8B72-4AB2-AF99-8BC9FC726C4E}" type="presParOf" srcId="{B6FAB6A5-A138-4E07-B3B0-25621B00DFBB}" destId="{040BB634-6959-49E5-8696-462598FDEBD3}" srcOrd="3" destOrd="0" presId="urn:microsoft.com/office/officeart/2016/7/layout/RepeatingBendingProcessNew"/>
    <dgm:cxn modelId="{0FFF3F2C-C5BF-4241-BE4D-100B220EBA8C}" type="presParOf" srcId="{040BB634-6959-49E5-8696-462598FDEBD3}" destId="{97EA85A5-3AF7-428E-8938-2315695AF1B9}" srcOrd="0" destOrd="0" presId="urn:microsoft.com/office/officeart/2016/7/layout/RepeatingBendingProcessNew"/>
    <dgm:cxn modelId="{E594E30A-6AA0-47F0-ACCE-7ED4C5F03247}" type="presParOf" srcId="{B6FAB6A5-A138-4E07-B3B0-25621B00DFBB}" destId="{8EDB1317-360C-4FAB-B408-7D479549F0F0}" srcOrd="4" destOrd="0" presId="urn:microsoft.com/office/officeart/2016/7/layout/RepeatingBendingProcessNew"/>
    <dgm:cxn modelId="{27A0FC9D-6893-4672-B0C8-A7866140938B}" type="presParOf" srcId="{B6FAB6A5-A138-4E07-B3B0-25621B00DFBB}" destId="{B5CE8B02-3F2D-4BE4-87D3-D4312C0BF3C8}" srcOrd="5" destOrd="0" presId="urn:microsoft.com/office/officeart/2016/7/layout/RepeatingBendingProcessNew"/>
    <dgm:cxn modelId="{C7AF7F34-B89E-4379-81AE-24C73041ADFC}" type="presParOf" srcId="{B5CE8B02-3F2D-4BE4-87D3-D4312C0BF3C8}" destId="{E2EC59F8-55FA-4F22-BD7B-8C83BA5412C1}" srcOrd="0" destOrd="0" presId="urn:microsoft.com/office/officeart/2016/7/layout/RepeatingBendingProcessNew"/>
    <dgm:cxn modelId="{386BF4F0-669E-46D8-88CA-0117D04E92D5}" type="presParOf" srcId="{B6FAB6A5-A138-4E07-B3B0-25621B00DFBB}" destId="{C1CD927E-F05B-40B7-82F9-E15089A151B6}" srcOrd="6" destOrd="0" presId="urn:microsoft.com/office/officeart/2016/7/layout/RepeatingBendingProcessNew"/>
    <dgm:cxn modelId="{FE8C5EF9-92B7-4BB3-A8FE-219DE246E2AE}" type="presParOf" srcId="{B6FAB6A5-A138-4E07-B3B0-25621B00DFBB}" destId="{319CBE47-5260-402A-9313-7B16F9D7D298}" srcOrd="7" destOrd="0" presId="urn:microsoft.com/office/officeart/2016/7/layout/RepeatingBendingProcessNew"/>
    <dgm:cxn modelId="{02A231CD-F876-4B1D-AC81-0AE91AADEA56}" type="presParOf" srcId="{319CBE47-5260-402A-9313-7B16F9D7D298}" destId="{6B29E2BE-AF4F-4B55-89A2-614814F29592}" srcOrd="0" destOrd="0" presId="urn:microsoft.com/office/officeart/2016/7/layout/RepeatingBendingProcessNew"/>
    <dgm:cxn modelId="{2DD71D2D-9E71-4574-AACA-583DDBAB2980}" type="presParOf" srcId="{B6FAB6A5-A138-4E07-B3B0-25621B00DFBB}" destId="{C3261FA7-7CCD-481D-B676-6E0CDE5320AC}" srcOrd="8" destOrd="0" presId="urn:microsoft.com/office/officeart/2016/7/layout/RepeatingBendingProcessNew"/>
    <dgm:cxn modelId="{7DED1E19-7552-430D-9A36-8F7E27740C74}" type="presParOf" srcId="{B6FAB6A5-A138-4E07-B3B0-25621B00DFBB}" destId="{7813A5C7-3A3C-4C54-BD7A-8444C38B304A}" srcOrd="9" destOrd="0" presId="urn:microsoft.com/office/officeart/2016/7/layout/RepeatingBendingProcessNew"/>
    <dgm:cxn modelId="{713D11C9-EEFA-443E-AC18-1854E2AA96A7}" type="presParOf" srcId="{7813A5C7-3A3C-4C54-BD7A-8444C38B304A}" destId="{62093818-65E3-48F7-B3D8-1A250A1D23AB}" srcOrd="0" destOrd="0" presId="urn:microsoft.com/office/officeart/2016/7/layout/RepeatingBendingProcessNew"/>
    <dgm:cxn modelId="{0A8F208A-E7CA-4D06-80C6-C96C6B9AFF0C}" type="presParOf" srcId="{B6FAB6A5-A138-4E07-B3B0-25621B00DFBB}" destId="{C214D414-D09F-4B41-AA99-1324767B64E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01471-6FEE-4354-B038-D70F6C2B1A8A}">
      <dsp:nvSpPr>
        <dsp:cNvPr id="0" name=""/>
        <dsp:cNvSpPr/>
      </dsp:nvSpPr>
      <dsp:spPr>
        <a:xfrm>
          <a:off x="0" y="4491414"/>
          <a:ext cx="5581003" cy="1474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if every dollar spent is targeted towards the segment of the customers are more likely to buy a vehicle insurance?</a:t>
          </a:r>
        </a:p>
      </dsp:txBody>
      <dsp:txXfrm>
        <a:off x="0" y="4491414"/>
        <a:ext cx="5581003" cy="1474182"/>
      </dsp:txXfrm>
    </dsp:sp>
    <dsp:sp modelId="{D5A730AB-6FEF-4E6D-8DA9-AE9C8CEB78C8}">
      <dsp:nvSpPr>
        <dsp:cNvPr id="0" name=""/>
        <dsp:cNvSpPr/>
      </dsp:nvSpPr>
      <dsp:spPr>
        <a:xfrm rot="10800000">
          <a:off x="0" y="2246234"/>
          <a:ext cx="5581003" cy="2267292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we do better?</a:t>
          </a:r>
        </a:p>
      </dsp:txBody>
      <dsp:txXfrm rot="10800000">
        <a:off x="0" y="2246234"/>
        <a:ext cx="5581003" cy="1473218"/>
      </dsp:txXfrm>
    </dsp:sp>
    <dsp:sp modelId="{8F22147D-5586-462B-800C-394861A368FB}">
      <dsp:nvSpPr>
        <dsp:cNvPr id="0" name=""/>
        <dsp:cNvSpPr/>
      </dsp:nvSpPr>
      <dsp:spPr>
        <a:xfrm rot="10800000">
          <a:off x="0" y="1054"/>
          <a:ext cx="5581003" cy="226729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Imagine, we are to spend $100,000 on making new ads, these ads will be targeted towards our existing customer base, to persuade them to buy a vehicle insurance. </a:t>
          </a:r>
        </a:p>
      </dsp:txBody>
      <dsp:txXfrm rot="10800000">
        <a:off x="0" y="1054"/>
        <a:ext cx="5581003" cy="1473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92DFC-37EF-4090-8D62-D0A5EA1D85E5}">
      <dsp:nvSpPr>
        <dsp:cNvPr id="0" name=""/>
        <dsp:cNvSpPr/>
      </dsp:nvSpPr>
      <dsp:spPr>
        <a:xfrm>
          <a:off x="4853210" y="964063"/>
          <a:ext cx="740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4269" y="1005923"/>
        <a:ext cx="38564" cy="7720"/>
      </dsp:txXfrm>
    </dsp:sp>
    <dsp:sp modelId="{BD6FBD07-E12E-435A-B092-80D25DF554CD}">
      <dsp:nvSpPr>
        <dsp:cNvPr id="0" name=""/>
        <dsp:cNvSpPr/>
      </dsp:nvSpPr>
      <dsp:spPr>
        <a:xfrm>
          <a:off x="1501609" y="3763"/>
          <a:ext cx="3353401" cy="201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19" tIns="172482" rIns="164319" bIns="17248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1) Data Preprocessing</a:t>
          </a:r>
          <a:endParaRPr lang="en-US" sz="2400" kern="1200" dirty="0"/>
        </a:p>
      </dsp:txBody>
      <dsp:txXfrm>
        <a:off x="1501609" y="3763"/>
        <a:ext cx="3353401" cy="2012040"/>
      </dsp:txXfrm>
    </dsp:sp>
    <dsp:sp modelId="{040BB634-6959-49E5-8696-462598FDEBD3}">
      <dsp:nvSpPr>
        <dsp:cNvPr id="0" name=""/>
        <dsp:cNvSpPr/>
      </dsp:nvSpPr>
      <dsp:spPr>
        <a:xfrm>
          <a:off x="8977893" y="960300"/>
          <a:ext cx="4143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483"/>
              </a:moveTo>
              <a:lnTo>
                <a:pt x="224298" y="49483"/>
              </a:lnTo>
              <a:lnTo>
                <a:pt x="224298" y="45720"/>
              </a:lnTo>
              <a:lnTo>
                <a:pt x="4143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173966" y="1002160"/>
        <a:ext cx="22250" cy="7720"/>
      </dsp:txXfrm>
    </dsp:sp>
    <dsp:sp modelId="{CC9CCB39-5E1B-43DD-BD6A-53DF7503B8C8}">
      <dsp:nvSpPr>
        <dsp:cNvPr id="0" name=""/>
        <dsp:cNvSpPr/>
      </dsp:nvSpPr>
      <dsp:spPr>
        <a:xfrm>
          <a:off x="5626292" y="3763"/>
          <a:ext cx="3353401" cy="201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19" tIns="172482" rIns="164319" bIns="17248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2) A Logisitic Regression with L1 (LASSO) Regularization was fit to the data</a:t>
          </a:r>
          <a:endParaRPr lang="en-US" sz="2400" kern="1200" dirty="0"/>
        </a:p>
      </dsp:txBody>
      <dsp:txXfrm>
        <a:off x="5626292" y="3763"/>
        <a:ext cx="3353401" cy="2012040"/>
      </dsp:txXfrm>
    </dsp:sp>
    <dsp:sp modelId="{B5CE8B02-3F2D-4BE4-87D3-D4312C0BF3C8}">
      <dsp:nvSpPr>
        <dsp:cNvPr id="0" name=""/>
        <dsp:cNvSpPr/>
      </dsp:nvSpPr>
      <dsp:spPr>
        <a:xfrm>
          <a:off x="3178309" y="2010240"/>
          <a:ext cx="8249920" cy="744445"/>
        </a:xfrm>
        <a:custGeom>
          <a:avLst/>
          <a:gdLst/>
          <a:ahLst/>
          <a:cxnLst/>
          <a:rect l="0" t="0" r="0" b="0"/>
          <a:pathLst>
            <a:path>
              <a:moveTo>
                <a:pt x="8249920" y="0"/>
              </a:moveTo>
              <a:lnTo>
                <a:pt x="8249920" y="389322"/>
              </a:lnTo>
              <a:lnTo>
                <a:pt x="0" y="389322"/>
              </a:lnTo>
              <a:lnTo>
                <a:pt x="0" y="7444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6113" y="2378603"/>
        <a:ext cx="414312" cy="7720"/>
      </dsp:txXfrm>
    </dsp:sp>
    <dsp:sp modelId="{8EDB1317-360C-4FAB-B408-7D479549F0F0}">
      <dsp:nvSpPr>
        <dsp:cNvPr id="0" name=""/>
        <dsp:cNvSpPr/>
      </dsp:nvSpPr>
      <dsp:spPr>
        <a:xfrm>
          <a:off x="9424690" y="0"/>
          <a:ext cx="4007079" cy="201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19" tIns="172482" rIns="164319" bIns="17248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Justification: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Very high number of levels present in some categorical features (Feature Selection)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 logisitic regression probabilities that are better </a:t>
          </a:r>
          <a:r>
            <a:rPr lang="en-US" sz="1400" b="1" kern="1200"/>
            <a:t>calibrated</a:t>
          </a:r>
          <a:r>
            <a:rPr lang="en-US" sz="1400" kern="1200"/>
            <a:t> than other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Computationally efficient and Interpretable</a:t>
          </a:r>
          <a:endParaRPr lang="en-US" sz="1400" kern="1200" dirty="0"/>
        </a:p>
      </dsp:txBody>
      <dsp:txXfrm>
        <a:off x="9424690" y="0"/>
        <a:ext cx="4007079" cy="2012040"/>
      </dsp:txXfrm>
    </dsp:sp>
    <dsp:sp modelId="{319CBE47-5260-402A-9313-7B16F9D7D298}">
      <dsp:nvSpPr>
        <dsp:cNvPr id="0" name=""/>
        <dsp:cNvSpPr/>
      </dsp:nvSpPr>
      <dsp:spPr>
        <a:xfrm>
          <a:off x="4853210" y="3747387"/>
          <a:ext cx="740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4269" y="3789246"/>
        <a:ext cx="38564" cy="7720"/>
      </dsp:txXfrm>
    </dsp:sp>
    <dsp:sp modelId="{C1CD927E-F05B-40B7-82F9-E15089A151B6}">
      <dsp:nvSpPr>
        <dsp:cNvPr id="0" name=""/>
        <dsp:cNvSpPr/>
      </dsp:nvSpPr>
      <dsp:spPr>
        <a:xfrm>
          <a:off x="1501609" y="2787086"/>
          <a:ext cx="3353401" cy="201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19" tIns="172482" rIns="164319" bIns="17248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3) Predictions were done on unseen data to assess the performance</a:t>
          </a:r>
          <a:endParaRPr lang="en-US" sz="2400" kern="1200" dirty="0"/>
        </a:p>
      </dsp:txBody>
      <dsp:txXfrm>
        <a:off x="1501609" y="2787086"/>
        <a:ext cx="3353401" cy="2012040"/>
      </dsp:txXfrm>
    </dsp:sp>
    <dsp:sp modelId="{7813A5C7-3A3C-4C54-BD7A-8444C38B304A}">
      <dsp:nvSpPr>
        <dsp:cNvPr id="0" name=""/>
        <dsp:cNvSpPr/>
      </dsp:nvSpPr>
      <dsp:spPr>
        <a:xfrm>
          <a:off x="8977893" y="3747387"/>
          <a:ext cx="740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28952" y="3789246"/>
        <a:ext cx="38564" cy="7720"/>
      </dsp:txXfrm>
    </dsp:sp>
    <dsp:sp modelId="{C3261FA7-7CCD-481D-B676-6E0CDE5320AC}">
      <dsp:nvSpPr>
        <dsp:cNvPr id="0" name=""/>
        <dsp:cNvSpPr/>
      </dsp:nvSpPr>
      <dsp:spPr>
        <a:xfrm>
          <a:off x="5626292" y="2787086"/>
          <a:ext cx="3353401" cy="201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19" tIns="172482" rIns="164319" bIns="17248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Metrics used: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Brier Score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Calibration Curves</a:t>
          </a:r>
          <a:endParaRPr lang="en-US" sz="2400" kern="1200" dirty="0"/>
        </a:p>
      </dsp:txBody>
      <dsp:txXfrm>
        <a:off x="5626292" y="2787086"/>
        <a:ext cx="3353401" cy="2012040"/>
      </dsp:txXfrm>
    </dsp:sp>
    <dsp:sp modelId="{C214D414-D09F-4B41-AA99-1324767B64EA}">
      <dsp:nvSpPr>
        <dsp:cNvPr id="0" name=""/>
        <dsp:cNvSpPr/>
      </dsp:nvSpPr>
      <dsp:spPr>
        <a:xfrm>
          <a:off x="9750976" y="2787086"/>
          <a:ext cx="3353401" cy="201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319" tIns="172482" rIns="164319" bIns="17248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Bootstrapping is utilized to get prediction intervals</a:t>
          </a:r>
          <a:endParaRPr lang="en-US" sz="2400" kern="1200" dirty="0"/>
        </a:p>
      </dsp:txBody>
      <dsp:txXfrm>
        <a:off x="9750976" y="2787086"/>
        <a:ext cx="3353401" cy="2012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41B11-55C3-4380-977A-0C2619B47A7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1C49-9364-414D-875D-2906D7AF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1C49-9364-414D-875D-2906D7AF0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1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1C49-9364-414D-875D-2906D7AF04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1C49-9364-414D-875D-2906D7AF04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7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AF6-5FBE-5651-E8BC-439D61C9E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6F8A8-6DC5-3AD5-8F61-B127A7DF0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FC83-1531-5590-E9C8-DA00C40B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A09E-80ED-0E93-2F5B-15203DE2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C846-069E-BDF5-FCF9-0B5D6ED6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FC61-44FC-6550-02CD-D70F6146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9258-2E13-3CB5-691A-6FB21266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85E1-AE15-D9B7-4067-B8E0D05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9C18-E672-87C7-280A-148A5F1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87B9-6C66-3FF3-7987-8A60BEF3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E0446-7BCD-8160-35B6-398920551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7DD71-BAFD-E88E-C791-C5D28B6A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B9B9-4DCC-26A6-989C-4BB7F833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8A17-95C1-3C4F-601E-351D524B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EBE0-4C48-AD2B-1BA6-F1F27D03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8033-10CD-A019-8E46-7DB12042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0FE3-6ACA-A7C7-5FD3-C3D16F49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1EE-9805-DB44-6B65-8CE8984C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FCA8-A16D-AB37-3827-F8831B61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BA6B-B9B7-3614-3BC8-E2D9ACD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8FE2-B2ED-A128-6AC9-07092B6A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1D44-1890-E31F-089B-E7FC884A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10B1-CE48-B0A4-5FE3-16C0475E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4352-842A-7509-34A7-1375E70E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5C04-1A75-6ECF-CAB4-239762F9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415E-6E24-5552-B3C7-CDFCD538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A001-1134-D05B-02A0-ECD256E9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6F0F7-363D-6B9B-486E-62DBF336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36E94-CACA-6A6C-FD40-6702D2A5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80CB-5FE8-A0C3-4D7D-2C86162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0E87-9960-CC14-CB8D-8DC98AA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0827-600C-C672-B713-72328F5F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E66D-4610-7286-24C5-E8423EB8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F0A8F-0B50-041B-27A1-9DDC3C3A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EAF25-A560-26C8-E634-D2822B788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974FD-6025-3CC1-B4BC-07354CD94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AC188-4CF4-DFB5-3271-6334D5C4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D2F80-DFF0-57F4-730A-28C54DF8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E8B8E-7AC7-2D95-733B-3180DD8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C425-139A-8A10-7694-CEC95FB1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AB2E5-75A5-045D-5916-F12ADB83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21619-45D5-A372-5AA2-40B74844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6A595-8D33-47D6-7E5E-A750B4C4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FFF36-3811-E16F-5B94-7CCCC648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279EE-4A32-C5F3-1A8D-CFEF730F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34CE3-D33C-3D0B-9549-8C0D418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AF98-079A-44CA-05A0-B3666CE5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56CE-8930-8332-3B1B-1B3B565A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4FF52-318B-0AFF-904D-0AA48C4D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6432-3918-E407-2F28-C69C8D8C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5B11-B04C-AF8A-F929-CA2514B0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3E2A-9479-58A8-6A0D-65B3575F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9E5D-9FC1-3B34-8423-34A9D214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9541C-F674-96ED-36A4-42877D88D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248D9-297D-D59C-D095-B3C62028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35912-77F4-3C7E-41E9-E4FB1246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3B01A-F3B6-33E3-8E15-FF84B1F2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3D6C-4227-5FDF-F251-B28571B7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9779B-89F1-204A-BC7F-96EC8481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B440-0B5B-1A49-20AC-858D67E2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8F2A-D3C6-416B-86E9-72659C91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D3E9-9382-4EFE-977A-A826A88594C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98E9-39E2-822D-DFEA-601AF6C3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F60C-853F-A8ED-622C-E381561A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A688-3843-4D71-B36A-1BF9E764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7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10CA7-98B2-9EE8-A112-72AC9AED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8032"/>
            <a:ext cx="9611581" cy="2558305"/>
          </a:xfrm>
        </p:spPr>
        <p:txBody>
          <a:bodyPr anchor="b">
            <a:normAutofit/>
          </a:bodyPr>
          <a:lstStyle/>
          <a:p>
            <a:pPr algn="l"/>
            <a:r>
              <a:rPr lang="en-US" sz="42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Marketing ROI Using Calibrated Probabilistic Classifiers Under Class Imbalance</a:t>
            </a:r>
            <a:br>
              <a:rPr lang="en-US" sz="42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4274-ABAD-3BA1-C984-6F08EA46D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5769131" cy="2244609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Presenter: Daniyal Shahzad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132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32CA6A-2533-4944-9534-9A87A2EA6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1E8E7-7A91-E7B5-37DE-E756E183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The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E44FE1-0DFB-4432-B6F1-7BB65304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7C4AD9-61C7-4AB6-AAD1-C303A8BE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685BF2-60B4-41A0-9B16-61CD8CC7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B9126E-B366-45E7-A556-442F4D162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B6BA6E-8873-4A6F-9AB0-395D23D7D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85DE8-C5B4-A52B-0CA0-841B2A65B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196303"/>
              </p:ext>
            </p:extLst>
          </p:nvPr>
        </p:nvGraphicFramePr>
        <p:xfrm>
          <a:off x="6361049" y="210312"/>
          <a:ext cx="5581003" cy="596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99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99C30-DE40-AA92-DF5E-506134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365125"/>
            <a:ext cx="5483352" cy="1776484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 and Challenges!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7BEE-6DF2-C43B-C1E5-3272D99E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5689829" cy="367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dataset consists of current customers who had purchased life insurance and their response to past marketing strategies to persuade them to buy a vehicle insurance</a:t>
            </a:r>
          </a:p>
          <a:p>
            <a:pPr marL="0" indent="0">
              <a:buNone/>
            </a:pPr>
            <a:r>
              <a:rPr lang="en-US" sz="2000" dirty="0"/>
              <a:t>Challenges: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It consists of 10 features, with 2 of them having 53 and 156 levels!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It shows spurious relations between features! Implying the existence of confounding variables!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Existence of Outliers! (Or maybe rare but important information)</a:t>
            </a:r>
          </a:p>
        </p:txBody>
      </p:sp>
      <p:pic>
        <p:nvPicPr>
          <p:cNvPr id="7" name="Picture 6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BC30B616-3B04-7312-DD5D-99189CCA18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55" b="-2"/>
          <a:stretch/>
        </p:blipFill>
        <p:spPr bwMode="auto">
          <a:xfrm>
            <a:off x="6345430" y="2310086"/>
            <a:ext cx="5144586" cy="2105974"/>
          </a:xfrm>
          <a:prstGeom prst="rect">
            <a:avLst/>
          </a:prstGeom>
          <a:noFill/>
        </p:spPr>
      </p:pic>
      <p:pic>
        <p:nvPicPr>
          <p:cNvPr id="6" name="Picture 5" descr="A graph of a distribution&#10;&#10;Description automatically generated">
            <a:extLst>
              <a:ext uri="{FF2B5EF4-FFF2-40B4-BE49-F238E27FC236}">
                <a16:creationId xmlns:a16="http://schemas.microsoft.com/office/drawing/2014/main" id="{8D2ECF18-43C0-ECB5-4B9A-1DA75A1B9C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r="3300" b="-2"/>
          <a:stretch/>
        </p:blipFill>
        <p:spPr bwMode="auto">
          <a:xfrm>
            <a:off x="6518788" y="4387677"/>
            <a:ext cx="4971227" cy="2237828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BBA42-111C-370E-A8F0-BF13E2B9F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650" y="261991"/>
            <a:ext cx="4781365" cy="20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2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0954-1DCF-074D-6B13-DD4CE22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68C133-6B73-D258-8757-B8536EBED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745216"/>
              </p:ext>
            </p:extLst>
          </p:nvPr>
        </p:nvGraphicFramePr>
        <p:xfrm>
          <a:off x="-1366684" y="1863379"/>
          <a:ext cx="15259665" cy="480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83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2061B-6230-E491-0171-B84DE235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Findings and 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571E-1C30-D95E-19B1-D54C6ED9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/>
              <a:t>People who were more likely to buy insurance:</a:t>
            </a:r>
          </a:p>
          <a:p>
            <a:pPr marL="914400" lvl="1" indent="-457200">
              <a:buAutoNum type="arabicParenR"/>
            </a:pPr>
            <a:r>
              <a:rPr lang="en-US" sz="2200"/>
              <a:t>Possess a new vehicle</a:t>
            </a:r>
          </a:p>
          <a:p>
            <a:pPr marL="914400" lvl="1" indent="-457200">
              <a:buAutoNum type="arabicParenR"/>
            </a:pPr>
            <a:r>
              <a:rPr lang="en-US" sz="2200"/>
              <a:t>Haven't been insured previously</a:t>
            </a:r>
          </a:p>
          <a:p>
            <a:pPr marL="914400" lvl="1" indent="-457200">
              <a:buAutoNum type="arabicParenR"/>
            </a:pPr>
            <a:r>
              <a:rPr lang="en-US" sz="2200"/>
              <a:t>Belonging to specific regions (a proxy for income)</a:t>
            </a:r>
          </a:p>
          <a:p>
            <a:pPr marL="914400" lvl="1" indent="-457200">
              <a:buAutoNum type="arabicParenR"/>
            </a:pPr>
            <a:r>
              <a:rPr lang="en-US" sz="2200"/>
              <a:t>Specific sales channels are preferred </a:t>
            </a:r>
          </a:p>
          <a:p>
            <a:pPr marL="914400" lvl="1" indent="-457200">
              <a:buAutoNum type="arabicParenR"/>
            </a:pPr>
            <a:endParaRPr lang="en-US" sz="2200"/>
          </a:p>
          <a:p>
            <a:pPr marL="457200" lvl="1" indent="0">
              <a:buNone/>
            </a:pPr>
            <a:r>
              <a:rPr lang="en-US" sz="2200"/>
              <a:t>Note: As assumed, Sex feature was dropped as assumed.</a:t>
            </a:r>
          </a:p>
          <a:p>
            <a:pPr marL="457200" lvl="1" indent="0">
              <a:buNone/>
            </a:pPr>
            <a:endParaRPr lang="en-US" sz="2200"/>
          </a:p>
          <a:p>
            <a:pPr marL="457200" lvl="1" indent="0">
              <a:buNone/>
            </a:pPr>
            <a:r>
              <a:rPr lang="en-US" sz="2200"/>
              <a:t>These characteristic are inline with the business context and hence act in favor of the validity of modelling technique</a:t>
            </a:r>
          </a:p>
          <a:p>
            <a:pPr marL="457200" lvl="1" indent="0">
              <a:buNone/>
            </a:pPr>
            <a:endParaRPr lang="en-US" sz="2200"/>
          </a:p>
          <a:p>
            <a:pPr marL="914400" lvl="1" indent="-457200">
              <a:buAutoNum type="arabicParenR"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0128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E095-D7F4-6F28-6645-572BA93E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and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AE26F-F40B-AAFB-56FB-FAA107E5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3" y="1825626"/>
            <a:ext cx="7892520" cy="4368543"/>
          </a:xfrm>
          <a:prstGeom prst="rect">
            <a:avLst/>
          </a:prstGeom>
        </p:spPr>
      </p:pic>
      <p:pic>
        <p:nvPicPr>
          <p:cNvPr id="1026" name="Picture 2" descr="brier score">
            <a:extLst>
              <a:ext uri="{FF2B5EF4-FFF2-40B4-BE49-F238E27FC236}">
                <a16:creationId xmlns:a16="http://schemas.microsoft.com/office/drawing/2014/main" id="{E998AEF0-1C02-4F86-B9ED-F6D6D063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80" y="922035"/>
            <a:ext cx="3365120" cy="12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2F963-34F0-0E28-843F-FAA3FAB2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296" y="2153474"/>
            <a:ext cx="4317658" cy="1142999"/>
          </a:xfrm>
          <a:prstGeom prst="rect">
            <a:avLst/>
          </a:prstGeom>
        </p:spPr>
      </p:pic>
      <p:pic>
        <p:nvPicPr>
          <p:cNvPr id="1028" name="Picture 4" descr="Find an Entrepreneur and start helping them today | Microfinance from CARE  International UK">
            <a:extLst>
              <a:ext uri="{FF2B5EF4-FFF2-40B4-BE49-F238E27FC236}">
                <a16:creationId xmlns:a16="http://schemas.microsoft.com/office/drawing/2014/main" id="{6496F288-D7E8-2525-3B9F-AFD3E749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41" y="3910555"/>
            <a:ext cx="249599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CE061-D3F2-72A2-C5AB-4C81622A0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507" y="6053680"/>
            <a:ext cx="4671465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8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BCE1-4E9A-8D92-9445-51F22284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351E5-7337-F969-8B50-BF91CD858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669" y="5167312"/>
            <a:ext cx="9322338" cy="15471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6BE4C-3E51-E4A3-C91D-2167BB93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9" y="1690688"/>
            <a:ext cx="9940412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6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304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Optimizing Marketing ROI Using Calibrated Probabilistic Classifiers Under Class Imbalance </vt:lpstr>
      <vt:lpstr>The Problem</vt:lpstr>
      <vt:lpstr>Dataset and Challenges!</vt:lpstr>
      <vt:lpstr>Methodology</vt:lpstr>
      <vt:lpstr>Findings and Results</vt:lpstr>
      <vt:lpstr>Findings and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Marketing ROI Using Calibrated Probabilistic Classifiers Under Class Imbalance </dc:title>
  <dc:creator>Daniyal Shahzad</dc:creator>
  <cp:lastModifiedBy>Daniyal Shahzad</cp:lastModifiedBy>
  <cp:revision>1</cp:revision>
  <dcterms:created xsi:type="dcterms:W3CDTF">2023-12-06T00:13:24Z</dcterms:created>
  <dcterms:modified xsi:type="dcterms:W3CDTF">2023-12-06T05:41:18Z</dcterms:modified>
</cp:coreProperties>
</file>