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68" r:id="rId3"/>
    <p:sldId id="267" r:id="rId4"/>
    <p:sldId id="277" r:id="rId5"/>
    <p:sldId id="279" r:id="rId6"/>
    <p:sldId id="281" r:id="rId7"/>
    <p:sldId id="282" r:id="rId8"/>
    <p:sldId id="278" r:id="rId9"/>
    <p:sldId id="262" r:id="rId10"/>
    <p:sldId id="274" r:id="rId11"/>
    <p:sldId id="263" r:id="rId12"/>
    <p:sldId id="266" r:id="rId13"/>
    <p:sldId id="283" r:id="rId14"/>
    <p:sldId id="280" r:id="rId15"/>
    <p:sldId id="273" r:id="rId16"/>
    <p:sldId id="270" r:id="rId17"/>
    <p:sldId id="261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2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t>A Comprehensive Approach for CPG Companies</a:t>
            </a:r>
          </a:p>
          <a:p>
            <a:r>
              <a:t>Your Name</a:t>
            </a:r>
          </a:p>
          <a:p>
            <a:r>
              <a:t>Date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Measuring Media Campaign Effectiveness Using Machine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Efficiencies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91936" cy="4572000"/>
          </a:xfrm>
        </p:spPr>
        <p:txBody>
          <a:bodyPr>
            <a:normAutofit/>
          </a:bodyPr>
          <a:lstStyle/>
          <a:p>
            <a:r>
              <a:rPr lang="en-US" b="1" dirty="0" smtClean="0"/>
              <a:t>Regression:</a:t>
            </a:r>
          </a:p>
          <a:p>
            <a:r>
              <a:rPr lang="en-US" dirty="0" smtClean="0"/>
              <a:t>Random Forest </a:t>
            </a:r>
            <a:r>
              <a:rPr lang="en-US" dirty="0" err="1" smtClean="0"/>
              <a:t>Regressor</a:t>
            </a:r>
            <a:r>
              <a:rPr lang="en-US" dirty="0" smtClean="0"/>
              <a:t> showed </a:t>
            </a:r>
            <a:r>
              <a:rPr lang="en-US" dirty="0" smtClean="0"/>
              <a:t>notable results </a:t>
            </a:r>
            <a:r>
              <a:rPr lang="en-US" dirty="0" smtClean="0"/>
              <a:t>with </a:t>
            </a:r>
            <a:r>
              <a:rPr lang="en-US" dirty="0" smtClean="0"/>
              <a:t>an accuracy of almost 97% on the testing dataset.</a:t>
            </a:r>
            <a:endParaRPr lang="en-US" dirty="0" smtClean="0"/>
          </a:p>
          <a:p>
            <a:r>
              <a:rPr lang="en-US" b="1" dirty="0" smtClean="0"/>
              <a:t>Classification</a:t>
            </a:r>
            <a:r>
              <a:rPr lang="en-US" dirty="0" smtClean="0"/>
              <a:t>:</a:t>
            </a:r>
          </a:p>
          <a:p>
            <a:r>
              <a:rPr lang="en-US" dirty="0"/>
              <a:t>Random Forest Classifier obtained the highest results, with an accuracy of </a:t>
            </a:r>
            <a:r>
              <a:rPr lang="en-US" dirty="0" smtClean="0"/>
              <a:t>97% too.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43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Optimize Media Spend:</a:t>
            </a:r>
            <a:r>
              <a:rPr lang="en-US" dirty="0"/>
              <a:t> Use model insights to allocate media budgets more effectively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Focus </a:t>
            </a:r>
            <a:r>
              <a:rPr lang="en-US" b="1" dirty="0"/>
              <a:t>on High Impact Channels:</a:t>
            </a:r>
            <a:r>
              <a:rPr lang="en-US" dirty="0"/>
              <a:t> Identify and invest in media channels with the highest sales impact (e.g., digital, in-store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Regular </a:t>
            </a:r>
            <a:r>
              <a:rPr lang="en-US" b="1" dirty="0"/>
              <a:t>Monitoring:</a:t>
            </a:r>
            <a:r>
              <a:rPr lang="en-US" dirty="0"/>
              <a:t> Continuously update the model with new data to maintain accuracy and relevance.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7012" y="2854807"/>
            <a:ext cx="8503920" cy="19677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Any Questions?</a:t>
            </a:r>
            <a:endParaRPr sz="4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413" y="2792370"/>
            <a:ext cx="8229600" cy="1143000"/>
          </a:xfrm>
        </p:spPr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788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and In store coupon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Both the digital and in store coupons proved to have notable benefits on Brand C.</a:t>
            </a:r>
          </a:p>
          <a:p>
            <a:r>
              <a:rPr lang="en-US" dirty="0" smtClean="0"/>
              <a:t>Brands B and G had the least effects.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74" y="2978623"/>
            <a:ext cx="4204309" cy="2791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933" y="2978624"/>
            <a:ext cx="4289392" cy="2791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478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Both the coupons and social media improved the notable results for only Brand C.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176492" y="2670047"/>
            <a:ext cx="4370456" cy="31921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4697261" y="2670046"/>
            <a:ext cx="4446740" cy="319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4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Sales per discount spend obtained by dividing sum of sales with sum of discount spends.</a:t>
            </a:r>
          </a:p>
          <a:p>
            <a:r>
              <a:rPr lang="en-US" dirty="0" smtClean="0"/>
              <a:t>Proved to be most effective on Brands H and F and least on 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60"/>
          <a:stretch/>
        </p:blipFill>
        <p:spPr>
          <a:xfrm>
            <a:off x="2882031" y="3006247"/>
            <a:ext cx="5334000" cy="331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96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453974"/>
            <a:ext cx="8503920" cy="2506333"/>
          </a:xfrm>
        </p:spPr>
        <p:txBody>
          <a:bodyPr/>
          <a:lstStyle/>
          <a:p>
            <a:r>
              <a:rPr dirty="0"/>
              <a:t>Creation of lag features for time series analysis.</a:t>
            </a:r>
          </a:p>
          <a:p>
            <a:r>
              <a:rPr dirty="0"/>
              <a:t>Aggregation of data at a monthly level.</a:t>
            </a:r>
          </a:p>
          <a:p>
            <a:r>
              <a:rPr dirty="0"/>
              <a:t>One-hot encoding for categorical variables</a:t>
            </a:r>
            <a:r>
              <a:rPr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Significant Features:</a:t>
            </a:r>
            <a:r>
              <a:rPr lang="en-US" dirty="0"/>
              <a:t> Key predictors of sales include total media spend, CP_TOTAL_COST, </a:t>
            </a:r>
            <a:r>
              <a:rPr lang="en-US" dirty="0" err="1"/>
              <a:t>sum_Disc_Spends</a:t>
            </a:r>
            <a:r>
              <a:rPr lang="en-US" dirty="0"/>
              <a:t>, </a:t>
            </a:r>
            <a:r>
              <a:rPr lang="en-US" dirty="0" err="1"/>
              <a:t>sum_Units</a:t>
            </a:r>
            <a:r>
              <a:rPr lang="en-US" dirty="0"/>
              <a:t>, and </a:t>
            </a:r>
            <a:r>
              <a:rPr lang="en-US" dirty="0" err="1"/>
              <a:t>sum_EQ_Lbs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High </a:t>
            </a:r>
            <a:r>
              <a:rPr lang="en-US" b="1" dirty="0"/>
              <a:t>Predictive Power:</a:t>
            </a:r>
            <a:r>
              <a:rPr lang="en-US" dirty="0"/>
              <a:t> A high R² value indicates these features effectively predict sales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Impact </a:t>
            </a:r>
            <a:r>
              <a:rPr lang="en-US" b="1" dirty="0"/>
              <a:t>of Media Spend:</a:t>
            </a:r>
            <a:r>
              <a:rPr lang="en-US" dirty="0"/>
              <a:t> Positive correlation between media spend and sales shown by scatter plot and model performance.</a:t>
            </a:r>
          </a:p>
        </p:txBody>
      </p:sp>
    </p:spTree>
    <p:extLst>
      <p:ext uri="{BB962C8B-B14F-4D97-AF65-F5344CB8AC3E}">
        <p14:creationId xmlns:p14="http://schemas.microsoft.com/office/powerpoint/2010/main" val="402786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413" y="2792370"/>
            <a:ext cx="82296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5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Overview of the </a:t>
            </a:r>
            <a:r>
              <a:rPr lang="en-US" b="1" dirty="0" smtClean="0"/>
              <a:t>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253558"/>
            <a:ext cx="8503920" cy="3007374"/>
          </a:xfrm>
        </p:spPr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the competitive CPG industry, it's crucial to measure the effectiveness of media campaigns to maximize ROI.</a:t>
            </a:r>
          </a:p>
          <a:p>
            <a:r>
              <a:rPr lang="en-US" dirty="0"/>
              <a:t>Understanding the impact of different media channels helps allocate budgets more efficiently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72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413" y="2792370"/>
            <a:ext cx="8229600" cy="1143000"/>
          </a:xfrm>
        </p:spPr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6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Discount Spends vs. Sales by </a:t>
            </a:r>
            <a:r>
              <a:rPr lang="en-US" b="0" dirty="0" smtClean="0"/>
              <a:t>Brand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b="0" dirty="0"/>
              <a:t>Discount Spends vs. Sales by </a:t>
            </a:r>
            <a:r>
              <a:rPr lang="en-US" b="0" dirty="0" smtClean="0"/>
              <a:t>Pack Size</a:t>
            </a:r>
            <a:endParaRPr lang="en-US" b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/>
              <a:t>Discounts had the most effect on </a:t>
            </a:r>
            <a:r>
              <a:rPr lang="en-US" sz="2000" dirty="0" smtClean="0"/>
              <a:t>FC Small and least on IC Medium. </a:t>
            </a:r>
            <a:endParaRPr lang="en-US" sz="2000" dirty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sz="2000" dirty="0" smtClean="0"/>
              <a:t>Discounts had the most effect on Brand C and least on Brand 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3537266"/>
            <a:ext cx="4209205" cy="28510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900" y="3537266"/>
            <a:ext cx="4209205" cy="285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8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Cost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Brand C seems to be the notable benefiter from different sources of marketing.</a:t>
            </a:r>
          </a:p>
          <a:p>
            <a:r>
              <a:rPr lang="en-US" dirty="0" smtClean="0"/>
              <a:t>Relatively more brands benefitted from other media sources.</a:t>
            </a:r>
          </a:p>
          <a:p>
            <a:r>
              <a:rPr lang="en-US" dirty="0" smtClean="0"/>
              <a:t>Coupons/Offers showed less notable results on most brands.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5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06" y="263045"/>
            <a:ext cx="8450895" cy="633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63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413" y="2792370"/>
            <a:ext cx="8229600" cy="1143000"/>
          </a:xfrm>
        </p:spPr>
        <p:txBody>
          <a:bodyPr/>
          <a:lstStyle/>
          <a:p>
            <a:r>
              <a:rPr lang="en-US" dirty="0" smtClean="0"/>
              <a:t>Model Training and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510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dirty="0"/>
              <a:t>Data preparation steps.</a:t>
            </a:r>
          </a:p>
          <a:p>
            <a:r>
              <a:rPr dirty="0"/>
              <a:t>Overview of machine learning models used: Linear Regression, Lasso Regression, Random Forest </a:t>
            </a:r>
            <a:r>
              <a:rPr dirty="0" err="1" smtClean="0"/>
              <a:t>Regressor</a:t>
            </a:r>
            <a:r>
              <a:rPr dirty="0" smtClean="0"/>
              <a:t>, </a:t>
            </a:r>
            <a:r>
              <a:rPr dirty="0"/>
              <a:t>Logistic Regression, SVM, Naive Bayes.</a:t>
            </a:r>
          </a:p>
          <a:p>
            <a:r>
              <a:rPr dirty="0"/>
              <a:t>Training and evaluation process for each model.</a:t>
            </a:r>
          </a:p>
          <a:p>
            <a:r>
              <a:rPr dirty="0"/>
              <a:t>Summary and comparison of model performances.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207</TotalTime>
  <Words>453</Words>
  <Application>Microsoft Office PowerPoint</Application>
  <PresentationFormat>On-screen Show (4:3)</PresentationFormat>
  <Paragraphs>52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Civic</vt:lpstr>
      <vt:lpstr>Measuring Media Campaign Effectiveness Using Machine Learning</vt:lpstr>
      <vt:lpstr>Introduction</vt:lpstr>
      <vt:lpstr>Overview of the Need</vt:lpstr>
      <vt:lpstr>Data Visualization</vt:lpstr>
      <vt:lpstr>Scatter Plot</vt:lpstr>
      <vt:lpstr>Overall Cost Analysis</vt:lpstr>
      <vt:lpstr>PowerPoint Presentation</vt:lpstr>
      <vt:lpstr>Model Training and Results</vt:lpstr>
      <vt:lpstr> Model Training</vt:lpstr>
      <vt:lpstr>Model Efficiencies</vt:lpstr>
      <vt:lpstr>Results and Insights</vt:lpstr>
      <vt:lpstr>Q&amp;A</vt:lpstr>
      <vt:lpstr>Appendix</vt:lpstr>
      <vt:lpstr>Digital and In store coupon cost</vt:lpstr>
      <vt:lpstr>Distribution Plot</vt:lpstr>
      <vt:lpstr>Bar Plot</vt:lpstr>
      <vt:lpstr> Feature Engineering</vt:lpstr>
      <vt:lpstr>Key Insights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Media Campaign Effectiveness Using Machine Learning</dc:title>
  <dc:subject/>
  <dc:creator/>
  <cp:keywords/>
  <dc:description>generated using python-pptx</dc:description>
  <cp:lastModifiedBy>mahad</cp:lastModifiedBy>
  <cp:revision>14</cp:revision>
  <dcterms:created xsi:type="dcterms:W3CDTF">2013-01-27T09:14:16Z</dcterms:created>
  <dcterms:modified xsi:type="dcterms:W3CDTF">2024-06-26T21:19:08Z</dcterms:modified>
  <cp:category/>
</cp:coreProperties>
</file>