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af08b3be1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af08b3be1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af08b3be1_0_1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af08b3be1_0_1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af08b3be1_0_1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af08b3be1_0_1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af08b3be1_0_1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af08b3be1_0_1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af08b3be1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af08b3be1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af08b3be1_0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af08b3be1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af08b3be1_0_1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af08b3be1_0_1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af08b3be1_0_1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af08b3be1_0_1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u.wikipedia.org/wiki/%D0%9A%D1%83%D0%BB%D1%8C%D1%82%D1%83%D1%80%D0%BD%D1%8B%D0%B5_%D1%80%D0%B0%D1%81%D1%82%D0%B5%D0%BD%D0%B8%D1%8F" TargetMode="External"/><Relationship Id="rId4" Type="http://schemas.openxmlformats.org/officeDocument/2006/relationships/hyperlink" Target="https://ru.wikipedia.org/wiki/%D0%A1%D0%B5%D0%BB%D0%B5%D0%BA%D1%86%D0%B8%D1%8F" TargetMode="External"/><Relationship Id="rId5" Type="http://schemas.openxmlformats.org/officeDocument/2006/relationships/hyperlink" Target="https://ru.wikipedia.org/wiki/%D0%A0%D0%B0%D1%81%D1%82%D0%B5%D0%BD%D0%B8%D1%8F" TargetMode="External"/><Relationship Id="rId6" Type="http://schemas.openxmlformats.org/officeDocument/2006/relationships/hyperlink" Target="https://ru.wikipedia.org/wiki/%D0%92%D0%B8%D0%B4_(%D0%B1%D0%B8%D0%BE%D0%BB%D0%BE%D0%B3%D0%B8%D1%8F)" TargetMode="External"/><Relationship Id="rId7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s://ru.wikipedia.org/wiki/%D0%A5%D0%B0%D0%BD%D0%B5%D0%BD%D0%BA%D0%BE,_%D0%91%D0%BE%D0%B3%D0%B4%D0%B0%D0%BD_%D0%98%D0%B2%D0%B0%D0%BD%D0%BE%D0%B2%D0%B8%D1%87" TargetMode="External"/><Relationship Id="rId10" Type="http://schemas.openxmlformats.org/officeDocument/2006/relationships/hyperlink" Target="https://ru.wikipedia.org/wiki/%D0%A5%D0%B0%D1%80%D0%B8%D1%82%D0%BE%D0%BD%D0%B5%D0%BD%D0%BA%D0%BE,_%D0%9F%D0%B0%D0%B2%D0%B5%D0%BB_%D0%98%D0%B2%D0%B0%D0%BD%D0%BE%D0%B2%D0%B8%D1%87" TargetMode="External"/><Relationship Id="rId13" Type="http://schemas.openxmlformats.org/officeDocument/2006/relationships/image" Target="../media/image2.jpg"/><Relationship Id="rId12" Type="http://schemas.openxmlformats.org/officeDocument/2006/relationships/hyperlink" Target="https://ru.wikipedia.org/wiki/%D0%91%D1%80%D0%BE%D0%B4%D1%81%D0%BA%D0%B8%D0%B9,_%D0%9B%D0%B5%D0%B2_%D0%98%D0%B7%D1%80%D0%B0%D0%B8%D0%BB%D0%B5%D0%B2%D0%B8%D1%87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u.wikipedia.org/wiki/%D0%9A%D0%BE%D1%80%D0%BD%D0%B5%D0%BF%D0%BB%D0%BE%D0%B4" TargetMode="External"/><Relationship Id="rId4" Type="http://schemas.openxmlformats.org/officeDocument/2006/relationships/hyperlink" Target="https://ru.wikipedia.org/wiki/%D0%A1%D0%B2%D1%91%D0%BA%D0%BB%D0%B0" TargetMode="External"/><Relationship Id="rId9" Type="http://schemas.openxmlformats.org/officeDocument/2006/relationships/hyperlink" Target="https://ru.wikipedia.org/wiki/%D0%A2%D0%B5%D1%80%D0%B5%D1%89%D0%B5%D0%BD%D0%BA%D0%BE,_%D0%9D%D0%B8%D0%BA%D0%BE%D0%BB%D0%B0_%D0%90%D1%80%D1%82%D0%B5%D0%BC%D1%8C%D0%B5%D0%B2%D0%B8%D1%87" TargetMode="External"/><Relationship Id="rId5" Type="http://schemas.openxmlformats.org/officeDocument/2006/relationships/hyperlink" Target="https://ru.wikipedia.org/wiki/%D0%A1%D0%B0%D1%85%D0%B0%D1%80%D0%BE%D0%B7%D0%B0" TargetMode="External"/><Relationship Id="rId6" Type="http://schemas.openxmlformats.org/officeDocument/2006/relationships/hyperlink" Target="https://ru.wikipedia.org/wiki/%D0%A0%D0%BE%D1%81%D1%81%D0%B8%D0%B9%D1%81%D0%BA%D0%B0%D1%8F_%D0%B8%D0%BC%D0%BF%D0%B5%D1%80%D0%B8%D1%8F" TargetMode="External"/><Relationship Id="rId7" Type="http://schemas.openxmlformats.org/officeDocument/2006/relationships/hyperlink" Target="https://ru.wikipedia.org/wiki/%D0%A0%D0%BE%D1%81%D1%81%D0%B8%D0%B9%D1%81%D0%BA%D0%B0%D1%8F_%D0%B8%D0%BC%D0%BF%D0%B5%D1%80%D0%B8%D1%8F" TargetMode="External"/><Relationship Id="rId8" Type="http://schemas.openxmlformats.org/officeDocument/2006/relationships/hyperlink" Target="https://ru.wikipedia.org/wiki/%D0%91%D0%BE%D0%B1%D1%80%D0%B8%D0%BD%D1%81%D0%BA%D0%B8%D0%B9,_%D0%90%D0%BB%D0%B5%D0%BA%D1%81%D0%B5%D0%B9_%D0%90%D0%BB%D0%B5%D0%BA%D1%81%D0%B5%D0%B5%D0%B2%D0%B8%D1%87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63133" y="631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7200"/>
              <a:t>Сорта растений.</a:t>
            </a:r>
            <a:endParaRPr sz="7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7200"/>
              <a:t>И их разнообразие</a:t>
            </a:r>
            <a:endParaRPr sz="7200"/>
          </a:p>
        </p:txBody>
      </p:sp>
      <p:sp>
        <p:nvSpPr>
          <p:cNvPr id="60" name="Google Shape;60;p13"/>
          <p:cNvSpPr txBox="1"/>
          <p:nvPr/>
        </p:nvSpPr>
        <p:spPr>
          <a:xfrm>
            <a:off x="6182700" y="4750525"/>
            <a:ext cx="29613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Подготовил презентацию: Оразов Данияр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339475" y="306550"/>
            <a:ext cx="4865700" cy="3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Сорт </a:t>
            </a:r>
            <a:r>
              <a:rPr lang="ru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— группа </a:t>
            </a:r>
            <a:r>
              <a:rPr lang="ru" sz="2400">
                <a:solidFill>
                  <a:srgbClr val="FFFFFF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3"/>
              </a:rPr>
              <a:t>культурных растений</a:t>
            </a:r>
            <a:r>
              <a:rPr lang="ru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, полученная в результате </a:t>
            </a:r>
            <a:r>
              <a:rPr lang="ru" sz="2400">
                <a:solidFill>
                  <a:srgbClr val="FFFFFF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4"/>
              </a:rPr>
              <a:t>селекции</a:t>
            </a:r>
            <a:r>
              <a:rPr lang="ru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и обладающая определенным набором характеристик, который отличает эту группу </a:t>
            </a:r>
            <a:r>
              <a:rPr lang="ru" sz="2400">
                <a:solidFill>
                  <a:srgbClr val="FFFFFF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5"/>
              </a:rPr>
              <a:t>растений</a:t>
            </a:r>
            <a:r>
              <a:rPr lang="ru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от других растений того же </a:t>
            </a:r>
            <a:r>
              <a:rPr lang="ru" sz="2400">
                <a:solidFill>
                  <a:srgbClr val="FFFFFF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6"/>
              </a:rPr>
              <a:t>вида</a:t>
            </a:r>
            <a:r>
              <a:rPr lang="ru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73600" y="152400"/>
            <a:ext cx="3629025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4"/>
          <p:cNvCxnSpPr/>
          <p:nvPr/>
        </p:nvCxnSpPr>
        <p:spPr>
          <a:xfrm>
            <a:off x="0" y="2837500"/>
            <a:ext cx="5268900" cy="0"/>
          </a:xfrm>
          <a:prstGeom prst="straightConnector1">
            <a:avLst/>
          </a:prstGeom>
          <a:noFill/>
          <a:ln cap="flat" cmpd="sng" w="3810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/>
          <p:nvPr/>
        </p:nvSpPr>
        <p:spPr>
          <a:xfrm rot="5400000">
            <a:off x="8281025" y="210900"/>
            <a:ext cx="832500" cy="410700"/>
          </a:xfrm>
          <a:prstGeom prst="homePlate">
            <a:avLst>
              <a:gd fmla="val 50000" name="adj"/>
            </a:avLst>
          </a:prstGeom>
          <a:solidFill>
            <a:srgbClr val="E74C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1888050" y="1380000"/>
            <a:ext cx="5367900" cy="23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7200"/>
              <a:t>Разновидности   растений</a:t>
            </a:r>
            <a:endParaRPr sz="7200"/>
          </a:p>
        </p:txBody>
      </p:sp>
      <p:sp>
        <p:nvSpPr>
          <p:cNvPr id="74" name="Google Shape;74;p15"/>
          <p:cNvSpPr/>
          <p:nvPr/>
        </p:nvSpPr>
        <p:spPr>
          <a:xfrm rot="5400000">
            <a:off x="8281025" y="210900"/>
            <a:ext cx="832500" cy="410700"/>
          </a:xfrm>
          <a:prstGeom prst="homePlate">
            <a:avLst>
              <a:gd fmla="val 50000" name="adj"/>
            </a:avLst>
          </a:prstGeom>
          <a:solidFill>
            <a:srgbClr val="E74C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5"/>
          <p:cNvCxnSpPr>
            <a:stCxn id="73" idx="1"/>
            <a:endCxn id="73" idx="3"/>
          </p:cNvCxnSpPr>
          <p:nvPr/>
        </p:nvCxnSpPr>
        <p:spPr>
          <a:xfrm>
            <a:off x="1888050" y="2571750"/>
            <a:ext cx="5367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174850" y="479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Сахарная свекла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174850" y="1118275"/>
            <a:ext cx="5782500" cy="39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Oswald"/>
                <a:ea typeface="Oswald"/>
                <a:cs typeface="Oswald"/>
                <a:sym typeface="Oswald"/>
              </a:rPr>
              <a:t>Сахарная свёкла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 — группа разновидностей обыкновенной </a:t>
            </a:r>
            <a:r>
              <a:rPr lang="ru"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3"/>
              </a:rPr>
              <a:t>корнеплодной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ru"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4"/>
              </a:rPr>
              <a:t>свёклы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в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 корнях которых содержится  </a:t>
            </a:r>
            <a:r>
              <a:rPr lang="ru"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5"/>
              </a:rPr>
              <a:t>сахарозы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Сахарная свёкла появилась в результате работы селекционеров.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>
                <a:latin typeface="Oswald"/>
                <a:ea typeface="Oswald"/>
                <a:cs typeface="Oswald"/>
                <a:sym typeface="Oswald"/>
              </a:rPr>
              <a:t>На территории современных России и Украины сахарная свёкла появилась в первой половине XIX века. Ведущими сахарозаводчиками </a:t>
            </a:r>
            <a:r>
              <a:rPr lang="ru"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6"/>
              </a:rPr>
              <a:t>Россий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ru"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7"/>
              </a:rPr>
              <a:t>ской империи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 были сначала граф </a:t>
            </a:r>
            <a:r>
              <a:rPr lang="ru"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8"/>
              </a:rPr>
              <a:t>А. А. Бобринский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. В начале XX века — </a:t>
            </a:r>
            <a:r>
              <a:rPr lang="ru"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9"/>
              </a:rPr>
              <a:t>Терещенко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ru"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10"/>
              </a:rPr>
              <a:t>Харитоненко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ru"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11"/>
              </a:rPr>
              <a:t>Ханенко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 и </a:t>
            </a:r>
            <a:r>
              <a:rPr lang="ru"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12"/>
              </a:rPr>
              <a:t>Бродский</a:t>
            </a:r>
            <a:r>
              <a:rPr lang="ru">
                <a:latin typeface="Oswald"/>
                <a:ea typeface="Oswald"/>
                <a:cs typeface="Oswald"/>
                <a:sym typeface="Oswald"/>
              </a:rPr>
              <a:t>. Сахарная свёкла — это двулетнее корнеплодное растение, возделывается в основном для получения сахара, но может также возделываться для корма животным.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957350" y="479213"/>
            <a:ext cx="2964186" cy="44798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 rot="5400000">
            <a:off x="8299925" y="210900"/>
            <a:ext cx="832500" cy="410700"/>
          </a:xfrm>
          <a:prstGeom prst="homePlate">
            <a:avLst>
              <a:gd fmla="val 50000" name="adj"/>
            </a:avLst>
          </a:prstGeom>
          <a:solidFill>
            <a:srgbClr val="E74C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95000" y="70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Слива Ренклод реформа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95000" y="1449000"/>
            <a:ext cx="369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>
                <a:solidFill>
                  <a:srgbClr val="DFE4EA"/>
                </a:solidFill>
                <a:latin typeface="Oswald"/>
                <a:ea typeface="Oswald"/>
                <a:cs typeface="Oswald"/>
                <a:sym typeface="Oswald"/>
              </a:rPr>
              <a:t>Получена путем гибридизации Ренклода зеленого и тернослива. </a:t>
            </a:r>
            <a:r>
              <a:rPr lang="ru" sz="2400">
                <a:solidFill>
                  <a:srgbClr val="DFE4EA"/>
                </a:solidFill>
                <a:latin typeface="Oswald"/>
                <a:ea typeface="Oswald"/>
                <a:cs typeface="Oswald"/>
                <a:sym typeface="Oswald"/>
              </a:rPr>
              <a:t>Ренклод Реформа, выводился специально для Центрально-чернозёмного региона в конце XIX века.</a:t>
            </a:r>
            <a:endParaRPr sz="2400">
              <a:solidFill>
                <a:srgbClr val="DFE4E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850" y="758125"/>
            <a:ext cx="4836300" cy="36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 rot="5400000">
            <a:off x="8299925" y="210900"/>
            <a:ext cx="832500" cy="410700"/>
          </a:xfrm>
          <a:prstGeom prst="homePlate">
            <a:avLst>
              <a:gd fmla="val 50000" name="adj"/>
            </a:avLst>
          </a:prstGeom>
          <a:solidFill>
            <a:srgbClr val="E74C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5195825" y="832500"/>
            <a:ext cx="331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Бельфлер - Китайка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5195825" y="1496700"/>
            <a:ext cx="313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Oswald"/>
                <a:ea typeface="Oswald"/>
                <a:cs typeface="Oswald"/>
                <a:sym typeface="Oswald"/>
              </a:rPr>
              <a:t>Получена от скрещивания китайской яблони и Бельфлера желтого американского. </a:t>
            </a:r>
            <a:r>
              <a:rPr lang="ru" sz="2400">
                <a:latin typeface="Oswald"/>
                <a:ea typeface="Oswald"/>
                <a:cs typeface="Oswald"/>
                <a:sym typeface="Oswald"/>
              </a:rPr>
              <a:t>позднеосенний сорт яблони, выведенный И.В. Мичуриным в 1908 году</a:t>
            </a:r>
            <a:r>
              <a:rPr lang="ru" sz="1200">
                <a:solidFill>
                  <a:srgbClr val="545353"/>
                </a:solidFill>
                <a:highlight>
                  <a:srgbClr val="EAEAE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545353"/>
              </a:solidFill>
              <a:highlight>
                <a:srgbClr val="EAEAE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DFE4E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00" y="925525"/>
            <a:ext cx="4945100" cy="36008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 rot="5400000">
            <a:off x="8299925" y="210900"/>
            <a:ext cx="832500" cy="410700"/>
          </a:xfrm>
          <a:prstGeom prst="homePlate">
            <a:avLst>
              <a:gd fmla="val 50000" name="adj"/>
            </a:avLst>
          </a:prstGeom>
          <a:solidFill>
            <a:srgbClr val="E74C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71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</a:t>
            </a:r>
            <a:r>
              <a:rPr lang="ru"/>
              <a:t>брикос лучший Мичуринский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403375"/>
            <a:ext cx="450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>
                <a:solidFill>
                  <a:srgbClr val="DFE4EA"/>
                </a:solidFill>
                <a:latin typeface="Oswald"/>
                <a:ea typeface="Oswald"/>
                <a:cs typeface="Oswald"/>
                <a:sym typeface="Oswald"/>
              </a:rPr>
              <a:t>Сорт произошел от отборного сеянца монгольского абрикоса. </a:t>
            </a:r>
            <a:r>
              <a:rPr lang="ru" sz="2400">
                <a:solidFill>
                  <a:srgbClr val="DFE4EA"/>
                </a:solidFill>
                <a:latin typeface="Oswald"/>
                <a:ea typeface="Oswald"/>
                <a:cs typeface="Oswald"/>
                <a:sym typeface="Oswald"/>
              </a:rPr>
              <a:t>Характеризуется неплохой урожайностью и высокой зимостойкостью.</a:t>
            </a:r>
            <a:endParaRPr sz="2400">
              <a:solidFill>
                <a:srgbClr val="DFE4E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325" y="829338"/>
            <a:ext cx="4026300" cy="348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 rot="5400000">
            <a:off x="8299925" y="210900"/>
            <a:ext cx="832500" cy="410700"/>
          </a:xfrm>
          <a:prstGeom prst="homePlate">
            <a:avLst>
              <a:gd fmla="val 50000" name="adj"/>
            </a:avLst>
          </a:prstGeom>
          <a:solidFill>
            <a:srgbClr val="E74C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</a:t>
            </a:r>
            <a:r>
              <a:rPr lang="ru"/>
              <a:t>ябина Мичуринская десертная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4638000" cy="3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>
                <a:latin typeface="Oswald"/>
                <a:ea typeface="Oswald"/>
                <a:cs typeface="Oswald"/>
                <a:sym typeface="Oswald"/>
              </a:rPr>
              <a:t>Получен от скрещивания рябины Ликерной с мушмулой. </a:t>
            </a:r>
            <a:r>
              <a:rPr lang="ru" sz="2400">
                <a:latin typeface="Oswald"/>
                <a:ea typeface="Oswald"/>
                <a:cs typeface="Oswald"/>
                <a:sym typeface="Oswald"/>
              </a:rPr>
              <a:t>Плоды темно-красные, кисло-сладкие с заметной терпкостью.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900" y="661250"/>
            <a:ext cx="2865732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/>
          <p:nvPr/>
        </p:nvSpPr>
        <p:spPr>
          <a:xfrm rot="5400000">
            <a:off x="8299925" y="210900"/>
            <a:ext cx="832500" cy="410700"/>
          </a:xfrm>
          <a:prstGeom prst="homePlate">
            <a:avLst>
              <a:gd fmla="val 50000" name="adj"/>
            </a:avLst>
          </a:prstGeom>
          <a:solidFill>
            <a:srgbClr val="E74C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984950" y="1939375"/>
            <a:ext cx="5174100" cy="7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Спасибо за внимание</a:t>
            </a:r>
            <a:endParaRPr sz="4800"/>
          </a:p>
        </p:txBody>
      </p:sp>
      <p:cxnSp>
        <p:nvCxnSpPr>
          <p:cNvPr id="121" name="Google Shape;121;p21"/>
          <p:cNvCxnSpPr/>
          <p:nvPr/>
        </p:nvCxnSpPr>
        <p:spPr>
          <a:xfrm>
            <a:off x="1837050" y="2987375"/>
            <a:ext cx="5469900" cy="21300"/>
          </a:xfrm>
          <a:prstGeom prst="straightConnector1">
            <a:avLst/>
          </a:prstGeom>
          <a:noFill/>
          <a:ln cap="flat" cmpd="sng" w="38100">
            <a:solidFill>
              <a:srgbClr val="E74C3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21"/>
          <p:cNvCxnSpPr/>
          <p:nvPr/>
        </p:nvCxnSpPr>
        <p:spPr>
          <a:xfrm>
            <a:off x="1837050" y="1804025"/>
            <a:ext cx="5469900" cy="21300"/>
          </a:xfrm>
          <a:prstGeom prst="straightConnector1">
            <a:avLst/>
          </a:prstGeom>
          <a:noFill/>
          <a:ln cap="flat" cmpd="sng" w="38100">
            <a:solidFill>
              <a:srgbClr val="E74C3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