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72" r:id="rId4"/>
    <p:sldId id="273" r:id="rId5"/>
    <p:sldId id="278" r:id="rId6"/>
    <p:sldId id="274" r:id="rId7"/>
    <p:sldId id="275" r:id="rId8"/>
    <p:sldId id="279" r:id="rId9"/>
    <p:sldId id="280" r:id="rId10"/>
    <p:sldId id="260" r:id="rId11"/>
    <p:sldId id="271" r:id="rId12"/>
    <p:sldId id="258" r:id="rId13"/>
    <p:sldId id="256" r:id="rId14"/>
    <p:sldId id="261" r:id="rId15"/>
    <p:sldId id="262" r:id="rId16"/>
    <p:sldId id="268" r:id="rId17"/>
    <p:sldId id="267" r:id="rId18"/>
    <p:sldId id="266" r:id="rId19"/>
    <p:sldId id="276" r:id="rId20"/>
    <p:sldId id="28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59E6-4C25-4E22-9B1B-C81CBABF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6580D-B7AA-4316-AC90-D47AD142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43D6-D121-4D90-B489-91DA4430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B585-BB50-4FCD-B2A3-F477D4BD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CABD-3E98-4967-8094-A1AFBED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82B-B2D5-438D-9597-7D6CA57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64086-54C4-43E0-ACF0-E8D30843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7ABE-AEDA-4424-8AE0-BB472E44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3A75-8282-4F1D-9C1E-C69EDE3B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F31D-702B-4C04-8317-FDE67FC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74822-A593-40C3-8668-6805C58D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0DA8-9501-499D-93A3-3E98254D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996D-8FFE-41F7-903B-74493D3A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2661-5E31-460F-B00D-EE73CB7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CD94-7D72-46DA-9600-B7A709D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5F5-3299-4EE8-9272-9964BC0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59E3-10E7-4593-81F5-9AFE03ED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8880-F20E-4427-A707-90FF0B65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04F3-D450-49B9-ACD7-6D19CEC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179D-ADB1-4449-9662-82BC89D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6497-4AA9-463E-BDC6-8670A91D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0139-0CA6-48EA-AA35-FA2E38EF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1967-B4CB-4292-8587-D082B9FC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B6ED-9E75-48D7-9A47-AB5F45F7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326-AEDE-4A28-8AC0-8B6B217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68C0-BD69-4B09-ACE0-57933D5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E64E-79C0-482D-8E56-E15EC0C48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444E3-1CEA-4D42-B1B9-F9EA1AAD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E7CD-947E-4126-A060-10AE9171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8180-3E79-4F26-93A7-62623A6A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8810-688F-4C0C-B756-FC25A98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975A-5608-4B70-BFE8-5B813833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4389F-720D-4B73-A23E-B808CAAB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E55E-3D91-4663-92CD-93A53513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9290D-D3F3-4DB9-9F94-97AFFA53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8C955-5A5B-41AD-A0DE-3CAE221E7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A7B56-7DB2-40B6-94F8-2B60D4E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E2D1A-E2FB-4328-929F-99F5EEBD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0789-FACD-4463-BADD-5876E8CD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5EA-F49F-479B-9310-2C5705B6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4B6B8-8E56-4E61-8937-45663DA4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97436-1B22-4D37-9EDD-784B155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EB3B7-8569-4391-A29F-22C9DC32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75497-D92F-4AC0-B93F-6D432B9C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79AC-F206-42F9-A605-1259388E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3761-ADC4-41EC-9245-4156F35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B085-EB49-4C56-997C-26DDE7DA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9625-C1E2-48AA-811D-18B709AD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D61D-49D2-4A42-B48B-E24B48B0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8CAF-9E5D-440C-88A4-7ACAAB62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41D7-21C4-4027-B6C5-FC253CAC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20F8-0A42-46FB-92EC-DD9A5AD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D33-8EEE-4AB1-A5FB-C417F46E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BEA81-FB0F-4E06-93FB-F5647E711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B41DF-DD5C-4F3B-9CA4-D0EC78D6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A7BD-CAA8-41F5-93BD-8AB9A170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774F-C4CE-4B91-9734-6A41F94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810A5-8572-474B-AE40-6038EDB7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5E598-2049-434F-90B1-954A020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E302-1C78-45D0-BFD5-BDC8F21A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648B-1DB4-47BC-A6FB-A6B25FF3B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526C-99EE-4485-8ABF-0B10AACF5EF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0DDB-679B-49D9-9138-79A1387A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2940-0D46-4BFD-BDE5-2A1823DE0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420779-1307-41E9-832A-76EF09D3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34A48-DB83-429C-AE20-6C105277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6B099-E70D-4BF9-A040-00408CAD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9DC7D-FFE5-473C-990B-FE93A272A955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6A144-8B30-4D25-B479-719B2044B149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2000-2002</a:t>
            </a:r>
          </a:p>
        </p:txBody>
      </p:sp>
    </p:spTree>
    <p:extLst>
      <p:ext uri="{BB962C8B-B14F-4D97-AF65-F5344CB8AC3E}">
        <p14:creationId xmlns:p14="http://schemas.microsoft.com/office/powerpoint/2010/main" val="4393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FACF5-D2B0-4625-B1C0-6D8558B9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53266-E3E9-41C0-90A9-853E60844D3A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39278-0783-420C-AC0F-1C9456562829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2003-2005</a:t>
            </a:r>
          </a:p>
        </p:txBody>
      </p:sp>
    </p:spTree>
    <p:extLst>
      <p:ext uri="{BB962C8B-B14F-4D97-AF65-F5344CB8AC3E}">
        <p14:creationId xmlns:p14="http://schemas.microsoft.com/office/powerpoint/2010/main" val="28158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09B5C-D062-4291-A441-94DC2C7E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ECBE8-E061-4F31-843F-3D278284CCC9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DA83A-5A43-40B0-9EA4-C3E8384B059A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2006-2008</a:t>
            </a:r>
          </a:p>
        </p:txBody>
      </p:sp>
    </p:spTree>
    <p:extLst>
      <p:ext uri="{BB962C8B-B14F-4D97-AF65-F5344CB8AC3E}">
        <p14:creationId xmlns:p14="http://schemas.microsoft.com/office/powerpoint/2010/main" val="14739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3D7742-CA30-4F19-AE83-DE615801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5D671-55FA-4266-91C1-5EE005744106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68D40-0556-4CEC-BB82-1C889CE713FC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2009-2011</a:t>
            </a:r>
          </a:p>
        </p:txBody>
      </p:sp>
    </p:spTree>
    <p:extLst>
      <p:ext uri="{BB962C8B-B14F-4D97-AF65-F5344CB8AC3E}">
        <p14:creationId xmlns:p14="http://schemas.microsoft.com/office/powerpoint/2010/main" val="31083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B784E-661D-4E75-8B6A-9A061A63C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0DB5B-04E4-4620-A010-EF8E6C38A12B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4BB28-13A0-4958-ACD1-8FCCA6F4ABDE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2012-2014</a:t>
            </a:r>
          </a:p>
        </p:txBody>
      </p:sp>
    </p:spTree>
    <p:extLst>
      <p:ext uri="{BB962C8B-B14F-4D97-AF65-F5344CB8AC3E}">
        <p14:creationId xmlns:p14="http://schemas.microsoft.com/office/powerpoint/2010/main" val="26153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3925A-05A0-42C6-99F0-B4453E1C6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BC9E3-DF2B-4E10-A4B9-6C695AB3247A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D801-0607-4AE3-A728-E9A06A8815D2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2015-2017</a:t>
            </a:r>
          </a:p>
        </p:txBody>
      </p:sp>
    </p:spTree>
    <p:extLst>
      <p:ext uri="{BB962C8B-B14F-4D97-AF65-F5344CB8AC3E}">
        <p14:creationId xmlns:p14="http://schemas.microsoft.com/office/powerpoint/2010/main" val="14123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4627C-21BD-4EF3-BDED-2FD99AC1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9DB55-9D36-4CF0-A88E-21FBB652A7C8}"/>
              </a:ext>
            </a:extLst>
          </p:cNvPr>
          <p:cNvSpPr txBox="1"/>
          <p:nvPr/>
        </p:nvSpPr>
        <p:spPr>
          <a:xfrm>
            <a:off x="0" y="101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Male/Female Suicide for California</a:t>
            </a:r>
          </a:p>
        </p:txBody>
      </p:sp>
    </p:spTree>
    <p:extLst>
      <p:ext uri="{BB962C8B-B14F-4D97-AF65-F5344CB8AC3E}">
        <p14:creationId xmlns:p14="http://schemas.microsoft.com/office/powerpoint/2010/main" val="277167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6CB92A-32E0-4ACB-AE5C-8BA81BB3B356}"/>
              </a:ext>
            </a:extLst>
          </p:cNvPr>
          <p:cNvGrpSpPr/>
          <p:nvPr/>
        </p:nvGrpSpPr>
        <p:grpSpPr>
          <a:xfrm>
            <a:off x="9237" y="1380832"/>
            <a:ext cx="12173526" cy="4064007"/>
            <a:chOff x="9237" y="2793992"/>
            <a:chExt cx="12173526" cy="40640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CEBC5B-4676-48B9-BA95-9168C50D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756" y="2793992"/>
              <a:ext cx="4064007" cy="40640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5ECDAC-C760-4FB3-B889-F8DF4884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" y="2861892"/>
              <a:ext cx="3996107" cy="39961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A1DA48-BD39-4980-B363-114ACCC3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835" y="2861892"/>
              <a:ext cx="3996107" cy="39961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C28C63-A814-440C-911E-576F9498878C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for California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5EE0-D36E-4D93-9370-A50BBE17063C}"/>
              </a:ext>
            </a:extLst>
          </p:cNvPr>
          <p:cNvSpPr txBox="1"/>
          <p:nvPr/>
        </p:nvSpPr>
        <p:spPr>
          <a:xfrm>
            <a:off x="9237" y="1088444"/>
            <a:ext cx="1218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655638"/>
            <a:r>
              <a:rPr lang="en-US" sz="3200" b="1" dirty="0">
                <a:solidFill>
                  <a:srgbClr val="7030A0"/>
                </a:solidFill>
              </a:rPr>
              <a:t>		Females				California					Males</a:t>
            </a:r>
          </a:p>
        </p:txBody>
      </p:sp>
    </p:spTree>
    <p:extLst>
      <p:ext uri="{BB962C8B-B14F-4D97-AF65-F5344CB8AC3E}">
        <p14:creationId xmlns:p14="http://schemas.microsoft.com/office/powerpoint/2010/main" val="73439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BA01DF-51A8-47A0-AB3D-957700BA8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D764D-45C2-42AF-B043-456A82074CAF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Grouped by Raced</a:t>
            </a:r>
          </a:p>
        </p:txBody>
      </p:sp>
    </p:spTree>
    <p:extLst>
      <p:ext uri="{BB962C8B-B14F-4D97-AF65-F5344CB8AC3E}">
        <p14:creationId xmlns:p14="http://schemas.microsoft.com/office/powerpoint/2010/main" val="116167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Time: 2000 – 2017</a:t>
            </a:r>
          </a:p>
          <a:p>
            <a:r>
              <a:rPr lang="en-US" dirty="0"/>
              <a:t>Geography:</a:t>
            </a:r>
          </a:p>
          <a:p>
            <a:pPr lvl="1"/>
            <a:r>
              <a:rPr lang="en-US" sz="2800" dirty="0"/>
              <a:t>California;</a:t>
            </a:r>
          </a:p>
          <a:p>
            <a:pPr lvl="1"/>
            <a:r>
              <a:rPr lang="en-US" sz="2800" dirty="0"/>
              <a:t>County.</a:t>
            </a:r>
          </a:p>
          <a:p>
            <a:r>
              <a:rPr lang="en-US" dirty="0"/>
              <a:t>Identify challenges with the data:</a:t>
            </a:r>
          </a:p>
          <a:p>
            <a:pPr lvl="1"/>
            <a:r>
              <a:rPr lang="en-US" sz="2800" dirty="0"/>
              <a:t>Not all counties had reported data for any given time period;</a:t>
            </a:r>
          </a:p>
          <a:p>
            <a:pPr lvl="1"/>
            <a:r>
              <a:rPr lang="en-US" sz="2800" dirty="0"/>
              <a:t>Since “rate” was based on suicides relative to population, lack of reported data for any county affected the “rate” for any given time frame.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DE98A-B4FC-455C-B654-310B434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88705-E3D6-4378-82F0-5EA724E0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Data Frames to sort and filter data:</a:t>
            </a:r>
          </a:p>
          <a:p>
            <a:pPr lvl="1"/>
            <a:r>
              <a:rPr lang="en-US" dirty="0"/>
              <a:t>Process data so to plot;</a:t>
            </a:r>
          </a:p>
          <a:p>
            <a:pPr lvl="1"/>
            <a:r>
              <a:rPr lang="en-US" dirty="0"/>
              <a:t>Generate line charts;</a:t>
            </a:r>
          </a:p>
          <a:p>
            <a:pPr lvl="1"/>
            <a:r>
              <a:rPr lang="en-US" dirty="0"/>
              <a:t>Generate heatmaps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Shows:</a:t>
            </a:r>
          </a:p>
          <a:p>
            <a:pPr lvl="1"/>
            <a:r>
              <a:rPr lang="en-US" dirty="0"/>
              <a:t>Suicides per 100,000 population indicates rural areas are affected the most;</a:t>
            </a:r>
          </a:p>
          <a:p>
            <a:pPr lvl="1"/>
            <a:r>
              <a:rPr lang="en-US" dirty="0"/>
              <a:t>Northern California seems to have the most suicides over time;</a:t>
            </a:r>
          </a:p>
          <a:p>
            <a:endParaRPr lang="en-US" dirty="0"/>
          </a:p>
          <a:p>
            <a:r>
              <a:rPr lang="en-US" dirty="0"/>
              <a:t>Data Challenges:</a:t>
            </a:r>
          </a:p>
          <a:p>
            <a:pPr lvl="1"/>
            <a:r>
              <a:rPr lang="en-US" dirty="0"/>
              <a:t>Data requires averaging of surrounding counties to “plug” a non-reporting county so the charts are minimally affected while maintaining integrity of the </a:t>
            </a:r>
            <a:r>
              <a:rPr lang="en-US" dirty="0" err="1"/>
              <a:t>the</a:t>
            </a:r>
            <a:r>
              <a:rPr lang="en-US" dirty="0"/>
              <a:t> data and accuracy of the “story” it tells.</a:t>
            </a:r>
          </a:p>
        </p:txBody>
      </p:sp>
    </p:spTree>
    <p:extLst>
      <p:ext uri="{BB962C8B-B14F-4D97-AF65-F5344CB8AC3E}">
        <p14:creationId xmlns:p14="http://schemas.microsoft.com/office/powerpoint/2010/main" val="266366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Identify suicide trends for:</a:t>
            </a:r>
          </a:p>
          <a:p>
            <a:pPr marL="457200" lvl="1" indent="0">
              <a:buNone/>
            </a:pPr>
            <a:endParaRPr lang="en-US" sz="6000" dirty="0"/>
          </a:p>
          <a:p>
            <a:pPr marL="457200" lvl="1" indent="0">
              <a:buNone/>
            </a:pPr>
            <a:r>
              <a:rPr lang="en-US" sz="6000" dirty="0"/>
              <a:t>		Teenagers in California.</a:t>
            </a:r>
          </a:p>
        </p:txBody>
      </p:sp>
    </p:spTree>
    <p:extLst>
      <p:ext uri="{BB962C8B-B14F-4D97-AF65-F5344CB8AC3E}">
        <p14:creationId xmlns:p14="http://schemas.microsoft.com/office/powerpoint/2010/main" val="79652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Do economic conditions affect the suicide;</a:t>
            </a:r>
          </a:p>
          <a:p>
            <a:r>
              <a:rPr lang="en-US" sz="6000" dirty="0"/>
              <a:t>Does the geographical location </a:t>
            </a:r>
            <a:r>
              <a:rPr lang="en-US" sz="6000" dirty="0" err="1"/>
              <a:t>afftect</a:t>
            </a:r>
            <a:r>
              <a:rPr lang="en-US" sz="6000" dirty="0"/>
              <a:t> suicide rates;</a:t>
            </a:r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Does suicide occur with certain age ranges;</a:t>
            </a:r>
          </a:p>
          <a:p>
            <a:r>
              <a:rPr lang="en-US" sz="6000" dirty="0"/>
              <a:t>Are there social conditions that affect suicide rates;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Conducted internet search for data specific to “teens”, “suicide” and “California”</a:t>
            </a:r>
          </a:p>
          <a:p>
            <a:pPr marL="0" indent="0">
              <a:buNone/>
            </a:pPr>
            <a:r>
              <a:rPr lang="en-US" sz="6000" dirty="0"/>
              <a:t>	(e.g. Data.gov);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team reviewed the various data sources for matching criteria:</a:t>
            </a:r>
          </a:p>
          <a:p>
            <a:pPr lvl="1"/>
            <a:r>
              <a:rPr lang="en-US" sz="5400" dirty="0"/>
              <a:t>Age: </a:t>
            </a:r>
            <a:r>
              <a:rPr lang="en-US" sz="5400" dirty="0">
                <a:solidFill>
                  <a:srgbClr val="7030A0"/>
                </a:solidFill>
              </a:rPr>
              <a:t>Teenage</a:t>
            </a:r>
          </a:p>
          <a:p>
            <a:pPr lvl="1"/>
            <a:r>
              <a:rPr lang="en-US" sz="5400" dirty="0"/>
              <a:t>Subject: </a:t>
            </a:r>
            <a:r>
              <a:rPr lang="en-US" sz="5400" dirty="0">
                <a:solidFill>
                  <a:srgbClr val="7030A0"/>
                </a:solidFill>
              </a:rPr>
              <a:t>Suicide</a:t>
            </a:r>
          </a:p>
          <a:p>
            <a:pPr lvl="1"/>
            <a:r>
              <a:rPr lang="en-US" sz="5400" dirty="0"/>
              <a:t>Geography: </a:t>
            </a:r>
            <a:r>
              <a:rPr lang="en-US" sz="5400" dirty="0">
                <a:solidFill>
                  <a:srgbClr val="7030A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37690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 of the data reviewed was:</a:t>
            </a:r>
          </a:p>
          <a:p>
            <a:pPr lvl="1"/>
            <a:r>
              <a:rPr lang="en-US" sz="3600" dirty="0"/>
              <a:t>Too general (e.g. time; national; male/female;…etc.)</a:t>
            </a:r>
          </a:p>
          <a:p>
            <a:pPr lvl="1"/>
            <a:r>
              <a:rPr lang="en-US" sz="3600" dirty="0"/>
              <a:t>Too specific (e.g. race; gender; geographical area)</a:t>
            </a:r>
          </a:p>
          <a:p>
            <a:pPr lvl="1"/>
            <a:r>
              <a:rPr lang="en-US" sz="3600" dirty="0"/>
              <a:t>Insufficient data fields to support proper trend analysis;</a:t>
            </a:r>
          </a:p>
          <a:p>
            <a:pPr lvl="1"/>
            <a:r>
              <a:rPr lang="en-US" sz="3600" dirty="0"/>
              <a:t>Data fields would be difficult to filter for trend analysis.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93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Reviewed the data in Excel:</a:t>
            </a:r>
          </a:p>
          <a:p>
            <a:pPr lvl="1"/>
            <a:r>
              <a:rPr lang="en-US" sz="3200" dirty="0"/>
              <a:t>Sorting data using pivot tables and filters</a:t>
            </a:r>
          </a:p>
          <a:p>
            <a:r>
              <a:rPr lang="en-US" sz="3600" dirty="0"/>
              <a:t>Determined data required separating into two (2) major categories (e.g. csv files):</a:t>
            </a:r>
          </a:p>
          <a:p>
            <a:pPr lvl="1"/>
            <a:r>
              <a:rPr lang="en-US" sz="3200" dirty="0"/>
              <a:t>California: Male/Female</a:t>
            </a:r>
          </a:p>
          <a:p>
            <a:pPr lvl="1"/>
            <a:r>
              <a:rPr lang="en-US" sz="3200" dirty="0"/>
              <a:t>County: Race/</a:t>
            </a:r>
            <a:r>
              <a:rPr lang="en-US" sz="3200" dirty="0" err="1"/>
              <a:t>Ethinicity</a:t>
            </a:r>
            <a:endParaRPr lang="en-US" sz="3200" dirty="0"/>
          </a:p>
          <a:p>
            <a:r>
              <a:rPr lang="en-US" sz="3600" dirty="0"/>
              <a:t>Import data into </a:t>
            </a:r>
            <a:r>
              <a:rPr lang="en-US" sz="3600" dirty="0" err="1"/>
              <a:t>Jupyter</a:t>
            </a:r>
            <a:r>
              <a:rPr lang="en-US" sz="3600" dirty="0"/>
              <a:t> Notebook to process and chart.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90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413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Project Focus</vt:lpstr>
      <vt:lpstr>Questions</vt:lpstr>
      <vt:lpstr>Questions</vt:lpstr>
      <vt:lpstr>Data Sources</vt:lpstr>
      <vt:lpstr>Data Review</vt:lpstr>
      <vt:lpstr>Data Review</vt:lpstr>
      <vt:lpstr>Data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Process</vt:lpstr>
      <vt:lpstr>Analysis Process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Kozitza</dc:creator>
  <cp:lastModifiedBy>John Kozitza</cp:lastModifiedBy>
  <cp:revision>23</cp:revision>
  <dcterms:created xsi:type="dcterms:W3CDTF">2020-02-25T02:49:48Z</dcterms:created>
  <dcterms:modified xsi:type="dcterms:W3CDTF">2020-02-26T04:59:38Z</dcterms:modified>
</cp:coreProperties>
</file>