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media/image1.png" ContentType="image/png"/>
  <Override PartName="/ppt/media/image9.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gif" ContentType="image/gif"/>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fr-CH" sz="1400" spc="-1" strike="noStrike">
                <a:solidFill>
                  <a:srgbClr val="000000"/>
                </a:solidFill>
                <a:latin typeface="Arial"/>
              </a:rPr>
              <a:t>Cliquez pour déplacer la diapo</a:t>
            </a:r>
            <a:endParaRPr b="0" lang="fr-CH" sz="1400" spc="-1" strike="noStrike">
              <a:solidFill>
                <a:srgbClr val="000000"/>
              </a:solidFill>
              <a:latin typeface="Arial"/>
            </a:endParaRPr>
          </a:p>
        </p:txBody>
      </p:sp>
      <p:sp>
        <p:nvSpPr>
          <p:cNvPr id="79" name="PlaceHolder 2"/>
          <p:cNvSpPr>
            <a:spLocks noGrp="1"/>
          </p:cNvSpPr>
          <p:nvPr>
            <p:ph type="body"/>
          </p:nvPr>
        </p:nvSpPr>
        <p:spPr>
          <a:xfrm>
            <a:off x="756000" y="5078520"/>
            <a:ext cx="6047640" cy="4811040"/>
          </a:xfrm>
          <a:prstGeom prst="rect">
            <a:avLst/>
          </a:prstGeom>
        </p:spPr>
        <p:txBody>
          <a:bodyPr lIns="0" rIns="0" tIns="0" bIns="0">
            <a:noAutofit/>
          </a:bodyPr>
          <a:p>
            <a:r>
              <a:rPr b="0" lang="fr-CH" sz="2000" spc="-1" strike="noStrike">
                <a:latin typeface="Arial"/>
              </a:rPr>
              <a:t>Cliquez pour modifier le format des notes</a:t>
            </a:r>
            <a:endParaRPr b="0" lang="fr-CH" sz="2000" spc="-1" strike="noStrike">
              <a:latin typeface="Arial"/>
            </a:endParaRPr>
          </a:p>
        </p:txBody>
      </p:sp>
      <p:sp>
        <p:nvSpPr>
          <p:cNvPr id="80" name="PlaceHolder 3"/>
          <p:cNvSpPr>
            <a:spLocks noGrp="1"/>
          </p:cNvSpPr>
          <p:nvPr>
            <p:ph type="hdr"/>
          </p:nvPr>
        </p:nvSpPr>
        <p:spPr>
          <a:xfrm>
            <a:off x="0" y="0"/>
            <a:ext cx="3280680" cy="534240"/>
          </a:xfrm>
          <a:prstGeom prst="rect">
            <a:avLst/>
          </a:prstGeom>
        </p:spPr>
        <p:txBody>
          <a:bodyPr lIns="0" rIns="0" tIns="0" bIns="0">
            <a:noAutofit/>
          </a:bodyPr>
          <a:p>
            <a:r>
              <a:rPr b="0" lang="fr-CH" sz="1400" spc="-1" strike="noStrike">
                <a:latin typeface="Times New Roman"/>
              </a:rPr>
              <a:t>&lt;en-tête&gt;</a:t>
            </a:r>
            <a:endParaRPr b="0" lang="fr-CH" sz="1400" spc="-1" strike="noStrike">
              <a:latin typeface="Times New Roman"/>
            </a:endParaRPr>
          </a:p>
        </p:txBody>
      </p:sp>
      <p:sp>
        <p:nvSpPr>
          <p:cNvPr id="81" name="PlaceHolder 4"/>
          <p:cNvSpPr>
            <a:spLocks noGrp="1"/>
          </p:cNvSpPr>
          <p:nvPr>
            <p:ph type="dt"/>
          </p:nvPr>
        </p:nvSpPr>
        <p:spPr>
          <a:xfrm>
            <a:off x="4278960" y="0"/>
            <a:ext cx="3280680" cy="534240"/>
          </a:xfrm>
          <a:prstGeom prst="rect">
            <a:avLst/>
          </a:prstGeom>
        </p:spPr>
        <p:txBody>
          <a:bodyPr lIns="0" rIns="0" tIns="0" bIns="0">
            <a:noAutofit/>
          </a:bodyPr>
          <a:p>
            <a:pPr algn="r"/>
            <a:r>
              <a:rPr b="0" lang="fr-CH" sz="1400" spc="-1" strike="noStrike">
                <a:latin typeface="Times New Roman"/>
              </a:rPr>
              <a:t>&lt;date/heure&gt;</a:t>
            </a:r>
            <a:endParaRPr b="0" lang="fr-CH" sz="1400" spc="-1" strike="noStrike">
              <a:latin typeface="Times New Roman"/>
            </a:endParaRPr>
          </a:p>
        </p:txBody>
      </p:sp>
      <p:sp>
        <p:nvSpPr>
          <p:cNvPr id="82" name="PlaceHolder 5"/>
          <p:cNvSpPr>
            <a:spLocks noGrp="1"/>
          </p:cNvSpPr>
          <p:nvPr>
            <p:ph type="ftr"/>
          </p:nvPr>
        </p:nvSpPr>
        <p:spPr>
          <a:xfrm>
            <a:off x="0" y="10157400"/>
            <a:ext cx="3280680" cy="534240"/>
          </a:xfrm>
          <a:prstGeom prst="rect">
            <a:avLst/>
          </a:prstGeom>
        </p:spPr>
        <p:txBody>
          <a:bodyPr lIns="0" rIns="0" tIns="0" bIns="0" anchor="b">
            <a:noAutofit/>
          </a:bodyPr>
          <a:p>
            <a:r>
              <a:rPr b="0" lang="fr-CH" sz="1400" spc="-1" strike="noStrike">
                <a:latin typeface="Times New Roman"/>
              </a:rPr>
              <a:t>&lt;pied de page&gt;</a:t>
            </a:r>
            <a:endParaRPr b="0" lang="fr-CH" sz="1400" spc="-1" strike="noStrike">
              <a:latin typeface="Times New Roman"/>
            </a:endParaRPr>
          </a:p>
        </p:txBody>
      </p:sp>
      <p:sp>
        <p:nvSpPr>
          <p:cNvPr id="8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79DB55FA-F15B-4CD5-AE28-E04EC08ABCE3}" type="slidenum">
              <a:rPr b="0" lang="fr-CH" sz="1400" spc="-1" strike="noStrike">
                <a:latin typeface="Times New Roman"/>
              </a:rPr>
              <a:t>&lt;numéro&gt;</a:t>
            </a:fld>
            <a:endParaRPr b="0" lang="fr-CH"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381240" y="685800"/>
            <a:ext cx="6095880" cy="3428640"/>
          </a:xfrm>
          <a:prstGeom prst="rect">
            <a:avLst/>
          </a:prstGeom>
        </p:spPr>
      </p:sp>
      <p:sp>
        <p:nvSpPr>
          <p:cNvPr id="137"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fr-FR" sz="1100" spc="-1" strike="noStrike">
                <a:solidFill>
                  <a:srgbClr val="000000"/>
                </a:solidFill>
                <a:latin typeface="Arial"/>
              </a:rPr>
              <a:t>When I was working as a coder the team would always be happy that the tests “passed”. A failing test was always inherently blamed on the QA team, before we would grudgingly look into the problem.</a:t>
            </a:r>
            <a:endParaRPr b="0" lang="fr-CH" sz="11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381240" y="685800"/>
            <a:ext cx="6095520" cy="3428640"/>
          </a:xfrm>
          <a:prstGeom prst="rect">
            <a:avLst/>
          </a:prstGeom>
        </p:spPr>
      </p:sp>
      <p:sp>
        <p:nvSpPr>
          <p:cNvPr id="139"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fr-FR" sz="1100" spc="-1" strike="noStrike">
                <a:latin typeface="Arial"/>
              </a:rPr>
              <a:t>Let’s assume you’ve inherited a code base, and the poor code base is sick. No worries, we book it an appointment with a doctor, who will run some tests...</a:t>
            </a:r>
            <a:endParaRPr b="0" lang="fr-CH" sz="11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381240" y="685800"/>
            <a:ext cx="6095520" cy="3428640"/>
          </a:xfrm>
          <a:prstGeom prst="rect">
            <a:avLst/>
          </a:prstGeom>
        </p:spPr>
      </p:sp>
      <p:sp>
        <p:nvSpPr>
          <p:cNvPr id="141"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fr-FR" sz="1100" spc="-1" strike="noStrike">
                <a:latin typeface="Arial"/>
              </a:rPr>
              <a:t>Colossus computer built in Bletchley Park in 1943. This book was written 36 years later, 42 years ago… so testing has been an art for the majority of time we have had computers.</a:t>
            </a:r>
            <a:endParaRPr b="0" lang="fr-CH" sz="1100" spc="-1" strike="noStrike">
              <a:latin typeface="Arial"/>
            </a:endParaRPr>
          </a:p>
          <a:p>
            <a:pPr>
              <a:lnSpc>
                <a:spcPct val="100000"/>
              </a:lnSpc>
              <a:tabLst>
                <a:tab algn="l" pos="0"/>
              </a:tabLst>
            </a:pPr>
            <a:endParaRPr b="0" lang="fr-CH" sz="1100" spc="-1" strike="noStrike">
              <a:latin typeface="Arial"/>
            </a:endParaRPr>
          </a:p>
          <a:p>
            <a:pPr>
              <a:lnSpc>
                <a:spcPct val="100000"/>
              </a:lnSpc>
              <a:tabLst>
                <a:tab algn="l" pos="0"/>
              </a:tabLst>
            </a:pPr>
            <a:r>
              <a:rPr b="0" lang="fr-FR" sz="1100" spc="-1" strike="noStrike">
                <a:latin typeface="Arial"/>
              </a:rPr>
              <a:t>I really don’t mean “your code is sick”. But everyone needs to accept that “code is sick”.</a:t>
            </a:r>
            <a:endParaRPr b="0" lang="fr-CH"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381240" y="685800"/>
            <a:ext cx="6095520" cy="3428640"/>
          </a:xfrm>
          <a:prstGeom prst="rect">
            <a:avLst/>
          </a:prstGeom>
        </p:spPr>
      </p:sp>
      <p:sp>
        <p:nvSpPr>
          <p:cNvPr id="143"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fr-FR" sz="1100" spc="-1" strike="noStrike">
                <a:latin typeface="Arial"/>
              </a:rPr>
              <a:t>"If you thought designing and coding that program was hard, you ain’t seen nothing yet."</a:t>
            </a:r>
            <a:endParaRPr b="0" lang="fr-CH"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381240" y="685800"/>
            <a:ext cx="6095520" cy="3428640"/>
          </a:xfrm>
          <a:prstGeom prst="rect">
            <a:avLst/>
          </a:prstGeom>
        </p:spPr>
      </p:sp>
      <p:sp>
        <p:nvSpPr>
          <p:cNvPr id="145"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fr-FR" sz="1100" spc="-1" strike="noStrike">
                <a:latin typeface="Arial"/>
              </a:rPr>
              <a:t>Subset of the testing principles in Myers’ 1969 book.</a:t>
            </a:r>
            <a:endParaRPr b="0" lang="fr-CH" sz="1100" spc="-1" strike="noStrike">
              <a:latin typeface="Arial"/>
            </a:endParaRPr>
          </a:p>
          <a:p>
            <a:pPr>
              <a:lnSpc>
                <a:spcPct val="100000"/>
              </a:lnSpc>
              <a:tabLst>
                <a:tab algn="l" pos="0"/>
              </a:tabLst>
            </a:pPr>
            <a:endParaRPr b="0" lang="fr-CH" sz="1100" spc="-1" strike="noStrike">
              <a:latin typeface="Arial"/>
            </a:endParaRPr>
          </a:p>
          <a:p>
            <a:pPr marL="457200" indent="-298080">
              <a:lnSpc>
                <a:spcPct val="100000"/>
              </a:lnSpc>
              <a:buClr>
                <a:srgbClr val="000000"/>
              </a:buClr>
              <a:buFont typeface="StarSymbol"/>
              <a:buAutoNum type="arabicPeriod"/>
              <a:tabLst>
                <a:tab algn="l" pos="0"/>
              </a:tabLst>
            </a:pPr>
            <a:r>
              <a:rPr b="0" lang="fr-FR" sz="1100" spc="-1" strike="noStrike">
                <a:latin typeface="Arial"/>
              </a:rPr>
              <a:t>Psychology of testing: “Testing is the process of executing a program with the intent of finding errors.” If you don’t want to find the errors, you can make damn sure you don’t find them.</a:t>
            </a:r>
            <a:endParaRPr b="0" lang="fr-CH" sz="1100" spc="-1" strike="noStrike">
              <a:latin typeface="Arial"/>
            </a:endParaRPr>
          </a:p>
          <a:p>
            <a:pPr marL="457200" indent="-298080">
              <a:lnSpc>
                <a:spcPct val="100000"/>
              </a:lnSpc>
              <a:buClr>
                <a:srgbClr val="000000"/>
              </a:buClr>
              <a:buFont typeface="StarSymbol"/>
              <a:buAutoNum type="arabicPeriod"/>
              <a:tabLst>
                <a:tab algn="l" pos="0"/>
              </a:tabLst>
            </a:pPr>
            <a:r>
              <a:rPr b="0" lang="fr-FR" sz="1100" spc="-1" strike="noStrike">
                <a:latin typeface="Arial"/>
              </a:rPr>
              <a:t>Problem for one’s ego, and the fact that a lot of effort has just gone into the coding. Of course, the programmer can (and should) be part of a team doing a code review. Give the code to someone else to actually run it (especially for UI decisions).</a:t>
            </a:r>
            <a:endParaRPr b="0" lang="fr-CH" sz="1100" spc="-1" strike="noStrike">
              <a:latin typeface="Arial"/>
            </a:endParaRPr>
          </a:p>
          <a:p>
            <a:pPr marL="457200" indent="-298080">
              <a:lnSpc>
                <a:spcPct val="100000"/>
              </a:lnSpc>
              <a:buClr>
                <a:srgbClr val="000000"/>
              </a:buClr>
              <a:buFont typeface="StarSymbol"/>
              <a:buAutoNum type="arabicPeriod"/>
              <a:tabLst>
                <a:tab algn="l" pos="0"/>
              </a:tabLst>
            </a:pPr>
            <a:r>
              <a:rPr b="0" lang="fr-FR" sz="1100" spc="-1" strike="noStrike">
                <a:latin typeface="Arial"/>
              </a:rPr>
              <a:t>Thoroughly testing the output or side-effects of the code is a crucial part of each test case. The input has to be defined as the state and the action at the start of the test.</a:t>
            </a:r>
            <a:endParaRPr b="0" lang="fr-CH" sz="1100" spc="-1" strike="noStrike">
              <a:latin typeface="Arial"/>
            </a:endParaRPr>
          </a:p>
          <a:p>
            <a:pPr marL="457200" indent="-298080">
              <a:lnSpc>
                <a:spcPct val="100000"/>
              </a:lnSpc>
              <a:buClr>
                <a:srgbClr val="000000"/>
              </a:buClr>
              <a:buFont typeface="StarSymbol"/>
              <a:buAutoNum type="arabicPeriod"/>
              <a:tabLst>
                <a:tab algn="l" pos="0"/>
              </a:tabLst>
            </a:pPr>
            <a:r>
              <a:rPr b="0" lang="fr-FR" sz="1100" spc="-1" strike="noStrike">
                <a:latin typeface="Arial"/>
              </a:rPr>
              <a:t>Testing is a creative, demanding process. A company wouldn’t just throw away the code in which it had invested - indeed, the testing process is as valuable as the code base and should be treated as such.</a:t>
            </a:r>
            <a:endParaRPr b="0" lang="fr-CH"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381240" y="685800"/>
            <a:ext cx="6095520" cy="3428640"/>
          </a:xfrm>
          <a:prstGeom prst="rect">
            <a:avLst/>
          </a:prstGeom>
        </p:spPr>
      </p:sp>
      <p:sp>
        <p:nvSpPr>
          <p:cNvPr id="147"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fr-FR" sz="1100" spc="-1" strike="noStrike">
                <a:latin typeface="Arial"/>
              </a:rPr>
              <a:t>Congratulations! You have all just done your first test: a “code inspection”!</a:t>
            </a:r>
            <a:endParaRPr b="0" lang="fr-CH" sz="1100" spc="-1" strike="noStrike">
              <a:latin typeface="Arial"/>
            </a:endParaRPr>
          </a:p>
          <a:p>
            <a:pPr>
              <a:lnSpc>
                <a:spcPct val="100000"/>
              </a:lnSpc>
              <a:tabLst>
                <a:tab algn="l" pos="0"/>
              </a:tabLst>
            </a:pPr>
            <a:r>
              <a:rPr b="0" lang="fr-FR" sz="1100" spc="-1" strike="noStrike">
                <a:latin typeface="Arial"/>
              </a:rPr>
              <a:t>A code inspection is an offline test where we read through the code, mentally testing the logic and design choices.</a:t>
            </a:r>
            <a:endParaRPr b="0" lang="fr-CH" sz="1100" spc="-1" strike="noStrike">
              <a:latin typeface="Arial"/>
            </a:endParaRPr>
          </a:p>
          <a:p>
            <a:pPr>
              <a:lnSpc>
                <a:spcPct val="100000"/>
              </a:lnSpc>
              <a:tabLst>
                <a:tab algn="l" pos="0"/>
              </a:tabLst>
            </a:pPr>
            <a:r>
              <a:rPr b="0" lang="fr-FR" sz="1100" spc="-1" strike="noStrike">
                <a:latin typeface="Arial"/>
              </a:rPr>
              <a:t>Static code analysis includes code reviews, code walkthroughs, pair programming, linting (including</a:t>
            </a:r>
            <a:r>
              <a:rPr b="0" lang="fr-FR" sz="1100" spc="-1" strike="noStrike">
                <a:solidFill>
                  <a:srgbClr val="000000"/>
                </a:solidFill>
                <a:latin typeface="Arial"/>
              </a:rPr>
              <a:t> syntax checkers), security audit.</a:t>
            </a:r>
            <a:endParaRPr b="0" lang="fr-CH" sz="1100" spc="-1" strike="noStrike">
              <a:latin typeface="Arial"/>
            </a:endParaRPr>
          </a:p>
          <a:p>
            <a:pPr>
              <a:lnSpc>
                <a:spcPct val="100000"/>
              </a:lnSpc>
              <a:tabLst>
                <a:tab algn="l" pos="0"/>
              </a:tabLst>
            </a:pPr>
            <a:endParaRPr b="0" lang="fr-CH" sz="1100" spc="-1" strike="noStrike">
              <a:latin typeface="Arial"/>
            </a:endParaRPr>
          </a:p>
          <a:p>
            <a:pPr>
              <a:lnSpc>
                <a:spcPct val="100000"/>
              </a:lnSpc>
              <a:tabLst>
                <a:tab algn="l" pos="0"/>
              </a:tabLst>
            </a:pPr>
            <a:r>
              <a:rPr b="0" lang="fr-FR" sz="1100" spc="-1" strike="noStrike">
                <a:solidFill>
                  <a:srgbClr val="000000"/>
                </a:solidFill>
                <a:latin typeface="Arial"/>
              </a:rPr>
              <a:t>Now we go to the Colab, check everyone can use it, then try out fuzz testing.</a:t>
            </a:r>
            <a:endParaRPr b="0" lang="fr-CH" sz="11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381240" y="685800"/>
            <a:ext cx="6095520" cy="3428640"/>
          </a:xfrm>
          <a:prstGeom prst="rect">
            <a:avLst/>
          </a:prstGeom>
        </p:spPr>
      </p:sp>
      <p:sp>
        <p:nvSpPr>
          <p:cNvPr id="149"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fr-FR" sz="1100" spc="-1" strike="noStrike">
                <a:latin typeface="Arial"/>
              </a:rPr>
              <a:t>Can you guess the decimal representation of hex 4A ?</a:t>
            </a:r>
            <a:endParaRPr b="0" lang="fr-CH" sz="1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381240" y="685800"/>
            <a:ext cx="6095520" cy="3428640"/>
          </a:xfrm>
          <a:prstGeom prst="rect">
            <a:avLst/>
          </a:prstGeom>
        </p:spPr>
      </p:sp>
      <p:sp>
        <p:nvSpPr>
          <p:cNvPr id="151"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fr-FR" sz="1100" spc="-1" strike="noStrike">
                <a:latin typeface="Arial"/>
              </a:rPr>
              <a:t>MANY tests - WHO is doing the testing, WHAT is being tested, HOW is the testing being done, WHEN in the development process...</a:t>
            </a:r>
            <a:endParaRPr b="0" lang="fr-CH" sz="1100" spc="-1" strike="noStrike">
              <a:latin typeface="Arial"/>
            </a:endParaRPr>
          </a:p>
          <a:p>
            <a:pPr>
              <a:lnSpc>
                <a:spcPct val="100000"/>
              </a:lnSpc>
              <a:tabLst>
                <a:tab algn="l" pos="0"/>
              </a:tabLst>
            </a:pPr>
            <a:endParaRPr b="0" lang="fr-CH" sz="1100" spc="-1" strike="noStrike">
              <a:latin typeface="Arial"/>
            </a:endParaRPr>
          </a:p>
          <a:p>
            <a:pPr>
              <a:lnSpc>
                <a:spcPct val="100000"/>
              </a:lnSpc>
              <a:tabLst>
                <a:tab algn="l" pos="0"/>
              </a:tabLst>
            </a:pPr>
            <a:r>
              <a:rPr b="0" lang="fr-FR" sz="1100" spc="-1" strike="noStrike">
                <a:latin typeface="Arial"/>
              </a:rPr>
              <a:t>TODO: Needs tests on slide</a:t>
            </a:r>
            <a:endParaRPr b="0" lang="fr-CH" sz="1100" spc="-1" strike="noStrike">
              <a:latin typeface="Arial"/>
            </a:endParaRPr>
          </a:p>
          <a:p>
            <a:pPr>
              <a:lnSpc>
                <a:spcPct val="100000"/>
              </a:lnSpc>
              <a:tabLst>
                <a:tab algn="l" pos="0"/>
              </a:tabLst>
            </a:pPr>
            <a:endParaRPr b="0" lang="fr-CH" sz="1100" spc="-1" strike="noStrike">
              <a:latin typeface="Arial"/>
            </a:endParaRPr>
          </a:p>
          <a:p>
            <a:pPr>
              <a:lnSpc>
                <a:spcPct val="100000"/>
              </a:lnSpc>
              <a:tabLst>
                <a:tab algn="l" pos="0"/>
              </a:tabLst>
            </a:pPr>
            <a:r>
              <a:rPr b="0" lang="fr-FR" sz="1100" spc="-1" strike="noStrike">
                <a:latin typeface="Arial"/>
              </a:rPr>
              <a:t>Function level</a:t>
            </a:r>
            <a:endParaRPr b="0" lang="fr-CH" sz="1100" spc="-1" strike="noStrike">
              <a:latin typeface="Arial"/>
            </a:endParaRPr>
          </a:p>
          <a:p>
            <a:pPr>
              <a:lnSpc>
                <a:spcPct val="100000"/>
              </a:lnSpc>
              <a:tabLst>
                <a:tab algn="l" pos="0"/>
              </a:tabLst>
            </a:pPr>
            <a:r>
              <a:rPr b="0" lang="fr-FR" sz="1100" spc="-1" strike="noStrike">
                <a:latin typeface="Arial"/>
              </a:rPr>
              <a:t>Static testing: code inspection, code walkthrough, code review, syntax checkers</a:t>
            </a:r>
            <a:endParaRPr b="0" lang="fr-CH" sz="1100" spc="-1" strike="noStrike">
              <a:latin typeface="Arial"/>
            </a:endParaRPr>
          </a:p>
          <a:p>
            <a:pPr>
              <a:lnSpc>
                <a:spcPct val="100000"/>
              </a:lnSpc>
              <a:tabLst>
                <a:tab algn="l" pos="0"/>
              </a:tabLst>
            </a:pPr>
            <a:r>
              <a:rPr b="0" lang="fr-FR" sz="1100" spc="-1" strike="noStrike">
                <a:latin typeface="Arial"/>
              </a:rPr>
              <a:t>Dynamic testing: unit testing, fuzz testing</a:t>
            </a:r>
            <a:endParaRPr b="0" lang="fr-CH" sz="1100" spc="-1" strike="noStrike">
              <a:latin typeface="Arial"/>
            </a:endParaRPr>
          </a:p>
          <a:p>
            <a:pPr>
              <a:lnSpc>
                <a:spcPct val="100000"/>
              </a:lnSpc>
              <a:tabLst>
                <a:tab algn="l" pos="0"/>
              </a:tabLst>
            </a:pPr>
            <a:endParaRPr b="0" lang="fr-CH" sz="1100" spc="-1" strike="noStrike">
              <a:latin typeface="Arial"/>
            </a:endParaRPr>
          </a:p>
          <a:p>
            <a:pPr>
              <a:lnSpc>
                <a:spcPct val="100000"/>
              </a:lnSpc>
              <a:tabLst>
                <a:tab algn="l" pos="0"/>
              </a:tabLst>
            </a:pPr>
            <a:r>
              <a:rPr b="0" lang="fr-FR" sz="1100" spc="-1" strike="noStrike">
                <a:latin typeface="Arial"/>
              </a:rPr>
              <a:t>Interface level</a:t>
            </a:r>
            <a:endParaRPr b="0" lang="fr-CH" sz="1100" spc="-1" strike="noStrike">
              <a:latin typeface="Arial"/>
            </a:endParaRPr>
          </a:p>
          <a:p>
            <a:pPr>
              <a:lnSpc>
                <a:spcPct val="100000"/>
              </a:lnSpc>
              <a:tabLst>
                <a:tab algn="l" pos="0"/>
              </a:tabLst>
            </a:pPr>
            <a:r>
              <a:rPr b="0" lang="fr-FR" sz="1100" spc="-1" strike="noStrike">
                <a:latin typeface="Arial"/>
              </a:rPr>
              <a:t>Integration tests, regression tests</a:t>
            </a:r>
            <a:endParaRPr b="0" lang="fr-CH" sz="1100" spc="-1" strike="noStrike">
              <a:latin typeface="Arial"/>
            </a:endParaRPr>
          </a:p>
          <a:p>
            <a:pPr>
              <a:lnSpc>
                <a:spcPct val="100000"/>
              </a:lnSpc>
              <a:tabLst>
                <a:tab algn="l" pos="0"/>
              </a:tabLst>
            </a:pPr>
            <a:endParaRPr b="0" lang="fr-CH" sz="1100" spc="-1" strike="noStrike">
              <a:latin typeface="Arial"/>
            </a:endParaRPr>
          </a:p>
          <a:p>
            <a:pPr>
              <a:lnSpc>
                <a:spcPct val="100000"/>
              </a:lnSpc>
              <a:tabLst>
                <a:tab algn="l" pos="0"/>
              </a:tabLst>
            </a:pPr>
            <a:r>
              <a:rPr b="0" lang="fr-FR" sz="1100" spc="-1" strike="noStrike">
                <a:latin typeface="Arial"/>
              </a:rPr>
              <a:t>System level</a:t>
            </a:r>
            <a:endParaRPr b="0" lang="fr-CH" sz="1100" spc="-1" strike="noStrike">
              <a:latin typeface="Arial"/>
            </a:endParaRPr>
          </a:p>
          <a:p>
            <a:pPr>
              <a:lnSpc>
                <a:spcPct val="100000"/>
              </a:lnSpc>
              <a:tabLst>
                <a:tab algn="l" pos="0"/>
              </a:tabLst>
            </a:pPr>
            <a:r>
              <a:rPr b="0" lang="fr-FR" sz="1100" spc="-1" strike="noStrike">
                <a:latin typeface="Arial"/>
              </a:rPr>
              <a:t>Smoke testing, Compatibility testing, Load testing, Security testing, Performance testing, Stress testing...</a:t>
            </a:r>
            <a:endParaRPr b="0" lang="fr-CH" sz="1100" spc="-1" strike="noStrike">
              <a:latin typeface="Arial"/>
            </a:endParaRPr>
          </a:p>
          <a:p>
            <a:pPr>
              <a:lnSpc>
                <a:spcPct val="100000"/>
              </a:lnSpc>
              <a:tabLst>
                <a:tab algn="l" pos="0"/>
              </a:tabLst>
            </a:pPr>
            <a:endParaRPr b="0" lang="fr-CH" sz="1100" spc="-1" strike="noStrike">
              <a:latin typeface="Arial"/>
            </a:endParaRPr>
          </a:p>
          <a:p>
            <a:pPr>
              <a:lnSpc>
                <a:spcPct val="100000"/>
              </a:lnSpc>
              <a:tabLst>
                <a:tab algn="l" pos="0"/>
              </a:tabLst>
            </a:pPr>
            <a:r>
              <a:rPr b="0" lang="fr-FR" sz="1100" spc="-1" strike="noStrike">
                <a:latin typeface="Arial"/>
              </a:rPr>
              <a:t>User Acceptance Tests</a:t>
            </a:r>
            <a:endParaRPr b="0" lang="fr-CH" sz="1100" spc="-1" strike="noStrike">
              <a:latin typeface="Arial"/>
            </a:endParaRPr>
          </a:p>
          <a:p>
            <a:pPr>
              <a:lnSpc>
                <a:spcPct val="100000"/>
              </a:lnSpc>
              <a:tabLst>
                <a:tab algn="l" pos="0"/>
              </a:tabLst>
            </a:pPr>
            <a:r>
              <a:rPr b="0" lang="fr-FR" sz="1100" spc="-1" strike="noStrike">
                <a:latin typeface="Arial"/>
              </a:rPr>
              <a:t>Is the customer happy?!</a:t>
            </a:r>
            <a:endParaRPr b="0" lang="fr-CH" sz="11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sldImg"/>
          </p:nvPr>
        </p:nvSpPr>
        <p:spPr>
          <a:xfrm>
            <a:off x="381240" y="685800"/>
            <a:ext cx="6095520" cy="3428640"/>
          </a:xfrm>
          <a:prstGeom prst="rect">
            <a:avLst/>
          </a:prstGeom>
        </p:spPr>
      </p:sp>
      <p:sp>
        <p:nvSpPr>
          <p:cNvPr id="153"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tabLst>
                <a:tab algn="l" pos="0"/>
              </a:tabLst>
            </a:pPr>
            <a:r>
              <a:rPr b="0" lang="fr-FR" sz="1100" spc="-1" strike="noStrike">
                <a:latin typeface="Arial"/>
              </a:rPr>
              <a:t>Writing tests is tough - ego, the persistent idea that my code has no bugs and the tests will pass…</a:t>
            </a:r>
            <a:endParaRPr b="0" lang="fr-CH" sz="1100" spc="-1" strike="noStrike">
              <a:latin typeface="Arial"/>
            </a:endParaRPr>
          </a:p>
          <a:p>
            <a:pPr>
              <a:lnSpc>
                <a:spcPct val="100000"/>
              </a:lnSpc>
              <a:tabLst>
                <a:tab algn="l" pos="0"/>
              </a:tabLst>
            </a:pPr>
            <a:r>
              <a:rPr b="0" lang="fr-FR" sz="1100" spc="-1" strike="noStrike">
                <a:latin typeface="Arial"/>
              </a:rPr>
              <a:t>Reminder!!! “Testing is the process of executing a program with the intent of finding errors.”</a:t>
            </a:r>
            <a:endParaRPr b="0" lang="fr-CH" sz="1100" spc="-1" strike="noStrike">
              <a:latin typeface="Arial"/>
            </a:endParaRPr>
          </a:p>
          <a:p>
            <a:pPr>
              <a:lnSpc>
                <a:spcPct val="100000"/>
              </a:lnSpc>
              <a:tabLst>
                <a:tab algn="l" pos="0"/>
              </a:tabLst>
            </a:pPr>
            <a:endParaRPr b="0" lang="fr-CH" sz="1100" spc="-1" strike="noStrike">
              <a:latin typeface="Arial"/>
            </a:endParaRPr>
          </a:p>
          <a:p>
            <a:pPr>
              <a:lnSpc>
                <a:spcPct val="100000"/>
              </a:lnSpc>
              <a:tabLst>
                <a:tab algn="l" pos="0"/>
              </a:tabLst>
            </a:pPr>
            <a:r>
              <a:rPr b="0" lang="fr-FR" sz="1100" spc="-1" strike="noStrike">
                <a:latin typeface="Arial"/>
              </a:rPr>
              <a:t>One of the paradigms from the “Extreme Programming” movement of the late nineties: “Follow the wheel”.</a:t>
            </a:r>
            <a:endParaRPr b="0" lang="fr-CH" sz="1100" spc="-1" strike="noStrike">
              <a:latin typeface="Arial"/>
            </a:endParaRPr>
          </a:p>
          <a:p>
            <a:pPr>
              <a:lnSpc>
                <a:spcPct val="100000"/>
              </a:lnSpc>
              <a:tabLst>
                <a:tab algn="l" pos="0"/>
              </a:tabLst>
            </a:pPr>
            <a:r>
              <a:rPr b="0" lang="fr-FR" sz="1100" spc="-1" strike="noStrike">
                <a:latin typeface="Arial"/>
              </a:rPr>
              <a:t>Examples of companies who use XP - VW...</a:t>
            </a:r>
            <a:endParaRPr b="0" lang="fr-CH" sz="1100" spc="-1" strike="noStrike">
              <a:latin typeface="Arial"/>
            </a:endParaRPr>
          </a:p>
          <a:p>
            <a:pPr>
              <a:lnSpc>
                <a:spcPct val="100000"/>
              </a:lnSpc>
              <a:tabLst>
                <a:tab algn="l" pos="0"/>
              </a:tabLst>
            </a:pPr>
            <a:endParaRPr b="0" lang="fr-CH" sz="1100" spc="-1" strike="noStrike">
              <a:latin typeface="Arial"/>
            </a:endParaRPr>
          </a:p>
          <a:p>
            <a:pPr>
              <a:lnSpc>
                <a:spcPct val="100000"/>
              </a:lnSpc>
              <a:tabLst>
                <a:tab algn="l" pos="0"/>
              </a:tabLst>
            </a:pPr>
            <a:r>
              <a:rPr b="0" lang="fr-FR" sz="1100" spc="-1" strike="noStrike">
                <a:latin typeface="Arial"/>
              </a:rPr>
              <a:t>Advantages:</a:t>
            </a:r>
            <a:endParaRPr b="0" lang="fr-CH" sz="1100" spc="-1" strike="noStrike">
              <a:latin typeface="Arial"/>
            </a:endParaRPr>
          </a:p>
          <a:p>
            <a:pPr>
              <a:lnSpc>
                <a:spcPct val="100000"/>
              </a:lnSpc>
              <a:tabLst>
                <a:tab algn="l" pos="0"/>
              </a:tabLst>
            </a:pPr>
            <a:r>
              <a:rPr b="0" lang="fr-FR" sz="1100" spc="-1" strike="noStrike">
                <a:latin typeface="Arial"/>
              </a:rPr>
              <a:t>Exposes requirement issues early.</a:t>
            </a:r>
            <a:endParaRPr b="0" lang="fr-CH" sz="1100" spc="-1" strike="noStrike">
              <a:latin typeface="Arial"/>
            </a:endParaRPr>
          </a:p>
          <a:p>
            <a:pPr>
              <a:lnSpc>
                <a:spcPct val="100000"/>
              </a:lnSpc>
              <a:tabLst>
                <a:tab algn="l" pos="0"/>
              </a:tabLst>
            </a:pPr>
            <a:r>
              <a:rPr b="0" lang="fr-FR" sz="1100" spc="-1" strike="noStrike">
                <a:latin typeface="Arial"/>
              </a:rPr>
              <a:t>Think through one’s requirements or design before writing functional code.</a:t>
            </a:r>
            <a:endParaRPr b="0" lang="fr-CH" sz="1100" spc="-1" strike="noStrike">
              <a:latin typeface="Arial"/>
            </a:endParaRPr>
          </a:p>
          <a:p>
            <a:pPr>
              <a:lnSpc>
                <a:spcPct val="100000"/>
              </a:lnSpc>
              <a:tabLst>
                <a:tab algn="l" pos="0"/>
              </a:tabLst>
            </a:pPr>
            <a:r>
              <a:rPr b="0" lang="fr-FR" sz="1100" spc="-1" strike="noStrike">
                <a:latin typeface="Arial"/>
              </a:rPr>
              <a:t>Enables the developer to take a small step during building software.</a:t>
            </a:r>
            <a:endParaRPr b="0" lang="fr-CH" sz="1100" spc="-1" strike="noStrike">
              <a:latin typeface="Arial"/>
            </a:endParaRPr>
          </a:p>
          <a:p>
            <a:pPr>
              <a:lnSpc>
                <a:spcPct val="100000"/>
              </a:lnSpc>
              <a:tabLst>
                <a:tab algn="l" pos="0"/>
              </a:tabLst>
            </a:pPr>
            <a:r>
              <a:rPr b="0" lang="fr-FR" sz="1100" spc="-1" strike="noStrike">
                <a:latin typeface="Arial"/>
              </a:rPr>
              <a:t>Values refactoring - easier to keep code alive.</a:t>
            </a:r>
            <a:endParaRPr b="0" lang="fr-CH"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fr-CH"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fr-CH"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fr-CH"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fr-CH"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fr-CH"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fr-CH"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fr-CH"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fr-CH"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fr-CH"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fr-CH"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fr-CH"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fr-CH"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fr-CH"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fr-CH"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fr-CH"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fr-CH"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fr-CH"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fr-CH"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fr-CH"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fr-CH"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fr-CH"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fr-CH"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rmAutofit/>
          </a:bodyPr>
          <a:p>
            <a:pPr algn="ctr"/>
            <a:r>
              <a:rPr b="0" lang="fr-CH" sz="5200" spc="-1" strike="noStrike">
                <a:solidFill>
                  <a:srgbClr val="000000"/>
                </a:solidFill>
                <a:latin typeface="Arial"/>
              </a:rPr>
              <a:t>Cliquez pour éditer le format du texte-titre</a:t>
            </a:r>
            <a:endParaRPr b="0" lang="fr-CH"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461A0AED-E8EA-4EBD-9852-897EE4A69427}" type="slidenum">
              <a:rPr b="0" lang="fr-FR" sz="1000" spc="-1" strike="noStrike">
                <a:solidFill>
                  <a:srgbClr val="595959"/>
                </a:solidFill>
                <a:latin typeface="Arial"/>
                <a:ea typeface="Arial"/>
              </a:rPr>
              <a:t>&lt;numéro&gt;</a:t>
            </a:fld>
            <a:endParaRPr b="0" lang="fr-CH"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fr-CH" sz="1400" spc="-1" strike="noStrike">
                <a:solidFill>
                  <a:srgbClr val="000000"/>
                </a:solidFill>
                <a:latin typeface="Arial"/>
              </a:rPr>
              <a:t>Cliquez pour éditer le format du plan de texte</a:t>
            </a:r>
            <a:endParaRPr b="0" lang="fr-CH"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CH" sz="1400" spc="-1" strike="noStrike">
                <a:solidFill>
                  <a:srgbClr val="000000"/>
                </a:solidFill>
                <a:latin typeface="Arial"/>
              </a:rPr>
              <a:t>Second niveau de plan</a:t>
            </a:r>
            <a:endParaRPr b="0" lang="fr-CH"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CH" sz="1400" spc="-1" strike="noStrike">
                <a:solidFill>
                  <a:srgbClr val="000000"/>
                </a:solidFill>
                <a:latin typeface="Arial"/>
              </a:rPr>
              <a:t>Troisième niveau de plan</a:t>
            </a:r>
            <a:endParaRPr b="0" lang="fr-CH"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CH" sz="1400" spc="-1" strike="noStrike">
                <a:solidFill>
                  <a:srgbClr val="000000"/>
                </a:solidFill>
                <a:latin typeface="Arial"/>
              </a:rPr>
              <a:t>Quatrième niveau de plan</a:t>
            </a:r>
            <a:endParaRPr b="0" lang="fr-CH"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CH" sz="2000" spc="-1" strike="noStrike">
                <a:solidFill>
                  <a:srgbClr val="000000"/>
                </a:solidFill>
                <a:latin typeface="Arial"/>
              </a:rPr>
              <a:t>Cinquième niveau de plan</a:t>
            </a:r>
            <a:endParaRPr b="0" lang="fr-CH"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CH" sz="2000" spc="-1" strike="noStrike">
                <a:solidFill>
                  <a:srgbClr val="000000"/>
                </a:solidFill>
                <a:latin typeface="Arial"/>
              </a:rPr>
              <a:t>Sixième niveau de plan</a:t>
            </a:r>
            <a:endParaRPr b="0" lang="fr-CH"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CH" sz="2000" spc="-1" strike="noStrike">
                <a:solidFill>
                  <a:srgbClr val="000000"/>
                </a:solidFill>
                <a:latin typeface="Arial"/>
              </a:rPr>
              <a:t>Septième niveau de plan</a:t>
            </a:r>
            <a:endParaRPr b="0" lang="fr-CH"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rmAutofit fontScale="97000"/>
          </a:bodyPr>
          <a:p>
            <a:pPr algn="ctr"/>
            <a:r>
              <a:rPr b="0" lang="fr-CH" sz="2800" spc="-1" strike="noStrike">
                <a:solidFill>
                  <a:srgbClr val="000000"/>
                </a:solidFill>
                <a:latin typeface="Arial"/>
              </a:rPr>
              <a:t>Cliquez pour éditer le format du texte-titre</a:t>
            </a:r>
            <a:endParaRPr b="0" lang="fr-CH"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rmAutofit/>
          </a:bodyPr>
          <a:p>
            <a:pPr marL="432000" indent="-324000" algn="ctr">
              <a:spcBef>
                <a:spcPts val="1417"/>
              </a:spcBef>
              <a:buClr>
                <a:srgbClr val="000000"/>
              </a:buClr>
              <a:buSzPct val="45000"/>
              <a:buFont typeface="Wingdings" charset="2"/>
              <a:buChar char=""/>
            </a:pPr>
            <a:r>
              <a:rPr b="0" lang="fr-CH" sz="1800" spc="-1" strike="noStrike">
                <a:solidFill>
                  <a:srgbClr val="000000"/>
                </a:solidFill>
                <a:latin typeface="Arial"/>
              </a:rPr>
              <a:t>Cliquez pour éditer le format du plan de texte</a:t>
            </a:r>
            <a:endParaRPr b="0" lang="fr-CH"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fr-CH" sz="1800" spc="-1" strike="noStrike">
                <a:solidFill>
                  <a:srgbClr val="000000"/>
                </a:solidFill>
                <a:latin typeface="Arial"/>
              </a:rPr>
              <a:t>Second niveau de plan</a:t>
            </a:r>
            <a:endParaRPr b="0" lang="fr-CH"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fr-CH" sz="1800" spc="-1" strike="noStrike">
                <a:solidFill>
                  <a:srgbClr val="000000"/>
                </a:solidFill>
                <a:latin typeface="Arial"/>
              </a:rPr>
              <a:t>Troisième niveau de plan</a:t>
            </a:r>
            <a:endParaRPr b="0" lang="fr-CH"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fr-CH" sz="1800" spc="-1" strike="noStrike">
                <a:solidFill>
                  <a:srgbClr val="000000"/>
                </a:solidFill>
                <a:latin typeface="Arial"/>
              </a:rPr>
              <a:t>Quatrième niveau de plan</a:t>
            </a:r>
            <a:endParaRPr b="0" lang="fr-CH"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fr-CH" sz="1800" spc="-1" strike="noStrike">
                <a:solidFill>
                  <a:srgbClr val="000000"/>
                </a:solidFill>
                <a:latin typeface="Arial"/>
              </a:rPr>
              <a:t>Cinquième niveau de plan</a:t>
            </a:r>
            <a:endParaRPr b="0" lang="fr-CH"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fr-CH" sz="1800" spc="-1" strike="noStrike">
                <a:solidFill>
                  <a:srgbClr val="000000"/>
                </a:solidFill>
                <a:latin typeface="Arial"/>
              </a:rPr>
              <a:t>Sixième niveau de plan</a:t>
            </a:r>
            <a:endParaRPr b="0" lang="fr-CH"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fr-CH" sz="1800" spc="-1" strike="noStrike">
                <a:solidFill>
                  <a:srgbClr val="000000"/>
                </a:solidFill>
                <a:latin typeface="Arial"/>
              </a:rPr>
              <a:t>Septième niveau de plan</a:t>
            </a:r>
            <a:endParaRPr b="0" lang="fr-CH"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C578B8FD-FDE9-4E20-B001-EB45A6DA65ED}" type="slidenum">
              <a:rPr b="0" lang="fr-FR" sz="1000" spc="-1" strike="noStrike">
                <a:solidFill>
                  <a:srgbClr val="595959"/>
                </a:solidFill>
                <a:latin typeface="Arial"/>
                <a:ea typeface="Arial"/>
              </a:rPr>
              <a:t>&lt;numéro&gt;</a:t>
            </a:fld>
            <a:endParaRPr b="0" lang="fr-CH"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8.gif"/><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5.xml"/><Relationship Id="rId8"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colab.research.google.com/drive/1OVBXQoZrvTWxRQeqxFdTe3vGBCb5KVZj?usp=sharing" TargetMode="External"/><Relationship Id="rId3" Type="http://schemas.openxmlformats.org/officeDocument/2006/relationships/slideLayout" Target="../slideLayouts/slideLayout15.xml"/><Relationship Id="rId4"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5.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hyperlink" Target="https://www.youtube.com/watch?v=58jGpV2Cg50&amp;ab_channel=UnityCoin" TargetMode="External"/><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slideLayout" Target="../slideLayouts/slideLayout15.xml"/><Relationship Id="rId7"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11760" y="744480"/>
            <a:ext cx="8520120" cy="2052360"/>
          </a:xfrm>
          <a:prstGeom prst="rect">
            <a:avLst/>
          </a:prstGeom>
          <a:noFill/>
          <a:ln>
            <a:noFill/>
          </a:ln>
        </p:spPr>
        <p:txBody>
          <a:bodyPr tIns="91440" bIns="91440" anchor="b">
            <a:normAutofit/>
          </a:bodyPr>
          <a:p>
            <a:pPr algn="ctr">
              <a:lnSpc>
                <a:spcPct val="100000"/>
              </a:lnSpc>
              <a:tabLst>
                <a:tab algn="l" pos="0"/>
              </a:tabLst>
            </a:pPr>
            <a:r>
              <a:rPr b="0" lang="fr-FR" sz="5200" spc="-1" strike="noStrike">
                <a:solidFill>
                  <a:srgbClr val="000000"/>
                </a:solidFill>
                <a:latin typeface="Arial"/>
                <a:ea typeface="Arial"/>
              </a:rPr>
              <a:t>Tests</a:t>
            </a:r>
            <a:endParaRPr b="0" lang="fr-CH" sz="5200" spc="-1" strike="noStrike">
              <a:solidFill>
                <a:srgbClr val="000000"/>
              </a:solidFill>
              <a:latin typeface="Arial"/>
            </a:endParaRPr>
          </a:p>
        </p:txBody>
      </p:sp>
      <p:sp>
        <p:nvSpPr>
          <p:cNvPr id="85" name="TextShape 2"/>
          <p:cNvSpPr txBox="1"/>
          <p:nvPr/>
        </p:nvSpPr>
        <p:spPr>
          <a:xfrm>
            <a:off x="311760" y="2834280"/>
            <a:ext cx="8520120" cy="792360"/>
          </a:xfrm>
          <a:prstGeom prst="rect">
            <a:avLst/>
          </a:prstGeom>
          <a:noFill/>
          <a:ln>
            <a:noFill/>
          </a:ln>
        </p:spPr>
        <p:txBody>
          <a:bodyPr tIns="91440" bIns="91440">
            <a:normAutofit/>
          </a:bodyPr>
          <a:p>
            <a:pPr algn="ctr">
              <a:lnSpc>
                <a:spcPct val="100000"/>
              </a:lnSpc>
              <a:tabLst>
                <a:tab algn="l" pos="0"/>
              </a:tabLst>
            </a:pPr>
            <a:r>
              <a:rPr b="0" lang="fr-FR" sz="2800" spc="-1" strike="noStrike">
                <a:solidFill>
                  <a:srgbClr val="595959"/>
                </a:solidFill>
                <a:latin typeface="Arial"/>
                <a:ea typeface="Arial"/>
              </a:rPr>
              <a:t>Executing a program with the intent of finding errors</a:t>
            </a:r>
            <a:endParaRPr b="0" lang="fr-CH" sz="2800" spc="-1" strike="noStrike">
              <a:latin typeface="Arial"/>
            </a:endParaRPr>
          </a:p>
        </p:txBody>
      </p:sp>
      <p:sp>
        <p:nvSpPr>
          <p:cNvPr id="86" name="TextShape 3"/>
          <p:cNvSpPr txBox="1"/>
          <p:nvPr/>
        </p:nvSpPr>
        <p:spPr>
          <a:xfrm>
            <a:off x="5823000" y="4025880"/>
            <a:ext cx="2890800" cy="792360"/>
          </a:xfrm>
          <a:prstGeom prst="rect">
            <a:avLst/>
          </a:prstGeom>
          <a:noFill/>
          <a:ln>
            <a:noFill/>
          </a:ln>
        </p:spPr>
        <p:txBody>
          <a:bodyPr tIns="91440" bIns="91440">
            <a:normAutofit/>
          </a:bodyPr>
          <a:p>
            <a:pPr algn="r">
              <a:lnSpc>
                <a:spcPct val="100000"/>
              </a:lnSpc>
              <a:tabLst>
                <a:tab algn="l" pos="0"/>
              </a:tabLst>
            </a:pPr>
            <a:r>
              <a:rPr b="0" lang="fr-FR" sz="2200" spc="-1" strike="noStrike">
                <a:solidFill>
                  <a:srgbClr val="000000"/>
                </a:solidFill>
                <a:latin typeface="Arial"/>
                <a:ea typeface="Arial"/>
              </a:rPr>
              <a:t>Dan Jane</a:t>
            </a:r>
            <a:endParaRPr b="0" lang="fr-CH"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311760" y="1152360"/>
            <a:ext cx="8520120" cy="3416040"/>
          </a:xfrm>
          <a:prstGeom prst="rect">
            <a:avLst/>
          </a:prstGeom>
          <a:noFill/>
          <a:ln>
            <a:noFill/>
          </a:ln>
        </p:spPr>
        <p:txBody>
          <a:bodyPr tIns="91440" bIns="91440">
            <a:normAutofit/>
          </a:bodyPr>
          <a:p>
            <a:pPr>
              <a:lnSpc>
                <a:spcPct val="115000"/>
              </a:lnSpc>
              <a:tabLst>
                <a:tab algn="l" pos="0"/>
              </a:tabLst>
            </a:pPr>
            <a:r>
              <a:rPr b="0" lang="fr-FR" sz="1800" spc="-1" strike="noStrike">
                <a:solidFill>
                  <a:srgbClr val="4285f4"/>
                </a:solidFill>
                <a:latin typeface="Arial"/>
                <a:ea typeface="Arial"/>
              </a:rPr>
              <a:t>All</a:t>
            </a:r>
            <a:r>
              <a:rPr b="0" lang="fr-FR" sz="1800" spc="-1" strike="noStrike">
                <a:solidFill>
                  <a:srgbClr val="595959"/>
                </a:solidFill>
                <a:latin typeface="Arial"/>
                <a:ea typeface="Arial"/>
              </a:rPr>
              <a:t> software has bugs</a:t>
            </a:r>
            <a:endParaRPr b="0" lang="fr-CH" sz="1800" spc="-1" strike="noStrike">
              <a:solidFill>
                <a:srgbClr val="000000"/>
              </a:solidFill>
              <a:latin typeface="Arial"/>
            </a:endParaRPr>
          </a:p>
          <a:p>
            <a:pPr>
              <a:lnSpc>
                <a:spcPct val="115000"/>
              </a:lnSpc>
              <a:spcBef>
                <a:spcPts val="1199"/>
              </a:spcBef>
              <a:tabLst>
                <a:tab algn="l" pos="0"/>
              </a:tabLst>
            </a:pPr>
            <a:r>
              <a:rPr b="0" lang="fr-FR" sz="1800" spc="-1" strike="noStrike">
                <a:solidFill>
                  <a:srgbClr val="595959"/>
                </a:solidFill>
                <a:latin typeface="Arial"/>
                <a:ea typeface="Arial"/>
              </a:rPr>
              <a:t>Find bugs </a:t>
            </a:r>
            <a:r>
              <a:rPr b="0" lang="fr-FR" sz="1800" spc="-1" strike="noStrike">
                <a:solidFill>
                  <a:srgbClr val="4285f4"/>
                </a:solidFill>
                <a:latin typeface="Arial"/>
                <a:ea typeface="Arial"/>
              </a:rPr>
              <a:t>early</a:t>
            </a:r>
            <a:endParaRPr b="0" lang="fr-CH" sz="1800" spc="-1" strike="noStrike">
              <a:solidFill>
                <a:srgbClr val="000000"/>
              </a:solidFill>
              <a:latin typeface="Arial"/>
            </a:endParaRPr>
          </a:p>
          <a:p>
            <a:pPr>
              <a:lnSpc>
                <a:spcPct val="115000"/>
              </a:lnSpc>
              <a:spcBef>
                <a:spcPts val="1199"/>
              </a:spcBef>
              <a:spcAft>
                <a:spcPts val="1199"/>
              </a:spcAft>
              <a:tabLst>
                <a:tab algn="l" pos="0"/>
              </a:tabLst>
            </a:pPr>
            <a:endParaRPr b="0" lang="fr-CH" sz="1800" spc="-1" strike="noStrike">
              <a:solidFill>
                <a:srgbClr val="000000"/>
              </a:solidFill>
              <a:latin typeface="Arial"/>
            </a:endParaRPr>
          </a:p>
        </p:txBody>
      </p:sp>
      <p:sp>
        <p:nvSpPr>
          <p:cNvPr id="133" name="TextShape 2"/>
          <p:cNvSpPr txBox="1"/>
          <p:nvPr/>
        </p:nvSpPr>
        <p:spPr>
          <a:xfrm>
            <a:off x="311760" y="1152360"/>
            <a:ext cx="8520120" cy="3416040"/>
          </a:xfrm>
          <a:prstGeom prst="rect">
            <a:avLst/>
          </a:prstGeom>
          <a:noFill/>
          <a:ln>
            <a:noFill/>
          </a:ln>
        </p:spPr>
        <p:txBody>
          <a:bodyPr tIns="91440" bIns="91440">
            <a:normAutofit/>
          </a:bodyPr>
          <a:p>
            <a:pPr algn="r">
              <a:lnSpc>
                <a:spcPct val="115000"/>
              </a:lnSpc>
              <a:tabLst>
                <a:tab algn="l" pos="0"/>
              </a:tabLst>
            </a:pPr>
            <a:r>
              <a:rPr b="0" lang="fr-FR" sz="1800" spc="-1" strike="noStrike">
                <a:solidFill>
                  <a:srgbClr val="595959"/>
                </a:solidFill>
                <a:latin typeface="Arial"/>
                <a:ea typeface="Arial"/>
              </a:rPr>
              <a:t>Tests are as </a:t>
            </a:r>
            <a:r>
              <a:rPr b="0" lang="fr-FR" sz="1800" spc="-1" strike="noStrike">
                <a:solidFill>
                  <a:srgbClr val="4285f4"/>
                </a:solidFill>
                <a:latin typeface="Arial"/>
                <a:ea typeface="Arial"/>
              </a:rPr>
              <a:t>valuable</a:t>
            </a:r>
            <a:r>
              <a:rPr b="0" lang="fr-FR" sz="1800" spc="-1" strike="noStrike">
                <a:solidFill>
                  <a:srgbClr val="595959"/>
                </a:solidFill>
                <a:latin typeface="Arial"/>
                <a:ea typeface="Arial"/>
              </a:rPr>
              <a:t> as the code</a:t>
            </a:r>
            <a:endParaRPr b="0" lang="fr-CH" sz="1800" spc="-1" strike="noStrike">
              <a:solidFill>
                <a:srgbClr val="000000"/>
              </a:solidFill>
              <a:latin typeface="Arial"/>
            </a:endParaRPr>
          </a:p>
          <a:p>
            <a:pPr algn="r">
              <a:lnSpc>
                <a:spcPct val="115000"/>
              </a:lnSpc>
              <a:spcBef>
                <a:spcPts val="1199"/>
              </a:spcBef>
              <a:tabLst>
                <a:tab algn="l" pos="0"/>
              </a:tabLst>
            </a:pPr>
            <a:r>
              <a:rPr b="0" lang="fr-FR" sz="1800" spc="-1" strike="noStrike">
                <a:solidFill>
                  <a:srgbClr val="595959"/>
                </a:solidFill>
                <a:latin typeface="Arial"/>
                <a:ea typeface="Arial"/>
              </a:rPr>
              <a:t>Testing improves </a:t>
            </a:r>
            <a:r>
              <a:rPr b="0" lang="fr-FR" sz="1800" spc="-1" strike="noStrike">
                <a:solidFill>
                  <a:srgbClr val="4285f4"/>
                </a:solidFill>
                <a:latin typeface="Arial"/>
                <a:ea typeface="Arial"/>
              </a:rPr>
              <a:t>the team</a:t>
            </a:r>
            <a:endParaRPr b="0" lang="fr-CH" sz="1800" spc="-1" strike="noStrike">
              <a:solidFill>
                <a:srgbClr val="000000"/>
              </a:solidFill>
              <a:latin typeface="Arial"/>
            </a:endParaRPr>
          </a:p>
          <a:p>
            <a:pPr>
              <a:lnSpc>
                <a:spcPct val="115000"/>
              </a:lnSpc>
              <a:spcBef>
                <a:spcPts val="1199"/>
              </a:spcBef>
              <a:spcAft>
                <a:spcPts val="1199"/>
              </a:spcAft>
              <a:tabLst>
                <a:tab algn="l" pos="0"/>
              </a:tabLst>
            </a:pPr>
            <a:endParaRPr b="0" lang="fr-CH" sz="1800" spc="-1" strike="noStrike">
              <a:solidFill>
                <a:srgbClr val="000000"/>
              </a:solidFill>
              <a:latin typeface="Arial"/>
            </a:endParaRPr>
          </a:p>
        </p:txBody>
      </p:sp>
      <p:sp>
        <p:nvSpPr>
          <p:cNvPr id="134" name="TextShape 3"/>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fr-FR" sz="2800" spc="-1" strike="noStrike">
                <a:solidFill>
                  <a:srgbClr val="000000"/>
                </a:solidFill>
                <a:latin typeface="Arial"/>
                <a:ea typeface="Arial"/>
              </a:rPr>
              <a:t>Summary</a:t>
            </a:r>
            <a:endParaRPr b="0" lang="fr-CH" sz="2800" spc="-1" strike="noStrike">
              <a:solidFill>
                <a:srgbClr val="000000"/>
              </a:solidFill>
              <a:latin typeface="Arial"/>
            </a:endParaRPr>
          </a:p>
        </p:txBody>
      </p:sp>
      <p:pic>
        <p:nvPicPr>
          <p:cNvPr id="135" name="Google Shape;141;p22" descr=""/>
          <p:cNvPicPr/>
          <p:nvPr/>
        </p:nvPicPr>
        <p:blipFill>
          <a:blip r:embed="rId1"/>
          <a:stretch/>
        </p:blipFill>
        <p:spPr>
          <a:xfrm>
            <a:off x="1654200" y="2174040"/>
            <a:ext cx="5834880" cy="25714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fr-FR" sz="2800" spc="-1" strike="noStrike">
                <a:solidFill>
                  <a:srgbClr val="0097a7"/>
                </a:solidFill>
                <a:latin typeface="Arial"/>
                <a:ea typeface="Arial"/>
              </a:rPr>
              <a:t>Imagine if you went to the doctor and...</a:t>
            </a:r>
            <a:endParaRPr b="0" lang="fr-CH" sz="2800" spc="-1" strike="noStrike">
              <a:solidFill>
                <a:srgbClr val="000000"/>
              </a:solidFill>
              <a:latin typeface="Arial"/>
            </a:endParaRPr>
          </a:p>
        </p:txBody>
      </p:sp>
      <p:sp>
        <p:nvSpPr>
          <p:cNvPr id="88" name="CustomShape 2"/>
          <p:cNvSpPr/>
          <p:nvPr/>
        </p:nvSpPr>
        <p:spPr>
          <a:xfrm>
            <a:off x="692640" y="2392920"/>
            <a:ext cx="1447920" cy="902520"/>
          </a:xfrm>
          <a:prstGeom prst="roundRect">
            <a:avLst>
              <a:gd name="adj" fmla="val 16667"/>
            </a:avLst>
          </a:prstGeom>
          <a:noFill/>
          <a:ln w="38160">
            <a:solidFill>
              <a:schemeClr val="dk2"/>
            </a:solidFill>
            <a:round/>
          </a:ln>
        </p:spPr>
        <p:style>
          <a:lnRef idx="0"/>
          <a:fillRef idx="0"/>
          <a:effectRef idx="0"/>
          <a:fontRef idx="minor"/>
        </p:style>
      </p:sp>
      <p:sp>
        <p:nvSpPr>
          <p:cNvPr id="89" name="CustomShape 3"/>
          <p:cNvSpPr/>
          <p:nvPr/>
        </p:nvSpPr>
        <p:spPr>
          <a:xfrm>
            <a:off x="2900880" y="1965240"/>
            <a:ext cx="1946160" cy="1757880"/>
          </a:xfrm>
          <a:prstGeom prst="flowChartDecision">
            <a:avLst/>
          </a:prstGeom>
          <a:noFill/>
          <a:ln w="38160">
            <a:solidFill>
              <a:schemeClr val="dk2"/>
            </a:solidFill>
            <a:round/>
          </a:ln>
        </p:spPr>
        <p:style>
          <a:lnRef idx="0"/>
          <a:fillRef idx="0"/>
          <a:effectRef idx="0"/>
          <a:fontRef idx="minor"/>
        </p:style>
      </p:sp>
      <p:sp>
        <p:nvSpPr>
          <p:cNvPr id="90" name="CustomShape 4"/>
          <p:cNvSpPr/>
          <p:nvPr/>
        </p:nvSpPr>
        <p:spPr>
          <a:xfrm>
            <a:off x="5159880" y="1170000"/>
            <a:ext cx="1447920" cy="902520"/>
          </a:xfrm>
          <a:prstGeom prst="roundRect">
            <a:avLst>
              <a:gd name="adj" fmla="val 16667"/>
            </a:avLst>
          </a:prstGeom>
          <a:noFill/>
          <a:ln w="38160">
            <a:solidFill>
              <a:schemeClr val="dk2"/>
            </a:solidFill>
            <a:round/>
          </a:ln>
        </p:spPr>
        <p:style>
          <a:lnRef idx="0"/>
          <a:fillRef idx="0"/>
          <a:effectRef idx="0"/>
          <a:fontRef idx="minor"/>
        </p:style>
      </p:sp>
      <p:sp>
        <p:nvSpPr>
          <p:cNvPr id="91" name="CustomShape 5"/>
          <p:cNvSpPr/>
          <p:nvPr/>
        </p:nvSpPr>
        <p:spPr>
          <a:xfrm>
            <a:off x="5159880" y="3638160"/>
            <a:ext cx="1447920" cy="902520"/>
          </a:xfrm>
          <a:prstGeom prst="roundRect">
            <a:avLst>
              <a:gd name="adj" fmla="val 16667"/>
            </a:avLst>
          </a:prstGeom>
          <a:noFill/>
          <a:ln w="38160">
            <a:solidFill>
              <a:schemeClr val="dk2"/>
            </a:solidFill>
            <a:round/>
          </a:ln>
        </p:spPr>
        <p:style>
          <a:lnRef idx="0"/>
          <a:fillRef idx="0"/>
          <a:effectRef idx="0"/>
          <a:fontRef idx="minor"/>
        </p:style>
      </p:sp>
      <p:sp>
        <p:nvSpPr>
          <p:cNvPr id="92" name="CustomShape 6"/>
          <p:cNvSpPr/>
          <p:nvPr/>
        </p:nvSpPr>
        <p:spPr>
          <a:xfrm>
            <a:off x="2140920" y="2844360"/>
            <a:ext cx="75996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93" name="CustomShape 7"/>
          <p:cNvSpPr/>
          <p:nvPr/>
        </p:nvSpPr>
        <p:spPr>
          <a:xfrm rot="16200000">
            <a:off x="4345200" y="1150560"/>
            <a:ext cx="343440" cy="1285560"/>
          </a:xfrm>
          <a:prstGeom prst="bentConnector2">
            <a:avLst/>
          </a:prstGeom>
          <a:noFill/>
          <a:ln w="9360">
            <a:solidFill>
              <a:schemeClr val="dk2"/>
            </a:solidFill>
            <a:round/>
            <a:tailEnd len="med" type="triangle" w="med"/>
          </a:ln>
        </p:spPr>
        <p:style>
          <a:lnRef idx="0"/>
          <a:fillRef idx="0"/>
          <a:effectRef idx="0"/>
          <a:fontRef idx="minor"/>
        </p:style>
      </p:sp>
      <p:sp>
        <p:nvSpPr>
          <p:cNvPr id="94" name="CustomShape 8"/>
          <p:cNvSpPr/>
          <p:nvPr/>
        </p:nvSpPr>
        <p:spPr>
          <a:xfrm flipH="1" rot="16200000">
            <a:off x="4333320" y="3263400"/>
            <a:ext cx="365760" cy="1285560"/>
          </a:xfrm>
          <a:prstGeom prst="bentConnector2">
            <a:avLst/>
          </a:prstGeom>
          <a:noFill/>
          <a:ln w="9360">
            <a:solidFill>
              <a:schemeClr val="dk2"/>
            </a:solidFill>
            <a:round/>
            <a:tailEnd len="med" type="triangle" w="med"/>
          </a:ln>
        </p:spPr>
        <p:style>
          <a:lnRef idx="0"/>
          <a:fillRef idx="0"/>
          <a:effectRef idx="0"/>
          <a:fontRef idx="minor"/>
        </p:style>
      </p:sp>
      <p:pic>
        <p:nvPicPr>
          <p:cNvPr id="95" name="Google Shape;69;p14" descr=""/>
          <p:cNvPicPr/>
          <p:nvPr/>
        </p:nvPicPr>
        <p:blipFill>
          <a:blip r:embed="rId1"/>
          <a:stretch/>
        </p:blipFill>
        <p:spPr>
          <a:xfrm>
            <a:off x="1121400" y="2653920"/>
            <a:ext cx="590040" cy="380520"/>
          </a:xfrm>
          <a:prstGeom prst="rect">
            <a:avLst/>
          </a:prstGeom>
          <a:ln>
            <a:noFill/>
          </a:ln>
        </p:spPr>
      </p:pic>
      <p:pic>
        <p:nvPicPr>
          <p:cNvPr id="96" name="Google Shape;70;p14" descr=""/>
          <p:cNvPicPr/>
          <p:nvPr/>
        </p:nvPicPr>
        <p:blipFill>
          <a:blip r:embed="rId2"/>
          <a:stretch/>
        </p:blipFill>
        <p:spPr>
          <a:xfrm>
            <a:off x="5588640" y="1431000"/>
            <a:ext cx="590040" cy="380520"/>
          </a:xfrm>
          <a:prstGeom prst="rect">
            <a:avLst/>
          </a:prstGeom>
          <a:ln>
            <a:noFill/>
          </a:ln>
        </p:spPr>
      </p:pic>
      <p:pic>
        <p:nvPicPr>
          <p:cNvPr id="97" name="Google Shape;71;p14" descr=""/>
          <p:cNvPicPr/>
          <p:nvPr/>
        </p:nvPicPr>
        <p:blipFill>
          <a:blip r:embed="rId3"/>
          <a:stretch/>
        </p:blipFill>
        <p:spPr>
          <a:xfrm>
            <a:off x="5313960" y="3827520"/>
            <a:ext cx="694800" cy="523440"/>
          </a:xfrm>
          <a:prstGeom prst="rect">
            <a:avLst/>
          </a:prstGeom>
          <a:ln>
            <a:noFill/>
          </a:ln>
        </p:spPr>
      </p:pic>
      <p:pic>
        <p:nvPicPr>
          <p:cNvPr id="98" name="Google Shape;72;p14" descr=""/>
          <p:cNvPicPr/>
          <p:nvPr/>
        </p:nvPicPr>
        <p:blipFill>
          <a:blip r:embed="rId4"/>
          <a:stretch/>
        </p:blipFill>
        <p:spPr>
          <a:xfrm>
            <a:off x="3569400" y="2416320"/>
            <a:ext cx="618840" cy="475920"/>
          </a:xfrm>
          <a:prstGeom prst="rect">
            <a:avLst/>
          </a:prstGeom>
          <a:ln>
            <a:noFill/>
          </a:ln>
        </p:spPr>
      </p:pic>
      <p:pic>
        <p:nvPicPr>
          <p:cNvPr id="99" name="Google Shape;73;p14" descr=""/>
          <p:cNvPicPr/>
          <p:nvPr/>
        </p:nvPicPr>
        <p:blipFill>
          <a:blip r:embed="rId5"/>
          <a:stretch/>
        </p:blipFill>
        <p:spPr>
          <a:xfrm>
            <a:off x="3569400" y="2816280"/>
            <a:ext cx="571320" cy="466200"/>
          </a:xfrm>
          <a:prstGeom prst="rect">
            <a:avLst/>
          </a:prstGeom>
          <a:ln>
            <a:noFill/>
          </a:ln>
        </p:spPr>
      </p:pic>
      <p:sp>
        <p:nvSpPr>
          <p:cNvPr id="100" name="CustomShape 9"/>
          <p:cNvSpPr/>
          <p:nvPr/>
        </p:nvSpPr>
        <p:spPr>
          <a:xfrm>
            <a:off x="3823560" y="1287360"/>
            <a:ext cx="144792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fr-FR" sz="1400" spc="-1" strike="noStrike">
                <a:solidFill>
                  <a:srgbClr val="000000"/>
                </a:solidFill>
                <a:latin typeface="Arial"/>
                <a:ea typeface="Arial"/>
              </a:rPr>
              <a:t>All tests pass</a:t>
            </a:r>
            <a:endParaRPr b="0" lang="fr-CH" sz="1400" spc="-1" strike="noStrike">
              <a:latin typeface="Arial"/>
            </a:endParaRPr>
          </a:p>
        </p:txBody>
      </p:sp>
      <p:sp>
        <p:nvSpPr>
          <p:cNvPr id="101" name="CustomShape 10"/>
          <p:cNvSpPr/>
          <p:nvPr/>
        </p:nvSpPr>
        <p:spPr>
          <a:xfrm>
            <a:off x="3874320" y="4013280"/>
            <a:ext cx="1447920" cy="3963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fr-FR" sz="1400" spc="-1" strike="noStrike">
                <a:solidFill>
                  <a:srgbClr val="000000"/>
                </a:solidFill>
                <a:latin typeface="Arial"/>
                <a:ea typeface="Arial"/>
              </a:rPr>
              <a:t>A test flags</a:t>
            </a:r>
            <a:endParaRPr b="0" lang="fr-CH" sz="1400" spc="-1" strike="noStrike">
              <a:latin typeface="Arial"/>
            </a:endParaRPr>
          </a:p>
        </p:txBody>
      </p:sp>
      <p:sp>
        <p:nvSpPr>
          <p:cNvPr id="102" name="CustomShape 11"/>
          <p:cNvSpPr/>
          <p:nvPr/>
        </p:nvSpPr>
        <p:spPr>
          <a:xfrm>
            <a:off x="6737400" y="1230480"/>
            <a:ext cx="1833120" cy="11574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1" i="1" lang="fr-FR" sz="3200" spc="-1" strike="noStrike">
                <a:solidFill>
                  <a:srgbClr val="38761d"/>
                </a:solidFill>
                <a:latin typeface="Caveat"/>
                <a:ea typeface="Caveat"/>
              </a:rPr>
              <a:t>Success ?!</a:t>
            </a:r>
            <a:endParaRPr b="0" lang="fr-CH" sz="3200" spc="-1" strike="noStrike">
              <a:latin typeface="Arial"/>
            </a:endParaRPr>
          </a:p>
        </p:txBody>
      </p:sp>
      <p:sp>
        <p:nvSpPr>
          <p:cNvPr id="103" name="CustomShape 12"/>
          <p:cNvSpPr/>
          <p:nvPr/>
        </p:nvSpPr>
        <p:spPr>
          <a:xfrm>
            <a:off x="6737400" y="3750840"/>
            <a:ext cx="1833120" cy="115740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1" i="1" lang="fr-FR" sz="3200" spc="-1" strike="noStrike">
                <a:solidFill>
                  <a:srgbClr val="ff0000"/>
                </a:solidFill>
                <a:latin typeface="Caveat"/>
                <a:ea typeface="Caveat"/>
              </a:rPr>
              <a:t>Failure ?!</a:t>
            </a:r>
            <a:endParaRPr b="0" lang="fr-CH" sz="3200" spc="-1" strike="noStrike">
              <a:latin typeface="Arial"/>
            </a:endParaRPr>
          </a:p>
        </p:txBody>
      </p:sp>
      <p:pic>
        <p:nvPicPr>
          <p:cNvPr id="104" name="Google Shape;78;p14" descr=""/>
          <p:cNvPicPr/>
          <p:nvPr/>
        </p:nvPicPr>
        <p:blipFill>
          <a:blip r:embed="rId6"/>
          <a:stretch/>
        </p:blipFill>
        <p:spPr>
          <a:xfrm>
            <a:off x="5856840" y="3870360"/>
            <a:ext cx="561600" cy="43776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fr-FR" sz="2800" spc="-1" strike="noStrike">
                <a:solidFill>
                  <a:srgbClr val="000000"/>
                </a:solidFill>
                <a:latin typeface="Arial"/>
                <a:ea typeface="Arial"/>
              </a:rPr>
              <a:t>Psychology of testing software</a:t>
            </a:r>
            <a:endParaRPr b="0" lang="fr-CH" sz="2800" spc="-1" strike="noStrike">
              <a:solidFill>
                <a:srgbClr val="000000"/>
              </a:solidFill>
              <a:latin typeface="Arial"/>
            </a:endParaRPr>
          </a:p>
        </p:txBody>
      </p:sp>
      <p:sp>
        <p:nvSpPr>
          <p:cNvPr id="106" name="TextShape 2"/>
          <p:cNvSpPr txBox="1"/>
          <p:nvPr/>
        </p:nvSpPr>
        <p:spPr>
          <a:xfrm>
            <a:off x="311760" y="1152360"/>
            <a:ext cx="8520120" cy="3416040"/>
          </a:xfrm>
          <a:prstGeom prst="rect">
            <a:avLst/>
          </a:prstGeom>
          <a:noFill/>
          <a:ln>
            <a:noFill/>
          </a:ln>
        </p:spPr>
        <p:txBody>
          <a:bodyPr tIns="91440" bIns="91440">
            <a:normAutofit/>
          </a:bodyPr>
          <a:p>
            <a:pPr>
              <a:lnSpc>
                <a:spcPct val="115000"/>
              </a:lnSpc>
              <a:tabLst>
                <a:tab algn="l" pos="0"/>
              </a:tabLst>
            </a:pPr>
            <a:r>
              <a:rPr b="0" lang="fr-FR" sz="1800" spc="-1" strike="noStrike">
                <a:solidFill>
                  <a:srgbClr val="595959"/>
                </a:solidFill>
                <a:latin typeface="Arial"/>
                <a:ea typeface="Arial"/>
              </a:rPr>
              <a:t>“</a:t>
            </a:r>
            <a:r>
              <a:rPr b="0" lang="fr-FR" sz="1800" spc="-1" strike="noStrike">
                <a:solidFill>
                  <a:srgbClr val="595959"/>
                </a:solidFill>
                <a:latin typeface="Arial"/>
                <a:ea typeface="Arial"/>
              </a:rPr>
              <a:t>Testing is the process of </a:t>
            </a:r>
            <a:r>
              <a:rPr b="0" lang="fr-FR" sz="1800" spc="-1" strike="noStrike">
                <a:solidFill>
                  <a:srgbClr val="0097a7"/>
                </a:solidFill>
                <a:latin typeface="Arial"/>
                <a:ea typeface="Arial"/>
              </a:rPr>
              <a:t>executing</a:t>
            </a:r>
            <a:r>
              <a:rPr b="0" lang="fr-FR" sz="1800" spc="-1" strike="noStrike">
                <a:solidFill>
                  <a:srgbClr val="595959"/>
                </a:solidFill>
                <a:latin typeface="Arial"/>
                <a:ea typeface="Arial"/>
              </a:rPr>
              <a:t> a program with the </a:t>
            </a:r>
            <a:r>
              <a:rPr b="0" lang="fr-FR" sz="1800" spc="-1" strike="noStrike">
                <a:solidFill>
                  <a:srgbClr val="0097a7"/>
                </a:solidFill>
                <a:latin typeface="Arial"/>
                <a:ea typeface="Arial"/>
              </a:rPr>
              <a:t>intent of finding errors</a:t>
            </a:r>
            <a:r>
              <a:rPr b="0" lang="fr-FR" sz="1800" spc="-1" strike="noStrike">
                <a:solidFill>
                  <a:srgbClr val="595959"/>
                </a:solidFill>
                <a:latin typeface="Arial"/>
                <a:ea typeface="Arial"/>
              </a:rPr>
              <a:t>.”</a:t>
            </a:r>
            <a:endParaRPr b="0" lang="fr-CH" sz="1800" spc="-1" strike="noStrike">
              <a:solidFill>
                <a:srgbClr val="000000"/>
              </a:solidFill>
              <a:latin typeface="Arial"/>
            </a:endParaRPr>
          </a:p>
          <a:p>
            <a:pPr algn="r">
              <a:lnSpc>
                <a:spcPct val="115000"/>
              </a:lnSpc>
              <a:spcBef>
                <a:spcPts val="1199"/>
              </a:spcBef>
              <a:tabLst>
                <a:tab algn="l" pos="0"/>
              </a:tabLst>
            </a:pPr>
            <a:r>
              <a:rPr b="0" lang="fr-FR" sz="1800" spc="-1" strike="noStrike">
                <a:solidFill>
                  <a:srgbClr val="595959"/>
                </a:solidFill>
                <a:latin typeface="Arial"/>
                <a:ea typeface="Arial"/>
              </a:rPr>
              <a:t>Glenford J. Myers, </a:t>
            </a:r>
            <a:r>
              <a:rPr b="0" i="1" lang="fr-FR" sz="1800" spc="-1" strike="noStrike">
                <a:solidFill>
                  <a:srgbClr val="595959"/>
                </a:solidFill>
                <a:latin typeface="Arial"/>
                <a:ea typeface="Arial"/>
              </a:rPr>
              <a:t>The art of software testing</a:t>
            </a:r>
            <a:r>
              <a:rPr b="0" lang="fr-FR" sz="1800" spc="-1" strike="noStrike">
                <a:solidFill>
                  <a:srgbClr val="595959"/>
                </a:solidFill>
                <a:latin typeface="Arial"/>
                <a:ea typeface="Arial"/>
              </a:rPr>
              <a:t> </a:t>
            </a:r>
            <a:r>
              <a:rPr b="1" lang="fr-FR" sz="1800" spc="-1" strike="noStrike">
                <a:solidFill>
                  <a:srgbClr val="595959"/>
                </a:solidFill>
                <a:latin typeface="Arial"/>
                <a:ea typeface="Arial"/>
              </a:rPr>
              <a:t>(</a:t>
            </a:r>
            <a:r>
              <a:rPr b="1" lang="fr-FR" sz="1800" spc="-1" strike="noStrike">
                <a:solidFill>
                  <a:srgbClr val="0097a7"/>
                </a:solidFill>
                <a:latin typeface="Arial"/>
                <a:ea typeface="Arial"/>
              </a:rPr>
              <a:t>1969</a:t>
            </a:r>
            <a:r>
              <a:rPr b="1" lang="fr-FR" sz="1800" spc="-1" strike="noStrike">
                <a:solidFill>
                  <a:srgbClr val="595959"/>
                </a:solidFill>
                <a:latin typeface="Arial"/>
                <a:ea typeface="Arial"/>
              </a:rPr>
              <a:t>).</a:t>
            </a:r>
            <a:endParaRPr b="0" lang="fr-CH" sz="1800" spc="-1" strike="noStrike">
              <a:solidFill>
                <a:srgbClr val="000000"/>
              </a:solidFill>
              <a:latin typeface="Arial"/>
            </a:endParaRPr>
          </a:p>
          <a:p>
            <a:pPr algn="r">
              <a:lnSpc>
                <a:spcPct val="115000"/>
              </a:lnSpc>
              <a:spcBef>
                <a:spcPts val="1199"/>
              </a:spcBef>
              <a:tabLst>
                <a:tab algn="l" pos="0"/>
              </a:tabLst>
            </a:pPr>
            <a:endParaRPr b="0" lang="fr-CH" sz="1800" spc="-1" strike="noStrike">
              <a:solidFill>
                <a:srgbClr val="000000"/>
              </a:solidFill>
              <a:latin typeface="Arial"/>
            </a:endParaRPr>
          </a:p>
          <a:p>
            <a:pPr marL="457200" indent="-342720">
              <a:lnSpc>
                <a:spcPct val="150000"/>
              </a:lnSpc>
              <a:spcBef>
                <a:spcPts val="1199"/>
              </a:spcBef>
              <a:buClr>
                <a:srgbClr val="595959"/>
              </a:buClr>
              <a:buFont typeface="Arial"/>
              <a:buChar char="●"/>
              <a:tabLst>
                <a:tab algn="l" pos="0"/>
              </a:tabLst>
            </a:pPr>
            <a:r>
              <a:rPr b="0" lang="fr-FR" sz="1800" spc="-1" strike="noStrike">
                <a:solidFill>
                  <a:srgbClr val="595959"/>
                </a:solidFill>
                <a:latin typeface="Arial"/>
                <a:ea typeface="Arial"/>
              </a:rPr>
              <a:t>Humans are fallible ∧ Humans design all software ⇒ </a:t>
            </a:r>
            <a:r>
              <a:rPr b="0" lang="fr-FR" sz="1800" spc="-1" strike="noStrike">
                <a:solidFill>
                  <a:srgbClr val="0097a7"/>
                </a:solidFill>
                <a:latin typeface="Arial"/>
                <a:ea typeface="Arial"/>
              </a:rPr>
              <a:t>All software has bugs.</a:t>
            </a:r>
            <a:endParaRPr b="0" lang="fr-CH" sz="1800" spc="-1" strike="noStrike">
              <a:solidFill>
                <a:srgbClr val="000000"/>
              </a:solidFill>
              <a:latin typeface="Arial"/>
            </a:endParaRPr>
          </a:p>
          <a:p>
            <a:pPr>
              <a:lnSpc>
                <a:spcPct val="150000"/>
              </a:lnSpc>
              <a:spcBef>
                <a:spcPts val="1199"/>
              </a:spcBef>
              <a:tabLst>
                <a:tab algn="l" pos="0"/>
              </a:tabLst>
            </a:pPr>
            <a:endParaRPr b="0" lang="fr-CH" sz="1800" spc="-1" strike="noStrike">
              <a:solidFill>
                <a:srgbClr val="000000"/>
              </a:solidFill>
              <a:latin typeface="Arial"/>
            </a:endParaRPr>
          </a:p>
          <a:p>
            <a:pPr>
              <a:lnSpc>
                <a:spcPct val="150000"/>
              </a:lnSpc>
              <a:spcBef>
                <a:spcPts val="1199"/>
              </a:spcBef>
              <a:tabLst>
                <a:tab algn="l" pos="0"/>
              </a:tabLst>
            </a:pPr>
            <a:endParaRPr b="0" lang="fr-CH" sz="1800" spc="-1" strike="noStrike">
              <a:solidFill>
                <a:srgbClr val="000000"/>
              </a:solidFill>
              <a:latin typeface="Arial"/>
            </a:endParaRPr>
          </a:p>
          <a:p>
            <a:pPr>
              <a:lnSpc>
                <a:spcPct val="150000"/>
              </a:lnSpc>
              <a:spcBef>
                <a:spcPts val="1199"/>
              </a:spcBef>
              <a:spcAft>
                <a:spcPts val="1199"/>
              </a:spcAft>
              <a:tabLst>
                <a:tab algn="l" pos="0"/>
              </a:tabLst>
            </a:pPr>
            <a:endParaRPr b="0" lang="fr-CH" sz="1800" spc="-1" strike="noStrike">
              <a:solidFill>
                <a:srgbClr val="000000"/>
              </a:solidFill>
              <a:latin typeface="Arial"/>
            </a:endParaRPr>
          </a:p>
        </p:txBody>
      </p:sp>
      <p:pic>
        <p:nvPicPr>
          <p:cNvPr id="107" name="Google Shape;85;p15" descr=""/>
          <p:cNvPicPr/>
          <p:nvPr/>
        </p:nvPicPr>
        <p:blipFill>
          <a:blip r:embed="rId1"/>
          <a:stretch/>
        </p:blipFill>
        <p:spPr>
          <a:xfrm>
            <a:off x="8241840" y="2190600"/>
            <a:ext cx="590040" cy="38052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fr-FR" sz="2800" spc="-1" strike="noStrike">
                <a:solidFill>
                  <a:srgbClr val="000000"/>
                </a:solidFill>
                <a:latin typeface="Arial"/>
                <a:ea typeface="Arial"/>
              </a:rPr>
              <a:t>Psychology of testing software</a:t>
            </a:r>
            <a:endParaRPr b="0" lang="fr-CH" sz="2800" spc="-1" strike="noStrike">
              <a:solidFill>
                <a:srgbClr val="000000"/>
              </a:solidFill>
              <a:latin typeface="Arial"/>
            </a:endParaRPr>
          </a:p>
        </p:txBody>
      </p:sp>
      <p:sp>
        <p:nvSpPr>
          <p:cNvPr id="109" name="TextShape 2"/>
          <p:cNvSpPr txBox="1"/>
          <p:nvPr/>
        </p:nvSpPr>
        <p:spPr>
          <a:xfrm>
            <a:off x="304560" y="1148760"/>
            <a:ext cx="8520120" cy="3416040"/>
          </a:xfrm>
          <a:prstGeom prst="rect">
            <a:avLst/>
          </a:prstGeom>
          <a:noFill/>
          <a:ln>
            <a:noFill/>
          </a:ln>
        </p:spPr>
        <p:txBody>
          <a:bodyPr tIns="91440" bIns="91440">
            <a:normAutofit fontScale="94000"/>
          </a:bodyPr>
          <a:p>
            <a:pPr>
              <a:lnSpc>
                <a:spcPct val="115000"/>
              </a:lnSpc>
              <a:tabLst>
                <a:tab algn="l" pos="0"/>
              </a:tabLst>
            </a:pPr>
            <a:r>
              <a:rPr b="0" lang="fr-FR" sz="1800" spc="-1" strike="noStrike">
                <a:solidFill>
                  <a:srgbClr val="595959"/>
                </a:solidFill>
                <a:latin typeface="Arial"/>
                <a:ea typeface="Arial"/>
              </a:rPr>
              <a:t>“</a:t>
            </a:r>
            <a:r>
              <a:rPr b="0" lang="fr-FR" sz="1800" spc="-1" strike="noStrike">
                <a:solidFill>
                  <a:srgbClr val="595959"/>
                </a:solidFill>
                <a:latin typeface="Arial"/>
                <a:ea typeface="Arial"/>
              </a:rPr>
              <a:t>Testing is the process of </a:t>
            </a:r>
            <a:r>
              <a:rPr b="0" lang="fr-FR" sz="1800" spc="-1" strike="noStrike">
                <a:solidFill>
                  <a:srgbClr val="0097a7"/>
                </a:solidFill>
                <a:latin typeface="Arial"/>
                <a:ea typeface="Arial"/>
              </a:rPr>
              <a:t>executing</a:t>
            </a:r>
            <a:r>
              <a:rPr b="0" lang="fr-FR" sz="1800" spc="-1" strike="noStrike">
                <a:solidFill>
                  <a:srgbClr val="595959"/>
                </a:solidFill>
                <a:latin typeface="Arial"/>
                <a:ea typeface="Arial"/>
              </a:rPr>
              <a:t> a program with the </a:t>
            </a:r>
            <a:r>
              <a:rPr b="0" lang="fr-FR" sz="1800" spc="-1" strike="noStrike">
                <a:solidFill>
                  <a:srgbClr val="0097a7"/>
                </a:solidFill>
                <a:latin typeface="Arial"/>
                <a:ea typeface="Arial"/>
              </a:rPr>
              <a:t>intent of finding errors</a:t>
            </a:r>
            <a:r>
              <a:rPr b="0" lang="fr-FR" sz="1800" spc="-1" strike="noStrike">
                <a:solidFill>
                  <a:srgbClr val="595959"/>
                </a:solidFill>
                <a:latin typeface="Arial"/>
                <a:ea typeface="Arial"/>
              </a:rPr>
              <a:t>.”</a:t>
            </a:r>
            <a:endParaRPr b="0" lang="fr-CH" sz="1800" spc="-1" strike="noStrike">
              <a:solidFill>
                <a:srgbClr val="000000"/>
              </a:solidFill>
              <a:latin typeface="Arial"/>
            </a:endParaRPr>
          </a:p>
          <a:p>
            <a:pPr algn="r">
              <a:lnSpc>
                <a:spcPct val="115000"/>
              </a:lnSpc>
              <a:spcBef>
                <a:spcPts val="1199"/>
              </a:spcBef>
              <a:tabLst>
                <a:tab algn="l" pos="0"/>
              </a:tabLst>
            </a:pPr>
            <a:r>
              <a:rPr b="0" lang="fr-FR" sz="1800" spc="-1" strike="noStrike">
                <a:solidFill>
                  <a:srgbClr val="595959"/>
                </a:solidFill>
                <a:latin typeface="Arial"/>
                <a:ea typeface="Arial"/>
              </a:rPr>
              <a:t>Glenford J. Myers, </a:t>
            </a:r>
            <a:r>
              <a:rPr b="0" i="1" lang="fr-FR" sz="1800" spc="-1" strike="noStrike">
                <a:solidFill>
                  <a:srgbClr val="595959"/>
                </a:solidFill>
                <a:latin typeface="Arial"/>
                <a:ea typeface="Arial"/>
              </a:rPr>
              <a:t>The art of software testing</a:t>
            </a:r>
            <a:r>
              <a:rPr b="0" lang="fr-FR" sz="1800" spc="-1" strike="noStrike">
                <a:solidFill>
                  <a:srgbClr val="595959"/>
                </a:solidFill>
                <a:latin typeface="Arial"/>
                <a:ea typeface="Arial"/>
              </a:rPr>
              <a:t> </a:t>
            </a:r>
            <a:r>
              <a:rPr b="1" lang="fr-FR" sz="1800" spc="-1" strike="noStrike">
                <a:solidFill>
                  <a:srgbClr val="595959"/>
                </a:solidFill>
                <a:latin typeface="Arial"/>
                <a:ea typeface="Arial"/>
              </a:rPr>
              <a:t>(</a:t>
            </a:r>
            <a:r>
              <a:rPr b="1" lang="fr-FR" sz="1800" spc="-1" strike="noStrike">
                <a:solidFill>
                  <a:srgbClr val="0097a7"/>
                </a:solidFill>
                <a:latin typeface="Arial"/>
                <a:ea typeface="Arial"/>
              </a:rPr>
              <a:t>1969</a:t>
            </a:r>
            <a:r>
              <a:rPr b="1" lang="fr-FR" sz="1800" spc="-1" strike="noStrike">
                <a:solidFill>
                  <a:srgbClr val="595959"/>
                </a:solidFill>
                <a:latin typeface="Arial"/>
                <a:ea typeface="Arial"/>
              </a:rPr>
              <a:t>).</a:t>
            </a:r>
            <a:endParaRPr b="0" lang="fr-CH" sz="1800" spc="-1" strike="noStrike">
              <a:solidFill>
                <a:srgbClr val="000000"/>
              </a:solidFill>
              <a:latin typeface="Arial"/>
            </a:endParaRPr>
          </a:p>
          <a:p>
            <a:pPr algn="r">
              <a:lnSpc>
                <a:spcPct val="115000"/>
              </a:lnSpc>
              <a:spcBef>
                <a:spcPts val="1199"/>
              </a:spcBef>
              <a:tabLst>
                <a:tab algn="l" pos="0"/>
              </a:tabLst>
            </a:pPr>
            <a:endParaRPr b="0" lang="fr-CH" sz="1800" spc="-1" strike="noStrike">
              <a:solidFill>
                <a:srgbClr val="000000"/>
              </a:solidFill>
              <a:latin typeface="Arial"/>
            </a:endParaRPr>
          </a:p>
          <a:p>
            <a:pPr marL="457200" indent="-342720">
              <a:lnSpc>
                <a:spcPct val="150000"/>
              </a:lnSpc>
              <a:spcBef>
                <a:spcPts val="1199"/>
              </a:spcBef>
              <a:buClr>
                <a:srgbClr val="595959"/>
              </a:buClr>
              <a:buFont typeface="Arial"/>
              <a:buChar char="●"/>
              <a:tabLst>
                <a:tab algn="l" pos="0"/>
              </a:tabLst>
            </a:pPr>
            <a:r>
              <a:rPr b="0" lang="fr-FR" sz="1800" spc="-1" strike="noStrike">
                <a:solidFill>
                  <a:srgbClr val="595959"/>
                </a:solidFill>
                <a:latin typeface="Arial"/>
                <a:ea typeface="Arial"/>
              </a:rPr>
              <a:t>Humans are fallible ∧ Humans design all software ⇒ </a:t>
            </a:r>
            <a:r>
              <a:rPr b="0" lang="fr-FR" sz="1800" spc="-1" strike="noStrike">
                <a:solidFill>
                  <a:srgbClr val="0097a7"/>
                </a:solidFill>
                <a:latin typeface="Arial"/>
                <a:ea typeface="Arial"/>
              </a:rPr>
              <a:t>All software has bugs.</a:t>
            </a:r>
            <a:endParaRPr b="0" lang="fr-CH" sz="1800" spc="-1" strike="noStrike">
              <a:solidFill>
                <a:srgbClr val="000000"/>
              </a:solidFill>
              <a:latin typeface="Arial"/>
            </a:endParaRPr>
          </a:p>
          <a:p>
            <a:pPr marL="457200" indent="-342720">
              <a:lnSpc>
                <a:spcPct val="150000"/>
              </a:lnSpc>
              <a:buClr>
                <a:srgbClr val="595959"/>
              </a:buClr>
              <a:buFont typeface="Arial"/>
              <a:buChar char="●"/>
              <a:tabLst>
                <a:tab algn="l" pos="0"/>
              </a:tabLst>
            </a:pPr>
            <a:r>
              <a:rPr b="0" lang="fr-FR" sz="1800" spc="-1" strike="noStrike">
                <a:solidFill>
                  <a:srgbClr val="0097a7"/>
                </a:solidFill>
                <a:latin typeface="Arial"/>
                <a:ea typeface="Arial"/>
              </a:rPr>
              <a:t>Testing takes ≃50%</a:t>
            </a:r>
            <a:r>
              <a:rPr b="0" lang="fr-FR" sz="1800" spc="-1" strike="noStrike">
                <a:solidFill>
                  <a:srgbClr val="595959"/>
                </a:solidFill>
                <a:latin typeface="Arial"/>
                <a:ea typeface="Arial"/>
              </a:rPr>
              <a:t> of cost and time in any software development project.</a:t>
            </a:r>
            <a:endParaRPr b="0" lang="fr-CH" sz="1800" spc="-1" strike="noStrike">
              <a:solidFill>
                <a:srgbClr val="000000"/>
              </a:solidFill>
              <a:latin typeface="Arial"/>
            </a:endParaRPr>
          </a:p>
          <a:p>
            <a:pPr lvl="1" marL="914400" indent="-317160">
              <a:lnSpc>
                <a:spcPct val="150000"/>
              </a:lnSpc>
              <a:buClr>
                <a:srgbClr val="595959"/>
              </a:buClr>
              <a:buFont typeface="Arial"/>
              <a:buChar char="○"/>
              <a:tabLst>
                <a:tab algn="l" pos="0"/>
              </a:tabLst>
            </a:pPr>
            <a:r>
              <a:rPr b="0" lang="fr-FR" sz="1400" spc="-1" strike="noStrike">
                <a:solidFill>
                  <a:srgbClr val="595959"/>
                </a:solidFill>
                <a:latin typeface="Arial"/>
                <a:ea typeface="Arial"/>
              </a:rPr>
              <a:t>Estimate is stable over types of projects and styles of development.</a:t>
            </a:r>
            <a:endParaRPr b="0" lang="fr-CH" sz="1400" spc="-1" strike="noStrike">
              <a:solidFill>
                <a:srgbClr val="000000"/>
              </a:solidFill>
              <a:latin typeface="Arial"/>
            </a:endParaRPr>
          </a:p>
          <a:p>
            <a:pPr lvl="1" marL="914400" indent="-317160">
              <a:lnSpc>
                <a:spcPct val="150000"/>
              </a:lnSpc>
              <a:buClr>
                <a:srgbClr val="595959"/>
              </a:buClr>
              <a:buFont typeface="Arial"/>
              <a:buChar char="○"/>
              <a:tabLst>
                <a:tab algn="l" pos="0"/>
              </a:tabLst>
            </a:pPr>
            <a:r>
              <a:rPr b="0" lang="fr-FR" sz="1400" spc="-1" strike="noStrike">
                <a:solidFill>
                  <a:srgbClr val="595959"/>
                </a:solidFill>
                <a:latin typeface="Arial"/>
                <a:ea typeface="Arial"/>
              </a:rPr>
              <a:t>Estimate has been stable over time.</a:t>
            </a:r>
            <a:endParaRPr b="0" lang="fr-CH" sz="1400" spc="-1" strike="noStrike">
              <a:solidFill>
                <a:srgbClr val="000000"/>
              </a:solidFill>
              <a:latin typeface="Arial"/>
            </a:endParaRPr>
          </a:p>
          <a:p>
            <a:pPr lvl="1" marL="914400" indent="-317160">
              <a:lnSpc>
                <a:spcPct val="150000"/>
              </a:lnSpc>
              <a:buClr>
                <a:srgbClr val="595959"/>
              </a:buClr>
              <a:buFont typeface="Arial"/>
              <a:buChar char="○"/>
              <a:tabLst>
                <a:tab algn="l" pos="0"/>
              </a:tabLst>
            </a:pPr>
            <a:r>
              <a:rPr b="0" lang="fr-FR" sz="1400" spc="-1" strike="noStrike">
                <a:solidFill>
                  <a:srgbClr val="595959"/>
                </a:solidFill>
                <a:latin typeface="Arial"/>
                <a:ea typeface="Arial"/>
              </a:rPr>
              <a:t>Includes identifying bugs, diagnosing the problem, designing a solution, implementation…</a:t>
            </a:r>
            <a:endParaRPr b="0" lang="fr-CH" sz="1400" spc="-1" strike="noStrike">
              <a:solidFill>
                <a:srgbClr val="000000"/>
              </a:solidFill>
              <a:latin typeface="Arial"/>
            </a:endParaRPr>
          </a:p>
          <a:p>
            <a:pPr lvl="1" marL="914400" indent="-317160">
              <a:lnSpc>
                <a:spcPct val="150000"/>
              </a:lnSpc>
              <a:buClr>
                <a:srgbClr val="595959"/>
              </a:buClr>
              <a:buFont typeface="Arial"/>
              <a:buChar char="○"/>
              <a:tabLst>
                <a:tab algn="l" pos="0"/>
              </a:tabLst>
            </a:pPr>
            <a:r>
              <a:rPr b="0" lang="fr-FR" sz="1400" spc="-1" strike="noStrike">
                <a:solidFill>
                  <a:srgbClr val="595959"/>
                </a:solidFill>
                <a:latin typeface="Arial"/>
                <a:ea typeface="Arial"/>
              </a:rPr>
              <a:t>… </a:t>
            </a:r>
            <a:r>
              <a:rPr b="0" lang="fr-FR" sz="1400" spc="-1" strike="noStrike">
                <a:solidFill>
                  <a:srgbClr val="595959"/>
                </a:solidFill>
                <a:latin typeface="Arial"/>
                <a:ea typeface="Arial"/>
              </a:rPr>
              <a:t>and, of course, testing the new code.</a:t>
            </a:r>
            <a:endParaRPr b="0" lang="fr-CH" sz="1400" spc="-1" strike="noStrike">
              <a:solidFill>
                <a:srgbClr val="000000"/>
              </a:solidFill>
              <a:latin typeface="Arial"/>
            </a:endParaRPr>
          </a:p>
        </p:txBody>
      </p:sp>
      <p:pic>
        <p:nvPicPr>
          <p:cNvPr id="110" name="Google Shape;92;p16" descr=""/>
          <p:cNvPicPr/>
          <p:nvPr/>
        </p:nvPicPr>
        <p:blipFill>
          <a:blip r:embed="rId1"/>
          <a:stretch/>
        </p:blipFill>
        <p:spPr>
          <a:xfrm>
            <a:off x="8241840" y="2190600"/>
            <a:ext cx="590040" cy="3805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fr-FR" sz="2800" spc="-1" strike="noStrike">
                <a:solidFill>
                  <a:srgbClr val="000000"/>
                </a:solidFill>
                <a:latin typeface="Arial"/>
                <a:ea typeface="Arial"/>
              </a:rPr>
              <a:t>Principles of testing software</a:t>
            </a:r>
            <a:endParaRPr b="0" lang="fr-CH" sz="2800" spc="-1" strike="noStrike">
              <a:solidFill>
                <a:srgbClr val="000000"/>
              </a:solidFill>
              <a:latin typeface="Arial"/>
            </a:endParaRPr>
          </a:p>
        </p:txBody>
      </p:sp>
      <p:sp>
        <p:nvSpPr>
          <p:cNvPr id="112" name="TextShape 2"/>
          <p:cNvSpPr txBox="1"/>
          <p:nvPr/>
        </p:nvSpPr>
        <p:spPr>
          <a:xfrm>
            <a:off x="311760" y="1152360"/>
            <a:ext cx="8520120" cy="3416040"/>
          </a:xfrm>
          <a:prstGeom prst="rect">
            <a:avLst/>
          </a:prstGeom>
          <a:noFill/>
          <a:ln>
            <a:noFill/>
          </a:ln>
        </p:spPr>
        <p:txBody>
          <a:bodyPr tIns="91440" bIns="91440">
            <a:normAutofit/>
          </a:bodyPr>
          <a:p>
            <a:pPr marL="457200" indent="-342720">
              <a:lnSpc>
                <a:spcPct val="200000"/>
              </a:lnSpc>
              <a:buClr>
                <a:srgbClr val="595959"/>
              </a:buClr>
              <a:buFont typeface="Arial"/>
              <a:buAutoNum type="arabicPeriod"/>
            </a:pPr>
            <a:r>
              <a:rPr b="0" lang="fr-FR" sz="1800" spc="-1" strike="noStrike">
                <a:solidFill>
                  <a:srgbClr val="595959"/>
                </a:solidFill>
                <a:latin typeface="Arial"/>
                <a:ea typeface="Arial"/>
              </a:rPr>
              <a:t>Plan a testing effort knowing that </a:t>
            </a:r>
            <a:r>
              <a:rPr b="0" lang="fr-FR" sz="1800" spc="-1" strike="noStrike">
                <a:solidFill>
                  <a:srgbClr val="0097a7"/>
                </a:solidFill>
                <a:latin typeface="Arial"/>
                <a:ea typeface="Arial"/>
              </a:rPr>
              <a:t>there are errors</a:t>
            </a:r>
            <a:r>
              <a:rPr b="0" lang="fr-FR" sz="1800" spc="-1" strike="noStrike">
                <a:solidFill>
                  <a:srgbClr val="595959"/>
                </a:solidFill>
                <a:latin typeface="Arial"/>
                <a:ea typeface="Arial"/>
              </a:rPr>
              <a:t>.</a:t>
            </a:r>
            <a:endParaRPr b="0" lang="fr-CH" sz="1800" spc="-1" strike="noStrike">
              <a:solidFill>
                <a:srgbClr val="000000"/>
              </a:solidFill>
              <a:latin typeface="Arial"/>
            </a:endParaRPr>
          </a:p>
          <a:p>
            <a:pPr marL="457200" indent="-342720">
              <a:lnSpc>
                <a:spcPct val="200000"/>
              </a:lnSpc>
              <a:buClr>
                <a:srgbClr val="595959"/>
              </a:buClr>
              <a:buFont typeface="Arial"/>
              <a:buAutoNum type="arabicPeriod"/>
            </a:pPr>
            <a:r>
              <a:rPr b="0" lang="fr-FR" sz="1800" spc="-1" strike="noStrike">
                <a:solidFill>
                  <a:srgbClr val="595959"/>
                </a:solidFill>
                <a:latin typeface="Arial"/>
                <a:ea typeface="Arial"/>
              </a:rPr>
              <a:t>A programmer should avoid attempting to </a:t>
            </a:r>
            <a:r>
              <a:rPr b="0" lang="fr-FR" sz="1800" spc="-1" strike="noStrike">
                <a:solidFill>
                  <a:srgbClr val="0097a7"/>
                </a:solidFill>
                <a:latin typeface="Arial"/>
                <a:ea typeface="Arial"/>
              </a:rPr>
              <a:t>test her own program</a:t>
            </a:r>
            <a:r>
              <a:rPr b="0" lang="fr-FR" sz="1800" spc="-1" strike="noStrike">
                <a:solidFill>
                  <a:srgbClr val="595959"/>
                </a:solidFill>
                <a:latin typeface="Arial"/>
                <a:ea typeface="Arial"/>
              </a:rPr>
              <a:t>.</a:t>
            </a:r>
            <a:endParaRPr b="0" lang="fr-CH" sz="1800" spc="-1" strike="noStrike">
              <a:solidFill>
                <a:srgbClr val="000000"/>
              </a:solidFill>
              <a:latin typeface="Arial"/>
            </a:endParaRPr>
          </a:p>
          <a:p>
            <a:pPr marL="457200" indent="-342720">
              <a:lnSpc>
                <a:spcPct val="200000"/>
              </a:lnSpc>
              <a:buClr>
                <a:srgbClr val="595959"/>
              </a:buClr>
              <a:buFont typeface="Arial"/>
              <a:buAutoNum type="arabicPeriod"/>
            </a:pPr>
            <a:r>
              <a:rPr b="0" lang="fr-FR" sz="1800" spc="-1" strike="noStrike">
                <a:solidFill>
                  <a:srgbClr val="595959"/>
                </a:solidFill>
                <a:latin typeface="Arial"/>
                <a:ea typeface="Arial"/>
              </a:rPr>
              <a:t>A necessary part of a test case is a definition of the </a:t>
            </a:r>
            <a:r>
              <a:rPr b="0" lang="fr-FR" sz="1800" spc="-1" strike="noStrike">
                <a:solidFill>
                  <a:srgbClr val="0097a7"/>
                </a:solidFill>
                <a:latin typeface="Arial"/>
                <a:ea typeface="Arial"/>
              </a:rPr>
              <a:t>expected output</a:t>
            </a:r>
            <a:r>
              <a:rPr b="0" lang="fr-FR" sz="1800" spc="-1" strike="noStrike">
                <a:solidFill>
                  <a:srgbClr val="595959"/>
                </a:solidFill>
                <a:latin typeface="Arial"/>
                <a:ea typeface="Arial"/>
              </a:rPr>
              <a:t> or action.</a:t>
            </a:r>
            <a:endParaRPr b="0" lang="fr-CH" sz="1800" spc="-1" strike="noStrike">
              <a:solidFill>
                <a:srgbClr val="000000"/>
              </a:solidFill>
              <a:latin typeface="Arial"/>
            </a:endParaRPr>
          </a:p>
          <a:p>
            <a:pPr marL="457200" indent="-342720">
              <a:lnSpc>
                <a:spcPct val="200000"/>
              </a:lnSpc>
              <a:buClr>
                <a:srgbClr val="595959"/>
              </a:buClr>
              <a:buFont typeface="Arial"/>
              <a:buAutoNum type="arabicPeriod"/>
            </a:pPr>
            <a:r>
              <a:rPr b="0" lang="fr-FR" sz="1800" spc="-1" strike="noStrike">
                <a:solidFill>
                  <a:srgbClr val="0097a7"/>
                </a:solidFill>
                <a:latin typeface="Arial"/>
                <a:ea typeface="Arial"/>
              </a:rPr>
              <a:t>Avoid throwaway test cases</a:t>
            </a:r>
            <a:r>
              <a:rPr b="0" lang="fr-FR" sz="1800" spc="-1" strike="noStrike">
                <a:solidFill>
                  <a:srgbClr val="595959"/>
                </a:solidFill>
                <a:latin typeface="Arial"/>
                <a:ea typeface="Arial"/>
              </a:rPr>
              <a:t> unless the program is a throwaway program.</a:t>
            </a:r>
            <a:endParaRPr b="0" lang="fr-CH" sz="1800" spc="-1" strike="noStrike">
              <a:solidFill>
                <a:srgbClr val="000000"/>
              </a:solidFill>
              <a:latin typeface="Arial"/>
            </a:endParaRPr>
          </a:p>
          <a:p>
            <a:pPr algn="ctr">
              <a:lnSpc>
                <a:spcPct val="115000"/>
              </a:lnSpc>
              <a:spcBef>
                <a:spcPts val="1199"/>
              </a:spcBef>
              <a:spcAft>
                <a:spcPts val="1199"/>
              </a:spcAft>
              <a:tabLst>
                <a:tab algn="l" pos="0"/>
              </a:tabLst>
            </a:pPr>
            <a:r>
              <a:rPr b="0" i="1" lang="fr-FR" sz="1600" spc="-1" strike="noStrike">
                <a:solidFill>
                  <a:srgbClr val="595959"/>
                </a:solidFill>
                <a:latin typeface="Arial"/>
                <a:ea typeface="Arial"/>
              </a:rPr>
              <a:t>“</a:t>
            </a:r>
            <a:r>
              <a:rPr b="0" i="1" lang="fr-FR" sz="1600" spc="-1" strike="noStrike">
                <a:solidFill>
                  <a:srgbClr val="595959"/>
                </a:solidFill>
                <a:latin typeface="Arial"/>
                <a:ea typeface="Arial"/>
              </a:rPr>
              <a:t>The probability of the existence of more errors in a section of program is proportional to the number of errors already found in that section.”</a:t>
            </a:r>
            <a:endParaRPr b="0" lang="fr-CH" sz="1600" spc="-1" strike="noStrike">
              <a:solidFill>
                <a:srgbClr val="000000"/>
              </a:solidFill>
              <a:latin typeface="Arial"/>
            </a:endParaRPr>
          </a:p>
        </p:txBody>
      </p:sp>
      <p:pic>
        <p:nvPicPr>
          <p:cNvPr id="113" name="Google Shape;99;p17" descr=""/>
          <p:cNvPicPr/>
          <p:nvPr/>
        </p:nvPicPr>
        <p:blipFill>
          <a:blip r:embed="rId1"/>
          <a:stretch/>
        </p:blipFill>
        <p:spPr>
          <a:xfrm>
            <a:off x="5860800" y="1152360"/>
            <a:ext cx="590040" cy="3805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fr-FR" sz="2800" spc="-1" strike="noStrike">
                <a:solidFill>
                  <a:srgbClr val="000000"/>
                </a:solidFill>
                <a:latin typeface="Arial"/>
                <a:ea typeface="Arial"/>
              </a:rPr>
              <a:t>An example</a:t>
            </a:r>
            <a:endParaRPr b="0" lang="fr-CH" sz="2800" spc="-1" strike="noStrike">
              <a:solidFill>
                <a:srgbClr val="000000"/>
              </a:solidFill>
              <a:latin typeface="Arial"/>
            </a:endParaRPr>
          </a:p>
        </p:txBody>
      </p:sp>
      <p:pic>
        <p:nvPicPr>
          <p:cNvPr id="115" name="Google Shape;105;p18" descr=""/>
          <p:cNvPicPr/>
          <p:nvPr/>
        </p:nvPicPr>
        <p:blipFill>
          <a:blip r:embed="rId1"/>
          <a:stretch/>
        </p:blipFill>
        <p:spPr>
          <a:xfrm>
            <a:off x="152280" y="1170000"/>
            <a:ext cx="6581520" cy="1618920"/>
          </a:xfrm>
          <a:prstGeom prst="rect">
            <a:avLst/>
          </a:prstGeom>
          <a:ln>
            <a:noFill/>
          </a:ln>
          <a:effectLst>
            <a:outerShdw algn="bl" blurRad="57150" dir="5400000" dist="19080" rotWithShape="0">
              <a:srgbClr val="000000">
                <a:alpha val="50000"/>
              </a:srgbClr>
            </a:outerShdw>
          </a:effectLst>
        </p:spPr>
      </p:pic>
      <p:sp>
        <p:nvSpPr>
          <p:cNvPr id="116" name="CustomShape 2"/>
          <p:cNvSpPr/>
          <p:nvPr/>
        </p:nvSpPr>
        <p:spPr>
          <a:xfrm>
            <a:off x="311760" y="3289680"/>
            <a:ext cx="8608320" cy="60948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fr-FR" sz="1400" spc="-1" strike="noStrike">
                <a:solidFill>
                  <a:srgbClr val="000000"/>
                </a:solidFill>
                <a:latin typeface="Arial"/>
                <a:ea typeface="Arial"/>
              </a:rPr>
              <a:t>Test the code here, using Google Colaboratory:</a:t>
            </a:r>
            <a:endParaRPr b="0" lang="fr-CH" sz="1400" spc="-1" strike="noStrike">
              <a:latin typeface="Arial"/>
            </a:endParaRPr>
          </a:p>
          <a:p>
            <a:pPr>
              <a:lnSpc>
                <a:spcPct val="100000"/>
              </a:lnSpc>
              <a:tabLst>
                <a:tab algn="l" pos="0"/>
              </a:tabLst>
            </a:pPr>
            <a:r>
              <a:rPr b="0" lang="fr-FR" sz="1400" spc="-1" strike="noStrike" u="sng">
                <a:solidFill>
                  <a:srgbClr val="0097a7"/>
                </a:solidFill>
                <a:uFillTx/>
                <a:latin typeface="Arial"/>
                <a:ea typeface="Arial"/>
                <a:hlinkClick r:id="rId2"/>
              </a:rPr>
              <a:t>https://colab.research.google.com/drive/1OVBXQoZrvTWxRQeqxFdTe3vGBCb5KVZj?usp=sharing</a:t>
            </a:r>
            <a:endParaRPr b="0" lang="fr-CH"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fr-FR" sz="2800" spc="-1" strike="noStrike">
                <a:solidFill>
                  <a:srgbClr val="000000"/>
                </a:solidFill>
                <a:latin typeface="Arial"/>
                <a:ea typeface="Arial"/>
              </a:rPr>
              <a:t>An example</a:t>
            </a:r>
            <a:endParaRPr b="0" lang="fr-CH" sz="2800" spc="-1" strike="noStrike">
              <a:solidFill>
                <a:srgbClr val="000000"/>
              </a:solidFill>
              <a:latin typeface="Arial"/>
            </a:endParaRPr>
          </a:p>
        </p:txBody>
      </p:sp>
      <p:pic>
        <p:nvPicPr>
          <p:cNvPr id="118" name="Google Shape;112;p19" descr=""/>
          <p:cNvPicPr/>
          <p:nvPr/>
        </p:nvPicPr>
        <p:blipFill>
          <a:blip r:embed="rId1"/>
          <a:stretch/>
        </p:blipFill>
        <p:spPr>
          <a:xfrm>
            <a:off x="152280" y="1170000"/>
            <a:ext cx="7677720" cy="3820680"/>
          </a:xfrm>
          <a:prstGeom prst="rect">
            <a:avLst/>
          </a:prstGeom>
          <a:ln>
            <a:noFill/>
          </a:ln>
          <a:effectLst>
            <a:outerShdw algn="bl" blurRad="57150" dir="5400000" dist="19080" rotWithShape="0">
              <a:srgbClr val="000000">
                <a:alpha val="50000"/>
              </a:srgbClr>
            </a:outerShdw>
          </a:effectLst>
        </p:spPr>
      </p:pic>
      <p:pic>
        <p:nvPicPr>
          <p:cNvPr id="119" name="Google Shape;113;p19" descr=""/>
          <p:cNvPicPr/>
          <p:nvPr/>
        </p:nvPicPr>
        <p:blipFill>
          <a:blip r:embed="rId2"/>
          <a:stretch/>
        </p:blipFill>
        <p:spPr>
          <a:xfrm>
            <a:off x="5461560" y="4122360"/>
            <a:ext cx="590040" cy="3805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311760" y="444960"/>
            <a:ext cx="8520120" cy="572400"/>
          </a:xfrm>
          <a:prstGeom prst="rect">
            <a:avLst/>
          </a:prstGeom>
          <a:noFill/>
          <a:ln>
            <a:noFill/>
          </a:ln>
        </p:spPr>
        <p:txBody>
          <a:bodyPr tIns="91440" bIns="91440">
            <a:normAutofit fontScale="34000"/>
          </a:bodyPr>
          <a:p>
            <a:pPr>
              <a:lnSpc>
                <a:spcPct val="100000"/>
              </a:lnSpc>
              <a:tabLst>
                <a:tab algn="l" pos="0"/>
              </a:tabLst>
            </a:pPr>
            <a:r>
              <a:rPr b="0" lang="fr-FR" sz="2800" spc="-1" strike="noStrike">
                <a:solidFill>
                  <a:srgbClr val="000000"/>
                </a:solidFill>
                <a:latin typeface="Arial"/>
                <a:ea typeface="Arial"/>
              </a:rPr>
              <a:t>Testing </a:t>
            </a:r>
            <a:r>
              <a:rPr b="0" lang="fr-FR" sz="2800" spc="-1" strike="noStrike">
                <a:solidFill>
                  <a:srgbClr val="0097a7"/>
                </a:solidFill>
                <a:latin typeface="Arial"/>
                <a:ea typeface="Arial"/>
              </a:rPr>
              <a:t>at every step</a:t>
            </a:r>
            <a:r>
              <a:rPr b="0" lang="fr-FR" sz="2800" spc="-1" strike="noStrike">
                <a:solidFill>
                  <a:srgbClr val="000000"/>
                </a:solidFill>
                <a:latin typeface="Arial"/>
                <a:ea typeface="Arial"/>
              </a:rPr>
              <a:t> of the development process: V Model</a:t>
            </a:r>
            <a:endParaRPr b="0" lang="fr-CH" sz="2800" spc="-1" strike="noStrike">
              <a:solidFill>
                <a:srgbClr val="000000"/>
              </a:solidFill>
              <a:latin typeface="Arial"/>
            </a:endParaRPr>
          </a:p>
        </p:txBody>
      </p:sp>
      <p:pic>
        <p:nvPicPr>
          <p:cNvPr id="121" name="Google Shape;119;p20" descr=""/>
          <p:cNvPicPr/>
          <p:nvPr/>
        </p:nvPicPr>
        <p:blipFill>
          <a:blip r:embed="rId1"/>
          <a:stretch/>
        </p:blipFill>
        <p:spPr>
          <a:xfrm>
            <a:off x="1137240" y="1094040"/>
            <a:ext cx="6868800" cy="382068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 name="Google Shape;124;p21" descr=""/>
          <p:cNvPicPr/>
          <p:nvPr/>
        </p:nvPicPr>
        <p:blipFill>
          <a:blip r:embed="rId1"/>
          <a:stretch/>
        </p:blipFill>
        <p:spPr>
          <a:xfrm>
            <a:off x="3939120" y="2270520"/>
            <a:ext cx="561600" cy="437760"/>
          </a:xfrm>
          <a:prstGeom prst="rect">
            <a:avLst/>
          </a:prstGeom>
          <a:ln>
            <a:noFill/>
          </a:ln>
        </p:spPr>
      </p:pic>
      <p:pic>
        <p:nvPicPr>
          <p:cNvPr id="123" name="Google Shape;125;p21" descr=""/>
          <p:cNvPicPr/>
          <p:nvPr/>
        </p:nvPicPr>
        <p:blipFill>
          <a:blip r:embed="rId2"/>
          <a:stretch/>
        </p:blipFill>
        <p:spPr>
          <a:xfrm>
            <a:off x="4399560" y="636840"/>
            <a:ext cx="3849480" cy="4059360"/>
          </a:xfrm>
          <a:prstGeom prst="rect">
            <a:avLst/>
          </a:prstGeom>
          <a:ln>
            <a:noFill/>
          </a:ln>
        </p:spPr>
      </p:pic>
      <p:sp>
        <p:nvSpPr>
          <p:cNvPr id="124"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fr-FR" sz="2800" spc="-1" strike="noStrike">
                <a:solidFill>
                  <a:srgbClr val="000000"/>
                </a:solidFill>
                <a:latin typeface="Arial"/>
                <a:ea typeface="Arial"/>
              </a:rPr>
              <a:t>Test driven development</a:t>
            </a:r>
            <a:endParaRPr b="0" lang="fr-CH" sz="2800" spc="-1" strike="noStrike">
              <a:solidFill>
                <a:srgbClr val="000000"/>
              </a:solidFill>
              <a:latin typeface="Arial"/>
            </a:endParaRPr>
          </a:p>
        </p:txBody>
      </p:sp>
      <p:sp>
        <p:nvSpPr>
          <p:cNvPr id="125" name="CustomShape 2"/>
          <p:cNvSpPr/>
          <p:nvPr/>
        </p:nvSpPr>
        <p:spPr>
          <a:xfrm>
            <a:off x="5751360" y="484200"/>
            <a:ext cx="1671120" cy="876960"/>
          </a:xfrm>
          <a:prstGeom prst="flowChartAlternateProcess">
            <a:avLst/>
          </a:prstGeom>
          <a:solidFill>
            <a:schemeClr val="lt2"/>
          </a:solidFill>
          <a:ln w="9360">
            <a:solidFill>
              <a:schemeClr val="dk2"/>
            </a:solidFill>
            <a:round/>
          </a:ln>
        </p:spPr>
        <p:style>
          <a:lnRef idx="0"/>
          <a:fillRef idx="0"/>
          <a:effectRef idx="0"/>
          <a:fontRef idx="minor"/>
        </p:style>
        <p:txBody>
          <a:bodyPr tIns="91440" bIns="91440" anchor="ctr">
            <a:noAutofit/>
          </a:bodyPr>
          <a:p>
            <a:pPr algn="ctr">
              <a:lnSpc>
                <a:spcPct val="100000"/>
              </a:lnSpc>
              <a:tabLst>
                <a:tab algn="l" pos="0"/>
              </a:tabLst>
            </a:pPr>
            <a:r>
              <a:rPr b="0" lang="fr-FR" sz="1400" spc="-1" strike="noStrike">
                <a:solidFill>
                  <a:srgbClr val="000000"/>
                </a:solidFill>
                <a:latin typeface="Arial"/>
                <a:ea typeface="Arial"/>
              </a:rPr>
              <a:t>Add a unit test for new functionality</a:t>
            </a:r>
            <a:endParaRPr b="0" lang="fr-CH" sz="1400" spc="-1" strike="noStrike">
              <a:latin typeface="Arial"/>
            </a:endParaRPr>
          </a:p>
        </p:txBody>
      </p:sp>
      <p:sp>
        <p:nvSpPr>
          <p:cNvPr id="126" name="CustomShape 3"/>
          <p:cNvSpPr/>
          <p:nvPr/>
        </p:nvSpPr>
        <p:spPr>
          <a:xfrm>
            <a:off x="7041600" y="2747160"/>
            <a:ext cx="1671120" cy="876960"/>
          </a:xfrm>
          <a:prstGeom prst="flowChartAlternateProcess">
            <a:avLst/>
          </a:prstGeom>
          <a:solidFill>
            <a:schemeClr val="lt2"/>
          </a:solidFill>
          <a:ln w="9360">
            <a:solidFill>
              <a:schemeClr val="dk2"/>
            </a:solidFill>
            <a:round/>
          </a:ln>
        </p:spPr>
        <p:style>
          <a:lnRef idx="0"/>
          <a:fillRef idx="0"/>
          <a:effectRef idx="0"/>
          <a:fontRef idx="minor"/>
        </p:style>
        <p:txBody>
          <a:bodyPr tIns="91440" bIns="91440" anchor="ctr">
            <a:noAutofit/>
          </a:bodyPr>
          <a:p>
            <a:pPr algn="ctr">
              <a:lnSpc>
                <a:spcPct val="100000"/>
              </a:lnSpc>
              <a:tabLst>
                <a:tab algn="l" pos="0"/>
              </a:tabLst>
            </a:pPr>
            <a:r>
              <a:rPr b="0" lang="fr-FR" sz="1400" spc="-1" strike="noStrike">
                <a:solidFill>
                  <a:srgbClr val="000000"/>
                </a:solidFill>
                <a:latin typeface="Arial"/>
                <a:ea typeface="Arial"/>
              </a:rPr>
              <a:t>Write minimal code to pass</a:t>
            </a:r>
            <a:endParaRPr b="0" lang="fr-CH" sz="1400" spc="-1" strike="noStrike">
              <a:latin typeface="Arial"/>
            </a:endParaRPr>
          </a:p>
        </p:txBody>
      </p:sp>
      <p:sp>
        <p:nvSpPr>
          <p:cNvPr id="127" name="CustomShape 4"/>
          <p:cNvSpPr/>
          <p:nvPr/>
        </p:nvSpPr>
        <p:spPr>
          <a:xfrm>
            <a:off x="3862800" y="2747160"/>
            <a:ext cx="1671120" cy="876960"/>
          </a:xfrm>
          <a:prstGeom prst="flowChartAlternateProcess">
            <a:avLst/>
          </a:prstGeom>
          <a:solidFill>
            <a:schemeClr val="lt2"/>
          </a:solidFill>
          <a:ln w="9360">
            <a:solidFill>
              <a:schemeClr val="dk2"/>
            </a:solidFill>
            <a:round/>
          </a:ln>
        </p:spPr>
        <p:style>
          <a:lnRef idx="0"/>
          <a:fillRef idx="0"/>
          <a:effectRef idx="0"/>
          <a:fontRef idx="minor"/>
        </p:style>
        <p:txBody>
          <a:bodyPr tIns="91440" bIns="91440" anchor="ctr">
            <a:noAutofit/>
          </a:bodyPr>
          <a:p>
            <a:pPr algn="ctr">
              <a:lnSpc>
                <a:spcPct val="100000"/>
              </a:lnSpc>
              <a:tabLst>
                <a:tab algn="l" pos="0"/>
              </a:tabLst>
            </a:pPr>
            <a:r>
              <a:rPr b="0" lang="fr-FR" sz="1400" spc="-1" strike="noStrike">
                <a:solidFill>
                  <a:srgbClr val="000000"/>
                </a:solidFill>
                <a:latin typeface="Arial"/>
                <a:ea typeface="Arial"/>
              </a:rPr>
              <a:t>Refactor code and rerun tests</a:t>
            </a:r>
            <a:endParaRPr b="0" lang="fr-CH" sz="1400" spc="-1" strike="noStrike">
              <a:latin typeface="Arial"/>
            </a:endParaRPr>
          </a:p>
        </p:txBody>
      </p:sp>
      <p:sp>
        <p:nvSpPr>
          <p:cNvPr id="128" name="CustomShape 5"/>
          <p:cNvSpPr/>
          <p:nvPr/>
        </p:nvSpPr>
        <p:spPr>
          <a:xfrm>
            <a:off x="311760" y="1017720"/>
            <a:ext cx="3474000" cy="1280880"/>
          </a:xfrm>
          <a:prstGeom prst="rect">
            <a:avLst/>
          </a:prstGeom>
          <a:noFill/>
          <a:ln>
            <a:noFill/>
          </a:ln>
        </p:spPr>
        <p:style>
          <a:lnRef idx="0"/>
          <a:fillRef idx="0"/>
          <a:effectRef idx="0"/>
          <a:fontRef idx="minor"/>
        </p:style>
        <p:txBody>
          <a:bodyPr tIns="91440" bIns="91440">
            <a:spAutoFit/>
          </a:bodyPr>
          <a:p>
            <a:pPr>
              <a:lnSpc>
                <a:spcPct val="115000"/>
              </a:lnSpc>
              <a:tabLst>
                <a:tab algn="l" pos="0"/>
              </a:tabLst>
            </a:pPr>
            <a:r>
              <a:rPr b="0" lang="fr-FR" sz="1800" spc="-1" strike="noStrike">
                <a:solidFill>
                  <a:srgbClr val="595959"/>
                </a:solidFill>
                <a:latin typeface="Arial"/>
                <a:ea typeface="Arial"/>
              </a:rPr>
              <a:t>Since writing tests after the code is so tough…</a:t>
            </a:r>
            <a:endParaRPr b="0" lang="fr-CH" sz="1800" spc="-1" strike="noStrike">
              <a:latin typeface="Arial"/>
            </a:endParaRPr>
          </a:p>
          <a:p>
            <a:pPr>
              <a:lnSpc>
                <a:spcPct val="115000"/>
              </a:lnSpc>
              <a:spcBef>
                <a:spcPts val="1199"/>
              </a:spcBef>
              <a:spcAft>
                <a:spcPts val="1199"/>
              </a:spcAft>
              <a:tabLst>
                <a:tab algn="l" pos="0"/>
              </a:tabLst>
            </a:pPr>
            <a:r>
              <a:rPr b="0" lang="fr-FR" sz="1800" spc="-1" strike="noStrike">
                <a:solidFill>
                  <a:srgbClr val="595959"/>
                </a:solidFill>
                <a:latin typeface="Arial"/>
                <a:ea typeface="Arial"/>
              </a:rPr>
              <a:t>...why not </a:t>
            </a:r>
            <a:r>
              <a:rPr b="0" lang="fr-FR" sz="1800" spc="-1" strike="noStrike">
                <a:solidFill>
                  <a:srgbClr val="0097a7"/>
                </a:solidFill>
                <a:latin typeface="Arial"/>
                <a:ea typeface="Arial"/>
              </a:rPr>
              <a:t>write the tests first</a:t>
            </a:r>
            <a:r>
              <a:rPr b="0" lang="fr-FR" sz="1800" spc="-1" strike="noStrike">
                <a:solidFill>
                  <a:srgbClr val="595959"/>
                </a:solidFill>
                <a:latin typeface="Arial"/>
                <a:ea typeface="Arial"/>
              </a:rPr>
              <a:t>?</a:t>
            </a:r>
            <a:endParaRPr b="0" lang="fr-CH" sz="1800" spc="-1" strike="noStrike">
              <a:latin typeface="Arial"/>
            </a:endParaRPr>
          </a:p>
        </p:txBody>
      </p:sp>
      <p:sp>
        <p:nvSpPr>
          <p:cNvPr id="129" name="CustomShape 6"/>
          <p:cNvSpPr/>
          <p:nvPr/>
        </p:nvSpPr>
        <p:spPr>
          <a:xfrm>
            <a:off x="311760" y="4141800"/>
            <a:ext cx="8682120" cy="884160"/>
          </a:xfrm>
          <a:prstGeom prst="rect">
            <a:avLst/>
          </a:prstGeom>
          <a:noFill/>
          <a:ln>
            <a:noFill/>
          </a:ln>
        </p:spPr>
        <p:style>
          <a:lnRef idx="0"/>
          <a:fillRef idx="0"/>
          <a:effectRef idx="0"/>
          <a:fontRef idx="minor"/>
        </p:style>
        <p:txBody>
          <a:bodyPr tIns="91440" bIns="91440">
            <a:spAutoFit/>
          </a:bodyPr>
          <a:p>
            <a:pPr>
              <a:lnSpc>
                <a:spcPct val="100000"/>
              </a:lnSpc>
              <a:tabLst>
                <a:tab algn="l" pos="0"/>
              </a:tabLst>
            </a:pPr>
            <a:r>
              <a:rPr b="0" lang="fr-FR" sz="1800" spc="-1" strike="noStrike">
                <a:solidFill>
                  <a:srgbClr val="595959"/>
                </a:solidFill>
                <a:latin typeface="Arial"/>
                <a:ea typeface="Arial"/>
              </a:rPr>
              <a:t>Hilarious example:</a:t>
            </a:r>
            <a:endParaRPr b="0" lang="fr-CH" sz="1800" spc="-1" strike="noStrike">
              <a:latin typeface="Arial"/>
            </a:endParaRPr>
          </a:p>
          <a:p>
            <a:pPr>
              <a:lnSpc>
                <a:spcPct val="100000"/>
              </a:lnSpc>
              <a:spcBef>
                <a:spcPts val="1199"/>
              </a:spcBef>
              <a:spcAft>
                <a:spcPts val="1199"/>
              </a:spcAft>
              <a:tabLst>
                <a:tab algn="l" pos="0"/>
              </a:tabLst>
            </a:pPr>
            <a:r>
              <a:rPr b="0" lang="fr-FR" sz="1800" spc="-1" strike="noStrike" u="sng">
                <a:solidFill>
                  <a:srgbClr val="0097a7"/>
                </a:solidFill>
                <a:uFillTx/>
                <a:latin typeface="Arial"/>
                <a:ea typeface="Arial"/>
                <a:hlinkClick r:id="rId3"/>
              </a:rPr>
              <a:t>https://www.youtube.com/watch?v=58jGpV2Cg50&amp;ab_channel=UnityCoin</a:t>
            </a:r>
            <a:endParaRPr b="0" lang="fr-CH" sz="1800" spc="-1" strike="noStrike">
              <a:latin typeface="Arial"/>
            </a:endParaRPr>
          </a:p>
        </p:txBody>
      </p:sp>
      <p:pic>
        <p:nvPicPr>
          <p:cNvPr id="130" name="Google Shape;132;p21" descr=""/>
          <p:cNvPicPr/>
          <p:nvPr/>
        </p:nvPicPr>
        <p:blipFill>
          <a:blip r:embed="rId4"/>
          <a:stretch/>
        </p:blipFill>
        <p:spPr>
          <a:xfrm>
            <a:off x="7741440" y="3638160"/>
            <a:ext cx="694800" cy="523440"/>
          </a:xfrm>
          <a:prstGeom prst="rect">
            <a:avLst/>
          </a:prstGeom>
          <a:ln>
            <a:noFill/>
          </a:ln>
        </p:spPr>
      </p:pic>
      <p:pic>
        <p:nvPicPr>
          <p:cNvPr id="131" name="Google Shape;133;p21" descr=""/>
          <p:cNvPicPr/>
          <p:nvPr/>
        </p:nvPicPr>
        <p:blipFill>
          <a:blip r:embed="rId5"/>
          <a:stretch/>
        </p:blipFill>
        <p:spPr>
          <a:xfrm>
            <a:off x="7478640" y="551160"/>
            <a:ext cx="571320" cy="4662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TotalTime>
  <Application>LibreOffice/6.4.6.2$Windows_X86_64 LibreOffice_project/0ce51a4fd21bff07a5c061082cc82c5ed232f115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fr-CH</dc:language>
  <cp:lastModifiedBy/>
  <dcterms:modified xsi:type="dcterms:W3CDTF">2021-03-03T17:09:33Z</dcterms:modified>
  <cp:revision>1</cp:revision>
  <dc:subject/>
  <dc:title/>
</cp:coreProperties>
</file>