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E52957-7331-4876-8238-F58EB6E5EDC6}">
  <a:tblStyle styleId="{F8E52957-7331-4876-8238-F58EB6E5EDC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Shape 10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Shape 1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Shape 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Shape 2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Shape 3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Shape 4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poweredtemplate.com/#check-aemeli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google.com/fonts#UsePlace:use/Collection:Montserrat:400,700|Roboto:400,400italic,700,700italic" TargetMode="External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6575" y="0"/>
            <a:ext cx="97971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4294967295" type="title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YOU ARE READY TO GO :)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325" y="0"/>
            <a:ext cx="102504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663800" y="1011575"/>
            <a:ext cx="7480200" cy="413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ionic platform add 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8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ionic emulate 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HOLA!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50" y="237975"/>
            <a:ext cx="29776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1663800" y="1011575"/>
            <a:ext cx="7480200" cy="413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ionic build ios</a:t>
            </a:r>
          </a:p>
          <a:p>
            <a:pPr lvl="0" rtl="0">
              <a:spcBef>
                <a:spcPts val="0"/>
              </a:spcBef>
              <a:buNone/>
            </a:pPr>
            <a:r>
              <a:rPr b="0" i="0" lang="en" sz="30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(and use .xcodeproj)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ionic run ios device</a:t>
            </a:r>
          </a:p>
          <a:p>
            <a:pPr lvl="0" rtl="0">
              <a:spcBef>
                <a:spcPts val="0"/>
              </a:spcBef>
              <a:buNone/>
            </a:pPr>
            <a:r>
              <a:rPr b="0" i="0" lang="en" sz="30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(some issues with XCode 8.3 and current Cordova version)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3DAF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1219200" y="25739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… WHAT ABOUT SHAREBOOK?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52" name="Shape 152"/>
          <p:cNvSpPr/>
          <p:nvPr/>
        </p:nvSpPr>
        <p:spPr>
          <a:xfrm>
            <a:off x="1836939" y="98847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54" name="Shape 15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57" name="Shape 15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/>
          <p:nvPr/>
        </p:nvSpPr>
        <p:spPr>
          <a:xfrm rot="6223920">
            <a:off x="3953912" y="935425"/>
            <a:ext cx="317280" cy="30295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746847" y="2045898"/>
            <a:ext cx="250223" cy="23892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64155" y="4406300"/>
            <a:ext cx="49413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Presentation starts here..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… WHAT ABOUT SHAREBOOK?</a:t>
            </a:r>
          </a:p>
        </p:txBody>
      </p:sp>
      <p:sp>
        <p:nvSpPr>
          <p:cNvPr id="174" name="Shape 174"/>
          <p:cNvSpPr/>
          <p:nvPr/>
        </p:nvSpPr>
        <p:spPr>
          <a:xfrm>
            <a:off x="1836939" y="98847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5" name="Shape 175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76" name="Shape 17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1415230" y="1774587"/>
            <a:ext cx="659664" cy="659627"/>
            <a:chOff x="576250" y="4319400"/>
            <a:chExt cx="442075" cy="442050"/>
          </a:xfrm>
        </p:grpSpPr>
        <p:sp>
          <p:nvSpPr>
            <p:cNvPr id="179" name="Shape 17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Shape 183"/>
          <p:cNvSpPr/>
          <p:nvPr/>
        </p:nvSpPr>
        <p:spPr>
          <a:xfrm rot="6223920">
            <a:off x="3953912" y="935425"/>
            <a:ext cx="317280" cy="30295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746847" y="2045898"/>
            <a:ext cx="250223" cy="23892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811050" y="1774600"/>
            <a:ext cx="65493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0" lang="en" sz="4800"/>
              <a:t>Thank you!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9FC5E8"/>
                </a:solidFill>
              </a:rPr>
              <a:t>Why?</a:t>
            </a:r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2796050" y="2232675"/>
            <a:ext cx="5571300" cy="255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“Write once, deploy everywhere”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Yeah, yeah, yeah.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 @username</a:t>
            </a:r>
          </a:p>
        </p:txBody>
      </p:sp>
      <p:pic>
        <p:nvPicPr>
          <p:cNvPr descr="photo-1434030216411-0b793f4b4173.jpg" id="192" name="Shape 192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IONIC?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Ionic is…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 &amp; Open Source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Full Cross-Platform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Featurefull (120+ Plugins)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Active (Community, Docs)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 CONCEPT</a:t>
            </a:r>
          </a:p>
        </p:txBody>
      </p:sp>
      <p:sp>
        <p:nvSpPr>
          <p:cNvPr id="219" name="Shape 219"/>
          <p:cNvSpPr txBox="1"/>
          <p:nvPr>
            <p:ph idx="4294967295" type="subTitle"/>
          </p:nvPr>
        </p:nvSpPr>
        <p:spPr>
          <a:xfrm>
            <a:off x="1264100" y="3716350"/>
            <a:ext cx="6512999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221" name="Shape 221"/>
          <p:cNvSpPr/>
          <p:nvPr/>
        </p:nvSpPr>
        <p:spPr>
          <a:xfrm>
            <a:off x="1836939" y="98847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223" name="Shape 223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1415230" y="1774587"/>
            <a:ext cx="659664" cy="659627"/>
            <a:chOff x="576250" y="4319400"/>
            <a:chExt cx="442075" cy="442050"/>
          </a:xfrm>
        </p:grpSpPr>
        <p:sp>
          <p:nvSpPr>
            <p:cNvPr id="226" name="Shape 226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 rot="6223920">
            <a:off x="3953912" y="935425"/>
            <a:ext cx="317280" cy="30295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746847" y="2045898"/>
            <a:ext cx="250223" cy="23892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072050" y="522000"/>
            <a:ext cx="2587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22716" r="7939" t="0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IDEAS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9" name="Shape 269"/>
          <p:cNvSpPr/>
          <p:nvPr/>
        </p:nvSpPr>
        <p:spPr>
          <a:xfrm rot="5400000">
            <a:off x="3556671" y="425822"/>
            <a:ext cx="2321400" cy="2321400"/>
          </a:xfrm>
          <a:prstGeom prst="teardrop">
            <a:avLst>
              <a:gd fmla="val 10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 flipH="1" rot="5400000">
            <a:off x="4021126" y="2881007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fmla="val 10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flipH="1">
            <a:off x="6011839" y="2881007"/>
            <a:ext cx="1550105" cy="1550105"/>
          </a:xfrm>
          <a:prstGeom prst="teardrop">
            <a:avLst>
              <a:gd fmla="val 10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3" name="Shape 273"/>
          <p:cNvGrpSpPr/>
          <p:nvPr/>
        </p:nvGrpSpPr>
        <p:grpSpPr>
          <a:xfrm>
            <a:off x="4224761" y="1222947"/>
            <a:ext cx="1042996" cy="801065"/>
            <a:chOff x="568950" y="3686775"/>
            <a:chExt cx="472500" cy="362900"/>
          </a:xfrm>
        </p:grpSpPr>
        <p:sp>
          <p:nvSpPr>
            <p:cNvPr id="274" name="Shape 27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623716" y="3563713"/>
            <a:ext cx="731852" cy="491877"/>
            <a:chOff x="1244800" y="3717225"/>
            <a:chExt cx="449375" cy="302025"/>
          </a:xfrm>
        </p:grpSpPr>
        <p:sp>
          <p:nvSpPr>
            <p:cNvPr id="278" name="Shape 278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6467153" y="3404589"/>
            <a:ext cx="631710" cy="493577"/>
            <a:chOff x="1923075" y="3694075"/>
            <a:chExt cx="437200" cy="341600"/>
          </a:xfrm>
        </p:grpSpPr>
        <p:sp>
          <p:nvSpPr>
            <p:cNvPr id="285" name="Shape 285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6499186" y="1974453"/>
            <a:ext cx="387865" cy="318444"/>
            <a:chOff x="2599525" y="3688600"/>
            <a:chExt cx="428675" cy="351950"/>
          </a:xfrm>
        </p:grpSpPr>
        <p:sp>
          <p:nvSpPr>
            <p:cNvPr id="295" name="Shape 29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grpSp>
        <p:nvGrpSpPr>
          <p:cNvPr id="305" name="Shape 305"/>
          <p:cNvGrpSpPr/>
          <p:nvPr/>
        </p:nvGrpSpPr>
        <p:grpSpPr>
          <a:xfrm>
            <a:off x="2696797" y="720917"/>
            <a:ext cx="2736682" cy="4131612"/>
            <a:chOff x="-6729413" y="-17360900"/>
            <a:chExt cx="26138325" cy="48436249"/>
          </a:xfrm>
        </p:grpSpPr>
        <p:sp>
          <p:nvSpPr>
            <p:cNvPr id="306" name="Shape 306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Shape 334"/>
          <p:cNvSpPr/>
          <p:nvPr/>
        </p:nvSpPr>
        <p:spPr>
          <a:xfrm>
            <a:off x="6007850" y="35675"/>
            <a:ext cx="2733599" cy="12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</a:p>
        </p:txBody>
      </p:sp>
      <p:sp>
        <p:nvSpPr>
          <p:cNvPr id="335" name="Shape 33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{F8E52957-7331-4876-8238-F58EB6E5EDC6}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43" name="Shape 34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1692749" y="872274"/>
            <a:ext cx="7679531" cy="365835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350" name="Shape 350"/>
          <p:cNvSpPr/>
          <p:nvPr/>
        </p:nvSpPr>
        <p:spPr>
          <a:xfrm>
            <a:off x="2980675" y="1475025"/>
            <a:ext cx="549900" cy="405599"/>
          </a:xfrm>
          <a:prstGeom prst="wedgeRectCallout">
            <a:avLst>
              <a:gd fmla="val 8607" name="adj1"/>
              <a:gd fmla="val 78415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2" name="Shape 352"/>
          <p:cNvSpPr/>
          <p:nvPr/>
        </p:nvSpPr>
        <p:spPr>
          <a:xfrm rot="10800000">
            <a:off x="2243124" y="197430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 rot="10800000">
            <a:off x="3772674" y="34621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4" name="Shape 354"/>
          <p:cNvSpPr/>
          <p:nvPr/>
        </p:nvSpPr>
        <p:spPr>
          <a:xfrm rot="10800000">
            <a:off x="4832774" y="1718325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 rot="10800000">
            <a:off x="5506824" y="36244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6" name="Shape 356"/>
          <p:cNvSpPr/>
          <p:nvPr/>
        </p:nvSpPr>
        <p:spPr>
          <a:xfrm rot="10800000">
            <a:off x="7547599" y="213660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 rot="10800000">
            <a:off x="8200799" y="37867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BUILD UPON?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00" y="714887"/>
            <a:ext cx="6922923" cy="371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4294967295" type="ctrTitle"/>
          </p:nvPr>
        </p:nvSpPr>
        <p:spPr>
          <a:xfrm>
            <a:off x="292125" y="3183550"/>
            <a:ext cx="81659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>
                <a:solidFill>
                  <a:srgbClr val="3D85C6"/>
                </a:solidFill>
              </a:rPr>
              <a:t>89,526,124</a:t>
            </a:r>
          </a:p>
        </p:txBody>
      </p:sp>
      <p:sp>
        <p:nvSpPr>
          <p:cNvPr id="363" name="Shape 363"/>
          <p:cNvSpPr txBox="1"/>
          <p:nvPr>
            <p:ph idx="4294967295" type="subTitle"/>
          </p:nvPr>
        </p:nvSpPr>
        <p:spPr>
          <a:xfrm>
            <a:off x="292125" y="4135454"/>
            <a:ext cx="8165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Whoa! That’s a big number, aren’t you proud?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4294967295" type="ctrTitle"/>
          </p:nvPr>
        </p:nvSpPr>
        <p:spPr>
          <a:xfrm>
            <a:off x="2438400" y="190800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370" name="Shape 370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371" name="Shape 371"/>
          <p:cNvSpPr txBox="1"/>
          <p:nvPr>
            <p:ph idx="4294967295" type="ctrTitle"/>
          </p:nvPr>
        </p:nvSpPr>
        <p:spPr>
          <a:xfrm>
            <a:off x="2438400" y="3505494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372" name="Shape 372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373" name="Shape 373"/>
          <p:cNvSpPr txBox="1"/>
          <p:nvPr>
            <p:ph idx="4294967295" type="ctrTitle"/>
          </p:nvPr>
        </p:nvSpPr>
        <p:spPr>
          <a:xfrm>
            <a:off x="2438400" y="1810047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374" name="Shape 374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cxnSp>
        <p:nvCxnSpPr>
          <p:cNvPr id="376" name="Shape 376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377" name="Shape 377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4" name="Shape 384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695925" y="1846650"/>
            <a:ext cx="1450199" cy="1450199"/>
          </a:xfrm>
          <a:prstGeom prst="ellipse">
            <a:avLst/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386" name="Shape 386"/>
          <p:cNvSpPr/>
          <p:nvPr/>
        </p:nvSpPr>
        <p:spPr>
          <a:xfrm>
            <a:off x="4783162" y="1846650"/>
            <a:ext cx="1450199" cy="1450199"/>
          </a:xfrm>
          <a:prstGeom prst="ellipse">
            <a:avLst/>
          </a:prstGeom>
          <a:solidFill>
            <a:srgbClr val="3D85C6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387" name="Shape 387"/>
          <p:cNvSpPr/>
          <p:nvPr/>
        </p:nvSpPr>
        <p:spPr>
          <a:xfrm>
            <a:off x="6870400" y="1846650"/>
            <a:ext cx="1450199" cy="1450199"/>
          </a:xfrm>
          <a:prstGeom prst="ellipse">
            <a:avLst/>
          </a:prstGeom>
          <a:solidFill>
            <a:srgbClr val="0B539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3" name="Shape 393"/>
          <p:cNvSpPr txBox="1"/>
          <p:nvPr>
            <p:ph idx="2" type="body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7" name="Shape 397"/>
          <p:cNvSpPr txBox="1"/>
          <p:nvPr>
            <p:ph idx="3" type="body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98" name="Shape 39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455343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413" name="Shape 413"/>
          <p:cNvSpPr/>
          <p:nvPr/>
        </p:nvSpPr>
        <p:spPr>
          <a:xfrm>
            <a:off x="4646750" y="839000"/>
            <a:ext cx="1888499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469437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422" name="Shape 422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41781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376800" y="910325"/>
            <a:ext cx="2493299" cy="33335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430" name="Shape 430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3304369" y="788588"/>
            <a:ext cx="4737300" cy="30248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438" name="Shape 438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443" name="Shape 443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</a:p>
        </p:txBody>
      </p:sp>
      <p:sp>
        <p:nvSpPr>
          <p:cNvPr id="445" name="Shape 445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446" name="Shape 446"/>
          <p:cNvSpPr txBox="1"/>
          <p:nvPr>
            <p:ph idx="4294967295" type="subTitle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@username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user@mail.me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>
                <a:solidFill>
                  <a:srgbClr val="9FC5E8"/>
                </a:solidFill>
              </a:rPr>
              <a:t>Why?</a:t>
            </a:r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Write a web app - get the rest.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Embrace the features you need - a simple CLI for app maintenance, Live Reload for development, Custom Themes (shipped with UX) - all with one framework.  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9869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PRESENTATION DESIGN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2465047" y="521650"/>
            <a:ext cx="6258599" cy="312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This presentation uses the following typographies: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</a:t>
            </a:r>
            <a:r>
              <a:rPr b="1" lang="en" sz="1600"/>
              <a:t>Montserrat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</a:t>
            </a:r>
            <a:r>
              <a:rPr b="1" lang="en" sz="1600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https://www.google.com/fonts#UsePlace:use/Collection:Montserrat:400,700|Roboto:400,400italic,700,700italic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Light blue </a:t>
            </a:r>
            <a:r>
              <a:rPr b="1" lang="en" sz="1600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b="1" lang="en" sz="1600">
                <a:solidFill>
                  <a:srgbClr val="3D85C6"/>
                </a:solidFill>
              </a:rPr>
              <a:t>#3d85c6</a:t>
            </a:r>
            <a:r>
              <a:rPr b="1" lang="en" sz="1600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b="1" lang="en" sz="1600"/>
              <a:t>#073763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65050" y="4230250"/>
            <a:ext cx="6258599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1" name="Shape 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200" y="296462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grpSp>
        <p:nvGrpSpPr>
          <p:cNvPr id="468" name="Shape 468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469" name="Shape 46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484" name="Shape 48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490" name="Shape 49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48913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4762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498" name="Shape 49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71042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504" name="Shape 50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512" name="Shape 51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48616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4271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59972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65735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521" name="Shape 52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524" name="Shape 52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527" name="Shape 52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531" name="Shape 53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539" name="Shape 53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546" name="Shape 5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Shape 550"/>
          <p:cNvSpPr/>
          <p:nvPr/>
        </p:nvSpPr>
        <p:spPr>
          <a:xfrm>
            <a:off x="54337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1" name="Shape 551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552" name="Shape 55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555" name="Shape 55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561" name="Shape 56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564" name="Shape 56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572" name="Shape 57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578" name="Shape 57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587" name="Shape 58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592" name="Shape 59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597" name="Shape 59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602" name="Shape 60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605" name="Shape 60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608" name="Shape 60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71370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612" name="Shape 61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615" name="Shape 61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43043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37828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626" name="Shape 62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Shape 628"/>
          <p:cNvSpPr/>
          <p:nvPr/>
        </p:nvSpPr>
        <p:spPr>
          <a:xfrm>
            <a:off x="65540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9" name="Shape 629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630" name="Shape 63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633" name="Shape 63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638" name="Shape 63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Shape 641"/>
          <p:cNvSpPr/>
          <p:nvPr/>
        </p:nvSpPr>
        <p:spPr>
          <a:xfrm>
            <a:off x="77270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2" name="Shape 642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643" name="Shape 64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650" name="Shape 65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660" name="Shape 66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664" name="Shape 66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668" name="Shape 66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674" name="Shape 67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677" name="Shape 67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685" name="Shape 68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692" name="Shape 69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695" name="Shape 69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Shape 699"/>
          <p:cNvSpPr/>
          <p:nvPr/>
        </p:nvSpPr>
        <p:spPr>
          <a:xfrm>
            <a:off x="37060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59967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54317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65602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3" name="Shape 703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704" name="Shape 70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713" name="Shape 71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716" name="Shape 71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723" name="Shape 72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731" name="Shape 73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735" name="Shape 73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742" name="Shape 74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746" name="Shape 74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750" name="Shape 75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756" name="Shape 75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784" name="Shape 78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808" name="Shape 80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823" name="Shape 82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827" name="Shape 82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834" name="Shape 83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843" name="Shape 84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847" name="Shape 84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853" name="Shape 85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861" name="Shape 86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868" name="Shape 86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Shape 877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878" name="Shape 87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890" name="Shape 89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896" name="Shape 89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Shape 903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4" name="Shape 904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905" name="Shape 90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908" name="Shape 90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911" name="Shape 91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1361130" y="32848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477293" y="32848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762828" y="43423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1" name="Shape 92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 AND HOW?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Ionic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03875" y="1626750"/>
            <a:ext cx="189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INSTALLATION OVERVIEW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49" y="1846650"/>
            <a:ext cx="1450200" cy="159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775" y="2259150"/>
            <a:ext cx="1984499" cy="772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124" y="1773175"/>
            <a:ext cx="2661874" cy="1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047800" y="1496275"/>
            <a:ext cx="50484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npm install -g </a:t>
            </a:r>
          </a:p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cordova ionic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047800" y="1496275"/>
            <a:ext cx="54345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ionic start --v2 myApp tabs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4800">
              <a:solidFill>
                <a:srgbClr val="0D1829"/>
              </a:solidFill>
              <a:highlight>
                <a:srgbClr val="ECF0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2047800" y="1496275"/>
            <a:ext cx="54345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0" lang="en" sz="4800">
                <a:solidFill>
                  <a:srgbClr val="3DAFD4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 myApp</a:t>
            </a:r>
            <a:b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ionic serve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