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76" r:id="rId4"/>
    <p:sldId id="277" r:id="rId5"/>
    <p:sldId id="286" r:id="rId6"/>
    <p:sldId id="280" r:id="rId7"/>
    <p:sldId id="281" r:id="rId8"/>
    <p:sldId id="283" r:id="rId9"/>
    <p:sldId id="284"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IGITAL Q GATE SYSTEM" id="{35DD81F0-DD45-4AD6-B8E5-85FC4D208773}">
          <p14:sldIdLst>
            <p14:sldId id="256"/>
            <p14:sldId id="257"/>
            <p14:sldId id="276"/>
            <p14:sldId id="277"/>
            <p14:sldId id="286"/>
            <p14:sldId id="280"/>
            <p14:sldId id="281"/>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816"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43F1B-E00C-4871-93BF-86502B7B7DD0}" type="datetimeFigureOut">
              <a:rPr lang="en-US" smtClean="0"/>
              <a:t>7/20/2023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2A854-6167-45CB-8B8B-F4025797B603}" type="slidenum">
              <a:rPr lang="en-US" smtClean="0"/>
              <a:t>‹Nº›</a:t>
            </a:fld>
            <a:endParaRPr lang="en-US"/>
          </a:p>
        </p:txBody>
      </p:sp>
    </p:spTree>
    <p:extLst>
      <p:ext uri="{BB962C8B-B14F-4D97-AF65-F5344CB8AC3E}">
        <p14:creationId xmlns:p14="http://schemas.microsoft.com/office/powerpoint/2010/main" val="3694761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2</a:t>
            </a:fld>
            <a:endParaRPr lang="en-US"/>
          </a:p>
        </p:txBody>
      </p:sp>
    </p:spTree>
    <p:extLst>
      <p:ext uri="{BB962C8B-B14F-4D97-AF65-F5344CB8AC3E}">
        <p14:creationId xmlns:p14="http://schemas.microsoft.com/office/powerpoint/2010/main" val="423905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3</a:t>
            </a:fld>
            <a:endParaRPr lang="en-US"/>
          </a:p>
        </p:txBody>
      </p:sp>
    </p:spTree>
    <p:extLst>
      <p:ext uri="{BB962C8B-B14F-4D97-AF65-F5344CB8AC3E}">
        <p14:creationId xmlns:p14="http://schemas.microsoft.com/office/powerpoint/2010/main" val="398560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4</a:t>
            </a:fld>
            <a:endParaRPr lang="en-US"/>
          </a:p>
        </p:txBody>
      </p:sp>
    </p:spTree>
    <p:extLst>
      <p:ext uri="{BB962C8B-B14F-4D97-AF65-F5344CB8AC3E}">
        <p14:creationId xmlns:p14="http://schemas.microsoft.com/office/powerpoint/2010/main" val="4280183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5</a:t>
            </a:fld>
            <a:endParaRPr lang="en-US"/>
          </a:p>
        </p:txBody>
      </p:sp>
    </p:spTree>
    <p:extLst>
      <p:ext uri="{BB962C8B-B14F-4D97-AF65-F5344CB8AC3E}">
        <p14:creationId xmlns:p14="http://schemas.microsoft.com/office/powerpoint/2010/main" val="714251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6</a:t>
            </a:fld>
            <a:endParaRPr lang="en-US"/>
          </a:p>
        </p:txBody>
      </p:sp>
    </p:spTree>
    <p:extLst>
      <p:ext uri="{BB962C8B-B14F-4D97-AF65-F5344CB8AC3E}">
        <p14:creationId xmlns:p14="http://schemas.microsoft.com/office/powerpoint/2010/main" val="2166703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7</a:t>
            </a:fld>
            <a:endParaRPr lang="en-US"/>
          </a:p>
        </p:txBody>
      </p:sp>
    </p:spTree>
    <p:extLst>
      <p:ext uri="{BB962C8B-B14F-4D97-AF65-F5344CB8AC3E}">
        <p14:creationId xmlns:p14="http://schemas.microsoft.com/office/powerpoint/2010/main" val="3039081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8</a:t>
            </a:fld>
            <a:endParaRPr lang="en-US"/>
          </a:p>
        </p:txBody>
      </p:sp>
    </p:spTree>
    <p:extLst>
      <p:ext uri="{BB962C8B-B14F-4D97-AF65-F5344CB8AC3E}">
        <p14:creationId xmlns:p14="http://schemas.microsoft.com/office/powerpoint/2010/main" val="866387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9</a:t>
            </a:fld>
            <a:endParaRPr lang="en-US"/>
          </a:p>
        </p:txBody>
      </p:sp>
    </p:spTree>
    <p:extLst>
      <p:ext uri="{BB962C8B-B14F-4D97-AF65-F5344CB8AC3E}">
        <p14:creationId xmlns:p14="http://schemas.microsoft.com/office/powerpoint/2010/main" val="2865419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10</a:t>
            </a:fld>
            <a:endParaRPr lang="en-US"/>
          </a:p>
        </p:txBody>
      </p:sp>
    </p:spTree>
    <p:extLst>
      <p:ext uri="{BB962C8B-B14F-4D97-AF65-F5344CB8AC3E}">
        <p14:creationId xmlns:p14="http://schemas.microsoft.com/office/powerpoint/2010/main" val="3829023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44435-5F02-6499-3D6C-5267E91FEC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8013D913-B124-0167-BA6B-D5450BBD32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4191FF9B-8AA3-BB48-739B-F15B3939C8DF}"/>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F10F45FB-9EE9-3E74-4B0C-272D3E1AA84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332A620-1F02-CFD0-C57C-F21C855EE92C}"/>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3327270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BFB0BE-54B2-C727-4DB7-89AA91003BB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8EEF3314-C6F3-6630-9465-A74D7C9E9C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BA3A670F-CD1D-81C9-0C66-D3F798599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A2135E5-3375-ED4F-1362-6527D5181448}"/>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6" name="Marcador de pie de página 5">
            <a:extLst>
              <a:ext uri="{FF2B5EF4-FFF2-40B4-BE49-F238E27FC236}">
                <a16:creationId xmlns:a16="http://schemas.microsoft.com/office/drawing/2014/main" id="{D441F307-A7FF-D0BE-5B40-F05095207BDD}"/>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01FBB944-052F-0B82-2F80-2A5415E04315}"/>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1341742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D544B-9740-06C4-C570-F3D0BA89B5A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015651EE-A460-9CD5-1903-26BEDF8FAC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0375D08E-D14A-3DCB-EF7B-A43F85719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7C4806-A499-71C7-5A31-36D29FE2A7B1}"/>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6" name="Marcador de pie de página 5">
            <a:extLst>
              <a:ext uri="{FF2B5EF4-FFF2-40B4-BE49-F238E27FC236}">
                <a16:creationId xmlns:a16="http://schemas.microsoft.com/office/drawing/2014/main" id="{309ABD31-1AF5-9693-30FE-82E64C27FC7B}"/>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CAD79F09-71CE-1296-3AF2-F78D0BC97180}"/>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1289329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289688-2E99-3049-8202-E3D7BF20F844}"/>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07999458-78A8-6D3C-796B-F8BC08F4F28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A524EB32-76D1-EA8A-E127-3185962CAE49}"/>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226E12E9-997C-5B92-E1D6-DF0060C8F29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22A4F25-7DF2-FC9B-8201-8C1082582450}"/>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4281700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722BF85-79B8-AA21-CA58-D86259D835C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1818EEB1-6C87-396C-99A0-15791DDDD23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121E9DA-F890-3D34-D710-63591B8560E0}"/>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D817C07C-7231-CEDD-CF2B-26B201AB12B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ED0A54BB-91E0-3BA9-3CFE-974BA8CDE996}"/>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3148289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lumMod val="40000"/>
            <a:lumOff val="60000"/>
          </a:schemeClr>
        </a:solidFill>
        <a:effectLst/>
      </p:bgPr>
    </p:bg>
    <p:spTree>
      <p:nvGrpSpPr>
        <p:cNvPr id="1" name=""/>
        <p:cNvGrpSpPr/>
        <p:nvPr/>
      </p:nvGrpSpPr>
      <p:grpSpPr>
        <a:xfrm>
          <a:off x="0" y="0"/>
          <a:ext cx="0" cy="0"/>
          <a:chOff x="0" y="0"/>
          <a:chExt cx="0" cy="0"/>
        </a:xfrm>
      </p:grpSpPr>
      <p:graphicFrame>
        <p:nvGraphicFramePr>
          <p:cNvPr id="8" name="Tabla 8">
            <a:extLst>
              <a:ext uri="{FF2B5EF4-FFF2-40B4-BE49-F238E27FC236}">
                <a16:creationId xmlns:a16="http://schemas.microsoft.com/office/drawing/2014/main" id="{70C14EC3-48A4-5B99-A64A-1602688191AE}"/>
              </a:ext>
            </a:extLst>
          </p:cNvPr>
          <p:cNvGraphicFramePr>
            <a:graphicFrameLocks noGrp="1"/>
          </p:cNvGraphicFramePr>
          <p:nvPr userDrawn="1">
            <p:extLst>
              <p:ext uri="{D42A27DB-BD31-4B8C-83A1-F6EECF244321}">
                <p14:modId xmlns:p14="http://schemas.microsoft.com/office/powerpoint/2010/main" val="3061377917"/>
              </p:ext>
            </p:extLst>
          </p:nvPr>
        </p:nvGraphicFramePr>
        <p:xfrm>
          <a:off x="648000" y="169200"/>
          <a:ext cx="7675200" cy="1101600"/>
        </p:xfrm>
        <a:graphic>
          <a:graphicData uri="http://schemas.openxmlformats.org/drawingml/2006/table">
            <a:tbl>
              <a:tblPr firstRow="1" bandRow="1">
                <a:tableStyleId>{5C22544A-7EE6-4342-B048-85BDC9FD1C3A}</a:tableStyleId>
              </a:tblPr>
              <a:tblGrid>
                <a:gridCol w="3837600">
                  <a:extLst>
                    <a:ext uri="{9D8B030D-6E8A-4147-A177-3AD203B41FA5}">
                      <a16:colId xmlns:a16="http://schemas.microsoft.com/office/drawing/2014/main" val="2461310811"/>
                    </a:ext>
                  </a:extLst>
                </a:gridCol>
                <a:gridCol w="3837600">
                  <a:extLst>
                    <a:ext uri="{9D8B030D-6E8A-4147-A177-3AD203B41FA5}">
                      <a16:colId xmlns:a16="http://schemas.microsoft.com/office/drawing/2014/main" val="2083559765"/>
                    </a:ext>
                  </a:extLst>
                </a:gridCol>
              </a:tblGrid>
              <a:tr h="1101600">
                <a:tc>
                  <a:txBody>
                    <a:bodyPr/>
                    <a:lstStyle/>
                    <a:p>
                      <a:endParaRPr lang="es-MX" sz="1700" dirty="0"/>
                    </a:p>
                  </a:txBody>
                  <a:tcPr marL="86346" marR="86346" marT="43173" marB="431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s-MX" sz="1700" dirty="0"/>
                    </a:p>
                  </a:txBody>
                  <a:tcPr marL="86346" marR="86346" marT="43173" marB="431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3301948"/>
                  </a:ext>
                </a:extLst>
              </a:tr>
            </a:tbl>
          </a:graphicData>
        </a:graphic>
      </p:graphicFrame>
      <p:sp>
        <p:nvSpPr>
          <p:cNvPr id="15" name="Marcador de posición de imagen 14">
            <a:extLst>
              <a:ext uri="{FF2B5EF4-FFF2-40B4-BE49-F238E27FC236}">
                <a16:creationId xmlns:a16="http://schemas.microsoft.com/office/drawing/2014/main" id="{9208A34C-0D4E-6B66-656D-0256AE3AD60F}"/>
              </a:ext>
            </a:extLst>
          </p:cNvPr>
          <p:cNvSpPr>
            <a:spLocks noGrp="1"/>
          </p:cNvSpPr>
          <p:nvPr>
            <p:ph type="pic" sz="quarter" idx="14"/>
          </p:nvPr>
        </p:nvSpPr>
        <p:spPr>
          <a:xfrm>
            <a:off x="4474883" y="169200"/>
            <a:ext cx="3826882" cy="1101599"/>
          </a:xfrm>
        </p:spPr>
        <p:txBody>
          <a:bodyPr/>
          <a:lstStyle>
            <a:lvl1pPr marL="0" indent="0">
              <a:buNone/>
              <a:defRPr/>
            </a:lvl1pPr>
          </a:lstStyle>
          <a:p>
            <a:endParaRPr lang="es-MX" dirty="0"/>
          </a:p>
        </p:txBody>
      </p:sp>
      <p:sp>
        <p:nvSpPr>
          <p:cNvPr id="16" name="Rectángulo 15">
            <a:extLst>
              <a:ext uri="{FF2B5EF4-FFF2-40B4-BE49-F238E27FC236}">
                <a16:creationId xmlns:a16="http://schemas.microsoft.com/office/drawing/2014/main" id="{2CE674B3-344E-EA0A-C5CC-4582A0685429}"/>
              </a:ext>
            </a:extLst>
          </p:cNvPr>
          <p:cNvSpPr/>
          <p:nvPr userDrawn="1"/>
        </p:nvSpPr>
        <p:spPr>
          <a:xfrm>
            <a:off x="8359531"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pic>
        <p:nvPicPr>
          <p:cNvPr id="17" name="Picture 4">
            <a:extLst>
              <a:ext uri="{FF2B5EF4-FFF2-40B4-BE49-F238E27FC236}">
                <a16:creationId xmlns:a16="http://schemas.microsoft.com/office/drawing/2014/main" id="{CD634856-33C1-EA00-EF0E-AA9D2397185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graphicFrame>
        <p:nvGraphicFramePr>
          <p:cNvPr id="18" name="Tabla 18">
            <a:extLst>
              <a:ext uri="{FF2B5EF4-FFF2-40B4-BE49-F238E27FC236}">
                <a16:creationId xmlns:a16="http://schemas.microsoft.com/office/drawing/2014/main" id="{91AB466A-6EFE-8A11-2789-557C4A454E0F}"/>
              </a:ext>
            </a:extLst>
          </p:cNvPr>
          <p:cNvGraphicFramePr>
            <a:graphicFrameLocks noGrp="1"/>
          </p:cNvGraphicFramePr>
          <p:nvPr userDrawn="1">
            <p:extLst>
              <p:ext uri="{D42A27DB-BD31-4B8C-83A1-F6EECF244321}">
                <p14:modId xmlns:p14="http://schemas.microsoft.com/office/powerpoint/2010/main" val="2687192690"/>
              </p:ext>
            </p:extLst>
          </p:nvPr>
        </p:nvGraphicFramePr>
        <p:xfrm>
          <a:off x="648000" y="1569600"/>
          <a:ext cx="10731600" cy="3703920"/>
        </p:xfrm>
        <a:graphic>
          <a:graphicData uri="http://schemas.openxmlformats.org/drawingml/2006/table">
            <a:tbl>
              <a:tblPr firstRow="1" bandRow="1">
                <a:tableStyleId>{5C22544A-7EE6-4342-B048-85BDC9FD1C3A}</a:tableStyleId>
              </a:tblPr>
              <a:tblGrid>
                <a:gridCol w="5365800">
                  <a:extLst>
                    <a:ext uri="{9D8B030D-6E8A-4147-A177-3AD203B41FA5}">
                      <a16:colId xmlns:a16="http://schemas.microsoft.com/office/drawing/2014/main" val="1149523258"/>
                    </a:ext>
                  </a:extLst>
                </a:gridCol>
                <a:gridCol w="5365800">
                  <a:extLst>
                    <a:ext uri="{9D8B030D-6E8A-4147-A177-3AD203B41FA5}">
                      <a16:colId xmlns:a16="http://schemas.microsoft.com/office/drawing/2014/main" val="607346051"/>
                    </a:ext>
                  </a:extLst>
                </a:gridCol>
              </a:tblGrid>
              <a:tr h="590400">
                <a:tc gridSpan="2">
                  <a:txBody>
                    <a:bodyPr/>
                    <a:lstStyle/>
                    <a:p>
                      <a:pPr algn="ctr"/>
                      <a:r>
                        <a:rPr lang="es-MX" sz="3600" b="1" dirty="0">
                          <a:solidFill>
                            <a:schemeClr val="tx1"/>
                          </a:solidFill>
                        </a:rPr>
                        <a:t>RUTA DE INSPECCIÓN PARA TODOS LOS PASOS</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s-MX" dirty="0"/>
                    </a:p>
                  </a:txBody>
                  <a:tcPr/>
                </a:tc>
                <a:extLst>
                  <a:ext uri="{0D108BD9-81ED-4DB2-BD59-A6C34878D82A}">
                    <a16:rowId xmlns:a16="http://schemas.microsoft.com/office/drawing/2014/main" val="1537544437"/>
                  </a:ext>
                </a:extLst>
              </a:tr>
              <a:tr h="370840">
                <a:tc>
                  <a:txBody>
                    <a:bodyPr/>
                    <a:lstStyle/>
                    <a:p>
                      <a:pPr algn="ctr"/>
                      <a:r>
                        <a:rPr lang="es-MX" sz="2000" b="1" dirty="0"/>
                        <a:t>INSTRUCCIÓN: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s-MX" sz="2000" b="1" dirty="0"/>
                        <a:t>IMAGEN DE RUTA DE INSPECCIÓN: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8568354"/>
                  </a:ext>
                </a:extLst>
              </a:tr>
              <a:tr h="2667600">
                <a:tc>
                  <a:txBody>
                    <a:bodyPr/>
                    <a:lstStyle/>
                    <a:p>
                      <a:endParaRPr lang="es-MX"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s-MX"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387588"/>
                  </a:ext>
                </a:extLst>
              </a:tr>
            </a:tbl>
          </a:graphicData>
        </a:graphic>
      </p:graphicFrame>
      <p:sp>
        <p:nvSpPr>
          <p:cNvPr id="22" name="Marcador de texto 21">
            <a:extLst>
              <a:ext uri="{FF2B5EF4-FFF2-40B4-BE49-F238E27FC236}">
                <a16:creationId xmlns:a16="http://schemas.microsoft.com/office/drawing/2014/main" id="{03FDA1C2-E881-4454-7E38-0E9009DFC3BD}"/>
              </a:ext>
            </a:extLst>
          </p:cNvPr>
          <p:cNvSpPr>
            <a:spLocks noGrp="1"/>
          </p:cNvSpPr>
          <p:nvPr>
            <p:ph type="body" sz="quarter" idx="15"/>
          </p:nvPr>
        </p:nvSpPr>
        <p:spPr>
          <a:xfrm>
            <a:off x="928800" y="3232800"/>
            <a:ext cx="4582800" cy="1569600"/>
          </a:xfrm>
        </p:spPr>
        <p:txBody>
          <a:bodyPr/>
          <a:lstStyle>
            <a:lvl1pPr marL="0" indent="0">
              <a:buNone/>
              <a:defRPr b="0" u="none"/>
            </a:lvl1pPr>
            <a:lvl5pPr>
              <a:defRPr/>
            </a:lvl5pPr>
          </a:lstStyle>
          <a:p>
            <a:pPr lvl="0"/>
            <a:endParaRPr lang="es-ES" dirty="0"/>
          </a:p>
        </p:txBody>
      </p:sp>
      <p:sp>
        <p:nvSpPr>
          <p:cNvPr id="25" name="Marcador de posición de imagen 24">
            <a:extLst>
              <a:ext uri="{FF2B5EF4-FFF2-40B4-BE49-F238E27FC236}">
                <a16:creationId xmlns:a16="http://schemas.microsoft.com/office/drawing/2014/main" id="{4260ABFA-2434-5A56-FDC8-F68E01B03D11}"/>
              </a:ext>
            </a:extLst>
          </p:cNvPr>
          <p:cNvSpPr>
            <a:spLocks noGrp="1"/>
          </p:cNvSpPr>
          <p:nvPr>
            <p:ph type="pic" sz="quarter" idx="16"/>
          </p:nvPr>
        </p:nvSpPr>
        <p:spPr>
          <a:xfrm>
            <a:off x="6976800" y="2682000"/>
            <a:ext cx="3898800" cy="2426400"/>
          </a:xfrm>
        </p:spPr>
        <p:txBody>
          <a:bodyPr/>
          <a:lstStyle/>
          <a:p>
            <a:endParaRPr lang="es-MX"/>
          </a:p>
        </p:txBody>
      </p:sp>
      <p:sp>
        <p:nvSpPr>
          <p:cNvPr id="26" name="Rectángulo: esquinas redondeadas 25">
            <a:extLst>
              <a:ext uri="{FF2B5EF4-FFF2-40B4-BE49-F238E27FC236}">
                <a16:creationId xmlns:a16="http://schemas.microsoft.com/office/drawing/2014/main" id="{C9B58649-594F-FBBD-A33D-AE39EA0485E2}"/>
              </a:ext>
            </a:extLst>
          </p:cNvPr>
          <p:cNvSpPr/>
          <p:nvPr userDrawn="1"/>
        </p:nvSpPr>
        <p:spPr>
          <a:xfrm>
            <a:off x="1021227" y="5423846"/>
            <a:ext cx="4726726"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ENTENDIDO</a:t>
            </a:r>
            <a:endParaRPr lang="en-US" sz="6000" b="1" dirty="0"/>
          </a:p>
        </p:txBody>
      </p:sp>
      <p:sp>
        <p:nvSpPr>
          <p:cNvPr id="27" name="CuadroTexto 26">
            <a:extLst>
              <a:ext uri="{FF2B5EF4-FFF2-40B4-BE49-F238E27FC236}">
                <a16:creationId xmlns:a16="http://schemas.microsoft.com/office/drawing/2014/main" id="{66DA0867-7321-268D-5849-3F101F67A0A4}"/>
              </a:ext>
            </a:extLst>
          </p:cNvPr>
          <p:cNvSpPr txBox="1"/>
          <p:nvPr userDrawn="1"/>
        </p:nvSpPr>
        <p:spPr>
          <a:xfrm>
            <a:off x="5747953" y="5346873"/>
            <a:ext cx="611828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9" name="CuadroTexto 28">
            <a:extLst>
              <a:ext uri="{FF2B5EF4-FFF2-40B4-BE49-F238E27FC236}">
                <a16:creationId xmlns:a16="http://schemas.microsoft.com/office/drawing/2014/main" id="{BBB773FF-BA6D-2CCB-C6E8-4D67DFC7974E}"/>
              </a:ext>
            </a:extLst>
          </p:cNvPr>
          <p:cNvSpPr txBox="1"/>
          <p:nvPr userDrawn="1"/>
        </p:nvSpPr>
        <p:spPr>
          <a:xfrm>
            <a:off x="766800" y="255600"/>
            <a:ext cx="1216800" cy="923330"/>
          </a:xfrm>
          <a:prstGeom prst="rect">
            <a:avLst/>
          </a:prstGeom>
          <a:noFill/>
        </p:spPr>
        <p:txBody>
          <a:bodyPr wrap="square">
            <a:spAutoFit/>
          </a:bodyPr>
          <a:lstStyle/>
          <a:p>
            <a:pPr lvl="0"/>
            <a:r>
              <a:rPr lang="es-ES" b="1" dirty="0"/>
              <a:t>No. Parte:</a:t>
            </a:r>
          </a:p>
          <a:p>
            <a:pPr lvl="0"/>
            <a:r>
              <a:rPr lang="es-ES" b="1" dirty="0"/>
              <a:t>Desc.:</a:t>
            </a:r>
          </a:p>
          <a:p>
            <a:pPr lvl="0"/>
            <a:r>
              <a:rPr lang="es-ES" b="1" dirty="0"/>
              <a:t>Lado: </a:t>
            </a:r>
          </a:p>
        </p:txBody>
      </p:sp>
      <p:sp>
        <p:nvSpPr>
          <p:cNvPr id="33" name="Marcador de texto 32">
            <a:extLst>
              <a:ext uri="{FF2B5EF4-FFF2-40B4-BE49-F238E27FC236}">
                <a16:creationId xmlns:a16="http://schemas.microsoft.com/office/drawing/2014/main" id="{245E35B7-1C14-5070-DC45-21F76C6BC456}"/>
              </a:ext>
            </a:extLst>
          </p:cNvPr>
          <p:cNvSpPr>
            <a:spLocks noGrp="1"/>
          </p:cNvSpPr>
          <p:nvPr>
            <p:ph type="body" sz="quarter" idx="17"/>
          </p:nvPr>
        </p:nvSpPr>
        <p:spPr>
          <a:xfrm>
            <a:off x="2102399" y="255588"/>
            <a:ext cx="2279575" cy="923925"/>
          </a:xfrm>
        </p:spPr>
        <p:txBody>
          <a:bodyPr>
            <a:normAutofit/>
          </a:bodyPr>
          <a:lstStyle>
            <a:lvl1pPr marL="0" indent="0">
              <a:buNone/>
              <a:defRPr sz="1800"/>
            </a:lvl1pPr>
          </a:lstStyle>
          <a:p>
            <a:pPr lvl="0"/>
            <a:endParaRPr lang="es-MX" dirty="0"/>
          </a:p>
        </p:txBody>
      </p:sp>
    </p:spTree>
    <p:extLst>
      <p:ext uri="{BB962C8B-B14F-4D97-AF65-F5344CB8AC3E}">
        <p14:creationId xmlns:p14="http://schemas.microsoft.com/office/powerpoint/2010/main" val="325775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p:bg>
      <p:bgPr>
        <a:solidFill>
          <a:schemeClr val="accent1">
            <a:lumMod val="40000"/>
            <a:lumOff val="60000"/>
          </a:schemeClr>
        </a:solidFill>
        <a:effectLst/>
      </p:bgPr>
    </p:bg>
    <p:spTree>
      <p:nvGrpSpPr>
        <p:cNvPr id="1" name=""/>
        <p:cNvGrpSpPr/>
        <p:nvPr/>
      </p:nvGrpSpPr>
      <p:grpSpPr>
        <a:xfrm>
          <a:off x="0" y="0"/>
          <a:ext cx="0" cy="0"/>
          <a:chOff x="0" y="0"/>
          <a:chExt cx="0" cy="0"/>
        </a:xfrm>
      </p:grpSpPr>
      <p:graphicFrame>
        <p:nvGraphicFramePr>
          <p:cNvPr id="8" name="Tabla 8">
            <a:extLst>
              <a:ext uri="{FF2B5EF4-FFF2-40B4-BE49-F238E27FC236}">
                <a16:creationId xmlns:a16="http://schemas.microsoft.com/office/drawing/2014/main" id="{70C14EC3-48A4-5B99-A64A-1602688191AE}"/>
              </a:ext>
            </a:extLst>
          </p:cNvPr>
          <p:cNvGraphicFramePr>
            <a:graphicFrameLocks noGrp="1"/>
          </p:cNvGraphicFramePr>
          <p:nvPr userDrawn="1">
            <p:extLst>
              <p:ext uri="{D42A27DB-BD31-4B8C-83A1-F6EECF244321}">
                <p14:modId xmlns:p14="http://schemas.microsoft.com/office/powerpoint/2010/main" val="3061377917"/>
              </p:ext>
            </p:extLst>
          </p:nvPr>
        </p:nvGraphicFramePr>
        <p:xfrm>
          <a:off x="648000" y="169200"/>
          <a:ext cx="7675200" cy="1101600"/>
        </p:xfrm>
        <a:graphic>
          <a:graphicData uri="http://schemas.openxmlformats.org/drawingml/2006/table">
            <a:tbl>
              <a:tblPr firstRow="1" bandRow="1">
                <a:tableStyleId>{5C22544A-7EE6-4342-B048-85BDC9FD1C3A}</a:tableStyleId>
              </a:tblPr>
              <a:tblGrid>
                <a:gridCol w="3837600">
                  <a:extLst>
                    <a:ext uri="{9D8B030D-6E8A-4147-A177-3AD203B41FA5}">
                      <a16:colId xmlns:a16="http://schemas.microsoft.com/office/drawing/2014/main" val="2461310811"/>
                    </a:ext>
                  </a:extLst>
                </a:gridCol>
                <a:gridCol w="3837600">
                  <a:extLst>
                    <a:ext uri="{9D8B030D-6E8A-4147-A177-3AD203B41FA5}">
                      <a16:colId xmlns:a16="http://schemas.microsoft.com/office/drawing/2014/main" val="2083559765"/>
                    </a:ext>
                  </a:extLst>
                </a:gridCol>
              </a:tblGrid>
              <a:tr h="1101600">
                <a:tc>
                  <a:txBody>
                    <a:bodyPr/>
                    <a:lstStyle/>
                    <a:p>
                      <a:endParaRPr lang="es-MX" sz="1700" dirty="0"/>
                    </a:p>
                  </a:txBody>
                  <a:tcPr marL="86346" marR="86346" marT="43173" marB="431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s-MX" sz="1700" dirty="0"/>
                    </a:p>
                  </a:txBody>
                  <a:tcPr marL="86346" marR="86346" marT="43173" marB="431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3301948"/>
                  </a:ext>
                </a:extLst>
              </a:tr>
            </a:tbl>
          </a:graphicData>
        </a:graphic>
      </p:graphicFrame>
      <p:sp>
        <p:nvSpPr>
          <p:cNvPr id="15" name="Marcador de posición de imagen 14">
            <a:extLst>
              <a:ext uri="{FF2B5EF4-FFF2-40B4-BE49-F238E27FC236}">
                <a16:creationId xmlns:a16="http://schemas.microsoft.com/office/drawing/2014/main" id="{9208A34C-0D4E-6B66-656D-0256AE3AD60F}"/>
              </a:ext>
            </a:extLst>
          </p:cNvPr>
          <p:cNvSpPr>
            <a:spLocks noGrp="1"/>
          </p:cNvSpPr>
          <p:nvPr>
            <p:ph type="pic" sz="quarter" idx="14"/>
          </p:nvPr>
        </p:nvSpPr>
        <p:spPr>
          <a:xfrm>
            <a:off x="4474883" y="169200"/>
            <a:ext cx="3826882" cy="1101599"/>
          </a:xfrm>
        </p:spPr>
        <p:txBody>
          <a:bodyPr/>
          <a:lstStyle>
            <a:lvl1pPr marL="0" indent="0">
              <a:buNone/>
              <a:defRPr/>
            </a:lvl1pPr>
          </a:lstStyle>
          <a:p>
            <a:endParaRPr lang="es-MX" dirty="0"/>
          </a:p>
        </p:txBody>
      </p:sp>
      <p:sp>
        <p:nvSpPr>
          <p:cNvPr id="16" name="Rectángulo 15">
            <a:extLst>
              <a:ext uri="{FF2B5EF4-FFF2-40B4-BE49-F238E27FC236}">
                <a16:creationId xmlns:a16="http://schemas.microsoft.com/office/drawing/2014/main" id="{2CE674B3-344E-EA0A-C5CC-4582A0685429}"/>
              </a:ext>
            </a:extLst>
          </p:cNvPr>
          <p:cNvSpPr/>
          <p:nvPr userDrawn="1"/>
        </p:nvSpPr>
        <p:spPr>
          <a:xfrm>
            <a:off x="8359531"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pic>
        <p:nvPicPr>
          <p:cNvPr id="17" name="Picture 4">
            <a:extLst>
              <a:ext uri="{FF2B5EF4-FFF2-40B4-BE49-F238E27FC236}">
                <a16:creationId xmlns:a16="http://schemas.microsoft.com/office/drawing/2014/main" id="{CD634856-33C1-EA00-EF0E-AA9D2397185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graphicFrame>
        <p:nvGraphicFramePr>
          <p:cNvPr id="18" name="Tabla 18">
            <a:extLst>
              <a:ext uri="{FF2B5EF4-FFF2-40B4-BE49-F238E27FC236}">
                <a16:creationId xmlns:a16="http://schemas.microsoft.com/office/drawing/2014/main" id="{91AB466A-6EFE-8A11-2789-557C4A454E0F}"/>
              </a:ext>
            </a:extLst>
          </p:cNvPr>
          <p:cNvGraphicFramePr>
            <a:graphicFrameLocks noGrp="1"/>
          </p:cNvGraphicFramePr>
          <p:nvPr userDrawn="1">
            <p:extLst>
              <p:ext uri="{D42A27DB-BD31-4B8C-83A1-F6EECF244321}">
                <p14:modId xmlns:p14="http://schemas.microsoft.com/office/powerpoint/2010/main" val="2270627785"/>
              </p:ext>
            </p:extLst>
          </p:nvPr>
        </p:nvGraphicFramePr>
        <p:xfrm>
          <a:off x="648000" y="1569600"/>
          <a:ext cx="10731600" cy="3109360"/>
        </p:xfrm>
        <a:graphic>
          <a:graphicData uri="http://schemas.openxmlformats.org/drawingml/2006/table">
            <a:tbl>
              <a:tblPr firstRow="1" bandRow="1">
                <a:tableStyleId>{5C22544A-7EE6-4342-B048-85BDC9FD1C3A}</a:tableStyleId>
              </a:tblPr>
              <a:tblGrid>
                <a:gridCol w="5365800">
                  <a:extLst>
                    <a:ext uri="{9D8B030D-6E8A-4147-A177-3AD203B41FA5}">
                      <a16:colId xmlns:a16="http://schemas.microsoft.com/office/drawing/2014/main" val="1149523258"/>
                    </a:ext>
                  </a:extLst>
                </a:gridCol>
                <a:gridCol w="5365800">
                  <a:extLst>
                    <a:ext uri="{9D8B030D-6E8A-4147-A177-3AD203B41FA5}">
                      <a16:colId xmlns:a16="http://schemas.microsoft.com/office/drawing/2014/main" val="607346051"/>
                    </a:ext>
                  </a:extLst>
                </a:gridCol>
              </a:tblGrid>
              <a:tr h="590400">
                <a:tc gridSpan="2">
                  <a:txBody>
                    <a:bodyPr/>
                    <a:lstStyle/>
                    <a:p>
                      <a:pPr marL="0" algn="ctr" defTabSz="914400" rtl="0" eaLnBrk="1" latinLnBrk="0" hangingPunct="1"/>
                      <a:r>
                        <a:rPr lang="es-MX" sz="3600" b="1" kern="1200" dirty="0">
                          <a:solidFill>
                            <a:schemeClr val="tx1"/>
                          </a:solidFill>
                          <a:latin typeface="+mn-lt"/>
                          <a:ea typeface="+mn-ea"/>
                          <a:cs typeface="+mn-cs"/>
                        </a:rPr>
                        <a:t>PASO: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s-MX" dirty="0"/>
                    </a:p>
                  </a:txBody>
                  <a:tcPr/>
                </a:tc>
                <a:extLst>
                  <a:ext uri="{0D108BD9-81ED-4DB2-BD59-A6C34878D82A}">
                    <a16:rowId xmlns:a16="http://schemas.microsoft.com/office/drawing/2014/main" val="1537544437"/>
                  </a:ext>
                </a:extLst>
              </a:tr>
              <a:tr h="1234640">
                <a:tc>
                  <a:txBody>
                    <a:bodyPr/>
                    <a:lstStyle/>
                    <a:p>
                      <a:pPr algn="ctr"/>
                      <a:r>
                        <a:rPr lang="es-MX" sz="2000" b="1" dirty="0"/>
                        <a:t>INSTRUCCIÓN: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s-MX" sz="2000" b="1" dirty="0"/>
                        <a:t>IMAGEN DE RUTA DE INSPECCIÓN: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8568354"/>
                  </a:ext>
                </a:extLst>
              </a:tr>
              <a:tr h="1234640">
                <a:tc>
                  <a:txBody>
                    <a:bodyPr/>
                    <a:lstStyle/>
                    <a:p>
                      <a:endParaRPr lang="es-MX"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s-MX"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387588"/>
                  </a:ext>
                </a:extLst>
              </a:tr>
            </a:tbl>
          </a:graphicData>
        </a:graphic>
      </p:graphicFrame>
      <p:sp>
        <p:nvSpPr>
          <p:cNvPr id="22" name="Marcador de texto 21">
            <a:extLst>
              <a:ext uri="{FF2B5EF4-FFF2-40B4-BE49-F238E27FC236}">
                <a16:creationId xmlns:a16="http://schemas.microsoft.com/office/drawing/2014/main" id="{03FDA1C2-E881-4454-7E38-0E9009DFC3BD}"/>
              </a:ext>
            </a:extLst>
          </p:cNvPr>
          <p:cNvSpPr>
            <a:spLocks noGrp="1"/>
          </p:cNvSpPr>
          <p:nvPr>
            <p:ph type="body" sz="quarter" idx="15"/>
          </p:nvPr>
        </p:nvSpPr>
        <p:spPr>
          <a:xfrm>
            <a:off x="928800" y="3232800"/>
            <a:ext cx="4582800" cy="1569600"/>
          </a:xfrm>
        </p:spPr>
        <p:txBody>
          <a:bodyPr/>
          <a:lstStyle>
            <a:lvl1pPr marL="0" indent="0">
              <a:buNone/>
              <a:defRPr b="0" u="none"/>
            </a:lvl1pPr>
            <a:lvl5pPr>
              <a:defRPr/>
            </a:lvl5pPr>
          </a:lstStyle>
          <a:p>
            <a:pPr lvl="0"/>
            <a:endParaRPr lang="es-ES" dirty="0"/>
          </a:p>
        </p:txBody>
      </p:sp>
      <p:sp>
        <p:nvSpPr>
          <p:cNvPr id="25" name="Marcador de posición de imagen 24">
            <a:extLst>
              <a:ext uri="{FF2B5EF4-FFF2-40B4-BE49-F238E27FC236}">
                <a16:creationId xmlns:a16="http://schemas.microsoft.com/office/drawing/2014/main" id="{4260ABFA-2434-5A56-FDC8-F68E01B03D11}"/>
              </a:ext>
            </a:extLst>
          </p:cNvPr>
          <p:cNvSpPr>
            <a:spLocks noGrp="1"/>
          </p:cNvSpPr>
          <p:nvPr>
            <p:ph type="pic" sz="quarter" idx="16"/>
          </p:nvPr>
        </p:nvSpPr>
        <p:spPr>
          <a:xfrm>
            <a:off x="6976800" y="2682000"/>
            <a:ext cx="3898800" cy="2426400"/>
          </a:xfrm>
        </p:spPr>
        <p:txBody>
          <a:bodyPr/>
          <a:lstStyle/>
          <a:p>
            <a:endParaRPr lang="es-MX" dirty="0"/>
          </a:p>
        </p:txBody>
      </p:sp>
      <p:sp>
        <p:nvSpPr>
          <p:cNvPr id="26" name="Rectángulo: esquinas redondeadas 25">
            <a:extLst>
              <a:ext uri="{FF2B5EF4-FFF2-40B4-BE49-F238E27FC236}">
                <a16:creationId xmlns:a16="http://schemas.microsoft.com/office/drawing/2014/main" id="{C9B58649-594F-FBBD-A33D-AE39EA0485E2}"/>
              </a:ext>
            </a:extLst>
          </p:cNvPr>
          <p:cNvSpPr/>
          <p:nvPr userDrawn="1"/>
        </p:nvSpPr>
        <p:spPr>
          <a:xfrm>
            <a:off x="1021227" y="5423846"/>
            <a:ext cx="4726726"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ENTENDIDO</a:t>
            </a:r>
            <a:endParaRPr lang="en-US" sz="6000" b="1" dirty="0"/>
          </a:p>
        </p:txBody>
      </p:sp>
      <p:sp>
        <p:nvSpPr>
          <p:cNvPr id="27" name="CuadroTexto 26">
            <a:extLst>
              <a:ext uri="{FF2B5EF4-FFF2-40B4-BE49-F238E27FC236}">
                <a16:creationId xmlns:a16="http://schemas.microsoft.com/office/drawing/2014/main" id="{66DA0867-7321-268D-5849-3F101F67A0A4}"/>
              </a:ext>
            </a:extLst>
          </p:cNvPr>
          <p:cNvSpPr txBox="1"/>
          <p:nvPr userDrawn="1"/>
        </p:nvSpPr>
        <p:spPr>
          <a:xfrm>
            <a:off x="5747953" y="5346873"/>
            <a:ext cx="611828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9" name="CuadroTexto 28">
            <a:extLst>
              <a:ext uri="{FF2B5EF4-FFF2-40B4-BE49-F238E27FC236}">
                <a16:creationId xmlns:a16="http://schemas.microsoft.com/office/drawing/2014/main" id="{BBB773FF-BA6D-2CCB-C6E8-4D67DFC7974E}"/>
              </a:ext>
            </a:extLst>
          </p:cNvPr>
          <p:cNvSpPr txBox="1"/>
          <p:nvPr userDrawn="1"/>
        </p:nvSpPr>
        <p:spPr>
          <a:xfrm>
            <a:off x="766800" y="255600"/>
            <a:ext cx="1216800" cy="923330"/>
          </a:xfrm>
          <a:prstGeom prst="rect">
            <a:avLst/>
          </a:prstGeom>
          <a:noFill/>
        </p:spPr>
        <p:txBody>
          <a:bodyPr wrap="square">
            <a:spAutoFit/>
          </a:bodyPr>
          <a:lstStyle/>
          <a:p>
            <a:pPr lvl="0"/>
            <a:r>
              <a:rPr lang="es-ES" b="1" dirty="0"/>
              <a:t>No. Parte:</a:t>
            </a:r>
          </a:p>
          <a:p>
            <a:pPr lvl="0"/>
            <a:r>
              <a:rPr lang="es-ES" b="1" dirty="0"/>
              <a:t>Desc.:</a:t>
            </a:r>
          </a:p>
          <a:p>
            <a:pPr lvl="0"/>
            <a:r>
              <a:rPr lang="es-ES" b="1" dirty="0"/>
              <a:t>Lado: </a:t>
            </a:r>
          </a:p>
        </p:txBody>
      </p:sp>
      <p:sp>
        <p:nvSpPr>
          <p:cNvPr id="33" name="Marcador de texto 32">
            <a:extLst>
              <a:ext uri="{FF2B5EF4-FFF2-40B4-BE49-F238E27FC236}">
                <a16:creationId xmlns:a16="http://schemas.microsoft.com/office/drawing/2014/main" id="{245E35B7-1C14-5070-DC45-21F76C6BC456}"/>
              </a:ext>
            </a:extLst>
          </p:cNvPr>
          <p:cNvSpPr>
            <a:spLocks noGrp="1"/>
          </p:cNvSpPr>
          <p:nvPr>
            <p:ph type="body" sz="quarter" idx="17"/>
          </p:nvPr>
        </p:nvSpPr>
        <p:spPr>
          <a:xfrm>
            <a:off x="1984375" y="255588"/>
            <a:ext cx="2397600" cy="923925"/>
          </a:xfrm>
        </p:spPr>
        <p:txBody>
          <a:bodyPr>
            <a:normAutofit/>
          </a:bodyPr>
          <a:lstStyle>
            <a:lvl1pPr marL="0" indent="0">
              <a:buNone/>
              <a:defRPr sz="1800"/>
            </a:lvl1pPr>
          </a:lstStyle>
          <a:p>
            <a:pPr lvl="0"/>
            <a:endParaRPr lang="es-MX" dirty="0"/>
          </a:p>
        </p:txBody>
      </p:sp>
      <p:sp>
        <p:nvSpPr>
          <p:cNvPr id="3" name="Marcador de texto 2">
            <a:extLst>
              <a:ext uri="{FF2B5EF4-FFF2-40B4-BE49-F238E27FC236}">
                <a16:creationId xmlns:a16="http://schemas.microsoft.com/office/drawing/2014/main" id="{17DDCD10-F3AE-5048-58A5-FCE6F68EBF6C}"/>
              </a:ext>
            </a:extLst>
          </p:cNvPr>
          <p:cNvSpPr>
            <a:spLocks noGrp="1"/>
          </p:cNvSpPr>
          <p:nvPr>
            <p:ph type="body" sz="quarter" idx="18" hasCustomPrompt="1"/>
          </p:nvPr>
        </p:nvSpPr>
        <p:spPr>
          <a:xfrm>
            <a:off x="6610123" y="1638710"/>
            <a:ext cx="366677" cy="375377"/>
          </a:xfrm>
        </p:spPr>
        <p:txBody>
          <a:bodyPr>
            <a:noAutofit/>
          </a:bodyPr>
          <a:lstStyle>
            <a:lvl1pPr marL="0" indent="0">
              <a:buNone/>
              <a:defRPr sz="3600" b="1"/>
            </a:lvl1pPr>
          </a:lstStyle>
          <a:p>
            <a:pPr lvl="0"/>
            <a:r>
              <a:rPr lang="es-MX" dirty="0"/>
              <a:t>1</a:t>
            </a:r>
          </a:p>
        </p:txBody>
      </p:sp>
    </p:spTree>
    <p:extLst>
      <p:ext uri="{BB962C8B-B14F-4D97-AF65-F5344CB8AC3E}">
        <p14:creationId xmlns:p14="http://schemas.microsoft.com/office/powerpoint/2010/main" val="246132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24D36A-C193-6A18-5CB3-BE03501858C6}"/>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488DC81B-2C9C-2DAA-1EB9-AFDEB6631BF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79C6A01B-E056-740A-339D-3ABDF3E6A2EF}"/>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22C2720A-A60D-DA8F-1F5D-E3B849CE2C4E}"/>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038AA58-7510-1DA6-3608-C0159BFECE39}"/>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5567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CB4F5-D481-504D-70CE-CDBFC2E2EA6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EA2038DD-F024-0053-07A7-74E574115F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2B3F1AF-1DAA-196E-5515-032C6BDFB6AA}"/>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32022849-D300-98D8-922B-4E549B21E3E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F268C5E-B706-7581-CF1B-076A7341DC9E}"/>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98202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B63EC-5074-A9CF-9430-7F0EE82F86B3}"/>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85F1E0D6-2029-AE55-A40A-6E144ED5792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CADE5E00-703F-FB28-5A8A-C012EBA7BD7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B3AED61A-F7AD-BDE5-281B-85BD42951F53}"/>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6" name="Marcador de pie de página 5">
            <a:extLst>
              <a:ext uri="{FF2B5EF4-FFF2-40B4-BE49-F238E27FC236}">
                <a16:creationId xmlns:a16="http://schemas.microsoft.com/office/drawing/2014/main" id="{667A0BBE-DE06-8A57-C309-78FB417FE8D6}"/>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D96C349D-328E-D934-FDB5-015D78A9F5CB}"/>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154722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0E788C-63E7-5BBD-1F6C-47607991C7F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D2EEE414-B5C6-BF6A-2DF9-A255E4AAA3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EDF037D-C2E7-CAFA-0648-9AE3EF7BAA4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413EFD29-B726-957A-C9CC-69E898ED94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B5D28B2-4B3B-56F3-F4B8-49C55F236EC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7C77D63C-F354-865A-AD12-141E351A48BD}"/>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8" name="Marcador de pie de página 7">
            <a:extLst>
              <a:ext uri="{FF2B5EF4-FFF2-40B4-BE49-F238E27FC236}">
                <a16:creationId xmlns:a16="http://schemas.microsoft.com/office/drawing/2014/main" id="{63ED638E-642C-B61F-5BE6-A8D4987B58E2}"/>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7ED6B329-7C35-C86F-5E2B-46BF0599B4AB}"/>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189079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32CB9E-F753-1273-58AD-F9972459050F}"/>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65D875CF-8F72-58B8-55B4-A92596B2E171}"/>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4" name="Marcador de pie de página 3">
            <a:extLst>
              <a:ext uri="{FF2B5EF4-FFF2-40B4-BE49-F238E27FC236}">
                <a16:creationId xmlns:a16="http://schemas.microsoft.com/office/drawing/2014/main" id="{047E750D-682E-FC55-46E7-D3B4434FF586}"/>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345907D6-77E5-2DB6-6379-61BE40CD4725}"/>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247854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F3581DF-AB77-93FA-0D46-869572994BB5}"/>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3" name="Marcador de pie de página 2">
            <a:extLst>
              <a:ext uri="{FF2B5EF4-FFF2-40B4-BE49-F238E27FC236}">
                <a16:creationId xmlns:a16="http://schemas.microsoft.com/office/drawing/2014/main" id="{A8FFD688-8D24-710F-5B52-E5F8413BB4DD}"/>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AB0AA376-FB25-5434-863E-82A4615E116F}"/>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2821185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DFC7141-D71A-6F64-709E-CFE7415715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32C567C7-26AF-A4F9-EFFC-1187B5970E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75532EA5-2D40-4EB1-255C-3360D4325E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FD212DC3-D1A8-057B-54BF-4E9EDDE621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A789A0DE-9026-49CE-2142-A8B5AD5765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86527-D7A2-4498-AD92-55DA4CC5A58F}" type="slidenum">
              <a:rPr lang="en-US" smtClean="0"/>
              <a:t>‹Nº›</a:t>
            </a:fld>
            <a:endParaRPr lang="en-US"/>
          </a:p>
        </p:txBody>
      </p:sp>
    </p:spTree>
    <p:extLst>
      <p:ext uri="{BB962C8B-B14F-4D97-AF65-F5344CB8AC3E}">
        <p14:creationId xmlns:p14="http://schemas.microsoft.com/office/powerpoint/2010/main" val="342277607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2" name="CuadroTexto 11">
            <a:extLst>
              <a:ext uri="{FF2B5EF4-FFF2-40B4-BE49-F238E27FC236}">
                <a16:creationId xmlns:a16="http://schemas.microsoft.com/office/drawing/2014/main" id="{C46F3374-A661-6583-5F97-DA4F31437921}"/>
              </a:ext>
            </a:extLst>
          </p:cNvPr>
          <p:cNvSpPr txBox="1"/>
          <p:nvPr/>
        </p:nvSpPr>
        <p:spPr>
          <a:xfrm>
            <a:off x="927138" y="3231842"/>
            <a:ext cx="4583602" cy="1938992"/>
          </a:xfrm>
          <a:prstGeom prst="rect">
            <a:avLst/>
          </a:prstGeom>
          <a:noFill/>
        </p:spPr>
        <p:txBody>
          <a:bodyPr wrap="square" rtlCol="0">
            <a:spAutoFit/>
          </a:bodyPr>
          <a:lstStyle/>
          <a:p>
            <a:pPr algn="ctr"/>
            <a:r>
              <a:rPr lang="es-ES" sz="2400" dirty="0"/>
              <a:t>En </a:t>
            </a:r>
            <a:r>
              <a:rPr lang="es-ES" sz="2400" b="1" u="sng" dirty="0"/>
              <a:t>TODOS LOS PASOS </a:t>
            </a:r>
            <a:r>
              <a:rPr lang="es-ES" sz="2400" dirty="0"/>
              <a:t>seguir la ruta de inspección mostrada en la imagen: </a:t>
            </a:r>
            <a:r>
              <a:rPr lang="es-ES" sz="2400" b="1" dirty="0"/>
              <a:t>De izquierda a derecha, de arriba hacia abajo, de derecha a izquierda y de abajo hacia arriba.</a:t>
            </a:r>
          </a:p>
        </p:txBody>
      </p:sp>
      <p:sp>
        <p:nvSpPr>
          <p:cNvPr id="13" name="CuadroTexto 12">
            <a:extLst>
              <a:ext uri="{FF2B5EF4-FFF2-40B4-BE49-F238E27FC236}">
                <a16:creationId xmlns:a16="http://schemas.microsoft.com/office/drawing/2014/main" id="{B123D7AF-16C4-A95A-5EB6-FC15243A5597}"/>
              </a:ext>
            </a:extLst>
          </p:cNvPr>
          <p:cNvSpPr txBox="1"/>
          <p:nvPr/>
        </p:nvSpPr>
        <p:spPr>
          <a:xfrm>
            <a:off x="6975969" y="2163775"/>
            <a:ext cx="3816937" cy="400110"/>
          </a:xfrm>
          <a:prstGeom prst="rect">
            <a:avLst/>
          </a:prstGeom>
          <a:noFill/>
        </p:spPr>
        <p:txBody>
          <a:bodyPr wrap="square" rtlCol="0">
            <a:spAutoFit/>
          </a:bodyPr>
          <a:lstStyle/>
          <a:p>
            <a:pPr algn="ctr"/>
            <a:r>
              <a:rPr lang="es-MX" sz="2000" b="1" dirty="0"/>
              <a:t>IMAGEN DE RUTA DE INSPECCION</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5747953" y="5346873"/>
            <a:ext cx="611828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1021227" y="5423846"/>
            <a:ext cx="4726726"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ENTENDIDO</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RUTA DE INSPECCION PARA TODOS LOS PASOS</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2" name="CuadroTexto 1">
            <a:extLst>
              <a:ext uri="{FF2B5EF4-FFF2-40B4-BE49-F238E27FC236}">
                <a16:creationId xmlns:a16="http://schemas.microsoft.com/office/drawing/2014/main" id="{93B023BD-75E5-A0C2-6222-D18CEE3E528A}"/>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G2Y.9628028/04.83</a:t>
            </a:r>
          </a:p>
          <a:p>
            <a:r>
              <a:rPr lang="es-MX" b="1" dirty="0" err="1"/>
              <a:t>Desc</a:t>
            </a:r>
            <a:r>
              <a:rPr lang="es-MX" b="1" dirty="0"/>
              <a:t>:</a:t>
            </a:r>
            <a:r>
              <a:rPr lang="es-MX" dirty="0"/>
              <a:t> BFS LCI ASH HG sin luz</a:t>
            </a:r>
            <a:endParaRPr lang="nl-NL" dirty="0"/>
          </a:p>
          <a:p>
            <a:r>
              <a:rPr lang="nl-NL" b="1" dirty="0"/>
              <a:t>Lado: </a:t>
            </a:r>
            <a:r>
              <a:rPr lang="nl-NL" dirty="0"/>
              <a:t>Panel G2Y LCI</a:t>
            </a:r>
          </a:p>
        </p:txBody>
      </p:sp>
      <p:pic>
        <p:nvPicPr>
          <p:cNvPr id="5" name="Imagen 4">
            <a:extLst>
              <a:ext uri="{FF2B5EF4-FFF2-40B4-BE49-F238E27FC236}">
                <a16:creationId xmlns:a16="http://schemas.microsoft.com/office/drawing/2014/main" id="{FC6D5941-6977-2FF5-D3ED-D87F8D44F9D0}"/>
              </a:ext>
            </a:extLst>
          </p:cNvPr>
          <p:cNvPicPr>
            <a:picLocks noChangeAspect="1"/>
          </p:cNvPicPr>
          <p:nvPr/>
        </p:nvPicPr>
        <p:blipFill>
          <a:blip r:embed="rId3"/>
          <a:stretch>
            <a:fillRect/>
          </a:stretch>
        </p:blipFill>
        <p:spPr>
          <a:xfrm>
            <a:off x="6127187" y="2905117"/>
            <a:ext cx="5137675" cy="2153968"/>
          </a:xfrm>
          <a:prstGeom prst="rect">
            <a:avLst/>
          </a:prstGeom>
        </p:spPr>
      </p:pic>
      <p:pic>
        <p:nvPicPr>
          <p:cNvPr id="1026" name="Picture 2">
            <a:extLst>
              <a:ext uri="{FF2B5EF4-FFF2-40B4-BE49-F238E27FC236}">
                <a16:creationId xmlns:a16="http://schemas.microsoft.com/office/drawing/2014/main" id="{AC958C1A-1FCD-C1DC-F5ED-4B93EE61DC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8836" y="295049"/>
            <a:ext cx="3639954" cy="85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556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MARCA DE CERTIFICACIÓN</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9</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54545"/>
          </a:xfrm>
          <a:prstGeom prst="rect">
            <a:avLst/>
          </a:prstGeom>
          <a:noFill/>
        </p:spPr>
        <p:txBody>
          <a:bodyPr wrap="square">
            <a:spAutoFit/>
          </a:bodyPr>
          <a:lstStyle/>
          <a:p>
            <a:pPr algn="ctr"/>
            <a:r>
              <a:rPr lang="es-MX" sz="2000" dirty="0"/>
              <a:t>Las piezas deberán tener una línea con marcador dorado sobre la etiqueta final de producción como Certificación del área de ensamble. El operador que realiza la inspección final debe colocar su número de nómina sobre la pieza</a:t>
            </a:r>
          </a:p>
          <a:p>
            <a:pPr algn="ctr"/>
            <a:endParaRPr lang="es-MX" sz="2000" b="1" dirty="0"/>
          </a:p>
          <a:p>
            <a:pPr algn="ctr"/>
            <a:r>
              <a:rPr lang="en-US" sz="2000" b="1" dirty="0" err="1"/>
              <a:t>Frecuencia</a:t>
            </a:r>
            <a:r>
              <a:rPr lang="en-US" sz="2000" b="1" dirty="0"/>
              <a:t> de </a:t>
            </a:r>
            <a:r>
              <a:rPr lang="en-US" sz="2000" b="1" dirty="0" err="1"/>
              <a:t>Inspección</a:t>
            </a:r>
            <a:r>
              <a:rPr lang="en-US" sz="2000" b="1" dirty="0"/>
              <a:t>: </a:t>
            </a:r>
            <a:r>
              <a:rPr lang="en-US" sz="2000" dirty="0" err="1"/>
              <a:t>Cada</a:t>
            </a:r>
            <a:r>
              <a:rPr lang="en-US" sz="2000" dirty="0"/>
              <a:t> </a:t>
            </a:r>
            <a:r>
              <a:rPr lang="en-US" sz="2000" dirty="0" err="1"/>
              <a:t>pieza</a:t>
            </a:r>
            <a:endParaRPr lang="en-US" sz="2000" dirty="0"/>
          </a:p>
          <a:p>
            <a:pPr algn="ctr"/>
            <a:r>
              <a:rPr lang="en-US" sz="2000" b="1" dirty="0" err="1"/>
              <a:t>Método</a:t>
            </a:r>
            <a:r>
              <a:rPr lang="en-US" sz="2000" b="1" dirty="0"/>
              <a:t> de </a:t>
            </a:r>
            <a:r>
              <a:rPr lang="en-US" sz="2000" b="1" dirty="0" err="1"/>
              <a:t>Inspección</a:t>
            </a:r>
            <a:r>
              <a:rPr lang="en-US" sz="2000" b="1" dirty="0"/>
              <a:t>: </a:t>
            </a:r>
            <a:r>
              <a:rPr lang="en-US" sz="20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G2Y.9628028/04.83</a:t>
            </a:r>
          </a:p>
          <a:p>
            <a:r>
              <a:rPr lang="es-MX" b="1" dirty="0" err="1"/>
              <a:t>Desc</a:t>
            </a:r>
            <a:r>
              <a:rPr lang="es-MX" b="1" dirty="0"/>
              <a:t>:</a:t>
            </a:r>
            <a:r>
              <a:rPr lang="es-MX" dirty="0"/>
              <a:t> BFS LCI ASH HG sin luz</a:t>
            </a:r>
            <a:endParaRPr lang="nl-NL" dirty="0"/>
          </a:p>
          <a:p>
            <a:r>
              <a:rPr lang="nl-NL" b="1" dirty="0"/>
              <a:t>Lado: </a:t>
            </a:r>
            <a:r>
              <a:rPr lang="nl-NL" dirty="0"/>
              <a:t>Panel G2Y LCI</a:t>
            </a:r>
          </a:p>
        </p:txBody>
      </p:sp>
      <p:pic>
        <p:nvPicPr>
          <p:cNvPr id="6" name="Imagen 5">
            <a:extLst>
              <a:ext uri="{FF2B5EF4-FFF2-40B4-BE49-F238E27FC236}">
                <a16:creationId xmlns:a16="http://schemas.microsoft.com/office/drawing/2014/main" id="{21E591CD-83B4-C385-A082-AF583BBBBB09}"/>
              </a:ext>
            </a:extLst>
          </p:cNvPr>
          <p:cNvPicPr>
            <a:picLocks noChangeAspect="1"/>
          </p:cNvPicPr>
          <p:nvPr/>
        </p:nvPicPr>
        <p:blipFill>
          <a:blip r:embed="rId4"/>
          <a:stretch>
            <a:fillRect/>
          </a:stretch>
        </p:blipFill>
        <p:spPr>
          <a:xfrm>
            <a:off x="6209907" y="2701565"/>
            <a:ext cx="4995401" cy="2468609"/>
          </a:xfrm>
          <a:prstGeom prst="rect">
            <a:avLst/>
          </a:prstGeom>
        </p:spPr>
      </p:pic>
      <p:pic>
        <p:nvPicPr>
          <p:cNvPr id="5" name="Picture 2">
            <a:extLst>
              <a:ext uri="{FF2B5EF4-FFF2-40B4-BE49-F238E27FC236}">
                <a16:creationId xmlns:a16="http://schemas.microsoft.com/office/drawing/2014/main" id="{17401D17-C2DE-3E52-049C-9F2477638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836" y="289166"/>
            <a:ext cx="3639954" cy="85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669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TIRO COMPLETO Y TIRO CORTO</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1</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85323"/>
          </a:xfrm>
          <a:prstGeom prst="rect">
            <a:avLst/>
          </a:prstGeom>
          <a:noFill/>
        </p:spPr>
        <p:txBody>
          <a:bodyPr wrap="square">
            <a:spAutoFit/>
          </a:bodyPr>
          <a:lstStyle/>
          <a:p>
            <a:pPr algn="ctr"/>
            <a:r>
              <a:rPr lang="es-MX" sz="1600" dirty="0"/>
              <a:t>Revisar de manera visual en la parte trasera de la pieza que el nivel de ingeniería en el cromo sea el correcto (K10) de acuerdo a la lista de niveles de ingeniería. No se permite rebaba en la superficie, rayas, puntos o áreas con superficie brillante y/o </a:t>
            </a:r>
          </a:p>
          <a:p>
            <a:pPr algn="ctr"/>
            <a:r>
              <a:rPr lang="es-MX" sz="1600" dirty="0"/>
              <a:t>suciedad, tiro Corto, marcas de Inyección, grumos, golpes, contaminación, </a:t>
            </a:r>
          </a:p>
          <a:p>
            <a:pPr algn="ctr"/>
            <a:r>
              <a:rPr lang="es-MX" sz="1600" dirty="0"/>
              <a:t>marcas de agua o falta de cromo</a:t>
            </a:r>
            <a:endParaRPr lang="en-US" sz="1600" dirty="0"/>
          </a:p>
          <a:p>
            <a:pPr algn="ctr"/>
            <a:r>
              <a:rPr lang="en-US" sz="1600" b="1" dirty="0" err="1"/>
              <a:t>Frecuencia</a:t>
            </a:r>
            <a:r>
              <a:rPr lang="en-US" sz="1600" b="1" dirty="0"/>
              <a:t> de </a:t>
            </a:r>
            <a:r>
              <a:rPr lang="en-US" sz="1600" b="1" dirty="0" err="1"/>
              <a:t>Inspección</a:t>
            </a:r>
            <a:r>
              <a:rPr lang="en-US" sz="1600" b="1" dirty="0"/>
              <a:t>: </a:t>
            </a:r>
            <a:r>
              <a:rPr lang="en-US" sz="1600" dirty="0" err="1"/>
              <a:t>Cada</a:t>
            </a:r>
            <a:r>
              <a:rPr lang="en-US" sz="1600" dirty="0"/>
              <a:t> </a:t>
            </a:r>
            <a:r>
              <a:rPr lang="en-US" sz="1600" dirty="0" err="1"/>
              <a:t>pieza</a:t>
            </a:r>
            <a:endParaRPr lang="en-US" sz="1600" dirty="0"/>
          </a:p>
          <a:p>
            <a:pPr algn="ctr"/>
            <a:r>
              <a:rPr lang="en-US" sz="1600" b="1" dirty="0" err="1"/>
              <a:t>Método</a:t>
            </a:r>
            <a:r>
              <a:rPr lang="en-US" sz="1600" b="1" dirty="0"/>
              <a:t> de </a:t>
            </a:r>
            <a:r>
              <a:rPr lang="en-US" sz="1600" b="1" dirty="0" err="1"/>
              <a:t>Inspección</a:t>
            </a:r>
            <a:r>
              <a:rPr lang="en-US" sz="1600" b="1" dirty="0"/>
              <a:t>: </a:t>
            </a:r>
            <a:r>
              <a:rPr lang="en-US" sz="16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G2Y.9628028/04.83</a:t>
            </a:r>
          </a:p>
          <a:p>
            <a:r>
              <a:rPr lang="es-MX" b="1" dirty="0" err="1"/>
              <a:t>Desc</a:t>
            </a:r>
            <a:r>
              <a:rPr lang="es-MX" b="1" dirty="0"/>
              <a:t>:</a:t>
            </a:r>
            <a:r>
              <a:rPr lang="es-MX" dirty="0"/>
              <a:t> BFS LCI ASH HG sin luz</a:t>
            </a:r>
            <a:endParaRPr lang="nl-NL" dirty="0"/>
          </a:p>
          <a:p>
            <a:r>
              <a:rPr lang="nl-NL" b="1" dirty="0"/>
              <a:t>Lado: </a:t>
            </a:r>
            <a:r>
              <a:rPr lang="nl-NL" dirty="0"/>
              <a:t>Panel G2Y LCI</a:t>
            </a:r>
          </a:p>
        </p:txBody>
      </p:sp>
      <p:grpSp>
        <p:nvGrpSpPr>
          <p:cNvPr id="9" name="Grupo 8">
            <a:extLst>
              <a:ext uri="{FF2B5EF4-FFF2-40B4-BE49-F238E27FC236}">
                <a16:creationId xmlns:a16="http://schemas.microsoft.com/office/drawing/2014/main" id="{CA3FDED8-1AE5-274D-A207-7FA67B4D0B5B}"/>
              </a:ext>
            </a:extLst>
          </p:cNvPr>
          <p:cNvGrpSpPr>
            <a:grpSpLocks noChangeAspect="1"/>
          </p:cNvGrpSpPr>
          <p:nvPr/>
        </p:nvGrpSpPr>
        <p:grpSpPr>
          <a:xfrm>
            <a:off x="6286274" y="3194253"/>
            <a:ext cx="4818298" cy="1322556"/>
            <a:chOff x="6223185" y="3065434"/>
            <a:chExt cx="3696216" cy="1014560"/>
          </a:xfrm>
        </p:grpSpPr>
        <p:pic>
          <p:nvPicPr>
            <p:cNvPr id="7" name="Imagen 6">
              <a:extLst>
                <a:ext uri="{FF2B5EF4-FFF2-40B4-BE49-F238E27FC236}">
                  <a16:creationId xmlns:a16="http://schemas.microsoft.com/office/drawing/2014/main" id="{F6BBCE40-6CF8-EC7B-2834-439295C193AF}"/>
                </a:ext>
              </a:extLst>
            </p:cNvPr>
            <p:cNvPicPr>
              <a:picLocks noChangeAspect="1"/>
            </p:cNvPicPr>
            <p:nvPr/>
          </p:nvPicPr>
          <p:blipFill rotWithShape="1">
            <a:blip r:embed="rId4"/>
            <a:srcRect b="47794"/>
            <a:stretch/>
          </p:blipFill>
          <p:spPr>
            <a:xfrm>
              <a:off x="6223185" y="3065434"/>
              <a:ext cx="1848108" cy="1014560"/>
            </a:xfrm>
            <a:prstGeom prst="rect">
              <a:avLst/>
            </a:prstGeom>
          </p:spPr>
        </p:pic>
        <p:pic>
          <p:nvPicPr>
            <p:cNvPr id="8" name="Imagen 7">
              <a:extLst>
                <a:ext uri="{FF2B5EF4-FFF2-40B4-BE49-F238E27FC236}">
                  <a16:creationId xmlns:a16="http://schemas.microsoft.com/office/drawing/2014/main" id="{DDEDC23D-CF98-EE87-C37F-5CFDE7D3F0AD}"/>
                </a:ext>
              </a:extLst>
            </p:cNvPr>
            <p:cNvPicPr>
              <a:picLocks noChangeAspect="1"/>
            </p:cNvPicPr>
            <p:nvPr/>
          </p:nvPicPr>
          <p:blipFill rotWithShape="1">
            <a:blip r:embed="rId4"/>
            <a:srcRect t="48984"/>
            <a:stretch/>
          </p:blipFill>
          <p:spPr>
            <a:xfrm>
              <a:off x="8071293" y="3065434"/>
              <a:ext cx="1848108" cy="1014560"/>
            </a:xfrm>
            <a:prstGeom prst="rect">
              <a:avLst/>
            </a:prstGeom>
          </p:spPr>
        </p:pic>
      </p:grpSp>
      <p:pic>
        <p:nvPicPr>
          <p:cNvPr id="5" name="Picture 2">
            <a:extLst>
              <a:ext uri="{FF2B5EF4-FFF2-40B4-BE49-F238E27FC236}">
                <a16:creationId xmlns:a16="http://schemas.microsoft.com/office/drawing/2014/main" id="{D1F899C3-04FE-8F88-240E-E00081F8E4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836" y="289166"/>
            <a:ext cx="3639954" cy="85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69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SUPERFICIE CON DEFECTOS</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2</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85323"/>
          </a:xfrm>
          <a:prstGeom prst="rect">
            <a:avLst/>
          </a:prstGeom>
          <a:noFill/>
        </p:spPr>
        <p:txBody>
          <a:bodyPr wrap="square">
            <a:spAutoFit/>
          </a:bodyPr>
          <a:lstStyle/>
          <a:p>
            <a:pPr algn="ctr"/>
            <a:r>
              <a:rPr lang="es-MX" dirty="0"/>
              <a:t>Las superficies no deben tener golpes, crack, marcas en </a:t>
            </a:r>
            <a:r>
              <a:rPr lang="es-MX" dirty="0" err="1"/>
              <a:t>veneer</a:t>
            </a:r>
            <a:r>
              <a:rPr lang="es-MX" dirty="0"/>
              <a:t>, inclusiones, </a:t>
            </a:r>
            <a:r>
              <a:rPr lang="es-MX" dirty="0" err="1"/>
              <a:t>contaminacion</a:t>
            </a:r>
            <a:r>
              <a:rPr lang="es-MX" dirty="0"/>
              <a:t>, Considerar que la superficie frontal de la pieza (Zona A) esta en el rango de uso directo en el </a:t>
            </a:r>
            <a:r>
              <a:rPr lang="es-MX" dirty="0" err="1"/>
              <a:t>vehiculo</a:t>
            </a:r>
            <a:r>
              <a:rPr lang="es-MX" dirty="0"/>
              <a:t>, por lo que debe cumplir con las </a:t>
            </a:r>
            <a:r>
              <a:rPr lang="es-MX" dirty="0" err="1"/>
              <a:t>caracteristicas</a:t>
            </a:r>
            <a:r>
              <a:rPr lang="es-MX" dirty="0"/>
              <a:t> de apariencia visual adecuadas.</a:t>
            </a:r>
          </a:p>
          <a:p>
            <a:pPr algn="ctr"/>
            <a:endParaRPr lang="es-MX" b="1" dirty="0"/>
          </a:p>
          <a:p>
            <a:pPr algn="ctr"/>
            <a:r>
              <a:rPr lang="en-US" b="1" dirty="0" err="1"/>
              <a:t>Frecuencia</a:t>
            </a:r>
            <a:r>
              <a:rPr lang="en-US" b="1" dirty="0"/>
              <a:t> de </a:t>
            </a:r>
            <a:r>
              <a:rPr lang="en-US" b="1" dirty="0" err="1"/>
              <a:t>Inspección</a:t>
            </a:r>
            <a:r>
              <a:rPr lang="en-US" b="1" dirty="0"/>
              <a:t>: </a:t>
            </a:r>
            <a:r>
              <a:rPr lang="en-US" dirty="0" err="1"/>
              <a:t>Cada</a:t>
            </a:r>
            <a:r>
              <a:rPr lang="en-US" dirty="0"/>
              <a:t> </a:t>
            </a:r>
            <a:r>
              <a:rPr lang="en-US" dirty="0" err="1"/>
              <a:t>pieza</a:t>
            </a:r>
            <a:endParaRPr lang="en-US" dirty="0"/>
          </a:p>
          <a:p>
            <a:pPr algn="ctr"/>
            <a:r>
              <a:rPr lang="en-US" b="1" dirty="0" err="1"/>
              <a:t>Método</a:t>
            </a:r>
            <a:r>
              <a:rPr lang="en-US" b="1" dirty="0"/>
              <a:t> de </a:t>
            </a:r>
            <a:r>
              <a:rPr lang="en-US" b="1" dirty="0" err="1"/>
              <a:t>Inspección</a:t>
            </a:r>
            <a:r>
              <a:rPr lang="en-US" b="1" dirty="0"/>
              <a:t>: </a:t>
            </a:r>
            <a:r>
              <a:rPr lang="en-US"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G2Y.9628028/04.83</a:t>
            </a:r>
          </a:p>
          <a:p>
            <a:r>
              <a:rPr lang="es-MX" b="1" dirty="0" err="1"/>
              <a:t>Desc</a:t>
            </a:r>
            <a:r>
              <a:rPr lang="es-MX" b="1" dirty="0"/>
              <a:t>:</a:t>
            </a:r>
            <a:r>
              <a:rPr lang="es-MX" dirty="0"/>
              <a:t> BFS LCI ASH HG sin luz</a:t>
            </a:r>
            <a:endParaRPr lang="nl-NL" dirty="0"/>
          </a:p>
          <a:p>
            <a:r>
              <a:rPr lang="nl-NL" b="1" dirty="0"/>
              <a:t>Lado: </a:t>
            </a:r>
            <a:r>
              <a:rPr lang="nl-NL" dirty="0"/>
              <a:t>Panel G2Y LCI</a:t>
            </a:r>
          </a:p>
        </p:txBody>
      </p:sp>
      <p:pic>
        <p:nvPicPr>
          <p:cNvPr id="6" name="Imagen 5">
            <a:extLst>
              <a:ext uri="{FF2B5EF4-FFF2-40B4-BE49-F238E27FC236}">
                <a16:creationId xmlns:a16="http://schemas.microsoft.com/office/drawing/2014/main" id="{B791B1B8-47B8-E441-C3DE-B67D0752A4B0}"/>
              </a:ext>
            </a:extLst>
          </p:cNvPr>
          <p:cNvPicPr>
            <a:picLocks noChangeAspect="1"/>
          </p:cNvPicPr>
          <p:nvPr/>
        </p:nvPicPr>
        <p:blipFill rotWithShape="1">
          <a:blip r:embed="rId4"/>
          <a:srcRect t="48860"/>
          <a:stretch/>
        </p:blipFill>
        <p:spPr>
          <a:xfrm>
            <a:off x="6283844" y="2810512"/>
            <a:ext cx="4909443" cy="2204329"/>
          </a:xfrm>
          <a:prstGeom prst="rect">
            <a:avLst/>
          </a:prstGeom>
        </p:spPr>
      </p:pic>
      <p:pic>
        <p:nvPicPr>
          <p:cNvPr id="5" name="Picture 2">
            <a:extLst>
              <a:ext uri="{FF2B5EF4-FFF2-40B4-BE49-F238E27FC236}">
                <a16:creationId xmlns:a16="http://schemas.microsoft.com/office/drawing/2014/main" id="{D4B2450E-BF12-3EF2-7C7B-F64D29414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836" y="289166"/>
            <a:ext cx="3639954" cy="85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6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PINTADO DE CANTOS</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3</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54545"/>
          </a:xfrm>
          <a:prstGeom prst="rect">
            <a:avLst/>
          </a:prstGeom>
          <a:noFill/>
        </p:spPr>
        <p:txBody>
          <a:bodyPr wrap="square">
            <a:spAutoFit/>
          </a:bodyPr>
          <a:lstStyle/>
          <a:p>
            <a:pPr algn="ctr"/>
            <a:r>
              <a:rPr lang="es-MX" sz="2000" dirty="0"/>
              <a:t>No se permiten marcas de pintura sobre la superficie de la pieza. El pintado de cantos debe ser uniforme a lo largo del contorno la pieza. Rechazar el material que no cumpla con el criterio mencionado.</a:t>
            </a:r>
          </a:p>
          <a:p>
            <a:pPr algn="ctr"/>
            <a:endParaRPr lang="es-MX" sz="2000" b="1" dirty="0"/>
          </a:p>
          <a:p>
            <a:pPr algn="ctr"/>
            <a:r>
              <a:rPr lang="en-US" sz="2000" b="1" dirty="0" err="1"/>
              <a:t>Frecuencia</a:t>
            </a:r>
            <a:r>
              <a:rPr lang="en-US" sz="2000" b="1" dirty="0"/>
              <a:t> de </a:t>
            </a:r>
            <a:r>
              <a:rPr lang="en-US" sz="2000" b="1" dirty="0" err="1"/>
              <a:t>Inspección</a:t>
            </a:r>
            <a:r>
              <a:rPr lang="en-US" sz="2000" b="1" dirty="0"/>
              <a:t>: </a:t>
            </a:r>
            <a:r>
              <a:rPr lang="en-US" sz="2000" dirty="0" err="1"/>
              <a:t>Cada</a:t>
            </a:r>
            <a:r>
              <a:rPr lang="en-US" sz="2000" dirty="0"/>
              <a:t> </a:t>
            </a:r>
            <a:r>
              <a:rPr lang="en-US" sz="2000" dirty="0" err="1"/>
              <a:t>pieza</a:t>
            </a:r>
            <a:endParaRPr lang="en-US" sz="2000" dirty="0"/>
          </a:p>
          <a:p>
            <a:pPr algn="ctr"/>
            <a:r>
              <a:rPr lang="en-US" sz="2000" b="1" dirty="0" err="1"/>
              <a:t>Método</a:t>
            </a:r>
            <a:r>
              <a:rPr lang="en-US" sz="2000" b="1" dirty="0"/>
              <a:t> de </a:t>
            </a:r>
            <a:r>
              <a:rPr lang="en-US" sz="2000" b="1" dirty="0" err="1"/>
              <a:t>Inspección</a:t>
            </a:r>
            <a:r>
              <a:rPr lang="en-US" sz="2000" b="1" dirty="0"/>
              <a:t>: </a:t>
            </a:r>
            <a:r>
              <a:rPr lang="en-US" sz="20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G2Y.9628028/04.83</a:t>
            </a:r>
          </a:p>
          <a:p>
            <a:r>
              <a:rPr lang="es-MX" b="1" dirty="0" err="1"/>
              <a:t>Desc</a:t>
            </a:r>
            <a:r>
              <a:rPr lang="es-MX" b="1" dirty="0"/>
              <a:t>:</a:t>
            </a:r>
            <a:r>
              <a:rPr lang="es-MX" dirty="0"/>
              <a:t> BFS LCI ASH HG sin luz</a:t>
            </a:r>
            <a:endParaRPr lang="nl-NL" dirty="0"/>
          </a:p>
          <a:p>
            <a:r>
              <a:rPr lang="nl-NL" b="1" dirty="0"/>
              <a:t>Lado: </a:t>
            </a:r>
            <a:r>
              <a:rPr lang="nl-NL" dirty="0"/>
              <a:t>Panel G2Y LCI</a:t>
            </a:r>
          </a:p>
        </p:txBody>
      </p:sp>
      <p:pic>
        <p:nvPicPr>
          <p:cNvPr id="7" name="Imagen 6">
            <a:extLst>
              <a:ext uri="{FF2B5EF4-FFF2-40B4-BE49-F238E27FC236}">
                <a16:creationId xmlns:a16="http://schemas.microsoft.com/office/drawing/2014/main" id="{2CEC204B-A82D-F6B9-A62A-010A14F94D07}"/>
              </a:ext>
            </a:extLst>
          </p:cNvPr>
          <p:cNvPicPr>
            <a:picLocks noChangeAspect="1"/>
          </p:cNvPicPr>
          <p:nvPr/>
        </p:nvPicPr>
        <p:blipFill rotWithShape="1">
          <a:blip r:embed="rId4"/>
          <a:srcRect t="30256"/>
          <a:stretch/>
        </p:blipFill>
        <p:spPr>
          <a:xfrm>
            <a:off x="6717069" y="2696558"/>
            <a:ext cx="4044716" cy="2486959"/>
          </a:xfrm>
          <a:prstGeom prst="rect">
            <a:avLst/>
          </a:prstGeom>
        </p:spPr>
      </p:pic>
      <p:pic>
        <p:nvPicPr>
          <p:cNvPr id="5" name="Picture 2">
            <a:extLst>
              <a:ext uri="{FF2B5EF4-FFF2-40B4-BE49-F238E27FC236}">
                <a16:creationId xmlns:a16="http://schemas.microsoft.com/office/drawing/2014/main" id="{7E06149D-1542-0390-CF01-DAB4699B48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836" y="289166"/>
            <a:ext cx="3639954" cy="85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539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ENSAMBLE DE CLIPS</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0083" y="2602312"/>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4</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631490"/>
          </a:xfrm>
          <a:prstGeom prst="rect">
            <a:avLst/>
          </a:prstGeom>
          <a:noFill/>
        </p:spPr>
        <p:txBody>
          <a:bodyPr wrap="square">
            <a:spAutoFit/>
          </a:bodyPr>
          <a:lstStyle/>
          <a:p>
            <a:pPr algn="ctr"/>
            <a:r>
              <a:rPr lang="es-MX" sz="1500" dirty="0"/>
              <a:t>En la parte trasera de la pieza, deberán estar montados 10 clips metálicos para BFS LCI. Los clips deben estar completos y ajustados aproximadamente en la parte media de los pines. Realizar Inspección Visual para cerciorarse de que los clips estén completos, colocar marca de certificación entre el clip y el pin con Sharpie dorado.</a:t>
            </a:r>
          </a:p>
          <a:p>
            <a:pPr algn="ctr"/>
            <a:r>
              <a:rPr lang="es-MX" sz="1500" b="1" dirty="0"/>
              <a:t>Nota: Los clips deberán estar marcados con </a:t>
            </a:r>
            <a:r>
              <a:rPr lang="es-MX" sz="1500" b="1" dirty="0" err="1"/>
              <a:t>sharpie</a:t>
            </a:r>
            <a:r>
              <a:rPr lang="es-MX" sz="1500" b="1" dirty="0"/>
              <a:t> dorado. Si no presenta marca se deberán rechazar las piezas.</a:t>
            </a:r>
          </a:p>
          <a:p>
            <a:pPr algn="ctr"/>
            <a:endParaRPr lang="es-MX" sz="1500" b="1" dirty="0"/>
          </a:p>
          <a:p>
            <a:pPr algn="ctr"/>
            <a:r>
              <a:rPr lang="en-US" sz="1500" b="1" dirty="0" err="1"/>
              <a:t>Frecuencia</a:t>
            </a:r>
            <a:r>
              <a:rPr lang="en-US" sz="1500" b="1" dirty="0"/>
              <a:t> de </a:t>
            </a:r>
            <a:r>
              <a:rPr lang="en-US" sz="1500" b="1" dirty="0" err="1"/>
              <a:t>Inspección</a:t>
            </a:r>
            <a:r>
              <a:rPr lang="en-US" sz="1500" b="1" dirty="0"/>
              <a:t>: </a:t>
            </a:r>
            <a:r>
              <a:rPr lang="en-US" sz="1500" dirty="0" err="1"/>
              <a:t>Cada</a:t>
            </a:r>
            <a:r>
              <a:rPr lang="en-US" sz="1500" dirty="0"/>
              <a:t> </a:t>
            </a:r>
            <a:r>
              <a:rPr lang="en-US" sz="1500" dirty="0" err="1"/>
              <a:t>pieza</a:t>
            </a:r>
            <a:endParaRPr lang="en-US" sz="1500" dirty="0"/>
          </a:p>
          <a:p>
            <a:pPr algn="ctr"/>
            <a:r>
              <a:rPr lang="en-US" sz="1500" b="1" dirty="0" err="1"/>
              <a:t>Método</a:t>
            </a:r>
            <a:r>
              <a:rPr lang="en-US" sz="1500" b="1" dirty="0"/>
              <a:t> de </a:t>
            </a:r>
            <a:r>
              <a:rPr lang="en-US" sz="1500" b="1" dirty="0" err="1"/>
              <a:t>Inspección</a:t>
            </a:r>
            <a:r>
              <a:rPr lang="en-US" sz="1500" b="1" dirty="0"/>
              <a:t>: </a:t>
            </a:r>
            <a:r>
              <a:rPr lang="en-US" sz="15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G2Y.9628028/04.83</a:t>
            </a:r>
          </a:p>
          <a:p>
            <a:r>
              <a:rPr lang="es-MX" b="1" dirty="0" err="1"/>
              <a:t>Desc</a:t>
            </a:r>
            <a:r>
              <a:rPr lang="es-MX" b="1" dirty="0"/>
              <a:t>:</a:t>
            </a:r>
            <a:r>
              <a:rPr lang="es-MX" dirty="0"/>
              <a:t> BFS LCI ASH HG sin luz</a:t>
            </a:r>
            <a:endParaRPr lang="nl-NL" dirty="0"/>
          </a:p>
          <a:p>
            <a:r>
              <a:rPr lang="nl-NL" b="1" dirty="0"/>
              <a:t>Lado: </a:t>
            </a:r>
            <a:r>
              <a:rPr lang="nl-NL" dirty="0"/>
              <a:t>Panel G2Y LCI</a:t>
            </a:r>
          </a:p>
        </p:txBody>
      </p:sp>
      <p:pic>
        <p:nvPicPr>
          <p:cNvPr id="6" name="Imagen 5">
            <a:extLst>
              <a:ext uri="{FF2B5EF4-FFF2-40B4-BE49-F238E27FC236}">
                <a16:creationId xmlns:a16="http://schemas.microsoft.com/office/drawing/2014/main" id="{F29197E4-E142-0ABC-EF3C-EC0731D6F1A9}"/>
              </a:ext>
            </a:extLst>
          </p:cNvPr>
          <p:cNvPicPr>
            <a:picLocks noChangeAspect="1"/>
          </p:cNvPicPr>
          <p:nvPr/>
        </p:nvPicPr>
        <p:blipFill>
          <a:blip r:embed="rId4"/>
          <a:stretch>
            <a:fillRect/>
          </a:stretch>
        </p:blipFill>
        <p:spPr>
          <a:xfrm>
            <a:off x="6118296" y="2658711"/>
            <a:ext cx="5154256" cy="1382849"/>
          </a:xfrm>
          <a:prstGeom prst="rect">
            <a:avLst/>
          </a:prstGeom>
        </p:spPr>
      </p:pic>
      <p:grpSp>
        <p:nvGrpSpPr>
          <p:cNvPr id="14" name="Grupo 13">
            <a:extLst>
              <a:ext uri="{FF2B5EF4-FFF2-40B4-BE49-F238E27FC236}">
                <a16:creationId xmlns:a16="http://schemas.microsoft.com/office/drawing/2014/main" id="{DE059280-4163-CF93-5C00-76497890C447}"/>
              </a:ext>
            </a:extLst>
          </p:cNvPr>
          <p:cNvGrpSpPr/>
          <p:nvPr/>
        </p:nvGrpSpPr>
        <p:grpSpPr>
          <a:xfrm>
            <a:off x="6561315" y="4079835"/>
            <a:ext cx="4106093" cy="1150563"/>
            <a:chOff x="6561315" y="4136107"/>
            <a:chExt cx="4106093" cy="1150563"/>
          </a:xfrm>
        </p:grpSpPr>
        <p:pic>
          <p:nvPicPr>
            <p:cNvPr id="8" name="Imagen 7">
              <a:extLst>
                <a:ext uri="{FF2B5EF4-FFF2-40B4-BE49-F238E27FC236}">
                  <a16:creationId xmlns:a16="http://schemas.microsoft.com/office/drawing/2014/main" id="{68842ED7-1685-4C41-D276-7F8C4D9B5CA1}"/>
                </a:ext>
              </a:extLst>
            </p:cNvPr>
            <p:cNvPicPr>
              <a:picLocks noChangeAspect="1"/>
            </p:cNvPicPr>
            <p:nvPr/>
          </p:nvPicPr>
          <p:blipFill>
            <a:blip r:embed="rId5"/>
            <a:stretch>
              <a:fillRect/>
            </a:stretch>
          </p:blipFill>
          <p:spPr>
            <a:xfrm>
              <a:off x="7253781" y="4136237"/>
              <a:ext cx="1172137" cy="1143722"/>
            </a:xfrm>
            <a:prstGeom prst="rect">
              <a:avLst/>
            </a:prstGeom>
          </p:spPr>
        </p:pic>
        <p:sp>
          <p:nvSpPr>
            <p:cNvPr id="9" name="CuadroTexto 8">
              <a:extLst>
                <a:ext uri="{FF2B5EF4-FFF2-40B4-BE49-F238E27FC236}">
                  <a16:creationId xmlns:a16="http://schemas.microsoft.com/office/drawing/2014/main" id="{65892EB3-FC94-469F-F0E2-FCD4A4BF3564}"/>
                </a:ext>
              </a:extLst>
            </p:cNvPr>
            <p:cNvSpPr txBox="1"/>
            <p:nvPr/>
          </p:nvSpPr>
          <p:spPr>
            <a:xfrm>
              <a:off x="6561315" y="4496307"/>
              <a:ext cx="692466" cy="523220"/>
            </a:xfrm>
            <a:prstGeom prst="rect">
              <a:avLst/>
            </a:prstGeom>
            <a:noFill/>
          </p:spPr>
          <p:txBody>
            <a:bodyPr wrap="square" rtlCol="0">
              <a:spAutoFit/>
            </a:bodyPr>
            <a:lstStyle/>
            <a:p>
              <a:pPr algn="ctr"/>
              <a:r>
                <a:rPr lang="es-MX" sz="2800" b="1" dirty="0">
                  <a:solidFill>
                    <a:srgbClr val="00B050"/>
                  </a:solidFill>
                </a:rPr>
                <a:t>OK</a:t>
              </a:r>
            </a:p>
          </p:txBody>
        </p:sp>
        <p:pic>
          <p:nvPicPr>
            <p:cNvPr id="10" name="Imagen 9">
              <a:extLst>
                <a:ext uri="{FF2B5EF4-FFF2-40B4-BE49-F238E27FC236}">
                  <a16:creationId xmlns:a16="http://schemas.microsoft.com/office/drawing/2014/main" id="{87A5E6FC-FC93-76FA-6367-2AA53234B275}"/>
                </a:ext>
              </a:extLst>
            </p:cNvPr>
            <p:cNvPicPr>
              <a:picLocks noChangeAspect="1"/>
            </p:cNvPicPr>
            <p:nvPr/>
          </p:nvPicPr>
          <p:blipFill>
            <a:blip r:embed="rId6"/>
            <a:stretch>
              <a:fillRect/>
            </a:stretch>
          </p:blipFill>
          <p:spPr>
            <a:xfrm>
              <a:off x="8600050" y="4136107"/>
              <a:ext cx="1172136" cy="1150563"/>
            </a:xfrm>
            <a:prstGeom prst="rect">
              <a:avLst/>
            </a:prstGeom>
          </p:spPr>
        </p:pic>
        <p:sp>
          <p:nvSpPr>
            <p:cNvPr id="12" name="CuadroTexto 11">
              <a:extLst>
                <a:ext uri="{FF2B5EF4-FFF2-40B4-BE49-F238E27FC236}">
                  <a16:creationId xmlns:a16="http://schemas.microsoft.com/office/drawing/2014/main" id="{06ED1B3E-E2F6-4486-C7F2-EE74C2E9426A}"/>
                </a:ext>
              </a:extLst>
            </p:cNvPr>
            <p:cNvSpPr txBox="1"/>
            <p:nvPr/>
          </p:nvSpPr>
          <p:spPr>
            <a:xfrm>
              <a:off x="9772186" y="4491622"/>
              <a:ext cx="895222" cy="523220"/>
            </a:xfrm>
            <a:prstGeom prst="rect">
              <a:avLst/>
            </a:prstGeom>
            <a:noFill/>
          </p:spPr>
          <p:txBody>
            <a:bodyPr wrap="square" rtlCol="0">
              <a:spAutoFit/>
            </a:bodyPr>
            <a:lstStyle/>
            <a:p>
              <a:pPr algn="ctr"/>
              <a:r>
                <a:rPr lang="es-MX" sz="2800" b="1" dirty="0">
                  <a:solidFill>
                    <a:srgbClr val="FF0000"/>
                  </a:solidFill>
                </a:rPr>
                <a:t>NOK</a:t>
              </a:r>
            </a:p>
          </p:txBody>
        </p:sp>
      </p:grpSp>
      <p:pic>
        <p:nvPicPr>
          <p:cNvPr id="7" name="Picture 2">
            <a:extLst>
              <a:ext uri="{FF2B5EF4-FFF2-40B4-BE49-F238E27FC236}">
                <a16:creationId xmlns:a16="http://schemas.microsoft.com/office/drawing/2014/main" id="{ADCC3622-BDC7-90D0-33E4-10FD108ACE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8836" y="289166"/>
            <a:ext cx="3639954" cy="85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663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012606" y="2163775"/>
            <a:ext cx="5365629" cy="369332"/>
          </a:xfrm>
          <a:prstGeom prst="rect">
            <a:avLst/>
          </a:prstGeom>
          <a:noFill/>
        </p:spPr>
        <p:txBody>
          <a:bodyPr wrap="square" rtlCol="0">
            <a:spAutoFit/>
          </a:bodyPr>
          <a:lstStyle/>
          <a:p>
            <a:pPr algn="ctr"/>
            <a:r>
              <a:rPr lang="es-MX" b="1" dirty="0"/>
              <a:t>IMAGEN DE ACEPTACIÓN Y RECHAZO DE SOLDADURA</a:t>
            </a:r>
            <a:endParaRPr lang="en-US"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5</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677656"/>
          </a:xfrm>
          <a:prstGeom prst="rect">
            <a:avLst/>
          </a:prstGeom>
          <a:noFill/>
        </p:spPr>
        <p:txBody>
          <a:bodyPr wrap="square">
            <a:spAutoFit/>
          </a:bodyPr>
          <a:lstStyle/>
          <a:p>
            <a:pPr algn="ctr"/>
            <a:r>
              <a:rPr lang="es-MX" sz="1400" dirty="0"/>
              <a:t>Después del proceso de soldadura realizar inspección visual en la parte trasera de la pieza, la soldadura debe estar completa en cada uno de los puntos y libre de daños, no se permite rebaba, soldadura incompleta, fuera de posición o altura. Para la parte del Clip </a:t>
            </a:r>
            <a:r>
              <a:rPr lang="es-MX" sz="1400" dirty="0" err="1"/>
              <a:t>Cover</a:t>
            </a:r>
            <a:r>
              <a:rPr lang="es-MX" sz="1400" dirty="0"/>
              <a:t> verifica que la soldadura esta correcta realizando un movimiento horizontal sobre el componente Y verticalmente jalar el clip para asegurar que no este fuera de posición o roto. En caso de detectar puntos de soldadura fuera de especificación revisar ayuda visual de soldadura.</a:t>
            </a:r>
          </a:p>
          <a:p>
            <a:pPr algn="ctr"/>
            <a:endParaRPr lang="es-MX" sz="1400" b="1" dirty="0"/>
          </a:p>
          <a:p>
            <a:pPr algn="ctr"/>
            <a:r>
              <a:rPr lang="en-US" sz="1400" b="1" dirty="0" err="1"/>
              <a:t>Frecuencia</a:t>
            </a:r>
            <a:r>
              <a:rPr lang="en-US" sz="1400" b="1" dirty="0"/>
              <a:t> de </a:t>
            </a:r>
            <a:r>
              <a:rPr lang="en-US" sz="1400" b="1" dirty="0" err="1"/>
              <a:t>Inspección</a:t>
            </a:r>
            <a:r>
              <a:rPr lang="en-US" sz="1400" b="1" dirty="0"/>
              <a:t>: </a:t>
            </a:r>
            <a:r>
              <a:rPr lang="en-US" sz="1400" dirty="0" err="1"/>
              <a:t>Cada</a:t>
            </a:r>
            <a:r>
              <a:rPr lang="en-US" sz="1400" dirty="0"/>
              <a:t> </a:t>
            </a:r>
            <a:r>
              <a:rPr lang="en-US" sz="1400" dirty="0" err="1"/>
              <a:t>pieza</a:t>
            </a:r>
            <a:endParaRPr lang="en-US" sz="1400" dirty="0"/>
          </a:p>
          <a:p>
            <a:pPr algn="ctr"/>
            <a:r>
              <a:rPr lang="en-US" sz="1400" b="1" dirty="0" err="1"/>
              <a:t>Método</a:t>
            </a:r>
            <a:r>
              <a:rPr lang="en-US" sz="1400" b="1" dirty="0"/>
              <a:t> de </a:t>
            </a:r>
            <a:r>
              <a:rPr lang="en-US" sz="1400" b="1" dirty="0" err="1"/>
              <a:t>Inspección</a:t>
            </a:r>
            <a:r>
              <a:rPr lang="en-US" sz="1400" b="1" dirty="0"/>
              <a:t>: </a:t>
            </a:r>
            <a:r>
              <a:rPr lang="en-US" sz="14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G2Y.9628028/04.83</a:t>
            </a:r>
          </a:p>
          <a:p>
            <a:r>
              <a:rPr lang="es-MX" b="1" dirty="0" err="1"/>
              <a:t>Desc</a:t>
            </a:r>
            <a:r>
              <a:rPr lang="es-MX" b="1" dirty="0"/>
              <a:t>:</a:t>
            </a:r>
            <a:r>
              <a:rPr lang="es-MX" dirty="0"/>
              <a:t> BFS LCI ASH HG sin luz</a:t>
            </a:r>
            <a:endParaRPr lang="nl-NL" dirty="0"/>
          </a:p>
          <a:p>
            <a:r>
              <a:rPr lang="nl-NL" b="1" dirty="0"/>
              <a:t>Lado: </a:t>
            </a:r>
            <a:r>
              <a:rPr lang="nl-NL" dirty="0"/>
              <a:t>Panel G2Y LCI</a:t>
            </a:r>
          </a:p>
        </p:txBody>
      </p:sp>
      <p:grpSp>
        <p:nvGrpSpPr>
          <p:cNvPr id="18" name="Grupo 17">
            <a:extLst>
              <a:ext uri="{FF2B5EF4-FFF2-40B4-BE49-F238E27FC236}">
                <a16:creationId xmlns:a16="http://schemas.microsoft.com/office/drawing/2014/main" id="{C96039CC-6392-7BA6-CEA4-992B2A48D2A7}"/>
              </a:ext>
            </a:extLst>
          </p:cNvPr>
          <p:cNvGrpSpPr>
            <a:grpSpLocks noChangeAspect="1"/>
          </p:cNvGrpSpPr>
          <p:nvPr/>
        </p:nvGrpSpPr>
        <p:grpSpPr>
          <a:xfrm>
            <a:off x="6180408" y="2993698"/>
            <a:ext cx="5033268" cy="1882596"/>
            <a:chOff x="6224743" y="3009208"/>
            <a:chExt cx="4443843" cy="1662133"/>
          </a:xfrm>
        </p:grpSpPr>
        <p:pic>
          <p:nvPicPr>
            <p:cNvPr id="6" name="Imagen 5">
              <a:extLst>
                <a:ext uri="{FF2B5EF4-FFF2-40B4-BE49-F238E27FC236}">
                  <a16:creationId xmlns:a16="http://schemas.microsoft.com/office/drawing/2014/main" id="{271537A2-CA62-0B09-0AFE-21F6A40A388D}"/>
                </a:ext>
              </a:extLst>
            </p:cNvPr>
            <p:cNvPicPr>
              <a:picLocks noChangeAspect="1"/>
            </p:cNvPicPr>
            <p:nvPr/>
          </p:nvPicPr>
          <p:blipFill>
            <a:blip r:embed="rId4"/>
            <a:stretch>
              <a:fillRect/>
            </a:stretch>
          </p:blipFill>
          <p:spPr>
            <a:xfrm>
              <a:off x="6224743" y="3013760"/>
              <a:ext cx="2191056" cy="1657581"/>
            </a:xfrm>
            <a:prstGeom prst="rect">
              <a:avLst/>
            </a:prstGeom>
          </p:spPr>
        </p:pic>
        <p:pic>
          <p:nvPicPr>
            <p:cNvPr id="17" name="Imagen 16">
              <a:extLst>
                <a:ext uri="{FF2B5EF4-FFF2-40B4-BE49-F238E27FC236}">
                  <a16:creationId xmlns:a16="http://schemas.microsoft.com/office/drawing/2014/main" id="{A21CA2BD-0369-7FB2-ACDF-48178A6CBB1F}"/>
                </a:ext>
              </a:extLst>
            </p:cNvPr>
            <p:cNvPicPr>
              <a:picLocks noChangeAspect="1"/>
            </p:cNvPicPr>
            <p:nvPr/>
          </p:nvPicPr>
          <p:blipFill>
            <a:blip r:embed="rId5"/>
            <a:stretch>
              <a:fillRect/>
            </a:stretch>
          </p:blipFill>
          <p:spPr>
            <a:xfrm>
              <a:off x="8476186" y="3009208"/>
              <a:ext cx="2192400" cy="1657581"/>
            </a:xfrm>
            <a:prstGeom prst="rect">
              <a:avLst/>
            </a:prstGeom>
          </p:spPr>
        </p:pic>
      </p:grpSp>
      <p:pic>
        <p:nvPicPr>
          <p:cNvPr id="5" name="Picture 2">
            <a:extLst>
              <a:ext uri="{FF2B5EF4-FFF2-40B4-BE49-F238E27FC236}">
                <a16:creationId xmlns:a16="http://schemas.microsoft.com/office/drawing/2014/main" id="{6166D8EE-6E8A-2A41-1BE2-49A3A60C7C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8836" y="289166"/>
            <a:ext cx="3639954" cy="85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94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ETIQUETA DE ENSAMBLE</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6</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69934"/>
          </a:xfrm>
          <a:prstGeom prst="rect">
            <a:avLst/>
          </a:prstGeom>
          <a:noFill/>
        </p:spPr>
        <p:txBody>
          <a:bodyPr wrap="square">
            <a:spAutoFit/>
          </a:bodyPr>
          <a:lstStyle/>
          <a:p>
            <a:pPr algn="ctr"/>
            <a:r>
              <a:rPr lang="es-MX" sz="2300" dirty="0"/>
              <a:t>Inspeccionar que los datos impresos en la etiqueta correspondan con la pieza que está siendo revisada, si la etiqueta no corresponde, avisar al supervisor del área.</a:t>
            </a:r>
          </a:p>
          <a:p>
            <a:pPr algn="ctr"/>
            <a:endParaRPr lang="es-MX" sz="2300" b="1" dirty="0"/>
          </a:p>
          <a:p>
            <a:pPr algn="ctr"/>
            <a:r>
              <a:rPr lang="en-US" sz="2300" b="1" dirty="0" err="1"/>
              <a:t>Frecuencia</a:t>
            </a:r>
            <a:r>
              <a:rPr lang="en-US" sz="2300" b="1" dirty="0"/>
              <a:t> de </a:t>
            </a:r>
            <a:r>
              <a:rPr lang="en-US" sz="2300" b="1" dirty="0" err="1"/>
              <a:t>Inspección</a:t>
            </a:r>
            <a:r>
              <a:rPr lang="en-US" sz="2300" b="1" dirty="0"/>
              <a:t>: </a:t>
            </a:r>
            <a:r>
              <a:rPr lang="en-US" sz="2300" dirty="0" err="1"/>
              <a:t>Cada</a:t>
            </a:r>
            <a:r>
              <a:rPr lang="en-US" sz="2300" dirty="0"/>
              <a:t> </a:t>
            </a:r>
            <a:r>
              <a:rPr lang="en-US" sz="2300" dirty="0" err="1"/>
              <a:t>pieza</a:t>
            </a:r>
            <a:endParaRPr lang="en-US" sz="2300" dirty="0"/>
          </a:p>
          <a:p>
            <a:pPr algn="ctr"/>
            <a:r>
              <a:rPr lang="en-US" sz="2300" b="1" dirty="0" err="1"/>
              <a:t>Método</a:t>
            </a:r>
            <a:r>
              <a:rPr lang="en-US" sz="2300" b="1" dirty="0"/>
              <a:t> de </a:t>
            </a:r>
            <a:r>
              <a:rPr lang="en-US" sz="2300" b="1" dirty="0" err="1"/>
              <a:t>Inspección</a:t>
            </a:r>
            <a:r>
              <a:rPr lang="en-US" sz="2300" b="1" dirty="0"/>
              <a:t>: </a:t>
            </a:r>
            <a:r>
              <a:rPr lang="en-US" sz="23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G2Y.9628028/04.83</a:t>
            </a:r>
          </a:p>
          <a:p>
            <a:r>
              <a:rPr lang="es-MX" b="1" dirty="0" err="1"/>
              <a:t>Desc</a:t>
            </a:r>
            <a:r>
              <a:rPr lang="es-MX" b="1" dirty="0"/>
              <a:t>:</a:t>
            </a:r>
            <a:r>
              <a:rPr lang="es-MX" dirty="0"/>
              <a:t> BFS LCI ASH HG sin luz</a:t>
            </a:r>
            <a:endParaRPr lang="nl-NL" dirty="0"/>
          </a:p>
          <a:p>
            <a:r>
              <a:rPr lang="nl-NL" b="1" dirty="0"/>
              <a:t>Lado: </a:t>
            </a:r>
            <a:r>
              <a:rPr lang="nl-NL" dirty="0"/>
              <a:t>Panel G2Y LCI</a:t>
            </a:r>
          </a:p>
        </p:txBody>
      </p:sp>
      <p:pic>
        <p:nvPicPr>
          <p:cNvPr id="6" name="Imagen 5">
            <a:extLst>
              <a:ext uri="{FF2B5EF4-FFF2-40B4-BE49-F238E27FC236}">
                <a16:creationId xmlns:a16="http://schemas.microsoft.com/office/drawing/2014/main" id="{22D0DE9E-BAA0-AA70-8337-815190A2F23C}"/>
              </a:ext>
            </a:extLst>
          </p:cNvPr>
          <p:cNvPicPr>
            <a:picLocks noChangeAspect="1"/>
          </p:cNvPicPr>
          <p:nvPr/>
        </p:nvPicPr>
        <p:blipFill>
          <a:blip r:embed="rId4"/>
          <a:stretch>
            <a:fillRect/>
          </a:stretch>
        </p:blipFill>
        <p:spPr>
          <a:xfrm>
            <a:off x="6138204" y="2929534"/>
            <a:ext cx="5115951" cy="1991706"/>
          </a:xfrm>
          <a:prstGeom prst="rect">
            <a:avLst/>
          </a:prstGeom>
        </p:spPr>
      </p:pic>
      <p:pic>
        <p:nvPicPr>
          <p:cNvPr id="5" name="Picture 2">
            <a:extLst>
              <a:ext uri="{FF2B5EF4-FFF2-40B4-BE49-F238E27FC236}">
                <a16:creationId xmlns:a16="http://schemas.microsoft.com/office/drawing/2014/main" id="{A9D1A93E-C59B-ECDE-B72B-D62659E4FC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836" y="289166"/>
            <a:ext cx="3639954" cy="85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2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PIEZA CON SUCIEDAD</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7</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85323"/>
          </a:xfrm>
          <a:prstGeom prst="rect">
            <a:avLst/>
          </a:prstGeom>
          <a:noFill/>
        </p:spPr>
        <p:txBody>
          <a:bodyPr wrap="square">
            <a:spAutoFit/>
          </a:bodyPr>
          <a:lstStyle/>
          <a:p>
            <a:pPr algn="ctr"/>
            <a:r>
              <a:rPr lang="es-MX" dirty="0"/>
              <a:t>Revisar que las piezas no tengan marcas por restos de suciedad. Manipular las piezas en todo momento con guantes de algodón para evitar marcas, golpes o daños por manipulación del material. Verificar que la superficie y el color de las piezas estén de acuerdo a los Libros Maestros y las muestras de Calidad.</a:t>
            </a:r>
          </a:p>
          <a:p>
            <a:pPr algn="ctr"/>
            <a:endParaRPr lang="es-MX" b="1" dirty="0"/>
          </a:p>
          <a:p>
            <a:pPr algn="ctr"/>
            <a:r>
              <a:rPr lang="en-US" b="1" dirty="0" err="1"/>
              <a:t>Frecuencia</a:t>
            </a:r>
            <a:r>
              <a:rPr lang="en-US" b="1" dirty="0"/>
              <a:t> de </a:t>
            </a:r>
            <a:r>
              <a:rPr lang="en-US" b="1" dirty="0" err="1"/>
              <a:t>Inspección</a:t>
            </a:r>
            <a:r>
              <a:rPr lang="en-US" b="1" dirty="0"/>
              <a:t>: </a:t>
            </a:r>
            <a:r>
              <a:rPr lang="en-US" dirty="0" err="1"/>
              <a:t>Cada</a:t>
            </a:r>
            <a:r>
              <a:rPr lang="en-US" dirty="0"/>
              <a:t> </a:t>
            </a:r>
            <a:r>
              <a:rPr lang="en-US" dirty="0" err="1"/>
              <a:t>pieza</a:t>
            </a:r>
            <a:endParaRPr lang="en-US" dirty="0"/>
          </a:p>
          <a:p>
            <a:pPr algn="ctr"/>
            <a:r>
              <a:rPr lang="en-US" b="1" dirty="0" err="1"/>
              <a:t>Método</a:t>
            </a:r>
            <a:r>
              <a:rPr lang="en-US" b="1" dirty="0"/>
              <a:t> de </a:t>
            </a:r>
            <a:r>
              <a:rPr lang="en-US" b="1" dirty="0" err="1"/>
              <a:t>Inspección</a:t>
            </a:r>
            <a:r>
              <a:rPr lang="en-US" b="1" dirty="0"/>
              <a:t>: </a:t>
            </a:r>
            <a:r>
              <a:rPr lang="en-US"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G2Y.9628028/04.83</a:t>
            </a:r>
          </a:p>
          <a:p>
            <a:r>
              <a:rPr lang="es-MX" b="1" dirty="0" err="1"/>
              <a:t>Desc</a:t>
            </a:r>
            <a:r>
              <a:rPr lang="es-MX" b="1" dirty="0"/>
              <a:t>:</a:t>
            </a:r>
            <a:r>
              <a:rPr lang="es-MX" dirty="0"/>
              <a:t> BFS LCI ASH HG sin luz</a:t>
            </a:r>
            <a:endParaRPr lang="nl-NL" dirty="0"/>
          </a:p>
          <a:p>
            <a:r>
              <a:rPr lang="nl-NL" b="1" dirty="0"/>
              <a:t>Lado: </a:t>
            </a:r>
            <a:r>
              <a:rPr lang="nl-NL" dirty="0"/>
              <a:t>Panel G2Y LCI</a:t>
            </a:r>
          </a:p>
        </p:txBody>
      </p:sp>
      <p:pic>
        <p:nvPicPr>
          <p:cNvPr id="6" name="Imagen 5">
            <a:extLst>
              <a:ext uri="{FF2B5EF4-FFF2-40B4-BE49-F238E27FC236}">
                <a16:creationId xmlns:a16="http://schemas.microsoft.com/office/drawing/2014/main" id="{D8115864-BDF5-1740-A45A-B3FE8682B36A}"/>
              </a:ext>
            </a:extLst>
          </p:cNvPr>
          <p:cNvPicPr>
            <a:picLocks noChangeAspect="1"/>
          </p:cNvPicPr>
          <p:nvPr/>
        </p:nvPicPr>
        <p:blipFill>
          <a:blip r:embed="rId4"/>
          <a:stretch>
            <a:fillRect/>
          </a:stretch>
        </p:blipFill>
        <p:spPr>
          <a:xfrm>
            <a:off x="6179393" y="3017693"/>
            <a:ext cx="5028363" cy="1706596"/>
          </a:xfrm>
          <a:prstGeom prst="rect">
            <a:avLst/>
          </a:prstGeom>
        </p:spPr>
      </p:pic>
      <p:pic>
        <p:nvPicPr>
          <p:cNvPr id="5" name="Picture 2">
            <a:extLst>
              <a:ext uri="{FF2B5EF4-FFF2-40B4-BE49-F238E27FC236}">
                <a16:creationId xmlns:a16="http://schemas.microsoft.com/office/drawing/2014/main" id="{4EA22E6B-C466-3F61-5987-EFE3114D42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836" y="289166"/>
            <a:ext cx="3639954" cy="85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38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DAÑO EN CROMO</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8</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16073"/>
          </a:xfrm>
          <a:prstGeom prst="rect">
            <a:avLst/>
          </a:prstGeom>
          <a:noFill/>
        </p:spPr>
        <p:txBody>
          <a:bodyPr wrap="square">
            <a:spAutoFit/>
          </a:bodyPr>
          <a:lstStyle/>
          <a:p>
            <a:pPr algn="ctr"/>
            <a:r>
              <a:rPr lang="es-MX" sz="1750" dirty="0"/>
              <a:t>Inspeccionar </a:t>
            </a:r>
            <a:r>
              <a:rPr lang="es-MX" sz="1750" dirty="0" err="1"/>
              <a:t>Cover</a:t>
            </a:r>
            <a:r>
              <a:rPr lang="es-MX" sz="1750" dirty="0"/>
              <a:t>, ventila de aire, deben tener una superficie en color mate libre de daños, grietas, manchas, rayas o marcas. Revisar la parte del cromo en la pieza después del proceso de soldadura, no debe presentar daños, golpes, rasguños, o deformaciones que afecten la integridad y calidad final de la pieza.</a:t>
            </a:r>
          </a:p>
          <a:p>
            <a:pPr algn="ctr"/>
            <a:endParaRPr lang="es-MX" sz="1750" b="1" dirty="0"/>
          </a:p>
          <a:p>
            <a:pPr algn="ctr"/>
            <a:r>
              <a:rPr lang="en-US" sz="1750" b="1" dirty="0" err="1"/>
              <a:t>Frecuencia</a:t>
            </a:r>
            <a:r>
              <a:rPr lang="en-US" sz="1750" b="1" dirty="0"/>
              <a:t> de </a:t>
            </a:r>
            <a:r>
              <a:rPr lang="en-US" sz="1750" b="1" dirty="0" err="1"/>
              <a:t>Inspección</a:t>
            </a:r>
            <a:r>
              <a:rPr lang="en-US" sz="1750" b="1" dirty="0"/>
              <a:t>: </a:t>
            </a:r>
            <a:r>
              <a:rPr lang="en-US" sz="1750" dirty="0" err="1"/>
              <a:t>Cada</a:t>
            </a:r>
            <a:r>
              <a:rPr lang="en-US" sz="1750" dirty="0"/>
              <a:t> </a:t>
            </a:r>
            <a:r>
              <a:rPr lang="en-US" sz="1750" dirty="0" err="1"/>
              <a:t>pieza</a:t>
            </a:r>
            <a:endParaRPr lang="en-US" sz="1750" dirty="0"/>
          </a:p>
          <a:p>
            <a:pPr algn="ctr"/>
            <a:r>
              <a:rPr lang="en-US" sz="1750" b="1" dirty="0" err="1"/>
              <a:t>Método</a:t>
            </a:r>
            <a:r>
              <a:rPr lang="en-US" sz="1750" b="1" dirty="0"/>
              <a:t> de </a:t>
            </a:r>
            <a:r>
              <a:rPr lang="en-US" sz="1750" b="1" dirty="0" err="1"/>
              <a:t>Inspección</a:t>
            </a:r>
            <a:r>
              <a:rPr lang="en-US" sz="1750" b="1" dirty="0"/>
              <a:t>: </a:t>
            </a:r>
            <a:r>
              <a:rPr lang="en-US" sz="175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G2Y.9628028/04.83</a:t>
            </a:r>
          </a:p>
          <a:p>
            <a:r>
              <a:rPr lang="es-MX" b="1" dirty="0" err="1"/>
              <a:t>Desc</a:t>
            </a:r>
            <a:r>
              <a:rPr lang="es-MX" b="1" dirty="0"/>
              <a:t>:</a:t>
            </a:r>
            <a:r>
              <a:rPr lang="es-MX" dirty="0"/>
              <a:t> BFS LCI ASH HG sin luz</a:t>
            </a:r>
            <a:endParaRPr lang="nl-NL" dirty="0"/>
          </a:p>
          <a:p>
            <a:r>
              <a:rPr lang="nl-NL" b="1" dirty="0"/>
              <a:t>Lado: </a:t>
            </a:r>
            <a:r>
              <a:rPr lang="nl-NL" dirty="0"/>
              <a:t>Panel G2Y LCI</a:t>
            </a:r>
          </a:p>
        </p:txBody>
      </p:sp>
      <p:pic>
        <p:nvPicPr>
          <p:cNvPr id="7" name="Imagen 6">
            <a:extLst>
              <a:ext uri="{FF2B5EF4-FFF2-40B4-BE49-F238E27FC236}">
                <a16:creationId xmlns:a16="http://schemas.microsoft.com/office/drawing/2014/main" id="{50CCD0C7-7FE8-CA00-01D8-37DA2667E85F}"/>
              </a:ext>
            </a:extLst>
          </p:cNvPr>
          <p:cNvPicPr>
            <a:picLocks noChangeAspect="1"/>
          </p:cNvPicPr>
          <p:nvPr/>
        </p:nvPicPr>
        <p:blipFill>
          <a:blip r:embed="rId4"/>
          <a:stretch>
            <a:fillRect/>
          </a:stretch>
        </p:blipFill>
        <p:spPr>
          <a:xfrm>
            <a:off x="6446680" y="2683884"/>
            <a:ext cx="4497985" cy="2461161"/>
          </a:xfrm>
          <a:prstGeom prst="rect">
            <a:avLst/>
          </a:prstGeom>
        </p:spPr>
      </p:pic>
      <p:pic>
        <p:nvPicPr>
          <p:cNvPr id="5" name="Picture 2">
            <a:extLst>
              <a:ext uri="{FF2B5EF4-FFF2-40B4-BE49-F238E27FC236}">
                <a16:creationId xmlns:a16="http://schemas.microsoft.com/office/drawing/2014/main" id="{5D371FDA-C864-E28C-5777-5777D99D95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836" y="289166"/>
            <a:ext cx="3639954" cy="85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2190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1376</TotalTime>
  <Words>1143</Words>
  <Application>Microsoft Office PowerPoint</Application>
  <PresentationFormat>Panorámica</PresentationFormat>
  <Paragraphs>149</Paragraphs>
  <Slides>10</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Hector Suarez</dc:creator>
  <cp:lastModifiedBy>Adrian Zorrilla</cp:lastModifiedBy>
  <cp:revision>46</cp:revision>
  <dcterms:created xsi:type="dcterms:W3CDTF">2023-04-19T14:09:18Z</dcterms:created>
  <dcterms:modified xsi:type="dcterms:W3CDTF">2023-07-21T00:08:02Z</dcterms:modified>
</cp:coreProperties>
</file>