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Questrial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Robbie Will introduce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--Daniel will explain the Fourier Transform (calculating frequency)--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Shape 5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1728788" cy="5143500"/>
            <a:chOff x="0" y="0"/>
            <a:chExt cx="2305051" cy="6858000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3" y="2176463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8"/>
              <a:ext cx="190500" cy="188913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3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400" cy="908050"/>
            </a:xfrm>
            <a:custGeom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8" y="14288"/>
              <a:ext cx="376238" cy="1801813"/>
            </a:xfrm>
            <a:custGeom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5" cy="1425575"/>
            </a:xfrm>
            <a:custGeom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400" cy="912813"/>
            </a:xfrm>
            <a:custGeom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3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8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100" cy="522288"/>
            </a:xfrm>
            <a:custGeom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400" cy="908050"/>
            </a:xfrm>
            <a:custGeom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8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8" y="1554163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8" y="5622925"/>
              <a:ext cx="338138" cy="1216025"/>
            </a:xfrm>
            <a:custGeom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3" cy="157163"/>
            </a:xfrm>
            <a:custGeom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8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3"/>
              <a:ext cx="133350" cy="266700"/>
            </a:xfrm>
            <a:custGeom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50" cy="269875"/>
            </a:xfrm>
            <a:custGeom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8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3" cy="1558925"/>
            </a:xfrm>
            <a:custGeom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3"/>
              <a:ext cx="190500" cy="188913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800" cy="1778000"/>
            </a:xfrm>
            <a:custGeom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3"/>
              <a:ext cx="190500" cy="188913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3"/>
              <a:ext cx="190500" cy="188913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3"/>
            </a:xfrm>
            <a:custGeom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3" y="1801813"/>
              <a:ext cx="214313" cy="755650"/>
            </a:xfrm>
            <a:custGeom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3" y="2547938"/>
              <a:ext cx="166688" cy="160338"/>
            </a:xfrm>
            <a:custGeom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3" y="4763"/>
              <a:ext cx="638175" cy="4025900"/>
            </a:xfrm>
            <a:custGeom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3" y="1382713"/>
              <a:ext cx="142875" cy="476250"/>
            </a:xfrm>
            <a:custGeom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3" y="1849438"/>
              <a:ext cx="109538" cy="107950"/>
            </a:xfrm>
            <a:custGeom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8" y="3417888"/>
              <a:ext cx="142875" cy="474663"/>
            </a:xfrm>
            <a:custGeom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8" cy="109538"/>
            </a:xfrm>
            <a:custGeom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8" cy="109538"/>
            </a:xfrm>
            <a:custGeom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3" y="5041900"/>
              <a:ext cx="371475" cy="1801813"/>
            </a:xfrm>
            <a:custGeom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3" y="4481513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8"/>
              <a:ext cx="347663" cy="2860675"/>
            </a:xfrm>
            <a:custGeom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3" y="3806825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3" y="4867275"/>
              <a:ext cx="190500" cy="188913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8" y="5422900"/>
              <a:ext cx="371475" cy="1425575"/>
            </a:xfrm>
            <a:custGeom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8"/>
              <a:ext cx="152400" cy="912813"/>
            </a:xfrm>
            <a:custGeom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8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3"/>
              <a:ext cx="190500" cy="190500"/>
            </a:xfrm>
            <a:custGeom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100" cy="527050"/>
            </a:xfrm>
            <a:custGeom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3"/>
              <a:ext cx="157163" cy="147638"/>
            </a:xfrm>
            <a:custGeom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3" y="5103813"/>
              <a:ext cx="185738" cy="185738"/>
            </a:xfrm>
            <a:custGeom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407318" y="2701528"/>
            <a:ext cx="6593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5308133" y="40576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407318" y="4057651"/>
            <a:ext cx="38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7422683" y="4057649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56057" y="3228498"/>
            <a:ext cx="74343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856058" y="454819"/>
            <a:ext cx="7434300" cy="2474700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856023" y="3843015"/>
            <a:ext cx="74331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856092" y="457200"/>
            <a:ext cx="74295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856057" y="3314699"/>
            <a:ext cx="7428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084659" y="457199"/>
            <a:ext cx="69771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290483" y="2524168"/>
            <a:ext cx="6564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856058" y="3232439"/>
            <a:ext cx="74295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677634" y="549295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estria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 sz="1100"/>
          </a:p>
        </p:txBody>
      </p:sp>
      <p:sp>
        <p:nvSpPr>
          <p:cNvPr id="186" name="Shape 186"/>
          <p:cNvSpPr txBox="1"/>
          <p:nvPr/>
        </p:nvSpPr>
        <p:spPr>
          <a:xfrm>
            <a:off x="7903028" y="207372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estria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56057" y="1600531"/>
            <a:ext cx="74295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856023" y="3493241"/>
            <a:ext cx="7428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856057" y="2005847"/>
            <a:ext cx="2397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845938" y="2520197"/>
            <a:ext cx="24066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3386075" y="2008226"/>
            <a:ext cx="2388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4" type="body"/>
          </p:nvPr>
        </p:nvSpPr>
        <p:spPr>
          <a:xfrm>
            <a:off x="3378160" y="2522576"/>
            <a:ext cx="23970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5" type="body"/>
          </p:nvPr>
        </p:nvSpPr>
        <p:spPr>
          <a:xfrm>
            <a:off x="5889332" y="2005847"/>
            <a:ext cx="2396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6" type="body"/>
          </p:nvPr>
        </p:nvSpPr>
        <p:spPr>
          <a:xfrm>
            <a:off x="5889332" y="2520197"/>
            <a:ext cx="23961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856058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856060" y="3303447"/>
            <a:ext cx="2396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/>
          <p:nvPr>
            <p:ph idx="2" type="pic"/>
          </p:nvPr>
        </p:nvSpPr>
        <p:spPr>
          <a:xfrm>
            <a:off x="856060" y="2000249"/>
            <a:ext cx="23964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856060" y="3735643"/>
            <a:ext cx="23964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4" type="body"/>
          </p:nvPr>
        </p:nvSpPr>
        <p:spPr>
          <a:xfrm>
            <a:off x="3366790" y="3303447"/>
            <a:ext cx="2400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Shape 210"/>
          <p:cNvSpPr/>
          <p:nvPr>
            <p:ph idx="5" type="pic"/>
          </p:nvPr>
        </p:nvSpPr>
        <p:spPr>
          <a:xfrm>
            <a:off x="3366790" y="2000249"/>
            <a:ext cx="23991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6" type="body"/>
          </p:nvPr>
        </p:nvSpPr>
        <p:spPr>
          <a:xfrm>
            <a:off x="3365695" y="3735643"/>
            <a:ext cx="2400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7" type="body"/>
          </p:nvPr>
        </p:nvSpPr>
        <p:spPr>
          <a:xfrm>
            <a:off x="5889425" y="3303446"/>
            <a:ext cx="2393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/>
          <p:nvPr>
            <p:ph idx="8" type="pic"/>
          </p:nvPr>
        </p:nvSpPr>
        <p:spPr>
          <a:xfrm>
            <a:off x="5889332" y="2000249"/>
            <a:ext cx="23961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9" type="body"/>
          </p:nvPr>
        </p:nvSpPr>
        <p:spPr>
          <a:xfrm>
            <a:off x="5889332" y="3735640"/>
            <a:ext cx="2396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 rot="5400000">
            <a:off x="3242708" y="-699535"/>
            <a:ext cx="2656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 rot="5400000">
            <a:off x="5590508" y="1648349"/>
            <a:ext cx="38862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 rot="5400000">
            <a:off x="1818750" y="-505351"/>
            <a:ext cx="3886200" cy="5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/>
          <a:lstStyle>
            <a:lvl1pPr indent="-374650" lvl="0" marL="45720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300"/>
              <a:buChar char="•"/>
              <a:defRPr>
                <a:solidFill>
                  <a:srgbClr val="000000"/>
                </a:solidFill>
              </a:defRPr>
            </a:lvl1pPr>
            <a:lvl2pPr indent="-349250" lvl="1" marL="91440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  <a:defRPr>
                <a:solidFill>
                  <a:srgbClr val="000000"/>
                </a:solidFill>
              </a:defRPr>
            </a:lvl2pPr>
            <a:lvl3pPr indent="-336550" lvl="2" marL="137160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>
                <a:solidFill>
                  <a:srgbClr val="000000"/>
                </a:solidFill>
              </a:defRPr>
            </a:lvl3pPr>
            <a:lvl4pPr indent="-323850" lvl="3" marL="182880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>
                <a:solidFill>
                  <a:srgbClr val="000000"/>
                </a:solidFill>
              </a:defRPr>
            </a:lvl4pPr>
            <a:lvl5pPr indent="-323850" lvl="4" marL="228600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>
                <a:solidFill>
                  <a:srgbClr val="000000"/>
                </a:solidFill>
              </a:defRPr>
            </a:lvl5pPr>
            <a:lvl6pPr indent="-311150" lvl="5" marL="274320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  <a:defRPr>
                <a:solidFill>
                  <a:srgbClr val="000000"/>
                </a:solidFill>
              </a:defRPr>
            </a:lvl6pPr>
            <a:lvl7pPr indent="-311150" lvl="6" marL="320040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  <a:defRPr>
                <a:solidFill>
                  <a:srgbClr val="000000"/>
                </a:solidFill>
              </a:defRPr>
            </a:lvl7pPr>
            <a:lvl8pPr indent="-311150" lvl="7" marL="365760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  <a:defRPr>
                <a:solidFill>
                  <a:srgbClr val="000000"/>
                </a:solidFill>
              </a:defRPr>
            </a:lvl8pPr>
            <a:lvl9pPr indent="-311150" lvl="8" marL="411480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56058" y="1064419"/>
            <a:ext cx="7429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56058" y="3318272"/>
            <a:ext cx="74295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56057" y="1687114"/>
            <a:ext cx="36588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629150" y="1687114"/>
            <a:ext cx="36564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027514" y="1687114"/>
            <a:ext cx="3487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856057" y="2305048"/>
            <a:ext cx="36588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3" type="body"/>
          </p:nvPr>
        </p:nvSpPr>
        <p:spPr>
          <a:xfrm>
            <a:off x="4800606" y="1687114"/>
            <a:ext cx="34851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4" type="body"/>
          </p:nvPr>
        </p:nvSpPr>
        <p:spPr>
          <a:xfrm>
            <a:off x="4629150" y="2305048"/>
            <a:ext cx="36564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60029" y="457201"/>
            <a:ext cx="28920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867150" y="444500"/>
            <a:ext cx="4418400" cy="3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860029" y="1687114"/>
            <a:ext cx="28920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56060" y="457200"/>
            <a:ext cx="44508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5535541" y="457201"/>
            <a:ext cx="2750100" cy="388620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56057" y="1687114"/>
            <a:ext cx="44508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Shape 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0716" y="0"/>
            <a:ext cx="9040416" cy="5143500"/>
            <a:chOff x="-14288" y="0"/>
            <a:chExt cx="12053888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2" y="0"/>
              <a:ext cx="674688" cy="6848475"/>
              <a:chOff x="11364912" y="0"/>
              <a:chExt cx="674688" cy="6848475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scientificamerican.com/article/what-is-the-function-of-t-1997-12-22" TargetMode="External"/><Relationship Id="rId4" Type="http://schemas.openxmlformats.org/officeDocument/2006/relationships/hyperlink" Target="https://en.wikipedia.org/wiki/Discrete_Fourier_transform" TargetMode="External"/><Relationship Id="rId5" Type="http://schemas.openxmlformats.org/officeDocument/2006/relationships/hyperlink" Target="https://store.neurosky.com/pages/mindwave" TargetMode="External"/><Relationship Id="rId6" Type="http://schemas.openxmlformats.org/officeDocument/2006/relationships/hyperlink" Target="https://learn.sparkfun.com/tutorials/hackers-in-residence---hacking-mindwave-mobile" TargetMode="External"/><Relationship Id="rId7" Type="http://schemas.openxmlformats.org/officeDocument/2006/relationships/hyperlink" Target="https://en.wikipedia.org/wiki/Discrete_Fourier_transform" TargetMode="External"/><Relationship Id="rId8" Type="http://schemas.openxmlformats.org/officeDocument/2006/relationships/hyperlink" Target="http://sites.music.columbia.edu/cmc/MusicAndComputers/chapter3/03_03.ph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ctrTitle"/>
          </p:nvPr>
        </p:nvSpPr>
        <p:spPr>
          <a:xfrm>
            <a:off x="1370025" y="1363850"/>
            <a:ext cx="6593700" cy="1089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Neural Activity Translator</a:t>
            </a:r>
            <a:endParaRPr b="1" sz="4800">
              <a:solidFill>
                <a:srgbClr val="000000"/>
              </a:solidFill>
            </a:endParaRPr>
          </a:p>
        </p:txBody>
      </p:sp>
      <p:sp>
        <p:nvSpPr>
          <p:cNvPr id="239" name="Shape 239"/>
          <p:cNvSpPr txBox="1"/>
          <p:nvPr>
            <p:ph idx="1" type="subTitle"/>
          </p:nvPr>
        </p:nvSpPr>
        <p:spPr>
          <a:xfrm>
            <a:off x="1370018" y="2686603"/>
            <a:ext cx="6593700" cy="1241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Group 5: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Isaac Lickona, Robert Schaefer,  </a:t>
            </a:r>
            <a:endParaRPr sz="2400">
              <a:solidFill>
                <a:srgbClr val="000000"/>
              </a:solidFill>
            </a:endParaRPr>
          </a:p>
          <a:p>
            <a:pPr indent="0" lvl="0" mar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Daniel Riehm, Joseph Delle Donne</a:t>
            </a:r>
            <a:endParaRPr sz="2400">
              <a:solidFill>
                <a:srgbClr val="000000"/>
              </a:solidFill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Looking Forward</a:t>
            </a:r>
            <a:endParaRPr b="1"/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>
              <a:spcBef>
                <a:spcPts val="800"/>
              </a:spcBef>
              <a:spcAft>
                <a:spcPts val="0"/>
              </a:spcAft>
              <a:buSzPts val="2300"/>
              <a:buChar char="•"/>
            </a:pPr>
            <a:r>
              <a:rPr lang="en"/>
              <a:t>Acquire Mindwave apparatus and examine the efficiency of the wave outputs</a:t>
            </a:r>
            <a:endParaRPr/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/>
              <a:t>Identify bounds for wave frequencies</a:t>
            </a:r>
            <a:endParaRPr/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/>
              <a:t>Evaluate legitimacy of our assumptions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/>
              <a:t>Distinction of waves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/>
              <a:t>User control of brain activity</a:t>
            </a:r>
            <a:endParaRPr/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/>
              <a:t>Apply to other methods of translation</a:t>
            </a:r>
            <a:endParaRPr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/>
              <a:t>Morse Code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755225" y="1160250"/>
            <a:ext cx="85206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“What is the Function of the Various Brainwaves?”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Scientific American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22 Dec. 1997. Web. 7 Mar 2018. &lt;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www.scientificamerican.com/article/what-is-the-function-of-t-1997-12-22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Wikipedia contributors. "Discrete Fourier transform."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Wikipedia, The Free Encyclopedia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Wikipedia, The Free Encyclopedia, 3 Mar. 2018. Web. 7 Mar. 2018. &lt;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https://en.wikipedia.org/wiki/Discrete_Fourier_transform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(Mindwave) &lt;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https://store.neurosky.com/pages/mindwave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(Brain Waves) &lt;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https://learn.sparkfun.com/tutorials/hackers-in-residence---hacking-mindwave-mobile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(DFT Equation) &lt;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https://en.wikipedia.org/wiki/Discrete_Fourier_transform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(Wave Addition) &lt;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http://sites.music.columbia.edu/cmc/MusicAndComputers/chapter3/03_03.php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662250" y="430100"/>
            <a:ext cx="85206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</a:rPr>
              <a:t>Needs Assessment</a:t>
            </a:r>
            <a:endParaRPr b="1">
              <a:solidFill>
                <a:srgbClr val="20124D"/>
              </a:solidFill>
            </a:endParaRP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1156200" y="1048050"/>
            <a:ext cx="6831600" cy="359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Group 5 plans to create a MATLAB program that can interpret data collected from an electrode sensor that is monitoring a user’s brain functions. Utilizing OpenViBe, an application capable of processing and classifying real-time brain functions, sets of brainwave data will be translated into comprehensible data.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564350"/>
            <a:ext cx="85206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Formulation / Abstraction &amp; Synthesis</a:t>
            </a:r>
            <a:endParaRPr b="1"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266325"/>
            <a:ext cx="85206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dk1"/>
                </a:solidFill>
              </a:rPr>
              <a:t>Provide an accurate interface between the human brain and a MATLAB script</a:t>
            </a:r>
            <a:endParaRPr>
              <a:solidFill>
                <a:schemeClr val="dk1"/>
              </a:solidFill>
            </a:endParaRPr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dk1"/>
                </a:solidFill>
              </a:rPr>
              <a:t>Design a model that can interpret data meaningfully and accurately</a:t>
            </a:r>
            <a:endParaRPr>
              <a:solidFill>
                <a:schemeClr val="dk1"/>
              </a:solidFill>
            </a:endParaRPr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dk1"/>
                </a:solidFill>
              </a:rPr>
              <a:t>Display data in intelligible and useful form</a:t>
            </a:r>
            <a:endParaRPr>
              <a:solidFill>
                <a:schemeClr val="dk1"/>
              </a:solidFill>
            </a:endParaRPr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dk1"/>
                </a:solidFill>
              </a:rPr>
              <a:t>Determine the validity and consistency of data among various users</a:t>
            </a:r>
            <a:endParaRPr>
              <a:solidFill>
                <a:schemeClr val="dk1"/>
              </a:solidFill>
            </a:endParaRPr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dk1"/>
                </a:solidFill>
              </a:rPr>
              <a:t>Write code efficient enough to perform real-time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NeuroSky Mindwave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5936875" y="1152475"/>
            <a:ext cx="28953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$70</a:t>
            </a:r>
            <a:endParaRPr sz="2400"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50" y="1122363"/>
            <a:ext cx="47625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84925" y="474850"/>
            <a:ext cx="87054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 / Abstraction and Synthesis (cont)</a:t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863550"/>
            <a:ext cx="43845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dk1"/>
                </a:solidFill>
              </a:rPr>
              <a:t>Parameters:</a:t>
            </a:r>
            <a:endParaRPr>
              <a:solidFill>
                <a:schemeClr val="dk1"/>
              </a:solidFill>
            </a:endParaRPr>
          </a:p>
          <a:p>
            <a:pPr indent="-184150" lvl="1" marL="520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>
                <a:solidFill>
                  <a:schemeClr val="dk1"/>
                </a:solidFill>
              </a:rPr>
              <a:t>Measuring from approximately 2-50 Hz</a:t>
            </a:r>
            <a:endParaRPr>
              <a:solidFill>
                <a:schemeClr val="dk1"/>
              </a:solidFill>
            </a:endParaRPr>
          </a:p>
          <a:p>
            <a:pPr indent="-184150" lvl="1" marL="520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>
                <a:solidFill>
                  <a:schemeClr val="dk1"/>
                </a:solidFill>
              </a:rPr>
              <a:t>Expect mostly alpha and beta waves</a:t>
            </a:r>
            <a:endParaRPr>
              <a:solidFill>
                <a:schemeClr val="dk1"/>
              </a:solidFill>
            </a:endParaRPr>
          </a:p>
          <a:p>
            <a:pPr indent="-184150" lvl="1" marL="520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>
                <a:solidFill>
                  <a:schemeClr val="dk1"/>
                </a:solidFill>
              </a:rPr>
              <a:t>Frequency bounds for brainwaves </a:t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(may change with different people)</a:t>
            </a:r>
            <a:endParaRPr sz="1400">
              <a:solidFill>
                <a:schemeClr val="dk1"/>
              </a:solidFill>
            </a:endParaRPr>
          </a:p>
          <a:p>
            <a:pPr indent="-184150" lvl="2" marL="863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>
                <a:solidFill>
                  <a:schemeClr val="dk1"/>
                </a:solidFill>
              </a:rPr>
              <a:t>Alpha: 8-12 Hz</a:t>
            </a:r>
            <a:endParaRPr>
              <a:solidFill>
                <a:schemeClr val="dk1"/>
              </a:solidFill>
            </a:endParaRPr>
          </a:p>
          <a:p>
            <a:pPr indent="-184150" lvl="2" marL="863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>
                <a:solidFill>
                  <a:schemeClr val="dk1"/>
                </a:solidFill>
              </a:rPr>
              <a:t>Beta: 13-30 Hz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100" y="1210950"/>
            <a:ext cx="4384651" cy="35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 / Abstraction and Synthesis</a:t>
            </a:r>
            <a:endParaRPr/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dk1"/>
                </a:solidFill>
              </a:rPr>
              <a:t>Assumptions:</a:t>
            </a:r>
            <a:endParaRPr>
              <a:solidFill>
                <a:schemeClr val="dk1"/>
              </a:solidFill>
            </a:endParaRPr>
          </a:p>
          <a:p>
            <a:pPr indent="-184150" lvl="1" marL="520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>
                <a:solidFill>
                  <a:schemeClr val="dk1"/>
                </a:solidFill>
              </a:rPr>
              <a:t>Differences in frequency will be clear enough to distinguish between waves</a:t>
            </a:r>
            <a:endParaRPr>
              <a:solidFill>
                <a:schemeClr val="dk1"/>
              </a:solidFill>
            </a:endParaRPr>
          </a:p>
          <a:p>
            <a:pPr indent="-184150" lvl="1" marL="520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>
                <a:solidFill>
                  <a:schemeClr val="dk1"/>
                </a:solidFill>
              </a:rPr>
              <a:t>User will be able to adequately control brainwave activity</a:t>
            </a:r>
            <a:endParaRPr>
              <a:solidFill>
                <a:schemeClr val="dk1"/>
              </a:solidFill>
            </a:endParaRPr>
          </a:p>
          <a:p>
            <a:pPr indent="-184150" lvl="1" marL="520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>
                <a:solidFill>
                  <a:schemeClr val="dk1"/>
                </a:solidFill>
              </a:rPr>
              <a:t>Type of wave determines “answer”</a:t>
            </a:r>
            <a:endParaRPr>
              <a:solidFill>
                <a:schemeClr val="dk1"/>
              </a:solidFill>
            </a:endParaRPr>
          </a:p>
          <a:p>
            <a:pPr indent="-184150" lvl="2" marL="863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>
                <a:solidFill>
                  <a:schemeClr val="dk1"/>
                </a:solidFill>
              </a:rPr>
              <a:t>Alpha vs Beta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</a:t>
            </a:r>
            <a:endParaRPr b="1"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>
              <a:spcBef>
                <a:spcPts val="800"/>
              </a:spcBef>
              <a:spcAft>
                <a:spcPts val="0"/>
              </a:spcAft>
              <a:buSzPts val="2300"/>
              <a:buChar char="•"/>
            </a:pPr>
            <a:r>
              <a:rPr lang="en"/>
              <a:t>Brain data is brought into OpenVibe software as waves. OpenVibe exports directly to MATLAB.</a:t>
            </a:r>
            <a:endParaRPr/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/>
              <a:t> </a:t>
            </a:r>
            <a:r>
              <a:rPr lang="en"/>
              <a:t>The frequency of these waves can be analyzed using a Discrete Fourier Transform:</a:t>
            </a: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23" y="3066300"/>
            <a:ext cx="4253575" cy="1235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dding sine waves"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300" y="2652875"/>
            <a:ext cx="2466525" cy="20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fft(x)</a:t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475" y="1282675"/>
            <a:ext cx="4208000" cy="31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82675"/>
            <a:ext cx="4208000" cy="31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</a:t>
            </a:r>
            <a:endParaRPr b="1"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dk1"/>
                </a:solidFill>
              </a:rPr>
              <a:t>Measuring relative prevalence of different frequency waves allows for a binary interpretation</a:t>
            </a:r>
            <a:endParaRPr>
              <a:solidFill>
                <a:schemeClr val="dk1"/>
              </a:solidFill>
            </a:endParaRP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>
                <a:solidFill>
                  <a:schemeClr val="dk1"/>
                </a:solidFill>
              </a:rPr>
              <a:t>Brainwave Activity Graph → GUI compatible</a:t>
            </a:r>
            <a:endParaRPr>
              <a:solidFill>
                <a:schemeClr val="dk1"/>
              </a:solidFill>
            </a:endParaRPr>
          </a:p>
          <a:p>
            <a:pPr indent="-3365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>
                <a:solidFill>
                  <a:schemeClr val="dk1"/>
                </a:solidFill>
              </a:rPr>
              <a:t>Live stream? Refresh?</a:t>
            </a:r>
            <a:endParaRPr>
              <a:solidFill>
                <a:schemeClr val="dk1"/>
              </a:solidFill>
            </a:endParaRPr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dk1"/>
                </a:solidFill>
              </a:rPr>
              <a:t>Controlling the prevalence of different waves is up to the user wearing the data collection apparatus</a:t>
            </a:r>
            <a:endParaRPr>
              <a:solidFill>
                <a:schemeClr val="dk1"/>
              </a:solidFill>
            </a:endParaRPr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dk1"/>
                </a:solidFill>
              </a:rPr>
              <a:t>Comparing results to easy true / false quiz</a:t>
            </a:r>
            <a:endParaRPr>
              <a:solidFill>
                <a:schemeClr val="dk1"/>
              </a:solidFill>
            </a:endParaRPr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>
                <a:solidFill>
                  <a:schemeClr val="dk1"/>
                </a:solidFill>
              </a:rPr>
              <a:t>YES or NO answers must pass time, intensity thresholds  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