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Rain in Seattle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Siegel</a:t>
            </a:r>
          </a:p>
          <a:p>
            <a:r>
              <a:rPr lang="en-US" dirty="0" smtClean="0"/>
              <a:t>DSC530-T301 Data Exploration and Analysis (2187-1)</a:t>
            </a:r>
          </a:p>
          <a:p>
            <a:r>
              <a:rPr lang="en-US" dirty="0" smtClean="0"/>
              <a:t>Bellevue University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:</a:t>
            </a:r>
            <a:r>
              <a:rPr lang="en-US" dirty="0" smtClean="0"/>
              <a:t>Rain </a:t>
            </a:r>
            <a:r>
              <a:rPr lang="en-US" dirty="0" smtClean="0"/>
              <a:t>has been steadily increasing in Seattle.</a:t>
            </a:r>
          </a:p>
          <a:p>
            <a:r>
              <a:rPr lang="en-US" dirty="0" smtClean="0"/>
              <a:t>Null Hypothesis: Rain has </a:t>
            </a:r>
            <a:r>
              <a:rPr lang="en-US" dirty="0" smtClean="0"/>
              <a:t>not </a:t>
            </a:r>
            <a:r>
              <a:rPr lang="en-US" dirty="0" smtClean="0"/>
              <a:t>increased or changed over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The hypothesis turned out to be wrong, but I did find that temperatures have been increasing steadily in Seattle, and let’s review how I got there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Variables of Seattle 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DATE: the date of the observation</a:t>
            </a:r>
          </a:p>
          <a:p>
            <a:r>
              <a:rPr lang="en-US" dirty="0" smtClean="0"/>
              <a:t>PRCP: the amount of precipitation, in inches</a:t>
            </a:r>
          </a:p>
          <a:p>
            <a:r>
              <a:rPr lang="en-US" dirty="0" smtClean="0"/>
              <a:t>TMAX: the maximum temperature for that day, in degrees Fahrenheit</a:t>
            </a:r>
          </a:p>
          <a:p>
            <a:r>
              <a:rPr lang="en-US" dirty="0" smtClean="0"/>
              <a:t>TMIN: the minimum temperature for that day, in degrees Fahrenheit</a:t>
            </a:r>
          </a:p>
          <a:p>
            <a:r>
              <a:rPr lang="en-US" dirty="0" smtClean="0"/>
              <a:t>RAIN: TRUE if rain was observed on that day, FALSE if it was </a:t>
            </a:r>
            <a:r>
              <a:rPr lang="en-US" dirty="0" smtClean="0"/>
              <a:t>not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Histograms of the data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3198180" cy="217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828800"/>
            <a:ext cx="3276600" cy="22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343400"/>
            <a:ext cx="335494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343400"/>
            <a:ext cx="3196611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477000" y="63246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Rain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Descriptive Characteristics: mean, median, mode, standard dev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sz="2000" dirty="0" smtClean="0"/>
              <a:t>PRCP</a:t>
            </a:r>
          </a:p>
          <a:p>
            <a:pPr lvl="1"/>
            <a:r>
              <a:rPr lang="en-US" sz="1800" dirty="0" smtClean="0"/>
              <a:t>Mean</a:t>
            </a:r>
            <a:r>
              <a:rPr lang="en-US" sz="1800" dirty="0" smtClean="0"/>
              <a:t>: 0.11</a:t>
            </a:r>
          </a:p>
          <a:p>
            <a:pPr lvl="1"/>
            <a:r>
              <a:rPr lang="en-US" sz="1800" dirty="0" smtClean="0"/>
              <a:t>Median: 0.0</a:t>
            </a:r>
          </a:p>
          <a:p>
            <a:pPr lvl="1"/>
            <a:r>
              <a:rPr lang="en-US" sz="1800" dirty="0" smtClean="0"/>
              <a:t>Mode:  0  0.0</a:t>
            </a:r>
          </a:p>
          <a:p>
            <a:pPr lvl="1"/>
            <a:r>
              <a:rPr lang="en-US" sz="1800" dirty="0" smtClean="0"/>
              <a:t>Std:  </a:t>
            </a:r>
            <a:r>
              <a:rPr lang="en-US" sz="1800" dirty="0" smtClean="0"/>
              <a:t>0.24</a:t>
            </a:r>
          </a:p>
          <a:p>
            <a:pPr lvl="1"/>
            <a:r>
              <a:rPr lang="en-US" sz="1800" dirty="0" smtClean="0"/>
              <a:t>Range: </a:t>
            </a:r>
            <a:r>
              <a:rPr lang="en-US" sz="1800" dirty="0" smtClean="0"/>
              <a:t>5.02</a:t>
            </a:r>
            <a:r>
              <a:rPr lang="en-US" sz="1800" dirty="0" smtClean="0"/>
              <a:t>, </a:t>
            </a:r>
            <a:r>
              <a:rPr lang="en-US" sz="1800" dirty="0" smtClean="0"/>
              <a:t>0.0</a:t>
            </a:r>
          </a:p>
          <a:p>
            <a:r>
              <a:rPr lang="en-US" sz="2000" dirty="0" smtClean="0"/>
              <a:t>TMAX:</a:t>
            </a:r>
          </a:p>
          <a:p>
            <a:pPr lvl="1"/>
            <a:r>
              <a:rPr lang="en-US" sz="1800" dirty="0" smtClean="0"/>
              <a:t>Mean: </a:t>
            </a:r>
            <a:r>
              <a:rPr lang="en-US" sz="1800" dirty="0" smtClean="0"/>
              <a:t>59.54</a:t>
            </a:r>
            <a:endParaRPr lang="en-US" sz="1800" dirty="0" smtClean="0"/>
          </a:p>
          <a:p>
            <a:pPr lvl="1"/>
            <a:r>
              <a:rPr lang="en-US" sz="1800" dirty="0" smtClean="0"/>
              <a:t>Median: 58.0</a:t>
            </a:r>
          </a:p>
          <a:p>
            <a:pPr lvl="1"/>
            <a:r>
              <a:rPr lang="en-US" sz="1800" dirty="0" smtClean="0"/>
              <a:t>Mode:  </a:t>
            </a:r>
            <a:r>
              <a:rPr lang="en-US" sz="1800" dirty="0" smtClean="0"/>
              <a:t>0  50</a:t>
            </a:r>
            <a:endParaRPr lang="en-US" sz="1800" dirty="0" smtClean="0"/>
          </a:p>
          <a:p>
            <a:pPr lvl="1"/>
            <a:r>
              <a:rPr lang="en-US" sz="1800" dirty="0" smtClean="0"/>
              <a:t>Std:  </a:t>
            </a:r>
            <a:r>
              <a:rPr lang="en-US" sz="1800" dirty="0" smtClean="0"/>
              <a:t>12.77</a:t>
            </a:r>
            <a:endParaRPr lang="en-US" sz="1800" dirty="0" smtClean="0"/>
          </a:p>
          <a:p>
            <a:pPr lvl="1"/>
            <a:r>
              <a:rPr lang="en-US" sz="1800" dirty="0" smtClean="0"/>
              <a:t>Range: 103, </a:t>
            </a:r>
            <a:r>
              <a:rPr lang="en-US" sz="1800" dirty="0" smtClean="0"/>
              <a:t>4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2000" dirty="0" smtClean="0"/>
              <a:t>TMIN:</a:t>
            </a:r>
            <a:endParaRPr lang="en-US" sz="2000" dirty="0" smtClean="0"/>
          </a:p>
          <a:p>
            <a:pPr lvl="1"/>
            <a:r>
              <a:rPr lang="en-US" sz="1800" dirty="0" smtClean="0"/>
              <a:t>Mean: </a:t>
            </a:r>
            <a:r>
              <a:rPr lang="en-US" sz="1800" dirty="0" smtClean="0"/>
              <a:t>44.51</a:t>
            </a:r>
            <a:endParaRPr lang="en-US" sz="1800" dirty="0" smtClean="0"/>
          </a:p>
          <a:p>
            <a:pPr lvl="1"/>
            <a:r>
              <a:rPr lang="en-US" sz="1800" dirty="0" smtClean="0"/>
              <a:t>Median: </a:t>
            </a:r>
            <a:r>
              <a:rPr lang="en-US" sz="1800" dirty="0" smtClean="0"/>
              <a:t>45.0</a:t>
            </a:r>
            <a:endParaRPr lang="en-US" sz="1800" dirty="0" smtClean="0"/>
          </a:p>
          <a:p>
            <a:pPr lvl="1"/>
            <a:r>
              <a:rPr lang="en-US" sz="1800" dirty="0" smtClean="0"/>
              <a:t>Mode: </a:t>
            </a:r>
            <a:r>
              <a:rPr lang="en-US" sz="1800" dirty="0" smtClean="0"/>
              <a:t>0  42</a:t>
            </a:r>
            <a:endParaRPr lang="en-US" sz="1800" dirty="0" smtClean="0"/>
          </a:p>
          <a:p>
            <a:pPr lvl="1"/>
            <a:r>
              <a:rPr lang="en-US" sz="1800" dirty="0" smtClean="0"/>
              <a:t>Std: </a:t>
            </a:r>
            <a:r>
              <a:rPr lang="en-US" sz="1800" dirty="0" smtClean="0"/>
              <a:t>8.89</a:t>
            </a:r>
            <a:endParaRPr lang="en-US" sz="1800" dirty="0" smtClean="0"/>
          </a:p>
          <a:p>
            <a:pPr lvl="1"/>
            <a:r>
              <a:rPr lang="en-US" sz="1800" dirty="0" smtClean="0"/>
              <a:t>Range: </a:t>
            </a:r>
            <a:r>
              <a:rPr lang="en-US" sz="1800" dirty="0" smtClean="0"/>
              <a:t>71, 0</a:t>
            </a:r>
          </a:p>
          <a:p>
            <a:r>
              <a:rPr lang="en-US" sz="2000" dirty="0" smtClean="0"/>
              <a:t>Rain:</a:t>
            </a:r>
            <a:endParaRPr lang="en-US" sz="2000" dirty="0" smtClean="0"/>
          </a:p>
          <a:p>
            <a:pPr lvl="1"/>
            <a:r>
              <a:rPr lang="en-US" sz="1800" dirty="0" smtClean="0"/>
              <a:t>Mean: </a:t>
            </a:r>
            <a:r>
              <a:rPr lang="en-US" sz="1800" dirty="0" smtClean="0"/>
              <a:t>0.43</a:t>
            </a:r>
          </a:p>
          <a:p>
            <a:pPr lvl="1"/>
            <a:r>
              <a:rPr lang="en-US" sz="1800" dirty="0" smtClean="0"/>
              <a:t>Median</a:t>
            </a:r>
            <a:r>
              <a:rPr lang="en-US" sz="1800" dirty="0" smtClean="0"/>
              <a:t>: 0</a:t>
            </a:r>
          </a:p>
          <a:p>
            <a:pPr lvl="1"/>
            <a:r>
              <a:rPr lang="en-US" sz="1800" dirty="0" smtClean="0"/>
              <a:t>Std</a:t>
            </a:r>
            <a:r>
              <a:rPr lang="en-US" sz="1800" dirty="0" smtClean="0"/>
              <a:t>: </a:t>
            </a:r>
            <a:r>
              <a:rPr lang="en-US" sz="1800" dirty="0" smtClean="0"/>
              <a:t>.50</a:t>
            </a:r>
            <a:endParaRPr lang="en-US" sz="1800" dirty="0" smtClean="0"/>
          </a:p>
          <a:p>
            <a:pPr lvl="1"/>
            <a:r>
              <a:rPr lang="en-US" sz="1800" dirty="0" smtClean="0"/>
              <a:t>Range: </a:t>
            </a:r>
            <a:r>
              <a:rPr lang="en-US" sz="1800" dirty="0" smtClean="0"/>
              <a:t>N/A, Boolean value</a:t>
            </a:r>
            <a:endParaRPr lang="en-US" sz="2000" dirty="0" smtClean="0"/>
          </a:p>
          <a:p>
            <a:r>
              <a:rPr lang="en-US" sz="2000" dirty="0" smtClean="0"/>
              <a:t>Date</a:t>
            </a:r>
          </a:p>
          <a:p>
            <a:pPr lvl="1"/>
            <a:r>
              <a:rPr lang="en-US" sz="1800" dirty="0" smtClean="0"/>
              <a:t>Range 1/1/1948-12/14/2017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 Two Scenarios with PMF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PMF of Precipitation</a:t>
            </a:r>
          </a:p>
          <a:p>
            <a:pPr lvl="1"/>
            <a:r>
              <a:rPr lang="en-US" dirty="0" smtClean="0"/>
              <a:t>This tells us the frequency of higher rain is lower in the second half, but instances of lower rain are more frequent</a:t>
            </a:r>
          </a:p>
          <a:p>
            <a:pPr lvl="1"/>
            <a:endParaRPr lang="en-US" dirty="0"/>
          </a:p>
        </p:txBody>
      </p:sp>
      <p:sp>
        <p:nvSpPr>
          <p:cNvPr id="2050" name="AutoShape 2" descr="data:image/png;base64,iVBORw0KGgoAAAANSUhEUgAAAW4AAAD8CAYAAABXe05zAAAABHNCSVQICAgIfAhkiAAAAAlwSFlzAAALEgAACxIB0t1+/AAAADl0RVh0U29mdHdhcmUAbWF0cGxvdGxpYiB2ZXJzaW9uIDIuMS4yLCBodHRwOi8vbWF0cGxvdGxpYi5vcmcvNQv5yAAAC5BJREFUeJzt3V+MpXddx/HP190SoGAqdiC12zolIVXSBGomDVpjtBKttAEvJJYIIQayN/4pBkMW77gwqYlBvDDGTYs2EUFSSiQtgg20QRKtzraolC2R1FVqqzsNVooXYOHrxTlbx3Vmz9ntnJn5zXm9kk3PmXl6+n3mmX3v0995ntnq7gAwju/a6wEAOD/CDTAY4QYYjHADDEa4AQYj3ACDEW6AwQg3wGCEG2Awhxfxopdeemmvrq4u4qUBDqQTJ0481d0r82y7kHCvrq5mfX19ES8NcCBV1T/Pu62lEoDBCDfAYIQbYDDCDTAY4QYYjHADDGauywGr6lSSZ5J8O8mz3b22yKEA2N75XMf9E9391MImAWAulkoABjPvGXcn+Yuq6iR/0N3HFzjTc1aP3fvc41O33bQb/0mAfW/ecF/f3U9U1cuT3FdVj3b35zZvUFVHkxxNkiuvvHKHxwTgjLmWSrr7iek/Tyf5eJLrttjmeHevdffayspcPycFgAswM9xVdXFVvfTM4yQ/leSLix4MgK3Ns1TyiiQfr6oz2/9Jd39qoVMBsK2Z4e7ux5K8ZhdmAWAOLgcEGIxwAwxGuAEGI9wAgxFugMEIN8BghBtgMMINMBjhBhiMcAMMRrgBBiPcAIMRboDBCDfAYIQbYDDCDTAY4QYYjHADDEa4AQYj3ACDEW6AwQg3wGCEG2Awwg0wGOEGGIxwAwxGuAEGI9wAgxFugMEIN8BghBtgMMINMJi5w11Vh6rq4aq6Z5EDAXBu53PGfWuSk4saBID5zBXuqjqS5KYkty92HABmmfeM+wNJ3pPkOwucBYA5zAx3Vd2c5HR3n5ix3dGqWq+q9Y2NjR0bEID/a54z7uuTvLGqTiX5SJIbquqPz96ou49391p3r62srOzwmACcMTPc3f3e7j7S3atJbkny2e5+68InA2BLruMGGMzh89m4ux9I8sBCJgFgLs64AQYj3ACDEW6AwQg3wGCEG2Awwg0wGOEGGIxwAwxGuAEGI9wAgxFugMEIN8BghBtgMMINMBjhBhiMcAMMRrgBBiPcAIMRboDBCDfAYIQbYDDCDTAY4QYYjHADDEa4AQYj3ACDEW6AwQg3wGCEG2Awwg0wGOEGGIxwAwxmZrir6oVV9TdV9XdV9UhVvW83BgNga4fn2OabSW7o7m9U1UVJPl9Vf97df73g2QDYwsxwd3cn+cb06UXTX73IoQDY3lxr3FV1qKq+kOR0kvu6+8HFjgXAduYKd3d/u7tfm+RIkuuq6pqzt6mqo1W1XlXrGxsbOz0nAFPndVVJdz+d5IEkN27xuePdvdbdaysrKzs0HgBnm+eqkpWqumT6+EVJXp/k0UUNtHrs3qweu3dRLw8wvHmuKrksyZ1VdSiT0H+0u+9Z7FgAbGeeq0r+Psm1uzALAHNw5yTAYIQbYDDCDTAY4QYYjHADDEa4AQYj3ACDEW6AwQg3wGCEG2Awwg0wGOEGGIxwAwxGuAEGI9wAgxFugMEIN8BghBtgMMINMBjhBhiMcAMMRrgBBiPcAIMRboDBCDfAYIQbYDDCDTAY4QYYjHADDEa4AQYj3ACDObzXA1yI1WP3Pvf41G037eEkALvPGTfAYGaGu6quqKr7q+pkVT1SVbfuxmAAbG2epZJnk7y7ux+qqpcmOVFV93X3lxY8GwBbmHnG3d1PdvdD08fPJDmZ5PJFDwbA1s5rjbuqVpNcm+TBLT53tKrWq2p9Y2NjZ6YD4P+ZO9xV9ZIkH0vyru7++tmf7+7j3b3W3WsrKys7OSMAm8wV7qq6KJNof6i7717sSACcy8w3J6uqktyR5GR3v3/xI21t87XbAMtsnjPu65O8LckNVfWF6a83LHguALYx84y7uz+fpHZhFgDm4M5JgMEIN8BghBtgMMINMBjhBhiMcAMMRrgBBiPcAIMRboDBCDfAYA5EuFeP3euHUAFL40CEG2CZCDfAYIQbYDDCDTAY4QYYjHADDEa4AQYj3ACDEW6AwQg3wGCEG2Awwg0wGOEGGIxwAwxGuAEGI9wAgzm81wMs0ua/XOHUbTft4SQAO8cZN8BghBtgMMINMBjhBhjMzDcnq+qDSW5Ocrq7r1n8SM/PmTckz/VmpDctgZHNc8b9R0luXPAcAMxpZri7+3NJvrYLswAwB2vcAIPZsXBX1dGqWq+q9Y2NjZ16WQDOsmPh7u7j3b3W3WsrKys79bIAnMVSSSZXmWy+0gRgP5sZ7qr6cJK/SnJ1VT1eVe9Y/FgAbGfmddzd/ZbdGASA+VgqARiMcAMM5kD/PO69sN2bnG6tB3aKcM/pXD/fZJ6fjwKwUyyVAAxGuAEGI9xncTMOsN8J9x7xBwRwoYT7AgkvsFdcVbJL/K07wE5xxg0wGOEGGIylkn3GkgowizNugMEIN8BghHtQLkeE5SXcAIMRboDBCDfAYISbuVlXh/1BuAEG4wYctuVmINifnHEDDEa4AQYj3HAO3pBlPxJuYFv+4NqfvDkJzMWb1fuHM26AwQg3wGCEG2Awwg0wGOEGeJ52++qbucJdVTdW1Zer6itVdWzRQwGwvZnhrqpDSX4vyc8keXWSt1TVqxc9GABbm+eM+7okX+nux7r7W0k+kuRNix0LgO3ME+7Lk3x10/PHpx8DYA9Ud597g6o3J/np7n7n9PnbklzX3b9y1nZHkxydPr06yZefx1yXJnnqefz7o1v2/U98Dez/8u3/93f3yjwbznPL++NJrtj0/EiSJ87eqLuPJzk+13gzVNV6d6/txGuNaNn3P/E1sP/Lvf+zzLNU8rdJXlVVV1XVC5LckuQTix0LgO3MPOPu7mer6peTfDrJoSQf7O5HFj4ZAFua66cDdvcnk3xywbNstiNLLgNb9v1PfA3sP9ua+eYkAPuLW94BBrPvwr1st9dX1RVVdX9VnayqR6rq1unHX1ZV91XVP07/+T17PesiVdWhqnq4qu6ZPr+qqh6c7v+fTt8YP5Cq6pKququqHp1+H/zwMh3/qvq16ff+F6vqw1X1wmU6/hdiX4V7SW+vfzbJu7v7B5O8LskvTff5WJLPdPerknxm+vwguzXJyU3PfyvJ70z3/z+SvGNPptodv5vkU939A0lek8nXYSmOf1VdnuRXk6x19zWZXABxS5br+J+3fRXuLOHt9d39ZHc/NH38TCa/aS/PZL/vnG52Z5Kf3ZsJF6+qjiS5Kcnt0+eV5IYkd003ObD7X1XfneTHktyRJN39re5+Okt0/DO5SOJFVXU4yYuTPJklOf4Xar+Fe6lvr6+q1STXJnkwySu6+8lkEvckL9+7yRbuA0nek+Q70+ffm+Tp7n52+vwgfx+8MslGkj+cLhXdXlUXZ0mOf3f/a5LfTvIvmQT7P5OcyPIc/wuy38JdW3xsKS57qaqXJPlYknd199f3ep7dUlU3Jznd3Sc2f3iLTQ/q98HhJD+U5Pe7+9ok/5UDuiyylena/ZuSXJXk+5JcnMlS6dkO6vG/IPst3HPdXn/QVNVFmUT7Q9199/TD/15Vl00/f1mS03s134Jdn+SNVXUqk6WxGzI5A79k+r/OycH+Png8yePd/eD0+V2ZhHxZjv/rk/xTd290938nuTvJj2R5jv8F2W/hXrrb66fruXckOdnd79/0qU8kefv08duT/Nluz7Ybuvu93X2ku1czOd6f7e5fSHJ/kp+bbnaQ9//fkny1qq6efugnk3wpS3L8M1kieV1VvXj6e+HM/i/F8b9Q++4GnKp6QyZnXGdur//NPR5poarqR5P8ZZJ/yP+u8f5GJuvcH01yZSbf3G/u7q/tyZC7pKp+PMmvd/fNVfXKTM7AX5bk4SRv7e5v7uV8i1JVr83kjdkXJHksyS9mclK1FMe/qt6X5OczucLq4STvzGRNeymO/4XYd+EG4Nz221IJADMIN8BghBtgMMINMBjhBhiMcAMMRrgBBiPcAIP5H2q0zyfOwqp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581400"/>
            <a:ext cx="386278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581400"/>
            <a:ext cx="388551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6248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1948 - 1982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6248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1982 - 2017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</TotalTime>
  <Words>222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Rain in Seattle</vt:lpstr>
      <vt:lpstr>Why are we here?</vt:lpstr>
      <vt:lpstr>The Variables of Seattle Rain</vt:lpstr>
      <vt:lpstr>Histograms of the data </vt:lpstr>
      <vt:lpstr>Descriptive Characteristics: mean, median, mode, standard dev </vt:lpstr>
      <vt:lpstr>Compare Two Scenarios with PMF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 in Seattle</dc:title>
  <dc:creator>Dan Siegel</dc:creator>
  <cp:lastModifiedBy>Windows User</cp:lastModifiedBy>
  <cp:revision>5</cp:revision>
  <dcterms:created xsi:type="dcterms:W3CDTF">2006-08-16T00:00:00Z</dcterms:created>
  <dcterms:modified xsi:type="dcterms:W3CDTF">2018-08-07T03:18:53Z</dcterms:modified>
</cp:coreProperties>
</file>