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1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Rain in Seattle</a:t>
            </a:r>
            <a:endParaRPr lang="en-US" dirty="0"/>
          </a:p>
        </p:txBody>
      </p:sp>
      <p:sp>
        <p:nvSpPr>
          <p:cNvPr id="3" name="Subtitle 2"/>
          <p:cNvSpPr>
            <a:spLocks noGrp="1"/>
          </p:cNvSpPr>
          <p:nvPr>
            <p:ph type="subTitle" idx="1"/>
          </p:nvPr>
        </p:nvSpPr>
        <p:spPr/>
        <p:txBody>
          <a:bodyPr/>
          <a:lstStyle/>
          <a:p>
            <a:r>
              <a:rPr lang="en-US" dirty="0" smtClean="0"/>
              <a:t>Dan Siegel</a:t>
            </a:r>
          </a:p>
          <a:p>
            <a:r>
              <a:rPr lang="en-US" dirty="0" smtClean="0"/>
              <a:t>DSC530-T301 Data Exploration and Analysis (2187-1)</a:t>
            </a:r>
          </a:p>
          <a:p>
            <a:r>
              <a:rPr lang="en-US" dirty="0" smtClean="0"/>
              <a:t>Bellevue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 Test</a:t>
            </a:r>
            <a:endParaRPr lang="en-US" dirty="0"/>
          </a:p>
        </p:txBody>
      </p:sp>
      <p:sp>
        <p:nvSpPr>
          <p:cNvPr id="3" name="Content Placeholder 2"/>
          <p:cNvSpPr>
            <a:spLocks noGrp="1"/>
          </p:cNvSpPr>
          <p:nvPr>
            <p:ph idx="1"/>
          </p:nvPr>
        </p:nvSpPr>
        <p:spPr/>
        <p:txBody>
          <a:bodyPr/>
          <a:lstStyle/>
          <a:p>
            <a:r>
              <a:rPr lang="en-US" dirty="0" smtClean="0"/>
              <a:t>result = sm.ols(formula='RAIN ~ </a:t>
            </a:r>
            <a:r>
              <a:rPr lang="en-US" dirty="0" err="1" smtClean="0"/>
              <a:t>YEAR',data</a:t>
            </a:r>
            <a:r>
              <a:rPr lang="en-US" dirty="0" smtClean="0"/>
              <a:t>=</a:t>
            </a:r>
            <a:r>
              <a:rPr lang="en-US" dirty="0" err="1" smtClean="0"/>
              <a:t>rain_per_year</a:t>
            </a:r>
            <a:r>
              <a:rPr lang="en-US" dirty="0" smtClean="0"/>
              <a:t>).fit() </a:t>
            </a:r>
            <a:endParaRPr lang="en-US" dirty="0" smtClean="0"/>
          </a:p>
          <a:p>
            <a:r>
              <a:rPr lang="en-US" dirty="0" err="1" smtClean="0"/>
              <a:t>result.pvalues</a:t>
            </a:r>
            <a:endParaRPr lang="en-US" dirty="0" smtClean="0"/>
          </a:p>
          <a:p>
            <a:pPr lvl="1"/>
            <a:r>
              <a:rPr lang="en-US" dirty="0" err="1" smtClean="0"/>
              <a:t>Pvalues</a:t>
            </a:r>
            <a:r>
              <a:rPr lang="en-US" dirty="0" smtClean="0"/>
              <a:t> of the intercept </a:t>
            </a:r>
            <a:r>
              <a:rPr lang="en-US" dirty="0" smtClean="0"/>
              <a:t>are </a:t>
            </a:r>
            <a:r>
              <a:rPr lang="en-US" dirty="0" smtClean="0"/>
              <a:t>0.039904,  and close but not statistically significant.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Hypothesis :Rain has been steadily increasing in Seattle.</a:t>
            </a:r>
          </a:p>
          <a:p>
            <a:r>
              <a:rPr lang="en-US" dirty="0" smtClean="0"/>
              <a:t>Null Hypothesis: Rain has not increased or changed over time</a:t>
            </a:r>
          </a:p>
          <a:p>
            <a:r>
              <a:rPr lang="en-US" dirty="0" smtClean="0"/>
              <a:t>The hypothesis turned out to be wrong, but I did find that temperatures have been increasing steadily in Seattle, and let’s review how I got 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Variables of Seattle Rain</a:t>
            </a:r>
            <a:endParaRPr lang="en-US" dirty="0"/>
          </a:p>
        </p:txBody>
      </p:sp>
      <p:sp>
        <p:nvSpPr>
          <p:cNvPr id="3" name="Content Placeholder 2"/>
          <p:cNvSpPr>
            <a:spLocks noGrp="1"/>
          </p:cNvSpPr>
          <p:nvPr>
            <p:ph idx="1"/>
          </p:nvPr>
        </p:nvSpPr>
        <p:spPr/>
        <p:txBody>
          <a:bodyPr/>
          <a:lstStyle/>
          <a:p>
            <a:r>
              <a:rPr lang="en-US" dirty="0" smtClean="0"/>
              <a:t>DATE: the date of the observation</a:t>
            </a:r>
          </a:p>
          <a:p>
            <a:r>
              <a:rPr lang="en-US" dirty="0" smtClean="0"/>
              <a:t>PRCP: the amount of precipitation, in inches</a:t>
            </a:r>
          </a:p>
          <a:p>
            <a:r>
              <a:rPr lang="en-US" dirty="0" smtClean="0"/>
              <a:t>TMAX: the maximum temperature for that day, in degrees Fahrenheit</a:t>
            </a:r>
          </a:p>
          <a:p>
            <a:r>
              <a:rPr lang="en-US" dirty="0" smtClean="0"/>
              <a:t>TMIN: the minimum temperature for that day, in degrees Fahrenheit</a:t>
            </a:r>
          </a:p>
          <a:p>
            <a:r>
              <a:rPr lang="en-US" dirty="0" smtClean="0"/>
              <a:t>RAIN: TRUE if rain was observed on that day, FALSE if it was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Histograms of the data </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457200" y="1828800"/>
            <a:ext cx="3198180" cy="2172809"/>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5181600" y="1828800"/>
            <a:ext cx="3276600" cy="222608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57200" y="4343400"/>
            <a:ext cx="3354947" cy="228600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029200" y="4343400"/>
            <a:ext cx="3196611" cy="2247900"/>
          </a:xfrm>
          <a:prstGeom prst="rect">
            <a:avLst/>
          </a:prstGeom>
          <a:noFill/>
          <a:ln w="9525">
            <a:noFill/>
            <a:miter lim="800000"/>
            <a:headEnd/>
            <a:tailEnd/>
          </a:ln>
        </p:spPr>
      </p:pic>
      <p:sp>
        <p:nvSpPr>
          <p:cNvPr id="9" name="TextBox 8"/>
          <p:cNvSpPr txBox="1"/>
          <p:nvPr/>
        </p:nvSpPr>
        <p:spPr>
          <a:xfrm>
            <a:off x="6477000" y="6324600"/>
            <a:ext cx="1447800" cy="261610"/>
          </a:xfrm>
          <a:prstGeom prst="rect">
            <a:avLst/>
          </a:prstGeom>
          <a:noFill/>
        </p:spPr>
        <p:txBody>
          <a:bodyPr wrap="square" rtlCol="0">
            <a:spAutoFit/>
          </a:bodyPr>
          <a:lstStyle/>
          <a:p>
            <a:r>
              <a:rPr lang="en-US" sz="1100" dirty="0" smtClean="0"/>
              <a:t>Rain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Characteristics: mean, median, mode, standard dev </a:t>
            </a:r>
            <a:endParaRPr lang="en-US" dirty="0"/>
          </a:p>
        </p:txBody>
      </p:sp>
      <p:sp>
        <p:nvSpPr>
          <p:cNvPr id="3" name="Content Placeholder 2"/>
          <p:cNvSpPr>
            <a:spLocks noGrp="1"/>
          </p:cNvSpPr>
          <p:nvPr>
            <p:ph idx="1"/>
          </p:nvPr>
        </p:nvSpPr>
        <p:spPr/>
        <p:txBody>
          <a:bodyPr numCol="2">
            <a:normAutofit lnSpcReduction="10000"/>
          </a:bodyPr>
          <a:lstStyle/>
          <a:p>
            <a:r>
              <a:rPr lang="en-US" sz="2000" dirty="0" smtClean="0"/>
              <a:t>PRCP</a:t>
            </a:r>
          </a:p>
          <a:p>
            <a:pPr lvl="1"/>
            <a:r>
              <a:rPr lang="en-US" sz="1800" dirty="0" smtClean="0"/>
              <a:t>Mean: 0.11</a:t>
            </a:r>
          </a:p>
          <a:p>
            <a:pPr lvl="1"/>
            <a:r>
              <a:rPr lang="en-US" sz="1800" dirty="0" smtClean="0"/>
              <a:t>Median: 0.0</a:t>
            </a:r>
          </a:p>
          <a:p>
            <a:pPr lvl="1"/>
            <a:r>
              <a:rPr lang="en-US" sz="1800" dirty="0" smtClean="0"/>
              <a:t>Mode:  0  0.0</a:t>
            </a:r>
          </a:p>
          <a:p>
            <a:pPr lvl="1"/>
            <a:r>
              <a:rPr lang="en-US" sz="1800" dirty="0" smtClean="0"/>
              <a:t>Std:  0.24</a:t>
            </a:r>
          </a:p>
          <a:p>
            <a:pPr lvl="1"/>
            <a:r>
              <a:rPr lang="en-US" sz="1800" dirty="0" smtClean="0"/>
              <a:t>Range: 5.02, 0.0</a:t>
            </a:r>
          </a:p>
          <a:p>
            <a:r>
              <a:rPr lang="en-US" sz="2000" dirty="0" smtClean="0"/>
              <a:t>TMAX:</a:t>
            </a:r>
          </a:p>
          <a:p>
            <a:pPr lvl="1"/>
            <a:r>
              <a:rPr lang="en-US" sz="1800" dirty="0" smtClean="0"/>
              <a:t>Mean: 59.54</a:t>
            </a:r>
          </a:p>
          <a:p>
            <a:pPr lvl="1"/>
            <a:r>
              <a:rPr lang="en-US" sz="1800" dirty="0" smtClean="0"/>
              <a:t>Median: 58.0</a:t>
            </a:r>
          </a:p>
          <a:p>
            <a:pPr lvl="1"/>
            <a:r>
              <a:rPr lang="en-US" sz="1800" dirty="0" smtClean="0"/>
              <a:t>Mode:  0  50</a:t>
            </a:r>
          </a:p>
          <a:p>
            <a:pPr lvl="1"/>
            <a:r>
              <a:rPr lang="en-US" sz="1800" dirty="0" smtClean="0"/>
              <a:t>Std:  12.77</a:t>
            </a:r>
          </a:p>
          <a:p>
            <a:pPr lvl="1"/>
            <a:r>
              <a:rPr lang="en-US" sz="1800" dirty="0" smtClean="0"/>
              <a:t>Range: 103, 4</a:t>
            </a:r>
            <a:br>
              <a:rPr lang="en-US" sz="1800" dirty="0" smtClean="0"/>
            </a:br>
            <a:r>
              <a:rPr lang="en-US" sz="1800" dirty="0" smtClean="0"/>
              <a:t/>
            </a:r>
            <a:br>
              <a:rPr lang="en-US" sz="1800" dirty="0" smtClean="0"/>
            </a:br>
            <a:endParaRPr lang="en-US" sz="1800" dirty="0" smtClean="0"/>
          </a:p>
          <a:p>
            <a:r>
              <a:rPr lang="en-US" sz="2000" dirty="0" smtClean="0"/>
              <a:t>TMIN:</a:t>
            </a:r>
          </a:p>
          <a:p>
            <a:pPr lvl="1"/>
            <a:r>
              <a:rPr lang="en-US" sz="1800" dirty="0" smtClean="0"/>
              <a:t>Mean: 44.51</a:t>
            </a:r>
          </a:p>
          <a:p>
            <a:pPr lvl="1"/>
            <a:r>
              <a:rPr lang="en-US" sz="1800" dirty="0" smtClean="0"/>
              <a:t>Median: 45.0</a:t>
            </a:r>
          </a:p>
          <a:p>
            <a:pPr lvl="1"/>
            <a:r>
              <a:rPr lang="en-US" sz="1800" dirty="0" smtClean="0"/>
              <a:t>Mode: 0  42</a:t>
            </a:r>
          </a:p>
          <a:p>
            <a:pPr lvl="1"/>
            <a:r>
              <a:rPr lang="en-US" sz="1800" dirty="0" smtClean="0"/>
              <a:t>Std: 8.89</a:t>
            </a:r>
          </a:p>
          <a:p>
            <a:pPr lvl="1"/>
            <a:r>
              <a:rPr lang="en-US" sz="1800" dirty="0" smtClean="0"/>
              <a:t>Range: 71, 0</a:t>
            </a:r>
          </a:p>
          <a:p>
            <a:r>
              <a:rPr lang="en-US" sz="2000" dirty="0" smtClean="0"/>
              <a:t>Rain:</a:t>
            </a:r>
          </a:p>
          <a:p>
            <a:pPr lvl="1"/>
            <a:r>
              <a:rPr lang="en-US" sz="1800" dirty="0" smtClean="0"/>
              <a:t>Mean: 0.43</a:t>
            </a:r>
          </a:p>
          <a:p>
            <a:pPr lvl="1"/>
            <a:r>
              <a:rPr lang="en-US" sz="1800" dirty="0" smtClean="0"/>
              <a:t>Median: 0</a:t>
            </a:r>
          </a:p>
          <a:p>
            <a:pPr lvl="1"/>
            <a:r>
              <a:rPr lang="en-US" sz="1800" dirty="0" smtClean="0"/>
              <a:t>Std: .50</a:t>
            </a:r>
          </a:p>
          <a:p>
            <a:pPr lvl="1"/>
            <a:r>
              <a:rPr lang="en-US" sz="1800" dirty="0" smtClean="0"/>
              <a:t>Range: N/A, Boolean value</a:t>
            </a:r>
            <a:endParaRPr lang="en-US" sz="2000" dirty="0" smtClean="0"/>
          </a:p>
          <a:p>
            <a:r>
              <a:rPr lang="en-US" sz="2000" dirty="0" smtClean="0"/>
              <a:t>Date</a:t>
            </a:r>
          </a:p>
          <a:p>
            <a:pPr lvl="1"/>
            <a:r>
              <a:rPr lang="en-US" sz="1800" dirty="0" smtClean="0"/>
              <a:t>Range 1/1/1948-12/14/2017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Two Scenarios with PMF</a:t>
            </a:r>
            <a:endParaRPr lang="en-US" dirty="0"/>
          </a:p>
        </p:txBody>
      </p:sp>
      <p:sp>
        <p:nvSpPr>
          <p:cNvPr id="3" name="Content Placeholder 2"/>
          <p:cNvSpPr>
            <a:spLocks noGrp="1"/>
          </p:cNvSpPr>
          <p:nvPr>
            <p:ph idx="1"/>
          </p:nvPr>
        </p:nvSpPr>
        <p:spPr/>
        <p:txBody>
          <a:bodyPr/>
          <a:lstStyle/>
          <a:p>
            <a:r>
              <a:rPr lang="en-US" dirty="0" smtClean="0"/>
              <a:t>PMF of Precipitation</a:t>
            </a:r>
          </a:p>
          <a:p>
            <a:pPr lvl="1"/>
            <a:r>
              <a:rPr lang="en-US" dirty="0" smtClean="0"/>
              <a:t>This tells us the frequency of higher rain is lower in the second half, but instances of lower rain are more frequent</a:t>
            </a:r>
          </a:p>
          <a:p>
            <a:pPr lvl="1"/>
            <a:endParaRPr lang="en-US" dirty="0"/>
          </a:p>
        </p:txBody>
      </p:sp>
      <p:sp>
        <p:nvSpPr>
          <p:cNvPr id="2050" name="AutoShape 2" descr="data:image/png;base64,iVBORw0KGgoAAAANSUhEUgAAAW4AAAD8CAYAAABXe05zAAAABHNCSVQICAgIfAhkiAAAAAlwSFlzAAALEgAACxIB0t1+/AAAADl0RVh0U29mdHdhcmUAbWF0cGxvdGxpYiB2ZXJzaW9uIDIuMS4yLCBodHRwOi8vbWF0cGxvdGxpYi5vcmcvNQv5yAAAC5BJREFUeJzt3V+MpXddx/HP190SoGAqdiC12zolIVXSBGomDVpjtBKttAEvJJYIIQayN/4pBkMW77gwqYlBvDDGTYs2EUFSSiQtgg20QRKtzraolC2R1FVqqzsNVooXYOHrxTlbx3Vmz9ntnJn5zXm9kk3PmXl6+n3mmX3v0995ntnq7gAwju/a6wEAOD/CDTAY4QYYjHADDEa4AQYj3ACDEW6AwQg3wGCEG2Awhxfxopdeemmvrq4u4qUBDqQTJ0481d0r82y7kHCvrq5mfX19ES8NcCBV1T/Pu62lEoDBCDfAYIQbYDDCDTAY4QYYjHADDGauywGr6lSSZ5J8O8mz3b22yKEA2N75XMf9E9391MImAWAulkoABjPvGXcn+Yuq6iR/0N3HFzjTc1aP3fvc41O33bQb/0mAfW/ecF/f3U9U1cuT3FdVj3b35zZvUFVHkxxNkiuvvHKHxwTgjLmWSrr7iek/Tyf5eJLrttjmeHevdffayspcPycFgAswM9xVdXFVvfTM4yQ/leSLix4MgK3Ns1TyiiQfr6oz2/9Jd39qoVMBsK2Z4e7ux5K8ZhdmAWAOLgcEGIxwAwxGuAEGI9wAgxFugMEIN8BghBtgMMINMBjhBhiMcAMMRrgBBiPcAIMRboDBCDfAYIQbYDDCDTAY4QYYjHADDEa4AQYj3ACDEW6AwQg3wGCEG2Awwg0wGOEGGIxwAwxGuAEGI9wAgxFugMEIN8BghBtgMMINMJi5w11Vh6rq4aq6Z5EDAXBu53PGfWuSk4saBID5zBXuqjqS5KYkty92HABmmfeM+wNJ3pPkOwucBYA5zAx3Vd2c5HR3n5ix3dGqWq+q9Y2NjR0bEID/a54z7uuTvLGqTiX5SJIbquqPz96ou49391p3r62srOzwmACcMTPc3f3e7j7S3atJbkny2e5+68InA2BLruMGGMzh89m4ux9I8sBCJgFgLs64AQYj3ACDEW6AwQg3wGCEG2Awwg0wGOEGGIxwAwxGuAEGI9wAgxFugMEIN8BghBtgMMINMBjhBhiMcAMMRrgBBiPcAIMRboDBCDfAYIQbYDDCDTAY4QYYjHADDEa4AQYj3ACDEW6AwQg3wGCEG2Awwg0wGOEGGIxwAwxmZrir6oVV9TdV9XdV9UhVvW83BgNga4fn2OabSW7o7m9U1UVJPl9Vf97df73g2QDYwsxwd3cn+cb06UXTX73IoQDY3lxr3FV1qKq+kOR0kvu6+8HFjgXAduYKd3d/u7tfm+RIkuuq6pqzt6mqo1W1XlXrGxsbOz0nAFPndVVJdz+d5IEkN27xuePdvdbdaysrKzs0HgBnm+eqkpWqumT6+EVJXp/k0UUNtHrs3qweu3dRLw8wvHmuKrksyZ1VdSiT0H+0u+9Z7FgAbGeeq0r+Psm1uzALAHNw5yTAYIQbYDDCDTAY4QYYjHADDEa4AQYj3ACDEW6AwQg3wGCEG2Awwg0wGOEGGIxwAwxGuAEGI9wAgxFugMEIN8BghBtgMMINMBjhBhiMcAMMRrgBBiPcAIMRboDBCDfAYIQbYDDCDTAY4QYYjHADDEa4AQYj3ACDObzXA1yI1WP3Pvf41G037eEkALvPGTfAYGaGu6quqKr7q+pkVT1SVbfuxmAAbG2epZJnk7y7ux+qqpcmOVFV93X3lxY8GwBbmHnG3d1PdvdD08fPJDmZ5PJFDwbA1s5rjbuqVpNcm+TBLT53tKrWq2p9Y2NjZ6YD4P+ZO9xV9ZIkH0vyru7++tmf7+7j3b3W3WsrKys7OSMAm8wV7qq6KJNof6i7717sSACcy8w3J6uqktyR5GR3v3/xI21t87XbAMtsnjPu65O8LckNVfWF6a83LHguALYx84y7uz+fpHZhFgDm4M5JgMEIN8BghBtgMMINMBjhBhiMcAMMRrgBBiPcAIMRboDBCDfAYA5EuFeP3euHUAFL40CEG2CZCDfAYIQbYDDCDTAY4QYYjHADDEa4AQYj3ACDEW6AwQg3wGCEG2Awwg0wGOEGGIxwAwxGuAEGI9wAgzm81wMs0ua/XOHUbTft4SQAO8cZN8BghBtgMMINMBjhBhjMzDcnq+qDSW5Ocrq7r1n8SM/PmTckz/VmpDctgZHNc8b9R0luXPAcAMxpZri7+3NJvrYLswAwB2vcAIPZsXBX1dGqWq+q9Y2NjZ16WQDOsmPh7u7j3b3W3WsrKys79bIAnMVSSSZXmWy+0gRgP5sZ7qr6cJK/SnJ1VT1eVe9Y/FgAbGfmddzd/ZbdGASA+VgqARiMcAMM5kD/PO69sN2bnG6tB3aKcM/pXD/fZJ6fjwKwUyyVAAxGuAEGI9xncTMOsN8J9x7xBwRwoYT7AgkvsFdcVbJL/K07wE5xxg0wGOEGGIylkn3GkgowizNugMEIN8BghHtQLkeE5SXcAIMRboDBCDfAYISbuVlXh/1BuAEG4wYctuVmINifnHEDDEa4AQYj3HAO3pBlPxJuYFv+4NqfvDkJzMWb1fuHM26AwQg3wGCEG2Awwg0wGOEGeJ52++qbucJdVTdW1Zer6itVdWzRQwGwvZnhrqpDSX4vyc8keXWSt1TVqxc9GABbm+eM+7okX+nux7r7W0k+kuRNix0LgO3ME+7Lk3x10/PHpx8DYA9Ud597g6o3J/np7n7n9PnbklzX3b9y1nZHkxydPr06yZefx1yXJnnqefz7o1v2/U98Dez/8u3/93f3yjwbznPL++NJrtj0/EiSJ87eqLuPJzk+13gzVNV6d6/txGuNaNn3P/E1sP/Lvf+zzLNU8rdJXlVVV1XVC5LckuQTix0LgO3MPOPu7mer6peTfDrJoSQf7O5HFj4ZAFua66cDdvcnk3xywbNstiNLLgNb9v1PfA3sP9ua+eYkAPuLW94BBrPvwr1st9dX1RVVdX9VnayqR6rq1unHX1ZV91XVP07/+T17PesiVdWhqnq4qu6ZPr+qqh6c7v+fTt8YP5Cq6pKququqHp1+H/zwMh3/qvq16ff+F6vqw1X1wmU6/hdiX4V7SW+vfzbJu7v7B5O8LskvTff5WJLPdPerknxm+vwguzXJyU3PfyvJ70z3/z+SvGNPptodv5vkU939A0lek8nXYSmOf1VdnuRXk6x19zWZXABxS5br+J+3fRXuLOHt9d39ZHc/NH38TCa/aS/PZL/vnG52Z5Kf3ZsJF6+qjiS5Kcnt0+eV5IYkd003ObD7X1XfneTHktyRJN39re5+Okt0/DO5SOJFVXU4yYuTPJklOf4Xar+Fe6lvr6+q1STXJnkwySu6+8lkEvckL9+7yRbuA0nek+Q70+ffm+Tp7n52+vwgfx+8MslGkj+cLhXdXlUXZ0mOf3f/a5LfTvIvmQT7P5OcyPIc/wuy38JdW3xsKS57qaqXJPlYknd199f3ep7dUlU3Jznd3Sc2f3iLTQ/q98HhJD+U5Pe7+9ok/5UDuiyylena/ZuSXJXk+5JcnMlS6dkO6vG/IPst3HPdXn/QVNVFmUT7Q9199/TD/15Vl00/f1mS03s134Jdn+SNVXUqk6WxGzI5A79k+r/OycH+Png8yePd/eD0+V2ZhHxZjv/rk/xTd290938nuTvJj2R5jv8F2W/hXrrb66fruXckOdnd79/0qU8kefv08duT/Nluz7Ybuvu93X2ku1czOd6f7e5fSHJ/kp+bbnaQ9//fkny1qq6efugnk3wpS3L8M1kieV1VvXj6e+HM/i/F8b9Q++4GnKp6QyZnXGdur//NPR5poarqR5P8ZZJ/yP+u8f5GJuvcH01yZSbf3G/u7q/tyZC7pKp+PMmvd/fNVfXKTM7AX5bk4SRv7e5v7uV8i1JVr83kjdkXJHksyS9mclK1FMe/qt6X5OczucLq4STvzGRNeymO/4XYd+EG4Nz221IJADMIN8BghBtgMMINMBjhBhiMcAMMRrgBBiPcAIP5H2q0zyfOwqp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381000" y="3581400"/>
            <a:ext cx="3862789" cy="2590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800600" y="3581400"/>
            <a:ext cx="3885511" cy="2514600"/>
          </a:xfrm>
          <a:prstGeom prst="rect">
            <a:avLst/>
          </a:prstGeom>
          <a:noFill/>
          <a:ln w="9525">
            <a:noFill/>
            <a:miter lim="800000"/>
            <a:headEnd/>
            <a:tailEnd/>
          </a:ln>
        </p:spPr>
      </p:pic>
      <p:sp>
        <p:nvSpPr>
          <p:cNvPr id="7" name="TextBox 6"/>
          <p:cNvSpPr txBox="1"/>
          <p:nvPr/>
        </p:nvSpPr>
        <p:spPr>
          <a:xfrm>
            <a:off x="1447800" y="6248400"/>
            <a:ext cx="1600200" cy="369332"/>
          </a:xfrm>
          <a:prstGeom prst="rect">
            <a:avLst/>
          </a:prstGeom>
          <a:noFill/>
        </p:spPr>
        <p:txBody>
          <a:bodyPr wrap="square" rtlCol="0">
            <a:spAutoFit/>
          </a:bodyPr>
          <a:lstStyle/>
          <a:p>
            <a:r>
              <a:rPr lang="en-US" dirty="0" smtClean="0"/>
              <a:t>1948 - 1982</a:t>
            </a:r>
            <a:endParaRPr lang="en-US" dirty="0"/>
          </a:p>
        </p:txBody>
      </p:sp>
      <p:sp>
        <p:nvSpPr>
          <p:cNvPr id="8" name="TextBox 7"/>
          <p:cNvSpPr txBox="1"/>
          <p:nvPr/>
        </p:nvSpPr>
        <p:spPr>
          <a:xfrm>
            <a:off x="6172200" y="6248400"/>
            <a:ext cx="1600200" cy="369332"/>
          </a:xfrm>
          <a:prstGeom prst="rect">
            <a:avLst/>
          </a:prstGeom>
          <a:noFill/>
        </p:spPr>
        <p:txBody>
          <a:bodyPr wrap="square" rtlCol="0">
            <a:spAutoFit/>
          </a:bodyPr>
          <a:lstStyle/>
          <a:p>
            <a:r>
              <a:rPr lang="en-US" dirty="0" smtClean="0"/>
              <a:t>1982 - 2017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1 </a:t>
            </a:r>
            <a:r>
              <a:rPr lang="en-US" dirty="0" smtClean="0"/>
              <a:t>CDF</a:t>
            </a:r>
            <a:endParaRPr lang="en-US" dirty="0"/>
          </a:p>
        </p:txBody>
      </p:sp>
      <p:sp>
        <p:nvSpPr>
          <p:cNvPr id="3" name="Content Placeholder 2"/>
          <p:cNvSpPr>
            <a:spLocks noGrp="1"/>
          </p:cNvSpPr>
          <p:nvPr>
            <p:ph idx="1"/>
          </p:nvPr>
        </p:nvSpPr>
        <p:spPr/>
        <p:txBody>
          <a:bodyPr/>
          <a:lstStyle/>
          <a:p>
            <a:r>
              <a:rPr lang="en-US" dirty="0" smtClean="0"/>
              <a:t>Here I have plotted the CDF of the amount of rain per year. The curve tells us that we’re not seeing extreme values in the data, as we’d expect if the number of days it rains in Seattle were increasing per year</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0" y="3886200"/>
            <a:ext cx="4123062" cy="2743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 1 analytical </a:t>
            </a:r>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This is the plot of number of times it rains per year fitted with a linear regression line. We can see there’s a wide range in where it goes, but unfortunately for my poor hypothesis, the data</a:t>
            </a:r>
            <a:br>
              <a:rPr lang="en-US" dirty="0" smtClean="0"/>
            </a:br>
            <a:r>
              <a:rPr lang="en-US" dirty="0" smtClean="0"/>
              <a:t>does not agree with it. </a:t>
            </a:r>
          </a:p>
        </p:txBody>
      </p:sp>
      <p:pic>
        <p:nvPicPr>
          <p:cNvPr id="2050" name="Picture 2"/>
          <p:cNvPicPr>
            <a:picLocks noChangeAspect="1" noChangeArrowheads="1"/>
          </p:cNvPicPr>
          <p:nvPr/>
        </p:nvPicPr>
        <p:blipFill>
          <a:blip r:embed="rId2" cstate="print"/>
          <a:srcRect/>
          <a:stretch>
            <a:fillRect/>
          </a:stretch>
        </p:blipFill>
        <p:spPr bwMode="auto">
          <a:xfrm>
            <a:off x="4953000" y="3124200"/>
            <a:ext cx="3579962"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two scatter plots comparing two variables</a:t>
            </a:r>
            <a:endParaRPr lang="en-US" dirty="0"/>
          </a:p>
        </p:txBody>
      </p:sp>
      <p:sp>
        <p:nvSpPr>
          <p:cNvPr id="11" name="Content Placeholder 10"/>
          <p:cNvSpPr>
            <a:spLocks noGrp="1"/>
          </p:cNvSpPr>
          <p:nvPr>
            <p:ph sz="half" idx="1"/>
          </p:nvPr>
        </p:nvSpPr>
        <p:spPr/>
        <p:txBody>
          <a:bodyPr>
            <a:normAutofit fontScale="92500" lnSpcReduction="10000"/>
          </a:bodyPr>
          <a:lstStyle/>
          <a:p>
            <a:r>
              <a:rPr lang="en-US" dirty="0" smtClean="0"/>
              <a:t>This is comparing the min and maximum temperatures. In the correlation heat map we can see a high correlation between the min and max as well. Since temperatures are connected, it makes sense that those two variables have a relationship of causation not just correlation.  </a:t>
            </a:r>
            <a:endParaRPr lang="en-US" dirty="0"/>
          </a:p>
        </p:txBody>
      </p:sp>
      <p:pic>
        <p:nvPicPr>
          <p:cNvPr id="3076" name="Picture 4"/>
          <p:cNvPicPr>
            <a:picLocks noGrp="1" noChangeAspect="1" noChangeArrowheads="1"/>
          </p:cNvPicPr>
          <p:nvPr>
            <p:ph sz="half" idx="2"/>
          </p:nvPr>
        </p:nvPicPr>
        <p:blipFill>
          <a:blip r:embed="rId2" cstate="print"/>
          <a:srcRect/>
          <a:stretch>
            <a:fillRect/>
          </a:stretch>
        </p:blipFill>
        <p:spPr bwMode="auto">
          <a:xfrm>
            <a:off x="4648200" y="1295400"/>
            <a:ext cx="4038600" cy="3267719"/>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5410200" y="4648200"/>
            <a:ext cx="2667000" cy="192261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109</TotalTime>
  <Words>398</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Rain in Seattle</vt:lpstr>
      <vt:lpstr>Why are we here?</vt:lpstr>
      <vt:lpstr>The Variables of Seattle Rain</vt:lpstr>
      <vt:lpstr>Histograms of the data </vt:lpstr>
      <vt:lpstr>Descriptive Characteristics: mean, median, mode, standard dev </vt:lpstr>
      <vt:lpstr>Compare Two Scenarios with PMF</vt:lpstr>
      <vt:lpstr>Create 1 CDF</vt:lpstr>
      <vt:lpstr>Plot 1 analytical distribution</vt:lpstr>
      <vt:lpstr>Create two scatter plots comparing two variables</vt:lpstr>
      <vt:lpstr>P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in Seattle</dc:title>
  <dc:creator>Dan Siegel</dc:creator>
  <cp:lastModifiedBy>Windows User</cp:lastModifiedBy>
  <cp:revision>10</cp:revision>
  <dcterms:created xsi:type="dcterms:W3CDTF">2006-08-16T00:00:00Z</dcterms:created>
  <dcterms:modified xsi:type="dcterms:W3CDTF">2018-08-07T03:55:46Z</dcterms:modified>
</cp:coreProperties>
</file>