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
            </a:fld>
            <a:endParaRPr lang="en-US"/>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
            </a:fld>
            <a:endParaRPr lang="en-US"/>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 Id="rId3" Type="http://schemas.openxmlformats.org/officeDocument/2006/relationships/hyperlink" Target="https://royalsocietypublishing.org/doi/10.1098/rspb.2020.3103" TargetMode="External"/><Relationship Id="rId4" Type="http://schemas.openxmlformats.org/officeDocument/2006/relationships/hyperlink" Target="https://www.sciencenews.org/article/dogs-lived-and-died-humans-10000-years-ago-america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 Id="rId3" Type="http://schemas.openxmlformats.org/officeDocument/2006/relationships/hyperlink" Target="https://www.sciencenews.org/article/debate-ice-free-pathway-americas-hea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 Id="rId3" Type="http://schemas.openxmlformats.org/officeDocument/2006/relationships/hyperlink" Target="https://www.pnas.org/content/118/6/e201008311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1" i="0" u="none">
                <a:solidFill>
                  <a:srgbClr val="31313B"/>
                </a:solidFill>
                <a:latin typeface="Liberation Sans"/>
                <a:ea typeface="Liberation Sans"/>
                <a:cs typeface="Liberation Sans"/>
              </a:rPr>
              <a:t>An ancient bone from a dog, discovered in a cave in southeast Alaska, hints at when and how humans entered the Americas at the end of the Ice Age.</a:t>
            </a:r>
            <a:endParaRPr sz="1200" b="1" i="0" u="none">
              <a:solidFill>
                <a:srgbClr val="31313B"/>
              </a:solidFill>
              <a:latin typeface="Liberation Sans"/>
              <a:ea typeface="Liberation Sans"/>
              <a:cs typeface="Liberation Sans"/>
            </a:endParaRPr>
          </a:p>
          <a:p>
            <a:pPr>
              <a:defRPr/>
            </a:pPr>
            <a:r>
              <a:rPr sz="1200" b="1" i="0" u="none">
                <a:solidFill>
                  <a:srgbClr val="31313B"/>
                </a:solidFill>
                <a:latin typeface="Liberation Sans"/>
                <a:ea typeface="Liberation Sans"/>
                <a:cs typeface="Liberation Sans"/>
              </a:rPr>
              <a:t>The bone, just the fragment of a femur, comes from a dog that lived about 10,150 years ago, based on radiocarbon dating. That makes this</a:t>
            </a:r>
            <a:r>
              <a:rPr sz="1200" b="1" i="0" u="none">
                <a:solidFill>
                  <a:srgbClr val="31313B"/>
                </a:solidFill>
                <a:latin typeface="Liberation Sans"/>
                <a:ea typeface="Liberation Sans"/>
                <a:cs typeface="Liberation Sans"/>
              </a:rPr>
              <a:t> </a:t>
            </a:r>
            <a:r>
              <a:rPr sz="1200" b="1" i="0" u="sng">
                <a:solidFill>
                  <a:srgbClr val="31313B"/>
                </a:solidFill>
                <a:latin typeface="Liberation Sans"/>
                <a:ea typeface="Liberation Sans"/>
                <a:cs typeface="Liberation Sans"/>
                <a:hlinkClick r:id="rId3" tooltip="https://royalsocietypublishing.org/doi/10.1098/rspb.2020.3103"/>
              </a:rPr>
              <a:t>dog fossil one of the oldest</a:t>
            </a:r>
            <a:r>
              <a:rPr sz="1200" b="1" i="0" u="none">
                <a:solidFill>
                  <a:srgbClr val="31313B"/>
                </a:solidFill>
                <a:latin typeface="Liberation Sans"/>
                <a:ea typeface="Liberation Sans"/>
                <a:cs typeface="Liberation Sans"/>
              </a:rPr>
              <a:t>, or possibly the oldest, found in the Americas, researchers report in the Feb. 24</a:t>
            </a:r>
            <a:r>
              <a:rPr sz="1200" b="1" i="0" u="none">
                <a:solidFill>
                  <a:srgbClr val="31313B"/>
                </a:solidFill>
                <a:latin typeface="Liberation Sans"/>
                <a:ea typeface="Liberation Sans"/>
                <a:cs typeface="Liberation Sans"/>
              </a:rPr>
              <a:t> </a:t>
            </a:r>
            <a:r>
              <a:rPr sz="1100" b="1" i="1" u="none">
                <a:solidFill>
                  <a:srgbClr val="31313B"/>
                </a:solidFill>
                <a:latin typeface="Liberation Sans"/>
                <a:ea typeface="Liberation Sans"/>
                <a:cs typeface="Liberation Sans"/>
              </a:rPr>
              <a:t>Proceedings of the Royal Society B</a:t>
            </a:r>
            <a:r>
              <a:rPr sz="1200" b="1" i="0" u="none">
                <a:solidFill>
                  <a:srgbClr val="31313B"/>
                </a:solidFill>
                <a:latin typeface="Liberation Sans"/>
                <a:ea typeface="Liberation Sans"/>
                <a:cs typeface="Liberation Sans"/>
              </a:rPr>
              <a:t>.</a:t>
            </a:r>
            <a:r>
              <a:rPr/>
              <a:t> </a:t>
            </a:r>
            <a:endParaRPr/>
          </a:p>
          <a:p>
            <a:pPr>
              <a:defRPr/>
            </a:pPr>
            <a:r>
              <a:rPr sz="1200" b="1" i="0" u="none">
                <a:solidFill>
                  <a:srgbClr val="31313B"/>
                </a:solidFill>
                <a:latin typeface="Liberation Sans"/>
                <a:ea typeface="Liberation Sans"/>
                <a:cs typeface="Liberation Sans"/>
              </a:rPr>
              <a:t>Analysis of DNA from the bone, roughly the same age as three</a:t>
            </a:r>
            <a:r>
              <a:rPr sz="1200" b="1" i="0" u="none">
                <a:solidFill>
                  <a:srgbClr val="31313B"/>
                </a:solidFill>
                <a:latin typeface="Liberation Sans"/>
                <a:ea typeface="Liberation Sans"/>
                <a:cs typeface="Liberation Sans"/>
              </a:rPr>
              <a:t> </a:t>
            </a:r>
            <a:r>
              <a:rPr sz="1200" b="1" i="0" u="sng">
                <a:solidFill>
                  <a:srgbClr val="31313B"/>
                </a:solidFill>
                <a:latin typeface="Liberation Sans"/>
                <a:ea typeface="Liberation Sans"/>
                <a:cs typeface="Liberation Sans"/>
                <a:hlinkClick r:id="rId4" tooltip="https://www.sciencenews.org/article/dogs-lived-and-died-humans-10000-years-ago-americas"/>
              </a:rPr>
              <a:t>other dogs dating to around the same time period</a:t>
            </a:r>
            <a:r>
              <a:rPr sz="1200" b="1" i="0" u="none">
                <a:solidFill>
                  <a:srgbClr val="31313B"/>
                </a:solidFill>
                <a:latin typeface="Liberation Sans"/>
                <a:ea typeface="Liberation Sans"/>
                <a:cs typeface="Liberation Sans"/>
              </a:rPr>
              <a:t> </a:t>
            </a:r>
            <a:r>
              <a:rPr sz="1200" b="1" i="0" u="none">
                <a:solidFill>
                  <a:srgbClr val="31313B"/>
                </a:solidFill>
                <a:latin typeface="Liberation Sans"/>
                <a:ea typeface="Liberation Sans"/>
                <a:cs typeface="Liberation Sans"/>
              </a:rPr>
              <a:t>previously found buried in the Midwest (</a:t>
            </a:r>
            <a:r>
              <a:rPr sz="1200" b="1" i="1" u="none">
                <a:solidFill>
                  <a:srgbClr val="31313B"/>
                </a:solidFill>
                <a:latin typeface="Liberation Sans"/>
                <a:ea typeface="Liberation Sans"/>
                <a:cs typeface="Liberation Sans"/>
              </a:rPr>
              <a:t>SN: 4/</a:t>
            </a:r>
            <a:r>
              <a:rPr sz="1200" b="1" i="1" u="none">
                <a:solidFill>
                  <a:srgbClr val="31313B"/>
                </a:solidFill>
                <a:latin typeface="Liberation Sans"/>
                <a:ea typeface="Liberation Sans"/>
                <a:cs typeface="Liberation Sans"/>
              </a:rPr>
              <a:t>16/18</a:t>
            </a:r>
            <a:r>
              <a:rPr sz="1200" b="1" i="0" u="none">
                <a:solidFill>
                  <a:srgbClr val="31313B"/>
                </a:solidFill>
                <a:latin typeface="Liberation Sans"/>
                <a:ea typeface="Liberation Sans"/>
                <a:cs typeface="Liberation Sans"/>
              </a:rPr>
              <a:t>), suggests that the dog belonged to a lineage of dogs that split from Siberian dogs around 16,700 years ago. The timing of that split suggests that the dog’s ancestors, probably following along with humans, had left Asia by around that time.</a:t>
            </a:r>
            <a:endParaRPr sz="1200" b="1" i="0" u="none">
              <a:solidFill>
                <a:srgbClr val="31313B"/>
              </a:solidFill>
              <a:latin typeface="Liberation Sans"/>
              <a:ea typeface="Liberation Sans"/>
              <a:cs typeface="Liberation Sans"/>
            </a:endParaRPr>
          </a:p>
          <a:p>
            <a:pPr>
              <a:defRPr/>
            </a:pPr>
            <a:endParaRPr sz="1200" b="1" i="0" u="none">
              <a:solidFill>
                <a:srgbClr val="31313B"/>
              </a:solidFill>
              <a:latin typeface="Liberation Sans"/>
              <a:ea typeface="Liberation Sans"/>
              <a:cs typeface="Liberation Sans"/>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100" b="1" i="0" u="none" spc="-14">
                <a:solidFill>
                  <a:srgbClr val="000000"/>
                </a:solidFill>
                <a:latin typeface="Liberation Sans"/>
                <a:ea typeface="Liberation Sans"/>
                <a:cs typeface="Liberation Sans"/>
              </a:rPr>
              <a:t>Bering Land Bridge</a:t>
            </a:r>
            <a:endParaRPr sz="1100" b="1" i="0" u="none" spc="-14">
              <a:solidFill>
                <a:srgbClr val="000000"/>
              </a:solidFill>
              <a:latin typeface="Liberation Sans"/>
              <a:ea typeface="Liberation Sans"/>
              <a:cs typeface="Liberation Sans"/>
            </a:endParaRPr>
          </a:p>
          <a:p>
            <a:pPr>
              <a:defRPr/>
            </a:pPr>
            <a:r>
              <a:rPr sz="1200" b="0" i="0" u="none" spc="-14">
                <a:solidFill>
                  <a:srgbClr val="000000"/>
                </a:solidFill>
                <a:latin typeface="Liberation Sans"/>
                <a:ea typeface="Liberation Sans"/>
                <a:cs typeface="Liberation Sans"/>
              </a:rPr>
              <a:t>This map shows how a land bridge connected the continents of Asia and North America when the most recent ice age lowered sea levels. Scientists one theorized that the ancestors of today's Native Americans reached North America by walking across this land bridge and made their way southward by following passages in the ice as they searched for food. New evidence shows that some may have arrived by boat, following ancient coastlines.</a:t>
            </a:r>
            <a:endParaRPr sz="1200" b="0" i="0" u="none" spc="-14">
              <a:solidFill>
                <a:srgbClr val="000000"/>
              </a:solidFill>
              <a:latin typeface="Liberation Sans"/>
              <a:ea typeface="Liberation Sans"/>
              <a:cs typeface="Liberation Sans"/>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1" i="0" u="none">
                <a:solidFill>
                  <a:srgbClr val="31313B"/>
                </a:solidFill>
                <a:latin typeface="Liberation Sans"/>
                <a:ea typeface="Liberation Sans"/>
                <a:cs typeface="Liberation Sans"/>
              </a:rPr>
              <a:t>“Dogs’ movement and domestication is obviously very, very closely associated with humans. So the interesting thing is, if you’re following dogs’ movement, it can tell you something about humans as well,” says Charlotte Lindqvist, an evolutionary biologist at the University at Buffalo in New York.</a:t>
            </a:r>
            <a:endParaRPr sz="1200" b="1" i="0" u="none">
              <a:solidFill>
                <a:srgbClr val="31313B"/>
              </a:solidFill>
              <a:latin typeface="Liberation Sans"/>
              <a:ea typeface="Liberation Sans"/>
              <a:cs typeface="Liberation Sans"/>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1" i="0" u="none">
                <a:solidFill>
                  <a:srgbClr val="31313B"/>
                </a:solidFill>
                <a:latin typeface="Liberation Sans"/>
                <a:ea typeface="Liberation Sans"/>
                <a:cs typeface="Liberation Sans"/>
              </a:rPr>
              <a:t>The new finding also adds to an ongoing debate about what route humans took after arriving in North America via a land bridge in Alaska. One long-held idea is that these first colonizers</a:t>
            </a:r>
            <a:r>
              <a:rPr sz="1200" b="1" i="0" u="none">
                <a:solidFill>
                  <a:srgbClr val="31313B"/>
                </a:solidFill>
                <a:latin typeface="Liberation Sans"/>
                <a:ea typeface="Liberation Sans"/>
                <a:cs typeface="Liberation Sans"/>
              </a:rPr>
              <a:t> </a:t>
            </a:r>
            <a:r>
              <a:rPr sz="1200" b="1" i="0" u="sng">
                <a:solidFill>
                  <a:srgbClr val="31313B"/>
                </a:solidFill>
                <a:latin typeface="Liberation Sans"/>
                <a:ea typeface="Liberation Sans"/>
                <a:cs typeface="Liberation Sans"/>
                <a:hlinkClick r:id="rId3" tooltip="https://www.sciencenews.org/article/debate-ice-free-pathway-americas-heats"/>
              </a:rPr>
              <a:t>traveled inland through an ice-free corridor</a:t>
            </a:r>
            <a:r>
              <a:rPr sz="1200" b="1" i="0" u="none">
                <a:solidFill>
                  <a:srgbClr val="31313B"/>
                </a:solidFill>
                <a:latin typeface="Liberation Sans"/>
                <a:ea typeface="Liberation Sans"/>
                <a:cs typeface="Liberation Sans"/>
              </a:rPr>
              <a:t> </a:t>
            </a:r>
            <a:r>
              <a:rPr sz="1200" b="1" i="0" u="none">
                <a:solidFill>
                  <a:srgbClr val="31313B"/>
                </a:solidFill>
                <a:latin typeface="Liberation Sans"/>
                <a:ea typeface="Liberation Sans"/>
                <a:cs typeface="Liberation Sans"/>
              </a:rPr>
              <a:t>(</a:t>
            </a:r>
            <a:r>
              <a:rPr sz="1200" b="1" i="1" u="none">
                <a:solidFill>
                  <a:srgbClr val="31313B"/>
                </a:solidFill>
                <a:latin typeface="Liberation Sans"/>
                <a:ea typeface="Liberation Sans"/>
                <a:cs typeface="Liberation Sans"/>
              </a:rPr>
              <a:t>SN: 8/8/18</a:t>
            </a:r>
            <a:r>
              <a:rPr sz="1200" b="1" i="0" u="none">
                <a:solidFill>
                  <a:srgbClr val="31313B"/>
                </a:solidFill>
                <a:latin typeface="Liberation Sans"/>
                <a:ea typeface="Liberation Sans"/>
                <a:cs typeface="Liberation Sans"/>
              </a:rPr>
              <a:t>). But around 16,700 years ago, that corridor would have been covered in ice. Thus, the existence of this ancient dog supports an alternative idea — that these colonizers hugged the Pacific coast as they moved south, possibly traveling by boat.</a:t>
            </a:r>
            <a:endParaRPr sz="1200" b="1" i="0" u="none">
              <a:solidFill>
                <a:srgbClr val="31313B"/>
              </a:solidFill>
              <a:latin typeface="Liberation Sans"/>
              <a:ea typeface="Liberation Sans"/>
              <a:cs typeface="Liberation Sans"/>
            </a:endParaRPr>
          </a:p>
          <a:p>
            <a:pPr>
              <a:defRPr/>
            </a:pPr>
            <a:r>
              <a:rPr sz="1200" b="1" i="0" u="none">
                <a:solidFill>
                  <a:srgbClr val="31313B"/>
                </a:solidFill>
                <a:latin typeface="Liberation Sans"/>
                <a:ea typeface="Liberation Sans"/>
                <a:cs typeface="Liberation Sans"/>
              </a:rPr>
              <a:t>The bit of bone, smaller than a dime, was originally thought to be from a bear. But when Lindqvist and colleagues analyzed DNA from the bone, it turned out to be canine. Comparing the DNA with that from wolves, ancient dogs and modern dog breeds allowed the team to estimate when the dog last shared an ancestor with dogs from Siberia.</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1" i="0" u="none">
                <a:solidFill>
                  <a:srgbClr val="31313B"/>
                </a:solidFill>
                <a:latin typeface="Liberation Sans"/>
                <a:ea typeface="Liberation Sans"/>
                <a:cs typeface="Liberation Sans"/>
              </a:rPr>
              <a:t>This finding is a big deal, says Angela Perri, an archaeologist at Durham University in England, whose recent genetic research suggests that</a:t>
            </a:r>
            <a:r>
              <a:rPr sz="1200" b="1" i="0" u="none">
                <a:solidFill>
                  <a:srgbClr val="31313B"/>
                </a:solidFill>
                <a:latin typeface="Liberation Sans"/>
                <a:ea typeface="Liberation Sans"/>
                <a:cs typeface="Liberation Sans"/>
              </a:rPr>
              <a:t> </a:t>
            </a:r>
            <a:r>
              <a:rPr sz="1200" b="1" i="0" u="sng">
                <a:solidFill>
                  <a:srgbClr val="31313B"/>
                </a:solidFill>
                <a:latin typeface="Liberation Sans"/>
                <a:ea typeface="Liberation Sans"/>
                <a:cs typeface="Liberation Sans"/>
                <a:hlinkClick r:id="rId3" tooltip="https://www.pnas.org/content/118/6/e2010083118"/>
              </a:rPr>
              <a:t>domesticated dogs accompanied the first humans into the Americas</a:t>
            </a:r>
            <a:r>
              <a:rPr sz="1200" b="1" i="0" u="none">
                <a:solidFill>
                  <a:srgbClr val="31313B"/>
                </a:solidFill>
                <a:latin typeface="Liberation Sans"/>
                <a:ea typeface="Liberation Sans"/>
                <a:cs typeface="Liberation Sans"/>
              </a:rPr>
              <a:t> </a:t>
            </a:r>
            <a:r>
              <a:rPr sz="1200" b="1" i="0" u="none">
                <a:solidFill>
                  <a:srgbClr val="31313B"/>
                </a:solidFill>
                <a:latin typeface="Liberation Sans"/>
                <a:ea typeface="Liberation Sans"/>
                <a:cs typeface="Liberation Sans"/>
              </a:rPr>
              <a:t>around 15,000 years ago. This new paper suggests that “at least around 16,700 years ago, humans and dogs seemed to be moving into the Americas,” she says. “And that would be almost 2,000 years earlier than we thought.”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1" i="0" u="none">
                <a:solidFill>
                  <a:srgbClr val="31313B"/>
                </a:solidFill>
                <a:latin typeface="Liberation Sans"/>
                <a:ea typeface="Liberation Sans"/>
                <a:cs typeface="Liberation Sans"/>
              </a:rPr>
              <a:t>Kelsey Witt, a geneticist at Brown University in Providence, R.I., looks forward to additional discoveries of early American dogs. By finding more ancient fossils and studying more DNA, Witt says, “I think we’ll get a better picture of exactly how people migrated and exactly when dogs came through.”</a:t>
            </a:r>
            <a:endParaRPr sz="1200" b="1" i="0" u="none">
              <a:solidFill>
                <a:srgbClr val="31313B"/>
              </a:solidFill>
              <a:latin typeface="Liberation Sans"/>
              <a:ea typeface="Liberation Sans"/>
              <a:cs typeface="Liberation Sans"/>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778431" y="5061610"/>
            <a:ext cx="10729443" cy="1325562"/>
          </a:xfrm>
        </p:spPr>
        <p:txBody>
          <a:bodyPr/>
          <a:lstStyle/>
          <a:p>
            <a:pPr>
              <a:defRPr/>
            </a:pPr>
            <a:r>
              <a:rPr lang="en-US" sz="2000" b="0" i="0" u="none" strike="noStrike" cap="none" spc="0">
                <a:solidFill>
                  <a:schemeClr val="bg2"/>
                </a:solidFill>
                <a:latin typeface="Arial Black"/>
                <a:ea typeface="Arial Black"/>
                <a:cs typeface="Arial Black"/>
              </a:rPr>
              <a:t>( </a:t>
            </a:r>
            <a:r>
              <a:rPr lang="en-US" sz="2000" b="1" i="0" u="none" strike="noStrike" cap="none" spc="0">
                <a:solidFill>
                  <a:schemeClr val="bg2"/>
                </a:solidFill>
                <a:latin typeface="Arial Black"/>
                <a:ea typeface="Arial Black"/>
                <a:cs typeface="Arial Black"/>
              </a:rPr>
              <a:t>ongoing )</a:t>
            </a:r>
            <a:r>
              <a:rPr lang="en-US" sz="2000" b="0" i="0" u="none" strike="noStrike" cap="none" spc="0">
                <a:solidFill>
                  <a:schemeClr val="bg2"/>
                </a:solidFill>
                <a:latin typeface="Arial Black"/>
                <a:ea typeface="Arial Black"/>
                <a:cs typeface="Arial Black"/>
              </a:rPr>
              <a:t>  </a:t>
            </a:r>
            <a:r>
              <a:rPr sz="2000">
                <a:solidFill>
                  <a:schemeClr val="bg2"/>
                </a:solidFill>
                <a:latin typeface="Arial Black"/>
                <a:ea typeface="Arial Black"/>
                <a:cs typeface="Arial Black"/>
              </a:rPr>
              <a:t>(</a:t>
            </a:r>
            <a:r>
              <a:rPr sz="2000" b="1" i="0" u="none">
                <a:solidFill>
                  <a:schemeClr val="bg2"/>
                </a:solidFill>
                <a:latin typeface="Arial Black"/>
                <a:ea typeface="Arial Black"/>
                <a:cs typeface="Arial Black"/>
              </a:rPr>
              <a:t> fossil )</a:t>
            </a:r>
            <a:r>
              <a:rPr sz="2000">
                <a:solidFill>
                  <a:schemeClr val="bg2"/>
                </a:solidFill>
                <a:latin typeface="Arial Black"/>
                <a:ea typeface="Arial Black"/>
                <a:cs typeface="Arial Black"/>
              </a:rPr>
              <a:t>  </a:t>
            </a:r>
            <a:r>
              <a:rPr sz="2000">
                <a:solidFill>
                  <a:schemeClr val="bg2"/>
                </a:solidFill>
                <a:latin typeface="Arial Black"/>
                <a:ea typeface="Arial Black"/>
                <a:cs typeface="Arial Black"/>
              </a:rPr>
              <a:t>( </a:t>
            </a:r>
            <a:r>
              <a:rPr lang="en-US" sz="2000" b="0" i="0" u="none" strike="noStrike" cap="none" spc="0">
                <a:solidFill>
                  <a:schemeClr val="bg2"/>
                </a:solidFill>
                <a:latin typeface="Arial Black"/>
                <a:ea typeface="Arial Black"/>
                <a:cs typeface="Arial Black"/>
              </a:rPr>
              <a:t>canine )</a:t>
            </a:r>
            <a:r>
              <a:rPr sz="2000">
                <a:solidFill>
                  <a:schemeClr val="bg2"/>
                </a:solidFill>
                <a:latin typeface="Arial Black"/>
                <a:ea typeface="Arial Black"/>
                <a:cs typeface="Arial Black"/>
              </a:rPr>
              <a:t>  </a:t>
            </a:r>
            <a:r>
              <a:rPr lang="en-US" sz="2000" b="0" i="0" u="none" strike="noStrike" cap="none" spc="0">
                <a:solidFill>
                  <a:schemeClr val="bg2"/>
                </a:solidFill>
                <a:latin typeface="Arial Black"/>
                <a:ea typeface="Arial Black"/>
                <a:cs typeface="Arial Black"/>
              </a:rPr>
              <a:t>( </a:t>
            </a:r>
            <a:r>
              <a:rPr lang="en-US" sz="2000" b="0" i="0" u="none" strike="noStrike" cap="none" spc="0">
                <a:solidFill>
                  <a:schemeClr val="bg2"/>
                </a:solidFill>
                <a:latin typeface="Arial Black"/>
                <a:ea typeface="Arial Black"/>
                <a:cs typeface="Arial Black"/>
              </a:rPr>
              <a:t>accompanied )</a:t>
            </a:r>
            <a:r>
              <a:rPr lang="en-US" sz="2000" b="0" i="0" u="none" strike="noStrike" cap="none" spc="0">
                <a:solidFill>
                  <a:schemeClr val="bg2"/>
                </a:solidFill>
                <a:latin typeface="Arial Black"/>
                <a:ea typeface="Arial Black"/>
                <a:cs typeface="Arial Black"/>
              </a:rPr>
              <a:t>  </a:t>
            </a:r>
            <a:r>
              <a:rPr sz="2000">
                <a:solidFill>
                  <a:schemeClr val="bg2"/>
                </a:solidFill>
                <a:latin typeface="Arial Black"/>
                <a:ea typeface="Arial Black"/>
                <a:cs typeface="Arial Black"/>
              </a:rPr>
              <a:t>( </a:t>
            </a:r>
            <a:r>
              <a:rPr lang="en-US" sz="2000" b="0" i="0" u="none" strike="noStrike" cap="none" spc="0">
                <a:solidFill>
                  <a:schemeClr val="bg2"/>
                </a:solidFill>
                <a:latin typeface="Arial Black"/>
                <a:ea typeface="Arial Black"/>
                <a:cs typeface="Arial Black"/>
              </a:rPr>
              <a:t>breed ) </a:t>
            </a:r>
            <a:r>
              <a:rPr sz="2000">
                <a:solidFill>
                  <a:schemeClr val="bg2"/>
                </a:solidFill>
                <a:latin typeface="Arial Black"/>
                <a:ea typeface="Arial Black"/>
                <a:cs typeface="Arial Black"/>
              </a:rPr>
              <a:t> </a:t>
            </a:r>
            <a:r>
              <a:rPr sz="2000">
                <a:solidFill>
                  <a:schemeClr val="bg2"/>
                </a:solidFill>
                <a:latin typeface="Arial Black"/>
                <a:ea typeface="Arial Black"/>
                <a:cs typeface="Arial Black"/>
              </a:rPr>
              <a:t>( </a:t>
            </a:r>
            <a:r>
              <a:rPr lang="en-US" sz="2000" b="0" i="0" u="none" strike="noStrike" cap="none" spc="0">
                <a:solidFill>
                  <a:schemeClr val="bg2"/>
                </a:solidFill>
                <a:latin typeface="Arial Black"/>
                <a:ea typeface="Arial Black"/>
                <a:cs typeface="Arial Black"/>
              </a:rPr>
              <a:t>domesticated )</a:t>
            </a:r>
            <a:endParaRPr sz="2000">
              <a:solidFill>
                <a:schemeClr val="bg2"/>
              </a:solidFill>
              <a:latin typeface="Arial Black"/>
              <a:ea typeface="Arial Black"/>
              <a:cs typeface="Arial Black"/>
            </a:endParaRPr>
          </a:p>
        </p:txBody>
      </p:sp>
      <p:sp>
        <p:nvSpPr>
          <p:cNvPr id="5" name="Content Placeholder 2" hidden="0"/>
          <p:cNvSpPr>
            <a:spLocks noGrp="1"/>
          </p:cNvSpPr>
          <p:nvPr isPhoto="0" userDrawn="0">
            <p:ph idx="1" hasCustomPrompt="0"/>
          </p:nvPr>
        </p:nvSpPr>
        <p:spPr bwMode="auto">
          <a:xfrm>
            <a:off x="838199" y="561912"/>
            <a:ext cx="10515600" cy="4351338"/>
          </a:xfrm>
        </p:spPr>
        <p:txBody>
          <a:bodyPr vertOverflow="overflow" horzOverflow="clip" vert="horz" wrap="square" lIns="91440" tIns="45720" rIns="91440" bIns="45720" numCol="1" spcCol="0" rtlCol="0" fromWordArt="0" anchor="t" anchorCtr="0" forceAA="0" upright="0" compatLnSpc="0">
            <a:normAutofit fontScale="70000" lnSpcReduction="6000"/>
          </a:bodyPr>
          <a:lstStyle/>
          <a:p>
            <a:pPr>
              <a:lnSpc>
                <a:spcPct val="150000"/>
              </a:lnSpc>
              <a:defRPr/>
            </a:pPr>
            <a:r>
              <a:rPr lang="en-US" sz="2800" b="0" i="0" u="none" strike="noStrike" cap="none" spc="0">
                <a:solidFill>
                  <a:schemeClr val="tx1"/>
                </a:solidFill>
                <a:latin typeface="Arial"/>
                <a:ea typeface="Arial"/>
                <a:cs typeface="Arial"/>
              </a:rPr>
              <a:t>The first pterosaur </a:t>
            </a:r>
            <a:r>
              <a:rPr lang="en-US" sz="2800" b="1" i="0" u="none" strike="noStrike" cap="none" spc="0">
                <a:solidFill>
                  <a:schemeClr val="tx1"/>
                </a:solidFill>
                <a:latin typeface="Arial"/>
                <a:ea typeface="Arial"/>
                <a:cs typeface="Arial"/>
              </a:rPr>
              <a:t>f</a:t>
            </a:r>
            <a:r>
              <a:rPr lang="en-US" sz="2800" b="0" i="0" u="none" strike="noStrike" cap="none" spc="0">
                <a:solidFill>
                  <a:schemeClr val="tx1"/>
                </a:solidFill>
                <a:latin typeface="Arial"/>
                <a:ea typeface="Arial"/>
                <a:cs typeface="Arial"/>
              </a:rPr>
              <a:t>_____ was described by the Italian naturalist Cosimo Alessandro Collini in 1784.</a:t>
            </a:r>
            <a:endParaRPr lang="en-US" sz="2800" b="0" i="0" u="none" strike="noStrike" cap="none" spc="0">
              <a:solidFill>
                <a:schemeClr val="tx1"/>
              </a:solidFill>
              <a:latin typeface="Arial"/>
              <a:ea typeface="Arial"/>
              <a:cs typeface="Arial"/>
            </a:endParaRPr>
          </a:p>
          <a:p>
            <a:pPr>
              <a:lnSpc>
                <a:spcPct val="150000"/>
              </a:lnSpc>
              <a:defRPr/>
            </a:pPr>
            <a:r>
              <a:rPr lang="en-US" sz="2800" b="0" i="0" u="none" strike="noStrike" cap="none" spc="0">
                <a:solidFill>
                  <a:schemeClr val="tx1"/>
                </a:solidFill>
                <a:latin typeface="Arial"/>
                <a:ea typeface="Arial"/>
                <a:cs typeface="Arial"/>
              </a:rPr>
              <a:t>We fully support the </a:t>
            </a:r>
            <a:r>
              <a:rPr lang="en-US" sz="2800" b="1" i="0" u="none" strike="noStrike" cap="none" spc="0">
                <a:solidFill>
                  <a:schemeClr val="tx1"/>
                </a:solidFill>
                <a:latin typeface="Arial"/>
                <a:ea typeface="Arial"/>
                <a:cs typeface="Arial"/>
              </a:rPr>
              <a:t>o</a:t>
            </a:r>
            <a:r>
              <a:rPr lang="en-US" sz="2800" b="0" i="0" u="none" strike="noStrike" cap="none" spc="0">
                <a:solidFill>
                  <a:schemeClr val="tx1"/>
                </a:solidFill>
                <a:latin typeface="Arial"/>
                <a:ea typeface="Arial"/>
                <a:cs typeface="Arial"/>
              </a:rPr>
              <a:t>______ global anti-terrorism efforts.</a:t>
            </a:r>
            <a:endParaRPr lang="en-US" sz="2800" b="0" i="0" u="none" strike="noStrike" cap="none" spc="0">
              <a:solidFill>
                <a:schemeClr val="tx1"/>
              </a:solidFill>
              <a:latin typeface="Arial"/>
              <a:ea typeface="Arial"/>
              <a:cs typeface="Arial"/>
            </a:endParaRPr>
          </a:p>
          <a:p>
            <a:pPr>
              <a:lnSpc>
                <a:spcPct val="150000"/>
              </a:lnSpc>
              <a:defRPr/>
            </a:pPr>
            <a:r>
              <a:rPr lang="en-US" sz="2800" b="0" i="0" u="none" strike="noStrike" cap="none" spc="0">
                <a:solidFill>
                  <a:schemeClr val="tx1"/>
                </a:solidFill>
                <a:latin typeface="Arial"/>
                <a:ea typeface="Arial"/>
                <a:cs typeface="Arial"/>
              </a:rPr>
              <a:t>As a result, his upper right </a:t>
            </a:r>
            <a:r>
              <a:rPr lang="en-US" sz="2800" b="1" i="0" u="none" strike="noStrike" cap="none" spc="0">
                <a:solidFill>
                  <a:schemeClr val="tx1"/>
                </a:solidFill>
                <a:latin typeface="Arial"/>
                <a:ea typeface="Arial"/>
                <a:cs typeface="Arial"/>
              </a:rPr>
              <a:t>c</a:t>
            </a:r>
            <a:r>
              <a:rPr lang="en-US" sz="2800" b="0" i="0" u="none" strike="noStrike" cap="none" spc="0">
                <a:solidFill>
                  <a:schemeClr val="tx1"/>
                </a:solidFill>
                <a:latin typeface="Arial"/>
                <a:ea typeface="Arial"/>
                <a:cs typeface="Arial"/>
              </a:rPr>
              <a:t>_____ tooth was broken and he sustained numerous bruises on his body.</a:t>
            </a:r>
            <a:endParaRPr lang="en-US" sz="2800" b="0" i="0" u="none" strike="noStrike" cap="none" spc="0">
              <a:solidFill>
                <a:schemeClr val="tx1"/>
              </a:solidFill>
              <a:latin typeface="Arial"/>
              <a:ea typeface="Arial"/>
              <a:cs typeface="Arial"/>
            </a:endParaRPr>
          </a:p>
          <a:p>
            <a:pPr>
              <a:lnSpc>
                <a:spcPct val="150000"/>
              </a:lnSpc>
              <a:defRPr/>
            </a:pPr>
            <a:r>
              <a:rPr lang="en-US" sz="2800" b="0" i="0" u="none" strike="noStrike" cap="none" spc="0">
                <a:solidFill>
                  <a:schemeClr val="tx1"/>
                </a:solidFill>
                <a:latin typeface="Arial"/>
                <a:ea typeface="Arial"/>
                <a:cs typeface="Arial"/>
              </a:rPr>
              <a:t>Dogs of</a:t>
            </a:r>
            <a:r>
              <a:rPr lang="en-US" sz="2800" b="0" i="0" u="none" strike="noStrike" cap="none" spc="0">
                <a:solidFill>
                  <a:schemeClr val="tx1"/>
                </a:solidFill>
                <a:latin typeface="Arial"/>
                <a:ea typeface="Arial"/>
                <a:cs typeface="Arial"/>
              </a:rPr>
              <a:t> this weird </a:t>
            </a:r>
            <a:r>
              <a:rPr lang="en-US" sz="2800" b="1" i="0" u="none" strike="noStrike" cap="none" spc="0">
                <a:solidFill>
                  <a:schemeClr val="tx1"/>
                </a:solidFill>
                <a:latin typeface="Arial"/>
                <a:ea typeface="Arial"/>
                <a:cs typeface="Arial"/>
              </a:rPr>
              <a:t>b</a:t>
            </a:r>
            <a:r>
              <a:rPr lang="en-US" sz="2800" b="0" i="0" u="none" strike="noStrike" cap="none" spc="0">
                <a:solidFill>
                  <a:schemeClr val="tx1"/>
                </a:solidFill>
                <a:latin typeface="Arial"/>
                <a:ea typeface="Arial"/>
                <a:cs typeface="Arial"/>
              </a:rPr>
              <a:t>____ have super short legs.</a:t>
            </a:r>
            <a:endParaRPr lang="en-US" sz="2800" b="0" i="0" u="none" strike="noStrike" cap="none" spc="0">
              <a:solidFill>
                <a:schemeClr val="tx1"/>
              </a:solidFill>
              <a:latin typeface="Arial"/>
              <a:ea typeface="Arial"/>
              <a:cs typeface="Arial"/>
            </a:endParaRPr>
          </a:p>
          <a:p>
            <a:pPr>
              <a:lnSpc>
                <a:spcPct val="150000"/>
              </a:lnSpc>
              <a:defRPr/>
            </a:pPr>
            <a:r>
              <a:rPr lang="en-US" sz="2800" b="1" i="0" u="none" strike="noStrike" cap="none" spc="0">
                <a:solidFill>
                  <a:schemeClr val="tx1"/>
                </a:solidFill>
                <a:latin typeface="Arial"/>
                <a:ea typeface="Arial"/>
                <a:cs typeface="Arial"/>
              </a:rPr>
              <a:t>D</a:t>
            </a:r>
            <a:r>
              <a:rPr lang="en-US" sz="2800" b="0" i="0" u="none" strike="noStrike" cap="none" spc="0">
                <a:solidFill>
                  <a:schemeClr val="tx1"/>
                </a:solidFill>
                <a:latin typeface="Arial"/>
                <a:ea typeface="Arial"/>
                <a:cs typeface="Arial"/>
              </a:rPr>
              <a:t>________ dogs </a:t>
            </a:r>
            <a:r>
              <a:rPr lang="en-US" sz="2800" b="1" i="0" u="none" strike="noStrike" cap="none" spc="0">
                <a:solidFill>
                  <a:schemeClr val="tx1"/>
                </a:solidFill>
                <a:latin typeface="Arial"/>
                <a:ea typeface="Arial"/>
                <a:cs typeface="Arial"/>
              </a:rPr>
              <a:t>a</a:t>
            </a:r>
            <a:r>
              <a:rPr lang="en-US" sz="2800" b="0" i="0" u="none" strike="noStrike" cap="none" spc="0">
                <a:solidFill>
                  <a:schemeClr val="tx1"/>
                </a:solidFill>
                <a:latin typeface="Arial"/>
                <a:ea typeface="Arial"/>
                <a:cs typeface="Arial"/>
              </a:rPr>
              <a:t>_________ the first humans into the Americas around 15,000 years ago</a:t>
            </a:r>
            <a:r>
              <a:rPr lang="en-US" sz="2800" b="0" i="0" u="none" strike="noStrike" cap="none" spc="0">
                <a:solidFill>
                  <a:schemeClr val="tx1"/>
                </a:solidFill>
                <a:latin typeface="Arial"/>
                <a:ea typeface="Arial"/>
                <a:cs typeface="Arial"/>
              </a:rPr>
              <a: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vertOverflow="overflow" horzOverflow="clip" vert="horz" wrap="square" lIns="91440" tIns="45720" rIns="91440" bIns="45720" numCol="1" spcCol="0" rtlCol="0" fromWordArt="0" anchor="b" anchorCtr="0" forceAA="0" upright="0" compatLnSpc="0">
            <a:normAutofit fontScale="95000" lnSpcReduction="1000"/>
          </a:bodyPr>
          <a:lstStyle/>
          <a:p>
            <a:pPr>
              <a:defRPr/>
            </a:pPr>
            <a:r>
              <a:rPr lang="en-US" sz="6000" b="0" i="0" u="none" strike="noStrike" cap="none" spc="0">
                <a:solidFill>
                  <a:schemeClr val="tx1"/>
                </a:solidFill>
                <a:latin typeface="Arial"/>
                <a:ea typeface="Arial"/>
                <a:cs typeface="Arial"/>
              </a:rPr>
              <a:t>An ancient dog fossil helps trace humans’ path into the Americas</a:t>
            </a:r>
            <a:endParaRPr lang="en-US"/>
          </a:p>
        </p:txBody>
      </p:sp>
      <p:sp>
        <p:nvSpPr>
          <p:cNvPr id="5" name="Subtitle 2" hidden="0"/>
          <p:cNvSpPr>
            <a:spLocks noGrp="1"/>
          </p:cNvSpPr>
          <p:nvPr isPhoto="0" userDrawn="0">
            <p:ph type="subTitle" idx="1" hasCustomPrompt="0"/>
          </p:nvPr>
        </p:nvSpPr>
        <p:spPr bwMode="auto"/>
        <p:txBody>
          <a:bodyPr/>
          <a:lstStyle/>
          <a:p>
            <a:pPr>
              <a:defRPr/>
            </a:pPr>
            <a:r>
              <a:rPr lang="en-US"/>
              <a:t>Bohdana Yurchenko</a:t>
            </a:r>
            <a:endParaRPr lang="en-US"/>
          </a:p>
          <a:p>
            <a:pPr>
              <a:defRPr/>
            </a:pPr>
            <a:r>
              <a:rPr lang="en-US"/>
              <a:t>TV-01 mp</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a:off x="7110742" y="2838638"/>
            <a:ext cx="3809999" cy="2857500"/>
          </a:xfrm>
          <a:prstGeom prst="rect">
            <a:avLst/>
          </a:prstGeom>
        </p:spPr>
      </p:pic>
      <p:pic>
        <p:nvPicPr>
          <p:cNvPr id="7" name="" hidden="0"/>
          <p:cNvPicPr>
            <a:picLocks noChangeAspect="1"/>
          </p:cNvPicPr>
          <p:nvPr isPhoto="0" userDrawn="0"/>
        </p:nvPicPr>
        <p:blipFill>
          <a:blip r:embed="rId4"/>
          <a:stretch/>
        </p:blipFill>
        <p:spPr bwMode="auto">
          <a:xfrm flipH="0" flipV="0">
            <a:off x="516717" y="1756702"/>
            <a:ext cx="6380890" cy="478566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2"/>
          <a:stretch/>
        </p:blipFill>
        <p:spPr bwMode="auto">
          <a:xfrm flipH="0" flipV="0">
            <a:off x="91097" y="524347"/>
            <a:ext cx="12009804" cy="56526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2944306" y="160282"/>
            <a:ext cx="6604624" cy="65960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1230" y="-14238"/>
            <a:ext cx="12189537" cy="68566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435533" y="763846"/>
            <a:ext cx="11116310" cy="55692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a:off x="2018168" y="468862"/>
            <a:ext cx="7886700" cy="5991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endParaRPr/>
          </a:p>
        </p:txBody>
      </p:sp>
      <p:sp>
        <p:nvSpPr>
          <p:cNvPr id="5" name="Content Placeholder 2" hidden="0"/>
          <p:cNvSpPr>
            <a:spLocks noGrp="1"/>
          </p:cNvSpPr>
          <p:nvPr isPhoto="0" userDrawn="0">
            <p:ph idx="1" hasCustomPrompt="0"/>
          </p:nvPr>
        </p:nvSpPr>
        <p:spPr bwMode="auto"/>
        <p:txBody>
          <a:bodyPr/>
          <a:lstStyle/>
          <a:p>
            <a:pPr>
              <a:defRPr/>
            </a:pPr>
            <a:endParaRPr/>
          </a:p>
        </p:txBody>
      </p:sp>
      <p:pic>
        <p:nvPicPr>
          <p:cNvPr id="6" name="" hidden="0"/>
          <p:cNvPicPr>
            <a:picLocks noChangeAspect="1"/>
          </p:cNvPicPr>
          <p:nvPr isPhoto="0" userDrawn="0"/>
        </p:nvPicPr>
        <p:blipFill>
          <a:blip r:embed="rId3"/>
          <a:stretch/>
        </p:blipFill>
        <p:spPr bwMode="auto">
          <a:xfrm flipH="0" flipV="0">
            <a:off x="7930031" y="2303019"/>
            <a:ext cx="3499214" cy="3499214"/>
          </a:xfrm>
          <a:prstGeom prst="rect">
            <a:avLst/>
          </a:prstGeom>
        </p:spPr>
      </p:pic>
      <p:pic>
        <p:nvPicPr>
          <p:cNvPr id="7" name="" hidden="0"/>
          <p:cNvPicPr>
            <a:picLocks noChangeAspect="1"/>
          </p:cNvPicPr>
          <p:nvPr isPhoto="0" userDrawn="0"/>
        </p:nvPicPr>
        <p:blipFill>
          <a:blip r:embed="rId4"/>
          <a:stretch/>
        </p:blipFill>
        <p:spPr bwMode="auto">
          <a:xfrm>
            <a:off x="1219199" y="2419758"/>
            <a:ext cx="4876799" cy="34766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ONLYOFFICE/6.1.0.90</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created xsi:type="dcterms:W3CDTF">2012-12-03T06:56:55Z</dcterms:created>
  <dcterms:modified xsi:type="dcterms:W3CDTF">2021-03-09T09:15:30Z</dcterms:modified>
  <cp:category/>
  <cp:contentStatus/>
  <cp:version/>
</cp:coreProperties>
</file>