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12192000"/>
  <p:defaultTextStyle>
    <a:defPPr>
      <a:defRPr lang="uk-UA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dashDnDiag">
          <a:fgClr>
            <a:schemeClr val="accent1">
              <a:lumMod val="40000"/>
              <a:lumOff val="60000"/>
            </a:schemeClr>
          </a:fgClr>
          <a:bgClr>
            <a:srgbClr val="FFFFFF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1878148" y="364882"/>
            <a:ext cx="8534399" cy="940042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>
              <a:defRPr/>
            </a:pPr>
            <a:r>
              <a:rPr lang="uk-UA" sz="1400" b="1"/>
              <a:t>НАЦІОНАЛЬНИЙ</a:t>
            </a:r>
            <a:r>
              <a:rPr lang="uk-UA" sz="1400" b="1"/>
              <a:t> </a:t>
            </a:r>
            <a:r>
              <a:rPr lang="uk-UA" sz="1400" b="1"/>
              <a:t>ТЕХНІЧНИЙ</a:t>
            </a:r>
            <a:r>
              <a:rPr lang="uk-UA" sz="1400" b="1"/>
              <a:t> </a:t>
            </a:r>
            <a:r>
              <a:rPr lang="uk-UA" sz="1400" b="1"/>
              <a:t>УНІВЕРСИТЕТ</a:t>
            </a:r>
            <a:r>
              <a:rPr lang="uk-UA" sz="1400" b="1"/>
              <a:t> </a:t>
            </a:r>
            <a:r>
              <a:rPr lang="uk-UA" sz="1400" b="1"/>
              <a:t>УКРАЇНИ</a:t>
            </a:r>
            <a:endParaRPr lang="uk-UA"/>
          </a:p>
          <a:p>
            <a:pPr algn="ctr">
              <a:defRPr/>
            </a:pPr>
            <a:r>
              <a:rPr lang="uk-UA" sz="1400" b="1"/>
              <a:t>«</a:t>
            </a:r>
            <a:r>
              <a:rPr lang="uk-UA" sz="1400" b="1"/>
              <a:t>КИЇВСЬКИЙ</a:t>
            </a:r>
            <a:r>
              <a:rPr lang="uk-UA" sz="1400" b="1"/>
              <a:t> </a:t>
            </a:r>
            <a:r>
              <a:rPr lang="uk-UA" sz="1400" b="1"/>
              <a:t>ПОЛІТЕХНІЧНИЙ</a:t>
            </a:r>
            <a:r>
              <a:rPr lang="uk-UA" sz="1400" b="1"/>
              <a:t> </a:t>
            </a:r>
            <a:r>
              <a:rPr lang="uk-UA" sz="1400" b="1"/>
              <a:t>ІНСТИТУТ</a:t>
            </a:r>
            <a:br>
              <a:rPr lang="uk-UA" sz="1400" b="1"/>
            </a:br>
            <a:r>
              <a:rPr lang="uk-UA" sz="1400" b="1"/>
              <a:t>імені</a:t>
            </a:r>
            <a:r>
              <a:rPr lang="uk-UA" sz="1400" b="1"/>
              <a:t> </a:t>
            </a:r>
            <a:r>
              <a:rPr lang="uk-UA" sz="1400" b="1"/>
              <a:t>ІГОРЯ</a:t>
            </a:r>
            <a:r>
              <a:rPr lang="uk-UA" sz="1400" b="1"/>
              <a:t> </a:t>
            </a:r>
            <a:r>
              <a:rPr lang="uk-UA" sz="1400" b="1"/>
              <a:t>СІКОРСЬКОГО</a:t>
            </a:r>
            <a:r>
              <a:rPr lang="uk-UA" sz="1400" b="1"/>
              <a:t>»</a:t>
            </a:r>
            <a:endParaRPr lang="uk-UA" sz="1400" b="1"/>
          </a:p>
          <a:p>
            <a:pPr algn="ctr">
              <a:defRPr/>
            </a:pPr>
            <a:r>
              <a:rPr lang="uk-UA" sz="1400" b="1" i="0" u="none" strike="noStrike" cap="none" spc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Теплоенергетичний факультет</a:t>
            </a:r>
            <a:endParaRPr lang="uk-UA" sz="1400" b="1" i="0" u="none" strike="noStrike" cap="none" spc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lang="uk-UA" sz="1400" b="1" i="0" u="none" strike="noStrike" cap="none" spc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Кафедра автоматизації проектування енергетичних процесів і систем</a:t>
            </a:r>
            <a:endParaRPr lang="uk-UA" sz="1400" b="1" i="0" u="none" strike="noStrike" cap="none" spc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1215976" y="1964923"/>
            <a:ext cx="10339617" cy="1940271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algn="ctr">
              <a:defRPr sz="5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uk-UA" sz="3600">
                <a:solidFill>
                  <a:schemeClr val="accent2">
                    <a:lumMod val="50000"/>
                  </a:schemeClr>
                </a:solidFill>
              </a:rPr>
              <a:t>Topic: </a:t>
            </a:r>
            <a:br>
              <a:rPr lang="uk-UA" sz="3600">
                <a:solidFill>
                  <a:schemeClr val="accent2">
                    <a:lumMod val="50000"/>
                  </a:schemeClr>
                </a:solidFill>
              </a:rPr>
            </a:br>
            <a:r>
              <a:rPr lang="uk-UA" sz="3600" b="0" i="0" u="none" strike="noStrike" cap="none" spc="0">
                <a:solidFill>
                  <a:schemeClr val="accent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«Ontological information system for monitoring the </a:t>
            </a:r>
            <a:r>
              <a:rPr lang="uk-UA" sz="3200" b="0" i="0" u="none" strike="noStrike" cap="none" spc="0">
                <a:solidFill>
                  <a:schemeClr val="accent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indicators of the level of international cooperation</a:t>
            </a:r>
            <a:endParaRPr sz="36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7083661" y="4612133"/>
            <a:ext cx="4729216" cy="17373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 sz="1800" b="0" i="0" u="none" strike="noStrike" cap="none" spc="0">
                <a:solidFill>
                  <a:schemeClr val="accent2">
                    <a:lumMod val="75000"/>
                  </a:schemeClr>
                </a:solidFill>
                <a:latin typeface="Trebuchet MS"/>
                <a:ea typeface="Trebuchet MS"/>
                <a:cs typeface="Trebuchet MS"/>
              </a:rPr>
              <a:t>Done by :</a:t>
            </a:r>
            <a:endParaRPr lang="uk-UA" sz="180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uk-UA" sz="1800" b="0" i="0" u="none" strike="noStrike" cap="none" spc="0">
                <a:solidFill>
                  <a:schemeClr val="accent2">
                    <a:lumMod val="75000"/>
                  </a:schemeClr>
                </a:solidFill>
                <a:latin typeface="Trebuchet MS"/>
                <a:ea typeface="Trebuchet MS"/>
                <a:cs typeface="Trebuchet MS"/>
              </a:rPr>
              <a:t>TB-61 group student</a:t>
            </a:r>
            <a:endParaRPr lang="uk-UA" sz="180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uk-UA" sz="1800" b="0" i="0" u="none" strike="noStrike" cap="none" spc="0">
                <a:solidFill>
                  <a:schemeClr val="accent2">
                    <a:lumMod val="75000"/>
                  </a:schemeClr>
                </a:solidFill>
                <a:latin typeface="Trebuchet MS"/>
                <a:ea typeface="Trebuchet MS"/>
                <a:cs typeface="Trebuchet MS"/>
              </a:rPr>
              <a:t>Bohdana Yurchenko</a:t>
            </a:r>
            <a:endParaRPr lang="uk-UA" sz="180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endParaRPr lang="uk-UA" sz="1800">
              <a:solidFill>
                <a:schemeClr val="accent2">
                  <a:lumMod val="75000"/>
                </a:schemeClr>
              </a:solidFill>
              <a:latin typeface="Trebuchet MS"/>
            </a:endParaRPr>
          </a:p>
          <a:p>
            <a:pPr>
              <a:defRPr/>
            </a:pPr>
            <a:r>
              <a:rPr lang="uk-UA" sz="1800" b="0" i="0" u="none" strike="noStrike" cap="none" spc="0">
                <a:solidFill>
                  <a:schemeClr val="accent2">
                    <a:lumMod val="75000"/>
                  </a:schemeClr>
                </a:solidFill>
                <a:latin typeface="Trebuchet MS"/>
                <a:ea typeface="Trebuchet MS"/>
                <a:cs typeface="Trebuchet MS"/>
              </a:rPr>
              <a:t>Science </a:t>
            </a:r>
            <a:r>
              <a:rPr lang="uk-UA" sz="1800" b="0" i="0" u="none" strike="noStrike" cap="none" spc="0">
                <a:solidFill>
                  <a:schemeClr val="accent2">
                    <a:lumMod val="75000"/>
                  </a:schemeClr>
                </a:solidFill>
                <a:latin typeface="Trebuchet MS"/>
                <a:ea typeface="Trebuchet MS"/>
                <a:cs typeface="Trebuchet MS"/>
              </a:rPr>
              <a:t>supervisor</a:t>
            </a:r>
            <a:r>
              <a:rPr lang="uk-UA" sz="1800" b="0" i="0" u="none" strike="noStrike" cap="none" spc="0">
                <a:solidFill>
                  <a:schemeClr val="accent2">
                    <a:lumMod val="75000"/>
                  </a:schemeClr>
                </a:solidFill>
                <a:latin typeface="Trebuchet MS"/>
                <a:ea typeface="Trebuchet MS"/>
                <a:cs typeface="Trebuchet MS"/>
              </a:rPr>
              <a:t>: </a:t>
            </a:r>
            <a:endParaRPr lang="uk-UA" sz="180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uk-UA" sz="1800" b="0" i="0" u="none" strike="noStrike" cap="none" spc="0">
                <a:solidFill>
                  <a:schemeClr val="accent2">
                    <a:lumMod val="75000"/>
                  </a:schemeClr>
                </a:solidFill>
                <a:latin typeface="Trebuchet MS"/>
                <a:ea typeface="Trebuchet MS"/>
                <a:cs typeface="Trebuchet MS"/>
              </a:rPr>
              <a:t>Дацюк</a:t>
            </a:r>
            <a:r>
              <a:rPr lang="uk-UA" sz="1800" b="0" i="0" u="none" strike="noStrike" cap="none" spc="0">
                <a:solidFill>
                  <a:schemeClr val="accent2">
                    <a:lumMod val="75000"/>
                  </a:schemeClr>
                </a:solidFill>
                <a:latin typeface="Trebuchet MS"/>
                <a:ea typeface="Trebuchet MS"/>
                <a:cs typeface="Trebuchet MS"/>
              </a:rPr>
              <a:t> Оксана Антонівна</a:t>
            </a:r>
            <a:endParaRPr lang="uk-UA" sz="1800">
              <a:solidFill>
                <a:schemeClr val="accent2">
                  <a:lumMod val="75000"/>
                </a:schemeClr>
              </a:solidFill>
              <a:latin typeface="Trebuchet MS"/>
            </a:endParaRPr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B0AE296-4AF4-43AA-EE33-A82C86592068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dashDnDiag">
          <a:fgClr>
            <a:schemeClr val="accent1">
              <a:lumMod val="40000"/>
              <a:lumOff val="60000"/>
            </a:schemeClr>
          </a:fgClr>
          <a:bgClr>
            <a:srgbClr val="FFFFFF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System deployment :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 flipH="0" flipV="0">
            <a:off x="838198" y="1825623"/>
            <a:ext cx="5181598" cy="3310405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/>
              <a:t>Containers :</a:t>
            </a:r>
            <a:endParaRPr/>
          </a:p>
          <a:p>
            <a:pPr lvl="1">
              <a:lnSpc>
                <a:spcPct val="200000"/>
              </a:lnSpc>
              <a:defRPr/>
            </a:pPr>
            <a:r>
              <a:rPr/>
              <a:t>front-end</a:t>
            </a:r>
            <a:endParaRPr/>
          </a:p>
          <a:p>
            <a:pPr lvl="1">
              <a:lnSpc>
                <a:spcPct val="200000"/>
              </a:lnSpc>
              <a:defRPr/>
            </a:pPr>
            <a:r>
              <a:rPr/>
              <a:t>back-end</a:t>
            </a:r>
            <a:endParaRPr/>
          </a:p>
          <a:p>
            <a:pPr lvl="1">
              <a:lnSpc>
                <a:spcPct val="200000"/>
              </a:lnSpc>
              <a:defRPr/>
            </a:pPr>
            <a:r>
              <a:rPr/>
              <a:t>authorisation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38853" y="778946"/>
            <a:ext cx="4481587" cy="5424625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 flipH="0" flipV="0">
            <a:off x="48600" y="76198"/>
            <a:ext cx="12115872" cy="3238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Онтологічна інформаційна система моніторингу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показників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рівня міжнародного співробітництва</a:t>
            </a:r>
            <a:endParaRPr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93B4CAA-0F23-AE67-8E4F-9F433FF3228F}" type="slidenum">
              <a:rPr lang="en-US"/>
              <a:t/>
            </a:fld>
            <a:endParaRPr lang="en-US"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838197" y="5313454"/>
            <a:ext cx="5628816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To start the system run one command :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			docker-compose up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8489411" y="6234075"/>
            <a:ext cx="2278529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400"/>
              <a:t>docker-compose.yml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dashDnDiag">
          <a:fgClr>
            <a:schemeClr val="accent1">
              <a:lumMod val="40000"/>
              <a:lumOff val="60000"/>
            </a:schemeClr>
          </a:fgClr>
          <a:bgClr>
            <a:srgbClr val="FFFFFF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Base workflow: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 flipH="0" flipV="0">
            <a:off x="838198" y="5429250"/>
            <a:ext cx="5181599" cy="852486"/>
          </a:xfrm>
        </p:spPr>
        <p:txBody>
          <a:bodyPr/>
          <a:lstStyle/>
          <a:p>
            <a:pPr>
              <a:defRPr/>
            </a:pPr>
            <a:r>
              <a:rPr/>
              <a:t>сторінка авторизації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 flipH="0" flipV="0">
            <a:off x="6095999" y="5429250"/>
            <a:ext cx="5991224" cy="747712"/>
          </a:xfrm>
        </p:spPr>
        <p:txBody>
          <a:bodyPr/>
          <a:lstStyle/>
          <a:p>
            <a:pPr>
              <a:defRPr/>
            </a:pPr>
            <a:r>
              <a:rPr/>
              <a:t>головна сторінка. основні функції</a:t>
            </a: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57224" y="2111374"/>
            <a:ext cx="5230818" cy="2938617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457950" y="2111374"/>
            <a:ext cx="5566437" cy="2936874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48600" y="76198"/>
            <a:ext cx="12115872" cy="3238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Онтологічна інформаційна система моніторингу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показників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рівня міжнародного співробітництва</a:t>
            </a:r>
            <a:endParaRPr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44A2D65-05F1-88A0-8644-1837A0A5EDFB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dashDnDiag">
          <a:fgClr>
            <a:schemeClr val="accent1">
              <a:lumMod val="40000"/>
              <a:lumOff val="60000"/>
            </a:schemeClr>
          </a:fgClr>
          <a:bgClr>
            <a:srgbClr val="FFFFFF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uk-UA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 workflow: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 flipH="0" flipV="0">
            <a:off x="290314" y="5224461"/>
            <a:ext cx="5863808" cy="738186"/>
          </a:xfrm>
        </p:spPr>
        <p:txBody>
          <a:bodyPr/>
          <a:lstStyle/>
          <a:p>
            <a:pPr>
              <a:defRPr/>
            </a:pPr>
            <a:r>
              <a:rPr/>
              <a:t>перегляд онтологій в системі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 flipH="0" flipV="0">
            <a:off x="6343650" y="5224462"/>
            <a:ext cx="5573099" cy="871537"/>
          </a:xfrm>
        </p:spPr>
        <p:txBody>
          <a:bodyPr/>
          <a:lstStyle/>
          <a:p>
            <a:pPr>
              <a:defRPr/>
            </a:pPr>
            <a:r>
              <a:rPr/>
              <a:t>сторінка перегляду об'єктів</a:t>
            </a: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rcRect l="0" t="5396" r="0" b="19670"/>
          <a:stretch/>
        </p:blipFill>
        <p:spPr bwMode="auto">
          <a:xfrm flipH="0" flipV="0">
            <a:off x="161531" y="1971675"/>
            <a:ext cx="5934467" cy="2876549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48600" y="76198"/>
            <a:ext cx="12115872" cy="3238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Онтологічна інформаційна система моніторингу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показників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рівня міжнародного співробітництва</a:t>
            </a:r>
            <a:endParaRPr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2DDEDAF-C6BC-CB08-9365-1051F856FB89}" type="slidenum">
              <a:rPr lang="en-US"/>
              <a:t/>
            </a:fld>
            <a:endParaRPr lang="en-US"/>
          </a:p>
        </p:txBody>
      </p:sp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3"/>
          <a:srcRect l="0" t="0" r="0" b="21835"/>
          <a:stretch/>
        </p:blipFill>
        <p:spPr bwMode="auto">
          <a:xfrm flipH="0" flipV="0">
            <a:off x="6343650" y="1971675"/>
            <a:ext cx="5605622" cy="29235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dashDnDiag">
          <a:fgClr>
            <a:schemeClr val="accent1">
              <a:lumMod val="40000"/>
              <a:lumOff val="60000"/>
            </a:schemeClr>
          </a:fgClr>
          <a:bgClr>
            <a:srgbClr val="FFFFFF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7" y="365123"/>
            <a:ext cx="11084128" cy="1325561"/>
          </a:xfrm>
        </p:spPr>
        <p:txBody>
          <a:bodyPr/>
          <a:lstStyle/>
          <a:p>
            <a:pPr>
              <a:defRPr/>
            </a:pPr>
            <a:r>
              <a:rPr lang="uk-UA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 workflow: </a:t>
            </a:r>
            <a:endParaRPr/>
          </a:p>
        </p:txBody>
      </p:sp>
      <p:sp>
        <p:nvSpPr>
          <p:cNvPr id="5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 flipH="0" flipV="0">
            <a:off x="332912" y="5542073"/>
            <a:ext cx="5181599" cy="634887"/>
          </a:xfrm>
        </p:spPr>
        <p:txBody>
          <a:bodyPr/>
          <a:lstStyle/>
          <a:p>
            <a:pPr>
              <a:defRPr/>
            </a:pPr>
            <a:r>
              <a:rPr sz="2400"/>
              <a:t>створення об'єкту</a:t>
            </a:r>
            <a:endParaRPr sz="2400"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rcRect l="0" t="0" r="0" b="8360"/>
          <a:stretch/>
        </p:blipFill>
        <p:spPr bwMode="auto">
          <a:xfrm flipH="0" flipV="0">
            <a:off x="332911" y="2185287"/>
            <a:ext cx="4043994" cy="2602869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 flipH="0" flipV="0">
            <a:off x="48600" y="76198"/>
            <a:ext cx="12115872" cy="3238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Онтологічна інформаційна система моніторингу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показників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рівня міжнародного співробітництва</a:t>
            </a:r>
            <a:endParaRPr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1303C86-AE43-8DA4-C18E-9F712BB4B2FD}" type="slidenum">
              <a:rPr lang="en-US"/>
              <a:t/>
            </a:fld>
            <a:endParaRPr lang="en-US"/>
          </a:p>
        </p:txBody>
      </p:sp>
      <p:sp>
        <p:nvSpPr>
          <p:cNvPr id="9" name="Content Placeholder 2" hidden="0"/>
          <p:cNvSpPr>
            <a:spLocks noGrp="1"/>
          </p:cNvSpPr>
          <p:nvPr isPhoto="0" userDrawn="0"/>
        </p:nvSpPr>
        <p:spPr bwMode="auto">
          <a:xfrm flipH="0" flipV="0">
            <a:off x="5740058" y="5444267"/>
            <a:ext cx="6142445" cy="683741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400"/>
              <a:t>результат простого  </a:t>
            </a:r>
            <a:r>
              <a:rPr sz="2400"/>
              <a:t>SPARQL запиту</a:t>
            </a:r>
            <a:endParaRPr sz="2400"/>
          </a:p>
        </p:txBody>
      </p:sp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676012" y="1820844"/>
            <a:ext cx="7302898" cy="3426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dashDnDiag">
          <a:fgClr>
            <a:schemeClr val="accent1">
              <a:lumMod val="40000"/>
              <a:lumOff val="60000"/>
            </a:schemeClr>
          </a:fgClr>
          <a:bgClr>
            <a:srgbClr val="FFFFFF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uk-UA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Сonclusions</a:t>
            </a:r>
            <a:r>
              <a:rPr/>
              <a:t>: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sz="1800"/>
              <a:t>A system for analyzis of indicates of international cooperation has beed developed</a:t>
            </a:r>
            <a:endParaRPr sz="1800"/>
          </a:p>
          <a:p>
            <a:pPr>
              <a:lnSpc>
                <a:spcPct val="150000"/>
              </a:lnSpc>
              <a:defRPr/>
            </a:pPr>
            <a:r>
              <a:rPr sz="1800"/>
              <a:t>All requirements were satisfied </a:t>
            </a:r>
            <a:endParaRPr sz="1800"/>
          </a:p>
          <a:p>
            <a:pPr>
              <a:lnSpc>
                <a:spcPct val="150000"/>
              </a:lnSpc>
              <a:defRPr/>
            </a:pPr>
            <a:r>
              <a:rPr sz="1800"/>
              <a:t>All dedlines were met </a:t>
            </a:r>
            <a:endParaRPr sz="1800"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48600" y="76198"/>
            <a:ext cx="12115872" cy="3238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Онтологічна інформаційна система моніторингу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показників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рівня міжнародного співробітництва</a:t>
            </a:r>
            <a:endParaRPr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AAB221C-7A24-976C-EAAA-2F56BE812E80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dashDnDiag">
          <a:fgClr>
            <a:schemeClr val="accent1">
              <a:lumMod val="40000"/>
              <a:lumOff val="60000"/>
            </a:schemeClr>
          </a:fgClr>
          <a:bgClr>
            <a:srgbClr val="FFFFFF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2">
                    <a:lumMod val="50000"/>
                  </a:schemeClr>
                </a:solidFill>
              </a:rPr>
              <a:t>Goal of the work: </a:t>
            </a:r>
            <a:endParaRPr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787524"/>
            <a:ext cx="10515600" cy="438943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uk-UA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Develop an ontology based system that will simplify the work with </a:t>
            </a:r>
            <a:r>
              <a:rPr lang="uk-UA" sz="2200" b="0" i="0" u="none" strike="noStrike" cap="none" spc="0">
                <a:solidFill>
                  <a:schemeClr val="accent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indicators of the level of international cooperation and analys of the indicators </a:t>
            </a:r>
            <a:endParaRPr lang="uk-UA" sz="22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endParaRPr lang="uk-UA" sz="22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48600" y="76199"/>
            <a:ext cx="12115872" cy="3238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Онтологічна інформаційна система моніторингу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показників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рівня міжнародного співробітництва</a:t>
            </a:r>
            <a:endParaRPr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2CFFFC1-11C4-E18F-DCD9-98A56994688B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dashDnDiag">
          <a:fgClr>
            <a:schemeClr val="accent1">
              <a:lumMod val="40000"/>
              <a:lumOff val="60000"/>
            </a:schemeClr>
          </a:fgClr>
          <a:bgClr>
            <a:srgbClr val="FFFFFF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uk-UA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Actuality</a:t>
            </a:r>
            <a:r>
              <a:rPr/>
              <a:t>: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400"/>
              <a:t>Below are given some examples of the international cooperations reports all the data is not structurized and generalized </a:t>
            </a:r>
            <a:endParaRPr sz="2400"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48360" y="4900327"/>
            <a:ext cx="5098703" cy="1724817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735619" y="2791859"/>
            <a:ext cx="5020648" cy="2756772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648360" y="2791859"/>
            <a:ext cx="5887423" cy="1935498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6735619" y="5762737"/>
            <a:ext cx="5219697" cy="64007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600"/>
              <a:t>examples of international cooperation reports </a:t>
            </a:r>
            <a:endParaRPr sz="1600"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48600" y="76198"/>
            <a:ext cx="12115872" cy="32384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Онтологічна інформаційна система моніторингу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показників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рівня міжнародного співробітництва</a:t>
            </a:r>
            <a:endParaRPr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4AB0FC5-73F5-1A5D-4592-4EAA0E159090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dashDnDiag">
          <a:fgClr>
            <a:schemeClr val="accent1">
              <a:lumMod val="40000"/>
              <a:lumOff val="60000"/>
            </a:schemeClr>
          </a:fgClr>
          <a:bgClr>
            <a:srgbClr val="FFFFFF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uk-UA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Analogs</a:t>
            </a:r>
            <a:r>
              <a:rPr/>
              <a:t>: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825623"/>
            <a:ext cx="10515600" cy="942692"/>
          </a:xfrm>
        </p:spPr>
        <p:txBody>
          <a:bodyPr/>
          <a:lstStyle/>
          <a:p>
            <a:pPr marL="0" indent="0">
              <a:buNone/>
              <a:defRPr/>
            </a:pPr>
            <a:r>
              <a:rPr/>
              <a:t>currently there is no software solely devoted to analysis of indicators of international cooperation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48600" y="76198"/>
            <a:ext cx="12115872" cy="32384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Онтологічна інформаційна система моніторингу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показників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рівня міжнародного співробітництва</a:t>
            </a:r>
            <a:endParaRPr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66D03E6-91AF-63C7-3004-869F33CF2DC9}" type="slidenum">
              <a:rPr lang="en-US"/>
              <a:t/>
            </a:fld>
            <a:endParaRPr lang="en-US"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06447" y="4812732"/>
            <a:ext cx="3263019" cy="1713085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3439418" y="5523240"/>
            <a:ext cx="1198232" cy="1198232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4433061" y="4966710"/>
            <a:ext cx="3016331" cy="1559106"/>
          </a:xfrm>
          <a:prstGeom prst="rect">
            <a:avLst/>
          </a:prstGeom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7780321" y="2834915"/>
            <a:ext cx="3632747" cy="3632747"/>
          </a:xfrm>
          <a:prstGeom prst="rect">
            <a:avLst/>
          </a:prstGeom>
        </p:spPr>
      </p:pic>
      <p:sp>
        <p:nvSpPr>
          <p:cNvPr id="12" name="" hidden="0"/>
          <p:cNvSpPr/>
          <p:nvPr isPhoto="0" userDrawn="0"/>
        </p:nvSpPr>
        <p:spPr bwMode="auto">
          <a:xfrm flipH="0" flipV="0">
            <a:off x="982722" y="4172652"/>
            <a:ext cx="5686707" cy="64007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possible analogs, that can be used: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dashDnDiag">
          <a:fgClr>
            <a:schemeClr val="accent1">
              <a:lumMod val="40000"/>
              <a:lumOff val="60000"/>
            </a:schemeClr>
          </a:fgClr>
          <a:bgClr>
            <a:srgbClr val="FFFFFF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Use-cases diagram: </a:t>
            </a: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838197" y="1690686"/>
            <a:ext cx="4246974" cy="2042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200000"/>
              </a:lnSpc>
              <a:defRPr/>
            </a:pPr>
            <a:r>
              <a:rPr sz="1600"/>
              <a:t>User roles present in the developed system: </a:t>
            </a:r>
            <a:endParaRPr sz="1600"/>
          </a:p>
          <a:p>
            <a:pPr marL="283879" indent="-283879">
              <a:lnSpc>
                <a:spcPct val="200000"/>
              </a:lnSpc>
              <a:buFont typeface="Arial"/>
              <a:buChar char="•"/>
              <a:defRPr/>
            </a:pPr>
            <a:r>
              <a:rPr sz="1600"/>
              <a:t>admin</a:t>
            </a:r>
            <a:endParaRPr sz="1600"/>
          </a:p>
          <a:p>
            <a:pPr marL="283879" indent="-283879">
              <a:lnSpc>
                <a:spcPct val="200000"/>
              </a:lnSpc>
              <a:buFont typeface="Arial"/>
              <a:buChar char="•"/>
              <a:defRPr/>
            </a:pPr>
            <a:r>
              <a:rPr sz="1600"/>
              <a:t>read-write user</a:t>
            </a:r>
            <a:endParaRPr sz="1600"/>
          </a:p>
          <a:p>
            <a:pPr marL="283878" indent="-283878">
              <a:lnSpc>
                <a:spcPct val="200000"/>
              </a:lnSpc>
              <a:buFont typeface="Arial"/>
              <a:buChar char="•"/>
              <a:defRPr/>
            </a:pPr>
            <a:r>
              <a:rPr sz="1600"/>
              <a:t>read only user</a:t>
            </a:r>
            <a:endParaRPr sz="1600"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48600" y="76198"/>
            <a:ext cx="12115872" cy="3238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Онтологічна інформаційна система моніторингу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показників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рівня міжнародного співробітництва</a:t>
            </a:r>
            <a:endParaRPr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AAE039C-3213-5EB9-8D7D-0B15D5101598}" type="slidenum">
              <a:rPr lang="en-US"/>
              <a:t/>
            </a:fld>
            <a:endParaRPr lang="en-US"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rcRect l="0" t="70605" r="21736" b="2557"/>
          <a:stretch/>
        </p:blipFill>
        <p:spPr bwMode="auto">
          <a:xfrm flipH="0" flipV="0">
            <a:off x="622668" y="3784683"/>
            <a:ext cx="5336081" cy="2571665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rcRect l="0" t="0" r="0" b="36342"/>
          <a:stretch/>
        </p:blipFill>
        <p:spPr bwMode="auto">
          <a:xfrm flipH="0" flipV="0">
            <a:off x="6854668" y="608662"/>
            <a:ext cx="5135250" cy="5747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dashDnDiag">
          <a:fgClr>
            <a:schemeClr val="accent1">
              <a:lumMod val="40000"/>
              <a:lumOff val="60000"/>
            </a:schemeClr>
          </a:fgClr>
          <a:bgClr>
            <a:srgbClr val="FFFFFF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Used technologies and tools: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83117" y="1822602"/>
            <a:ext cx="910162" cy="1219806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690220" y="1822602"/>
            <a:ext cx="904479" cy="904479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1643768" y="4473014"/>
            <a:ext cx="2548860" cy="705837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4312842" y="1445587"/>
            <a:ext cx="2308894" cy="2308894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4456658" y="3866571"/>
            <a:ext cx="2878395" cy="876633"/>
          </a:xfrm>
          <a:prstGeom prst="rect">
            <a:avLst/>
          </a:prstGeom>
        </p:spPr>
      </p:pic>
      <p:sp>
        <p:nvSpPr>
          <p:cNvPr id="10" name="" hidden="0"/>
          <p:cNvSpPr/>
          <p:nvPr isPhoto="0" userDrawn="0"/>
        </p:nvSpPr>
        <p:spPr bwMode="auto">
          <a:xfrm flipH="0" flipV="0">
            <a:off x="48600" y="76198"/>
            <a:ext cx="12115872" cy="32384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Онтологічна інформаційна система моніторингу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показників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рівня міжнародного співробітництва</a:t>
            </a:r>
            <a:endParaRPr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B32BA58-1841-3952-96B1-18BD0E4F22AA}" type="slidenum">
              <a:rPr lang="en-US"/>
              <a:t/>
            </a:fld>
            <a:endParaRPr lang="en-US"/>
          </a:p>
        </p:txBody>
      </p:sp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 flipH="0" flipV="0">
            <a:off x="9579875" y="2189150"/>
            <a:ext cx="1951900" cy="1951900"/>
          </a:xfrm>
          <a:prstGeom prst="rect">
            <a:avLst/>
          </a:prstGeom>
        </p:spPr>
      </p:pic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8"/>
          <a:srcRect l="33074" t="15118" r="32664" b="12530"/>
          <a:stretch/>
        </p:blipFill>
        <p:spPr bwMode="auto">
          <a:xfrm flipH="0" flipV="0">
            <a:off x="7106645" y="2539998"/>
            <a:ext cx="1914338" cy="1876985"/>
          </a:xfrm>
          <a:prstGeom prst="rect">
            <a:avLst/>
          </a:prstGeom>
        </p:spPr>
      </p:pic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9"/>
          <a:stretch/>
        </p:blipFill>
        <p:spPr bwMode="auto">
          <a:xfrm>
            <a:off x="9982198" y="4997485"/>
            <a:ext cx="1476374" cy="1628775"/>
          </a:xfrm>
          <a:prstGeom prst="rect">
            <a:avLst/>
          </a:prstGeom>
        </p:spPr>
      </p:pic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10"/>
          <a:stretch/>
        </p:blipFill>
        <p:spPr bwMode="auto">
          <a:xfrm flipH="0" flipV="0">
            <a:off x="6206434" y="4612354"/>
            <a:ext cx="2901394" cy="1999544"/>
          </a:xfrm>
          <a:prstGeom prst="rect">
            <a:avLst/>
          </a:prstGeom>
        </p:spPr>
      </p:pic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11"/>
          <a:stretch/>
        </p:blipFill>
        <p:spPr bwMode="auto">
          <a:xfrm>
            <a:off x="6067888" y="1221875"/>
            <a:ext cx="5715000" cy="1647824"/>
          </a:xfrm>
          <a:prstGeom prst="rect">
            <a:avLst/>
          </a:prstGeom>
        </p:spPr>
      </p:pic>
      <p:pic>
        <p:nvPicPr>
          <p:cNvPr id="17" name="" hidden="0"/>
          <p:cNvPicPr>
            <a:picLocks noChangeAspect="1"/>
          </p:cNvPicPr>
          <p:nvPr isPhoto="0" userDrawn="0"/>
        </p:nvPicPr>
        <p:blipFill>
          <a:blip r:embed="rId12"/>
          <a:srcRect l="6054" t="16708" r="9632" b="16857"/>
          <a:stretch/>
        </p:blipFill>
        <p:spPr bwMode="auto">
          <a:xfrm flipH="0" flipV="0">
            <a:off x="9525509" y="3866572"/>
            <a:ext cx="2334558" cy="746515"/>
          </a:xfrm>
          <a:prstGeom prst="rect">
            <a:avLst/>
          </a:prstGeom>
        </p:spPr>
      </p:pic>
      <p:pic>
        <p:nvPicPr>
          <p:cNvPr id="18" name="" hidden="0"/>
          <p:cNvPicPr>
            <a:picLocks noChangeAspect="1"/>
          </p:cNvPicPr>
          <p:nvPr isPhoto="0" userDrawn="0"/>
        </p:nvPicPr>
        <p:blipFill>
          <a:blip r:embed="rId13"/>
          <a:stretch/>
        </p:blipFill>
        <p:spPr bwMode="auto">
          <a:xfrm flipH="0" flipV="0">
            <a:off x="3543183" y="4626715"/>
            <a:ext cx="2485779" cy="2123269"/>
          </a:xfrm>
          <a:prstGeom prst="rect">
            <a:avLst/>
          </a:prstGeom>
        </p:spPr>
      </p:pic>
      <p:pic>
        <p:nvPicPr>
          <p:cNvPr id="19" name="" hidden="0"/>
          <p:cNvPicPr>
            <a:picLocks noChangeAspect="1"/>
          </p:cNvPicPr>
          <p:nvPr isPhoto="0" userDrawn="0"/>
        </p:nvPicPr>
        <p:blipFill>
          <a:blip r:embed="rId14"/>
          <a:srcRect l="29621" t="19777" r="29605" b="20319"/>
          <a:stretch/>
        </p:blipFill>
        <p:spPr bwMode="auto">
          <a:xfrm flipH="0" flipV="0">
            <a:off x="2860839" y="1690686"/>
            <a:ext cx="1659821" cy="1680154"/>
          </a:xfrm>
          <a:prstGeom prst="rect">
            <a:avLst/>
          </a:prstGeom>
        </p:spPr>
      </p:pic>
      <p:pic>
        <p:nvPicPr>
          <p:cNvPr id="20" name="" hidden="0"/>
          <p:cNvPicPr>
            <a:picLocks noChangeAspect="1"/>
          </p:cNvPicPr>
          <p:nvPr isPhoto="0" userDrawn="0"/>
        </p:nvPicPr>
        <p:blipFill>
          <a:blip r:embed="rId15"/>
          <a:stretch/>
        </p:blipFill>
        <p:spPr bwMode="auto">
          <a:xfrm flipH="0" flipV="0">
            <a:off x="432259" y="5612127"/>
            <a:ext cx="2428579" cy="1014132"/>
          </a:xfrm>
          <a:prstGeom prst="rect">
            <a:avLst/>
          </a:prstGeom>
        </p:spPr>
      </p:pic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16"/>
          <a:srcRect l="0" t="16210" r="0" b="18098"/>
          <a:stretch/>
        </p:blipFill>
        <p:spPr bwMode="auto">
          <a:xfrm flipH="0" flipV="0">
            <a:off x="74601" y="3277720"/>
            <a:ext cx="3468582" cy="1139264"/>
          </a:xfrm>
          <a:prstGeom prst="ellipse">
            <a:avLst/>
          </a:prstGeom>
        </p:spPr>
      </p:pic>
      <p:pic>
        <p:nvPicPr>
          <p:cNvPr id="22" name="" hidden="0"/>
          <p:cNvPicPr>
            <a:picLocks noChangeAspect="1"/>
          </p:cNvPicPr>
          <p:nvPr isPhoto="0" userDrawn="0"/>
        </p:nvPicPr>
        <p:blipFill>
          <a:blip r:embed="rId17"/>
          <a:stretch/>
        </p:blipFill>
        <p:spPr bwMode="auto">
          <a:xfrm flipH="0" flipV="0">
            <a:off x="8362090" y="4508502"/>
            <a:ext cx="944073" cy="944073"/>
          </a:xfrm>
          <a:prstGeom prst="rect">
            <a:avLst/>
          </a:prstGeom>
        </p:spPr>
      </p:pic>
      <p:pic>
        <p:nvPicPr>
          <p:cNvPr id="23" name="" hidden="0"/>
          <p:cNvPicPr>
            <a:picLocks noChangeAspect="1"/>
          </p:cNvPicPr>
          <p:nvPr isPhoto="0" userDrawn="0"/>
        </p:nvPicPr>
        <p:blipFill>
          <a:blip r:embed="rId18"/>
          <a:stretch/>
        </p:blipFill>
        <p:spPr bwMode="auto">
          <a:xfrm flipH="0" flipV="0">
            <a:off x="274643" y="4416985"/>
            <a:ext cx="1127109" cy="1127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dashDnDiag">
          <a:fgClr>
            <a:schemeClr val="accent1">
              <a:lumMod val="40000"/>
              <a:lumOff val="60000"/>
            </a:schemeClr>
          </a:fgClr>
          <a:bgClr>
            <a:srgbClr val="FFFFFF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Simplified system architecture: </a:t>
            </a: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48600" y="76198"/>
            <a:ext cx="12115872" cy="3238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Онтологічна інформаційна система моніторингу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показників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рівня міжнародного співробітництва</a:t>
            </a:r>
            <a:endParaRPr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67CF8F8-FB67-D449-BB3F-9D2F0184CD6A}" type="slidenum">
              <a:rPr lang="en-US"/>
              <a:t/>
            </a:fld>
            <a:endParaRPr lang="en-US"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326207" y="1610343"/>
            <a:ext cx="6568782" cy="4797831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838198" y="2764117"/>
            <a:ext cx="4398308" cy="201168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lnSpc>
                <a:spcPct val="200000"/>
              </a:lnSpc>
              <a:defRPr/>
            </a:pPr>
            <a:r>
              <a:rPr/>
              <a:t>3 services:</a:t>
            </a:r>
            <a:endParaRPr/>
          </a:p>
          <a:p>
            <a:pPr marL="283879" indent="-283879">
              <a:lnSpc>
                <a:spcPct val="200000"/>
              </a:lnSpc>
              <a:buFont typeface="Arial"/>
              <a:buChar char="•"/>
              <a:defRPr/>
            </a:pPr>
            <a:r>
              <a:rPr/>
              <a:t>client (front-end) SPA</a:t>
            </a:r>
            <a:endParaRPr/>
          </a:p>
          <a:p>
            <a:pPr marL="283879" indent="-283879">
              <a:lnSpc>
                <a:spcPct val="200000"/>
              </a:lnSpc>
              <a:buFont typeface="Arial"/>
              <a:buChar char="•"/>
              <a:defRPr/>
            </a:pPr>
            <a:r>
              <a:rPr/>
              <a:t>server (back-end) rest API service</a:t>
            </a:r>
            <a:endParaRPr/>
          </a:p>
          <a:p>
            <a:pPr marL="283878" indent="-283878">
              <a:lnSpc>
                <a:spcPct val="200000"/>
              </a:lnSpc>
              <a:buFont typeface="Arial"/>
              <a:buChar char="•"/>
              <a:defRPr/>
            </a:pPr>
            <a:r>
              <a:rPr/>
              <a:t>authorisation service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dashDnDiag">
          <a:fgClr>
            <a:schemeClr val="accent1">
              <a:lumMod val="40000"/>
              <a:lumOff val="60000"/>
            </a:schemeClr>
          </a:fgClr>
          <a:bgClr>
            <a:srgbClr val="FFFFFF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7" y="365123"/>
            <a:ext cx="11589369" cy="1325561"/>
          </a:xfrm>
        </p:spPr>
        <p:txBody>
          <a:bodyPr/>
          <a:lstStyle/>
          <a:p>
            <a:pPr>
              <a:defRPr/>
            </a:pPr>
            <a:r>
              <a:rPr/>
              <a:t>High level atchitecture of API service :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rcRect l="0" t="0" r="0" b="45332"/>
          <a:stretch/>
        </p:blipFill>
        <p:spPr bwMode="auto">
          <a:xfrm flipH="0" flipV="0">
            <a:off x="2917010" y="1397669"/>
            <a:ext cx="6732518" cy="5225645"/>
          </a:xfrm>
          <a:prstGeom prst="rect">
            <a:avLst/>
          </a:prstGeom>
        </p:spPr>
      </p:pic>
      <p:sp>
        <p:nvSpPr>
          <p:cNvPr id="6" name="" hidden="0"/>
          <p:cNvSpPr/>
          <p:nvPr isPhoto="0" userDrawn="0"/>
        </p:nvSpPr>
        <p:spPr bwMode="auto">
          <a:xfrm flipH="0" flipV="0">
            <a:off x="48600" y="76197"/>
            <a:ext cx="12115872" cy="32384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Онтологічна інформаційна система моніторингу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показників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рівня міжнародного співробітництва</a:t>
            </a:r>
            <a:endParaRPr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C02FB0A-6C46-C30C-EF77-F3258FDABC13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dashDnDiag">
          <a:fgClr>
            <a:schemeClr val="accent1">
              <a:lumMod val="40000"/>
              <a:lumOff val="60000"/>
            </a:schemeClr>
          </a:fgClr>
          <a:bgClr>
            <a:srgbClr val="FFFFFF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uk-UA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High level atchitecture of client app :</a:t>
            </a:r>
            <a:endParaRPr/>
          </a:p>
        </p:txBody>
      </p:sp>
      <p:sp>
        <p:nvSpPr>
          <p:cNvPr id="5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71BA6B4-6006-255F-D9FD-B34031355C91}" type="slidenum">
              <a:rPr lang="en-US"/>
              <a:t/>
            </a:fld>
            <a:endParaRPr lang="en-US"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48600" y="76196"/>
            <a:ext cx="12115872" cy="3238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Онтологічна інформаційна система моніторингу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показників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рівня міжнародного співробітництва</a:t>
            </a:r>
            <a:endParaRPr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rcRect l="0" t="44216" r="0" b="0"/>
          <a:stretch/>
        </p:blipFill>
        <p:spPr bwMode="auto">
          <a:xfrm flipH="0" flipV="0">
            <a:off x="3013766" y="1438588"/>
            <a:ext cx="6439630" cy="5100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Trek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">
        <a:dk1>
          <a:sysClr val="windowText" lastClr="000000"/>
        </a:dk1>
        <a:lt1>
          <a:sysClr val="window" lastClr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ONLYOFFICE/6.0.1.32</Application>
  <DocSecurity>0</DocSecurity>
  <PresentationFormat>Widescreen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2020-12-23T22:44:35Z</dcterms:modified>
  <cp:category/>
  <cp:contentStatus/>
  <cp:version/>
</cp:coreProperties>
</file>