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pct90">
          <a:fgClr>
            <a:srgbClr val="92D050"/>
          </a:fgClr>
          <a:bgClr>
            <a:srgbClr val="FFFF00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 b="0" i="0" u="none">
                <a:solidFill>
                  <a:schemeClr val="bg1"/>
                </a:solidFill>
                <a:latin typeface="Georgia"/>
                <a:ea typeface="Georgia"/>
                <a:cs typeface="Georgia"/>
              </a:rPr>
              <a:t>Міжнародне законодавство про інтелектуальну власність</a:t>
            </a:r>
            <a:endParaRPr sz="4800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Юрченко Богдана </a:t>
            </a:r>
            <a:endParaRPr lang="en-US"/>
          </a:p>
          <a:p>
            <a:pPr>
              <a:defRPr/>
            </a:pPr>
            <a:r>
              <a:rPr lang="en-US"/>
              <a:t>ТВ-01 мп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92D05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Час виникнення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Питання охорони авторського права виникло в кінці ХІХ століття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коли літературні та інші твори мистецтва почали використовуватися та розповсюджуватися за кордоном, не враховуючи згоду автора.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pct90">
          <a:fgClr>
            <a:srgbClr val="92D050"/>
          </a:fgClr>
          <a:bgClr>
            <a:srgbClr val="FFFF00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Початкові документи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Початкові елементи механізму системи міжнародної охорони авторського права: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Всесвітня (Женевська) конвенція про авторське право від 6 вересня 1952 р.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Бернська конвенція (Паризький акт від 24 липня 1971 р.) про охорону літературних та художніх творів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92D05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Всесвітня конвенція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про авторське право 1952 року </a:t>
            </a:r>
            <a:r>
              <a:rPr/>
              <a:t> (</a:t>
            </a: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https://zakon.rada.gov.ua/laws/show/995_052#Text</a:t>
            </a:r>
            <a:r>
              <a:rPr/>
              <a:t>)</a:t>
            </a:r>
            <a:endParaRPr sz="4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Всесвітня конвенція про авторське  право  була  розроблена  і прийнята  на спеціальній конференції,  що була складена під егідою ЮНЕСКО і відбулася в Женеві в 1952 році.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Головна мета  Конвенції - створення універсального режиму для охорони і  захисту  авторських  прав  на  літературні,  наукові  і художні  твори  на  міжнародному  рівні.  Маються  на  увазі  такі різновидності  творів   як   письмові,   музичні,   драматичні   і кінематографічні, твори живопису, графіки та скульптури.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В Конвенції досить чітко регламентується  порядок  публікації творів,  оформлення  авторства,  конкретні гарантії матеріальних і нематеріальних прав авторів.  У ній  передбачається,  зокрема,  що період охорони авторського права не може бути коротше життя автора і 25 років після його смерті.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Приділяється увага  правовим  аспектам  питань,  пов'язаних з перекладом літературних творів.  Встановлюється  процедура  видачі ліцензії-дозволу на переклад.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Для вивчення  проблем,  що  стосуються  застосування  і   дії Конвенції,   засновується  Міжурядовий  комітет.  До  його  складу входять  представники  12  держав-сторін  Конвенції,  визначені  з урахуванням принципу справедливого географічного представництва.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Дія цієї  Конвенції  поширювалась  і  на  Україні,   оскільки колишній Союз РСР приєднався до неї в 1973 році. Рішення Верховної Ради з цього  приводу  буде  правовою  підставою  для  продовження охорони    прав    українських   авторів,   сприятиме   розширенню співробітництва України із зарубіжними країнами у цій сфері.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pct90">
          <a:fgClr>
            <a:srgbClr val="92D050"/>
          </a:fgClr>
          <a:bgClr>
            <a:srgbClr val="FFFF00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Стаття із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конвенції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про авторське право 1952 року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423687" y="2008737"/>
            <a:ext cx="7696199" cy="4448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92D05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72358" y="1223317"/>
            <a:ext cx="5812369" cy="403470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Бернська конвенція </a:t>
            </a:r>
            <a:r>
              <a:rPr sz="3600" b="1" i="0" u="none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про охорону літературних і художніх творів 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https://zakon.rada.gov.ua/laws/show/995_051#Text</a:t>
            </a:r>
            <a:endParaRPr sz="2200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5154" t="15106" r="7018" b="0"/>
          <a:stretch/>
        </p:blipFill>
        <p:spPr bwMode="auto">
          <a:xfrm flipH="0" flipV="0">
            <a:off x="6084727" y="1060681"/>
            <a:ext cx="5715000" cy="4495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pct90">
          <a:fgClr>
            <a:srgbClr val="92D050"/>
          </a:fgClr>
          <a:bgClr>
            <a:srgbClr val="FFFF00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69224" y="-14286"/>
            <a:ext cx="7896224" cy="340994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62846" y="3301355"/>
            <a:ext cx="8181974" cy="3352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ONLYOFFICE/6.0.0.110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2020-10-19T17:05:37Z</dcterms:modified>
  <cp:category/>
  <cp:contentStatus/>
  <cp:version/>
</cp:coreProperties>
</file>