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30.png" ContentType="image/png"/>
  <Override PartName="/ppt/media/image27.png" ContentType="image/png"/>
  <Override PartName="/ppt/media/image26.png" ContentType="image/png"/>
  <Override PartName="/ppt/media/image28.png" ContentType="image/png"/>
  <Override PartName="/ppt/media/image25.png" ContentType="image/png"/>
  <Override PartName="/ppt/media/image31.png" ContentType="image/png"/>
  <Override PartName="/ppt/media/image22.png" ContentType="image/png"/>
  <Override PartName="/ppt/media/image24.png" ContentType="image/png"/>
  <Override PartName="/ppt/media/image21.png" ContentType="image/png"/>
  <Override PartName="/ppt/media/image20.png" ContentType="image/png"/>
  <Override PartName="/ppt/media/image19.png" ContentType="image/png"/>
  <Override PartName="/ppt/media/image17.png" ContentType="image/png"/>
  <Override PartName="/ppt/media/image16.png" ContentType="image/png"/>
  <Override PartName="/ppt/media/image13.png" ContentType="image/png"/>
  <Override PartName="/ppt/media/image23.png" ContentType="image/png"/>
  <Override PartName="/ppt/media/image12.png" ContentType="image/png"/>
  <Override PartName="/ppt/media/image10.png" ContentType="image/png"/>
  <Override PartName="/ppt/media/image9.png" ContentType="image/png"/>
  <Override PartName="/ppt/media/image15.png" ContentType="image/png"/>
  <Override PartName="/ppt/media/image29.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4.jpeg" ContentType="image/jpe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5"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36"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37" name="" descr=""/>
          <p:cNvPicPr/>
          <p:nvPr/>
        </p:nvPicPr>
        <p:blipFill>
          <a:blip r:embed="rId2"/>
          <a:stretch>
            <a:fillRect/>
          </a:stretch>
        </p:blipFill>
        <p:spPr>
          <a:xfrm>
            <a:off x="1735200" y="1599840"/>
            <a:ext cx="5672520" cy="4525560"/>
          </a:xfrm>
          <a:prstGeom prst="rect">
            <a:avLst/>
          </a:prstGeom>
          <a:ln>
            <a:noFill/>
          </a:ln>
        </p:spPr>
      </p:pic>
      <p:pic>
        <p:nvPicPr>
          <p:cNvPr id="38" name="" descr=""/>
          <p:cNvPicPr/>
          <p:nvPr/>
        </p:nvPicPr>
        <p:blipFill>
          <a:blip r:embed="rId3"/>
          <a:stretch>
            <a:fillRect/>
          </a:stretch>
        </p:blipFill>
        <p:spPr>
          <a:xfrm>
            <a:off x="1735200" y="1599840"/>
            <a:ext cx="567252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5"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7"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0"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4"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55"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56"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8"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9"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0"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2"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63"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4"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6"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67"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9"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7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71"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72"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74"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75"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76" name="" descr=""/>
          <p:cNvPicPr/>
          <p:nvPr/>
        </p:nvPicPr>
        <p:blipFill>
          <a:blip r:embed="rId2"/>
          <a:stretch>
            <a:fillRect/>
          </a:stretch>
        </p:blipFill>
        <p:spPr>
          <a:xfrm>
            <a:off x="1735200" y="1599840"/>
            <a:ext cx="5672520" cy="4525560"/>
          </a:xfrm>
          <a:prstGeom prst="rect">
            <a:avLst/>
          </a:prstGeom>
          <a:ln>
            <a:noFill/>
          </a:ln>
        </p:spPr>
      </p:pic>
      <p:pic>
        <p:nvPicPr>
          <p:cNvPr id="77" name="" descr=""/>
          <p:cNvPicPr/>
          <p:nvPr/>
        </p:nvPicPr>
        <p:blipFill>
          <a:blip r:embed="rId3"/>
          <a:stretch>
            <a:fillRect/>
          </a:stretch>
        </p:blipFill>
        <p:spPr>
          <a:xfrm>
            <a:off x="1735200" y="1599840"/>
            <a:ext cx="567252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Calibri"/>
              </a:rPr>
              <a:t>4/17/15</a:t>
            </a:r>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07987D62-17E3-4ECD-88D9-36F664ACB29E}" type="slidenum">
              <a:rPr lang="en-US" sz="1200">
                <a:solidFill>
                  <a:srgbClr val="8b8b8b"/>
                </a:solidFill>
                <a:latin typeface="Calibri"/>
              </a:rPr>
              <a:t>&lt;number&gt;</a:t>
            </a:fld>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40" name="PlaceHolder 2"/>
          <p:cNvSpPr>
            <a:spLocks noGrp="1"/>
          </p:cNvSpPr>
          <p:nvPr>
            <p:ph type="body"/>
          </p:nvPr>
        </p:nvSpPr>
        <p:spPr>
          <a:xfrm>
            <a:off x="457200" y="1600200"/>
            <a:ext cx="8229240" cy="4525560"/>
          </a:xfrm>
          <a:prstGeom prst="rect">
            <a:avLst/>
          </a:prstGeom>
        </p:spPr>
        <p:txBody>
          <a:bodyPr/>
          <a:p>
            <a:pPr>
              <a:buSzPct val="45000"/>
              <a:buFont typeface="StarSymbol"/>
              <a:buChar char=""/>
            </a:pPr>
            <a:r>
              <a:rPr lang="en-US" sz="3200">
                <a:solidFill>
                  <a:srgbClr val="000000"/>
                </a:solidFill>
                <a:latin typeface="Calibri"/>
              </a:rPr>
              <a:t>Click to edit the outline text format</a:t>
            </a:r>
            <a:endParaRPr/>
          </a:p>
          <a:p>
            <a:pPr lvl="1">
              <a:buSzPct val="75000"/>
              <a:buFont typeface="StarSymbol"/>
              <a:buChar char=""/>
            </a:pPr>
            <a:r>
              <a:rPr lang="en-US" sz="3200">
                <a:solidFill>
                  <a:srgbClr val="000000"/>
                </a:solidFill>
                <a:latin typeface="Calibri"/>
              </a:rPr>
              <a:t>Second Outline Level</a:t>
            </a:r>
            <a:endParaRPr/>
          </a:p>
          <a:p>
            <a:pPr lvl="2">
              <a:buSzPct val="45000"/>
              <a:buFont typeface="StarSymbol"/>
              <a:buChar char=""/>
            </a:pPr>
            <a:r>
              <a:rPr lang="en-US" sz="3200">
                <a:solidFill>
                  <a:srgbClr val="000000"/>
                </a:solidFill>
                <a:latin typeface="Calibri"/>
              </a:rPr>
              <a:t>Third Outline Level</a:t>
            </a:r>
            <a:endParaRPr/>
          </a:p>
          <a:p>
            <a:pPr lvl="3">
              <a:buSzPct val="75000"/>
              <a:buFont typeface="StarSymbol"/>
              <a:buChar char=""/>
            </a:pPr>
            <a:r>
              <a:rPr lang="en-US" sz="3200">
                <a:solidFill>
                  <a:srgbClr val="000000"/>
                </a:solidFill>
                <a:latin typeface="Calibri"/>
              </a:rPr>
              <a:t>Fourth Outline Level</a:t>
            </a:r>
            <a:endParaRPr/>
          </a:p>
          <a:p>
            <a:pPr lvl="4">
              <a:buSzPct val="45000"/>
              <a:buFont typeface="StarSymbol"/>
              <a:buChar char=""/>
            </a:pPr>
            <a:r>
              <a:rPr lang="en-US" sz="3200">
                <a:solidFill>
                  <a:srgbClr val="000000"/>
                </a:solidFill>
                <a:latin typeface="Calibri"/>
              </a:rPr>
              <a:t>Fifth Outline Level</a:t>
            </a:r>
            <a:endParaRPr/>
          </a:p>
          <a:p>
            <a:pPr lvl="5">
              <a:buSzPct val="4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2">
              <a:lnSpc>
                <a:spcPct val="100000"/>
              </a:lnSpc>
              <a:buFont typeface="Arial"/>
              <a:buChar char="•"/>
            </a:pPr>
            <a:r>
              <a:rPr lang="en-US" sz="2400">
                <a:solidFill>
                  <a:srgbClr val="000000"/>
                </a:solidFill>
                <a:latin typeface="Calibri"/>
              </a:rPr>
              <a:t>Third level</a:t>
            </a:r>
            <a:endParaRPr/>
          </a:p>
          <a:p>
            <a:pPr lvl="3">
              <a:lnSpc>
                <a:spcPct val="100000"/>
              </a:lnSpc>
              <a:buFont typeface="Arial"/>
              <a:buChar char="–"/>
            </a:pPr>
            <a:r>
              <a:rPr lang="en-US" sz="2000">
                <a:solidFill>
                  <a:srgbClr val="000000"/>
                </a:solidFill>
                <a:latin typeface="Calibri"/>
              </a:rPr>
              <a:t>Fourth level</a:t>
            </a:r>
            <a:endParaRPr/>
          </a:p>
          <a:p>
            <a:pPr lvl="4">
              <a:lnSpc>
                <a:spcPct val="100000"/>
              </a:lnSpc>
              <a:buFont typeface="Arial"/>
              <a:buChar char="»"/>
            </a:pPr>
            <a:r>
              <a:rPr lang="en-US" sz="2000">
                <a:solidFill>
                  <a:srgbClr val="000000"/>
                </a:solidFill>
                <a:latin typeface="Calibri"/>
              </a:rPr>
              <a:t>Fifth level</a:t>
            </a:r>
            <a:endParaRPr/>
          </a:p>
        </p:txBody>
      </p:sp>
      <p:sp>
        <p:nvSpPr>
          <p:cNvPr id="41"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Calibri"/>
              </a:rPr>
              <a:t>4/17/15</a:t>
            </a:r>
            <a:endParaRPr/>
          </a:p>
        </p:txBody>
      </p:sp>
      <p:sp>
        <p:nvSpPr>
          <p:cNvPr id="42" name="PlaceHolder 4"/>
          <p:cNvSpPr>
            <a:spLocks noGrp="1"/>
          </p:cNvSpPr>
          <p:nvPr>
            <p:ph type="ftr"/>
          </p:nvPr>
        </p:nvSpPr>
        <p:spPr>
          <a:xfrm>
            <a:off x="3124080" y="6356520"/>
            <a:ext cx="2895120" cy="364680"/>
          </a:xfrm>
          <a:prstGeom prst="rect">
            <a:avLst/>
          </a:prstGeom>
        </p:spPr>
        <p:txBody>
          <a:bodyPr anchor="ctr"/>
          <a:p>
            <a:endParaRPr/>
          </a:p>
        </p:txBody>
      </p:sp>
      <p:sp>
        <p:nvSpPr>
          <p:cNvPr id="43" name="PlaceHolder 5"/>
          <p:cNvSpPr>
            <a:spLocks noGrp="1"/>
          </p:cNvSpPr>
          <p:nvPr>
            <p:ph type="sldNum"/>
          </p:nvPr>
        </p:nvSpPr>
        <p:spPr>
          <a:xfrm>
            <a:off x="6553080" y="6356520"/>
            <a:ext cx="2133360" cy="364680"/>
          </a:xfrm>
          <a:prstGeom prst="rect">
            <a:avLst/>
          </a:prstGeom>
        </p:spPr>
        <p:txBody>
          <a:bodyPr anchor="ctr"/>
          <a:p>
            <a:pPr algn="r">
              <a:lnSpc>
                <a:spcPct val="100000"/>
              </a:lnSpc>
            </a:pPr>
            <a:fld id="{7EE094B3-038A-43B5-848F-22A59C80DEAC}" type="slidenum">
              <a:rPr lang="en-US" sz="1200">
                <a:solidFill>
                  <a:srgbClr val="8b8b8b"/>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jpeg"/><Relationship Id="rId10" Type="http://schemas.openxmlformats.org/officeDocument/2006/relationships/image" Target="../media/image15.png"/><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image" Target="../media/image18.png"/><Relationship Id="rId14" Type="http://schemas.openxmlformats.org/officeDocument/2006/relationships/image" Target="../media/image19.png"/><Relationship Id="rId15" Type="http://schemas.openxmlformats.org/officeDocument/2006/relationships/image" Target="../media/image20.png"/><Relationship Id="rId16"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685800" y="1447920"/>
            <a:ext cx="7772040" cy="2536560"/>
          </a:xfrm>
          <a:prstGeom prst="rect">
            <a:avLst/>
          </a:prstGeom>
        </p:spPr>
        <p:txBody>
          <a:bodyPr anchor="ctr"/>
          <a:p>
            <a:pPr algn="ctr">
              <a:lnSpc>
                <a:spcPct val="100000"/>
              </a:lnSpc>
            </a:pPr>
            <a:r>
              <a:rPr b="1" lang="en-US" sz="4800">
                <a:solidFill>
                  <a:srgbClr val="fd5c03"/>
                </a:solidFill>
                <a:latin typeface="Calibri"/>
              </a:rPr>
              <a:t>Hand Detection using Multiple Proposals</a:t>
            </a:r>
            <a:r>
              <a:rPr b="1" lang="en-US" sz="4400">
                <a:solidFill>
                  <a:srgbClr val="fd5c03"/>
                </a:solidFill>
                <a:latin typeface="Calibri"/>
              </a:rPr>
              <a:t>
</a:t>
            </a:r>
            <a:r>
              <a:rPr b="1" lang="en-US" sz="2400">
                <a:solidFill>
                  <a:srgbClr val="000000"/>
                </a:solidFill>
                <a:latin typeface="Calibri"/>
              </a:rPr>
              <a:t>Arpit Mittal, Andrew Zisserman and Philip H. S. Torr</a:t>
            </a:r>
            <a:endParaRPr/>
          </a:p>
        </p:txBody>
      </p:sp>
      <p:sp>
        <p:nvSpPr>
          <p:cNvPr id="79" name="TextShape 2"/>
          <p:cNvSpPr txBox="1"/>
          <p:nvPr/>
        </p:nvSpPr>
        <p:spPr>
          <a:xfrm>
            <a:off x="1371600" y="4060800"/>
            <a:ext cx="6400440" cy="1066320"/>
          </a:xfrm>
          <a:prstGeom prst="rect">
            <a:avLst/>
          </a:prstGeom>
        </p:spPr>
        <p:txBody>
          <a:bodyPr/>
          <a:p>
            <a:pPr algn="ctr">
              <a:lnSpc>
                <a:spcPct val="100000"/>
              </a:lnSpc>
            </a:pPr>
            <a:r>
              <a:rPr b="1" lang="en-US" sz="2400">
                <a:solidFill>
                  <a:srgbClr val="000000"/>
                </a:solidFill>
                <a:latin typeface="Calibri"/>
              </a:rPr>
              <a:t>Speaker: Zhong Zhang</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457200" y="274680"/>
            <a:ext cx="8229240" cy="1142640"/>
          </a:xfrm>
          <a:prstGeom prst="rect">
            <a:avLst/>
          </a:prstGeom>
        </p:spPr>
        <p:txBody>
          <a:bodyPr anchor="ctr"/>
          <a:p>
            <a:pPr algn="ctr">
              <a:lnSpc>
                <a:spcPct val="100000"/>
              </a:lnSpc>
            </a:pPr>
            <a:r>
              <a:rPr b="1" lang="en-US" sz="4400">
                <a:solidFill>
                  <a:srgbClr val="fd5c03"/>
                </a:solidFill>
                <a:latin typeface="Calibri"/>
              </a:rPr>
              <a:t>Hypotheses Classification</a:t>
            </a:r>
            <a:endParaRPr/>
          </a:p>
        </p:txBody>
      </p:sp>
      <p:sp>
        <p:nvSpPr>
          <p:cNvPr id="123" name="TextShape 2"/>
          <p:cNvSpPr txBox="1"/>
          <p:nvPr/>
        </p:nvSpPr>
        <p:spPr>
          <a:xfrm>
            <a:off x="457200" y="1600200"/>
            <a:ext cx="8229240" cy="4525560"/>
          </a:xfrm>
          <a:prstGeom prst="rect">
            <a:avLst/>
          </a:prstGeom>
        </p:spPr>
        <p:txBody>
          <a:bodyPr/>
          <a:p>
            <a:pPr>
              <a:lnSpc>
                <a:spcPct val="100000"/>
              </a:lnSpc>
              <a:buFont typeface="Arial"/>
              <a:buChar char="•"/>
            </a:pPr>
            <a:r>
              <a:rPr lang="en-US" sz="2400">
                <a:solidFill>
                  <a:srgbClr val="000000"/>
                </a:solidFill>
                <a:latin typeface="Calibri"/>
              </a:rPr>
              <a:t>Proposed hand boxes are scored by all three methods. </a:t>
            </a:r>
            <a:endParaRPr/>
          </a:p>
          <a:p>
            <a:pPr>
              <a:lnSpc>
                <a:spcPct val="100000"/>
              </a:lnSpc>
              <a:buFont typeface="Arial"/>
              <a:buChar char="•"/>
            </a:pPr>
            <a:r>
              <a:rPr lang="en-US" sz="2400">
                <a:solidFill>
                  <a:srgbClr val="000000"/>
                </a:solidFill>
                <a:latin typeface="Calibri"/>
              </a:rPr>
              <a:t>The  three  scores  are  combined  together  to  get  the final score using a linear SVM classifier. </a:t>
            </a:r>
            <a:endParaRPr/>
          </a:p>
          <a:p>
            <a:pPr>
              <a:lnSpc>
                <a:spcPct val="100000"/>
              </a:lnSpc>
              <a:buFont typeface="Arial"/>
              <a:buChar char="•"/>
            </a:pPr>
            <a:r>
              <a:rPr lang="en-US" sz="2400">
                <a:solidFill>
                  <a:srgbClr val="000000"/>
                </a:solidFill>
                <a:latin typeface="Calibri"/>
              </a:rPr>
              <a:t>The  three  proposal  methods  ensure  good  recall,  and the  discriminative  classification  ensures  good precision. </a:t>
            </a:r>
            <a:endParaRPr/>
          </a:p>
          <a:p>
            <a:pPr>
              <a:lnSpc>
                <a:spcPct val="100000"/>
              </a:lnSpc>
            </a:pPr>
            <a:endParaRPr/>
          </a:p>
        </p:txBody>
      </p:sp>
      <p:pic>
        <p:nvPicPr>
          <p:cNvPr id="124" name="Picture 3" descr=""/>
          <p:cNvPicPr/>
          <p:nvPr/>
        </p:nvPicPr>
        <p:blipFill>
          <a:blip r:embed="rId1"/>
          <a:stretch>
            <a:fillRect/>
          </a:stretch>
        </p:blipFill>
        <p:spPr>
          <a:xfrm>
            <a:off x="2225520" y="3914640"/>
            <a:ext cx="4562280" cy="21045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457200" y="274680"/>
            <a:ext cx="8229240" cy="1142640"/>
          </a:xfrm>
          <a:prstGeom prst="rect">
            <a:avLst/>
          </a:prstGeom>
        </p:spPr>
        <p:txBody>
          <a:bodyPr anchor="ctr"/>
          <a:p>
            <a:pPr algn="ctr">
              <a:lnSpc>
                <a:spcPct val="100000"/>
              </a:lnSpc>
            </a:pPr>
            <a:r>
              <a:rPr b="1" lang="en-US" sz="4400">
                <a:solidFill>
                  <a:srgbClr val="fd5c03"/>
                </a:solidFill>
                <a:latin typeface="Calibri"/>
              </a:rPr>
              <a:t>Super-pixel based non-maximum suppression</a:t>
            </a:r>
            <a:endParaRPr/>
          </a:p>
        </p:txBody>
      </p:sp>
      <p:pic>
        <p:nvPicPr>
          <p:cNvPr id="126" name="Content Placeholder 3" descr=""/>
          <p:cNvPicPr/>
          <p:nvPr/>
        </p:nvPicPr>
        <p:blipFill>
          <a:blip r:embed="rId1"/>
          <a:stretch>
            <a:fillRect/>
          </a:stretch>
        </p:blipFill>
        <p:spPr>
          <a:xfrm>
            <a:off x="2182680" y="3352680"/>
            <a:ext cx="4370400" cy="2011320"/>
          </a:xfrm>
          <a:prstGeom prst="rect">
            <a:avLst/>
          </a:prstGeom>
          <a:ln>
            <a:noFill/>
          </a:ln>
        </p:spPr>
      </p:pic>
      <p:sp>
        <p:nvSpPr>
          <p:cNvPr id="127" name="CustomShape 2"/>
          <p:cNvSpPr/>
          <p:nvPr/>
        </p:nvSpPr>
        <p:spPr>
          <a:xfrm>
            <a:off x="1447920" y="5456880"/>
            <a:ext cx="6095520" cy="1155240"/>
          </a:xfrm>
          <a:prstGeom prst="rect">
            <a:avLst/>
          </a:prstGeom>
          <a:noFill/>
          <a:ln>
            <a:noFill/>
          </a:ln>
        </p:spPr>
        <p:txBody>
          <a:bodyPr lIns="90000" rIns="90000" tIns="45000" bIns="45000"/>
          <a:p>
            <a:pPr>
              <a:lnSpc>
                <a:spcPct val="100000"/>
              </a:lnSpc>
            </a:pPr>
            <a:r>
              <a:rPr lang="en-US" sz="1400">
                <a:solidFill>
                  <a:srgbClr val="000000"/>
                </a:solidFill>
                <a:latin typeface="Calibri"/>
              </a:rPr>
              <a:t>Comparison of conventional NMS with super-pixel based NMS. (a) Bounding boxes shown in blue and red are overlapping. (b) Superpixel segmentation of the image. (c) The red bounding box is suppressed by conventional NMS. (d) Super-pixel NMS retains the correct boxes.</a:t>
            </a:r>
            <a:endParaRPr/>
          </a:p>
        </p:txBody>
      </p:sp>
      <p:sp>
        <p:nvSpPr>
          <p:cNvPr id="128" name="CustomShape 3"/>
          <p:cNvSpPr/>
          <p:nvPr/>
        </p:nvSpPr>
        <p:spPr>
          <a:xfrm>
            <a:off x="762120" y="1676520"/>
            <a:ext cx="7772040" cy="1918440"/>
          </a:xfrm>
          <a:prstGeom prst="rect">
            <a:avLst/>
          </a:prstGeom>
          <a:noFill/>
          <a:ln>
            <a:noFill/>
          </a:ln>
        </p:spPr>
        <p:txBody>
          <a:bodyPr lIns="90000" rIns="90000" tIns="45000" bIns="45000"/>
          <a:p>
            <a:pPr>
              <a:lnSpc>
                <a:spcPct val="100000"/>
              </a:lnSpc>
              <a:buFont typeface="Arial"/>
              <a:buChar char="•"/>
            </a:pPr>
            <a:r>
              <a:rPr lang="en-US" sz="2400">
                <a:solidFill>
                  <a:srgbClr val="000000"/>
                </a:solidFill>
                <a:latin typeface="Calibri"/>
              </a:rPr>
              <a:t>A  hand’s  appearance  is  often  visually  coherent  and can be obtained as a single super-pixel. </a:t>
            </a:r>
            <a:endParaRPr/>
          </a:p>
          <a:p>
            <a:pPr>
              <a:lnSpc>
                <a:spcPct val="100000"/>
              </a:lnSpc>
              <a:buFont typeface="Arial"/>
              <a:buChar char="•"/>
            </a:pPr>
            <a:r>
              <a:rPr lang="en-US" sz="2400">
                <a:solidFill>
                  <a:srgbClr val="000000"/>
                </a:solidFill>
                <a:latin typeface="Calibri"/>
              </a:rPr>
              <a:t>Non-maximal  suppression  is  done  over  all  boxes overlapping the same super-pixel. </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457200" y="274680"/>
            <a:ext cx="8229240" cy="1142640"/>
          </a:xfrm>
          <a:prstGeom prst="rect">
            <a:avLst/>
          </a:prstGeom>
        </p:spPr>
        <p:txBody>
          <a:bodyPr anchor="ctr"/>
          <a:p>
            <a:pPr algn="ctr">
              <a:lnSpc>
                <a:spcPct val="100000"/>
              </a:lnSpc>
            </a:pPr>
            <a:r>
              <a:rPr b="1" lang="en-US" sz="4400">
                <a:solidFill>
                  <a:srgbClr val="fd5c03"/>
                </a:solidFill>
                <a:latin typeface="Calibri"/>
              </a:rPr>
              <a:t>Hand Dataset</a:t>
            </a:r>
            <a:endParaRPr/>
          </a:p>
        </p:txBody>
      </p:sp>
      <p:sp>
        <p:nvSpPr>
          <p:cNvPr id="130" name="TextShape 2"/>
          <p:cNvSpPr txBox="1"/>
          <p:nvPr/>
        </p:nvSpPr>
        <p:spPr>
          <a:xfrm>
            <a:off x="457200" y="1600200"/>
            <a:ext cx="8229240" cy="3657240"/>
          </a:xfrm>
          <a:prstGeom prst="rect">
            <a:avLst/>
          </a:prstGeom>
        </p:spPr>
        <p:txBody>
          <a:bodyPr/>
          <a:p>
            <a:pPr>
              <a:lnSpc>
                <a:spcPct val="100000"/>
              </a:lnSpc>
              <a:buFont typeface="Arial"/>
              <a:buChar char="•"/>
            </a:pPr>
            <a:r>
              <a:rPr lang="en-US" sz="2800">
                <a:solidFill>
                  <a:srgbClr val="000000"/>
                </a:solidFill>
                <a:latin typeface="Calibri"/>
              </a:rPr>
              <a:t>This paper  has  collected  a  comprehensive  dataset  of  hand images. </a:t>
            </a:r>
            <a:endParaRPr/>
          </a:p>
          <a:p>
            <a:pPr>
              <a:lnSpc>
                <a:spcPct val="100000"/>
              </a:lnSpc>
              <a:buFont typeface="Arial"/>
              <a:buChar char="•"/>
            </a:pPr>
            <a:r>
              <a:rPr lang="en-US" sz="2800">
                <a:solidFill>
                  <a:srgbClr val="000000"/>
                </a:solidFill>
                <a:latin typeface="Calibri"/>
              </a:rPr>
              <a:t>Download  link: http://www.robots.ox.ac.uk/~vgg/data/hands/</a:t>
            </a:r>
            <a:endParaRPr/>
          </a:p>
          <a:p>
            <a:pPr>
              <a:lnSpc>
                <a:spcPct val="100000"/>
              </a:lnSpc>
              <a:buFont typeface="Arial"/>
              <a:buChar char="•"/>
            </a:pPr>
            <a:r>
              <a:rPr lang="en-US" sz="2800">
                <a:solidFill>
                  <a:srgbClr val="000000"/>
                </a:solidFill>
                <a:latin typeface="Calibri"/>
              </a:rPr>
              <a:t>The  annotation  consist  of  a  bounding  rectangle, oriented with respect to the wrist. </a:t>
            </a:r>
            <a:endParaRPr/>
          </a:p>
          <a:p>
            <a:pPr>
              <a:lnSpc>
                <a:spcPct val="100000"/>
              </a:lnSpc>
            </a:pP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457200" y="274680"/>
            <a:ext cx="8229240" cy="1142640"/>
          </a:xfrm>
          <a:prstGeom prst="rect">
            <a:avLst/>
          </a:prstGeom>
        </p:spPr>
        <p:txBody>
          <a:bodyPr anchor="ctr"/>
          <a:p>
            <a:pPr algn="ctr">
              <a:lnSpc>
                <a:spcPct val="100000"/>
              </a:lnSpc>
            </a:pPr>
            <a:r>
              <a:rPr b="1" lang="en-US" sz="4400">
                <a:solidFill>
                  <a:srgbClr val="fd5c03"/>
                </a:solidFill>
                <a:latin typeface="Calibri"/>
              </a:rPr>
              <a:t>Hand Dataset</a:t>
            </a:r>
            <a:endParaRPr/>
          </a:p>
        </p:txBody>
      </p:sp>
      <p:pic>
        <p:nvPicPr>
          <p:cNvPr id="132" name="Content Placeholder 5" descr=""/>
          <p:cNvPicPr/>
          <p:nvPr/>
        </p:nvPicPr>
        <p:blipFill>
          <a:blip r:embed="rId1"/>
          <a:stretch>
            <a:fillRect/>
          </a:stretch>
        </p:blipFill>
        <p:spPr>
          <a:xfrm>
            <a:off x="457200" y="1752480"/>
            <a:ext cx="8229240" cy="2963880"/>
          </a:xfrm>
          <a:prstGeom prst="rect">
            <a:avLst/>
          </a:prstGeom>
          <a:ln>
            <a:noFill/>
          </a:ln>
        </p:spPr>
      </p:pic>
      <p:sp>
        <p:nvSpPr>
          <p:cNvPr id="133" name="CustomShape 2"/>
          <p:cNvSpPr/>
          <p:nvPr/>
        </p:nvSpPr>
        <p:spPr>
          <a:xfrm>
            <a:off x="533520" y="4743360"/>
            <a:ext cx="8076960" cy="942120"/>
          </a:xfrm>
          <a:prstGeom prst="rect">
            <a:avLst/>
          </a:prstGeom>
          <a:noFill/>
          <a:ln>
            <a:noFill/>
          </a:ln>
        </p:spPr>
        <p:txBody>
          <a:bodyPr lIns="90000" rIns="90000" tIns="45000" bIns="45000"/>
          <a:p>
            <a:pPr>
              <a:lnSpc>
                <a:spcPct val="100000"/>
              </a:lnSpc>
            </a:pPr>
            <a:r>
              <a:rPr lang="en-US" sz="1400">
                <a:solidFill>
                  <a:srgbClr val="000000"/>
                </a:solidFill>
                <a:latin typeface="Calibri"/>
              </a:rPr>
              <a:t>Table 1: Distribution of larger hand instances in the hand dataset. ‘# Ins’ is the number of hand instances, and ‘# Img’ the number of images. The movie dataset contains frames from the films ‘Four weddings and a funeral’, ‘Apollo 13’, ‘About a boy’ and ‘Forrest Gump’.</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457200" y="274680"/>
            <a:ext cx="8229240" cy="1142640"/>
          </a:xfrm>
          <a:prstGeom prst="rect">
            <a:avLst/>
          </a:prstGeom>
        </p:spPr>
        <p:txBody>
          <a:bodyPr anchor="ctr"/>
          <a:p>
            <a:pPr algn="ctr">
              <a:lnSpc>
                <a:spcPct val="100000"/>
              </a:lnSpc>
            </a:pPr>
            <a:r>
              <a:rPr b="1" lang="en-US" sz="4400">
                <a:solidFill>
                  <a:srgbClr val="fd5c03"/>
                </a:solidFill>
                <a:latin typeface="Calibri"/>
              </a:rPr>
              <a:t>Results</a:t>
            </a:r>
            <a:endParaRPr/>
          </a:p>
        </p:txBody>
      </p:sp>
      <p:pic>
        <p:nvPicPr>
          <p:cNvPr id="135" name="Content Placeholder 5" descr=""/>
          <p:cNvPicPr/>
          <p:nvPr/>
        </p:nvPicPr>
        <p:blipFill>
          <a:blip r:embed="rId1"/>
          <a:stretch>
            <a:fillRect/>
          </a:stretch>
        </p:blipFill>
        <p:spPr>
          <a:xfrm>
            <a:off x="457200" y="2180160"/>
            <a:ext cx="8229240" cy="1405800"/>
          </a:xfrm>
          <a:prstGeom prst="rect">
            <a:avLst/>
          </a:prstGeom>
          <a:ln>
            <a:noFill/>
          </a:ln>
        </p:spPr>
      </p:pic>
      <p:sp>
        <p:nvSpPr>
          <p:cNvPr id="136" name="CustomShape 2"/>
          <p:cNvSpPr/>
          <p:nvPr/>
        </p:nvSpPr>
        <p:spPr>
          <a:xfrm>
            <a:off x="601200" y="3704400"/>
            <a:ext cx="7932960" cy="2009880"/>
          </a:xfrm>
          <a:prstGeom prst="rect">
            <a:avLst/>
          </a:prstGeom>
          <a:noFill/>
          <a:ln>
            <a:noFill/>
          </a:ln>
        </p:spPr>
        <p:txBody>
          <a:bodyPr lIns="90000" rIns="90000" tIns="45000" bIns="45000"/>
          <a:p>
            <a:pPr>
              <a:lnSpc>
                <a:spcPct val="100000"/>
              </a:lnSpc>
            </a:pPr>
            <a:r>
              <a:rPr lang="en-US">
                <a:solidFill>
                  <a:srgbClr val="000000"/>
                </a:solidFill>
                <a:latin typeface="Calibri"/>
              </a:rPr>
              <a:t>Table 2: (a) Comparison of results on the Signer dataset.‘1 max’, ‘2 max’ etc. are the detection performance within the top ‘k’ hand detections per ground-truth hand instance. (b) Comparison of this paper’s method with other submissions for PASCAL VOC 2010 person layout challenge for hand detection task. Scores are obtained by submitting results to the competition evaluation server.</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457200" y="274680"/>
            <a:ext cx="8229240" cy="1142640"/>
          </a:xfrm>
          <a:prstGeom prst="rect">
            <a:avLst/>
          </a:prstGeom>
        </p:spPr>
        <p:txBody>
          <a:bodyPr anchor="ctr"/>
          <a:p>
            <a:pPr algn="ctr">
              <a:lnSpc>
                <a:spcPct val="100000"/>
              </a:lnSpc>
            </a:pPr>
            <a:r>
              <a:rPr b="1" lang="en-US" sz="4400">
                <a:solidFill>
                  <a:srgbClr val="fd5c03"/>
                </a:solidFill>
                <a:latin typeface="Calibri"/>
              </a:rPr>
              <a:t>Objective</a:t>
            </a:r>
            <a:endParaRPr/>
          </a:p>
        </p:txBody>
      </p:sp>
      <p:sp>
        <p:nvSpPr>
          <p:cNvPr id="81"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Detect and localize human hands in real-world still images.</a:t>
            </a:r>
            <a:endParaRPr/>
          </a:p>
          <a:p>
            <a:pPr>
              <a:lnSpc>
                <a:spcPct val="100000"/>
              </a:lnSpc>
            </a:pPr>
            <a:endParaRPr/>
          </a:p>
          <a:p>
            <a:pPr>
              <a:lnSpc>
                <a:spcPct val="100000"/>
              </a:lnSpc>
            </a:pPr>
            <a:endParaRPr/>
          </a:p>
        </p:txBody>
      </p:sp>
      <p:pic>
        <p:nvPicPr>
          <p:cNvPr id="82" name="Picture 3" descr=""/>
          <p:cNvPicPr/>
          <p:nvPr/>
        </p:nvPicPr>
        <p:blipFill>
          <a:blip r:embed="rId1"/>
          <a:stretch>
            <a:fillRect/>
          </a:stretch>
        </p:blipFill>
        <p:spPr>
          <a:xfrm>
            <a:off x="1143000" y="2666880"/>
            <a:ext cx="7095600" cy="383832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457200" y="274680"/>
            <a:ext cx="8229240" cy="1142640"/>
          </a:xfrm>
          <a:prstGeom prst="rect">
            <a:avLst/>
          </a:prstGeom>
        </p:spPr>
        <p:txBody>
          <a:bodyPr anchor="ctr"/>
          <a:p>
            <a:pPr algn="ctr">
              <a:lnSpc>
                <a:spcPct val="100000"/>
              </a:lnSpc>
            </a:pPr>
            <a:r>
              <a:rPr b="1" lang="en-US" sz="4400">
                <a:solidFill>
                  <a:srgbClr val="fd5c03"/>
                </a:solidFill>
                <a:latin typeface="Calibri"/>
              </a:rPr>
              <a:t>Signer Dataset</a:t>
            </a:r>
            <a:endParaRPr/>
          </a:p>
        </p:txBody>
      </p:sp>
      <p:pic>
        <p:nvPicPr>
          <p:cNvPr id="84" name="Content Placeholder 3" descr=""/>
          <p:cNvPicPr/>
          <p:nvPr/>
        </p:nvPicPr>
        <p:blipFill>
          <a:blip r:embed="rId1"/>
          <a:stretch>
            <a:fillRect/>
          </a:stretch>
        </p:blipFill>
        <p:spPr>
          <a:xfrm>
            <a:off x="1392120" y="1749240"/>
            <a:ext cx="1242000" cy="1407960"/>
          </a:xfrm>
          <a:prstGeom prst="rect">
            <a:avLst/>
          </a:prstGeom>
          <a:ln>
            <a:noFill/>
          </a:ln>
        </p:spPr>
      </p:pic>
      <p:pic>
        <p:nvPicPr>
          <p:cNvPr id="85" name="Picture 4" descr=""/>
          <p:cNvPicPr/>
          <p:nvPr/>
        </p:nvPicPr>
        <p:blipFill>
          <a:blip r:embed="rId2"/>
          <a:stretch>
            <a:fillRect/>
          </a:stretch>
        </p:blipFill>
        <p:spPr>
          <a:xfrm>
            <a:off x="2643840" y="1752480"/>
            <a:ext cx="1242000" cy="1407960"/>
          </a:xfrm>
          <a:prstGeom prst="rect">
            <a:avLst/>
          </a:prstGeom>
          <a:ln>
            <a:noFill/>
          </a:ln>
        </p:spPr>
      </p:pic>
      <p:pic>
        <p:nvPicPr>
          <p:cNvPr id="86" name="Picture 5" descr=""/>
          <p:cNvPicPr/>
          <p:nvPr/>
        </p:nvPicPr>
        <p:blipFill>
          <a:blip r:embed="rId3"/>
          <a:stretch>
            <a:fillRect/>
          </a:stretch>
        </p:blipFill>
        <p:spPr>
          <a:xfrm>
            <a:off x="3915720" y="1752480"/>
            <a:ext cx="1242000" cy="1407960"/>
          </a:xfrm>
          <a:prstGeom prst="rect">
            <a:avLst/>
          </a:prstGeom>
          <a:ln>
            <a:noFill/>
          </a:ln>
        </p:spPr>
      </p:pic>
      <p:pic>
        <p:nvPicPr>
          <p:cNvPr id="87" name="Picture 6" descr=""/>
          <p:cNvPicPr/>
          <p:nvPr/>
        </p:nvPicPr>
        <p:blipFill>
          <a:blip r:embed="rId4"/>
          <a:stretch>
            <a:fillRect/>
          </a:stretch>
        </p:blipFill>
        <p:spPr>
          <a:xfrm>
            <a:off x="6530040" y="1754640"/>
            <a:ext cx="1242000" cy="1407960"/>
          </a:xfrm>
          <a:prstGeom prst="rect">
            <a:avLst/>
          </a:prstGeom>
          <a:ln>
            <a:noFill/>
          </a:ln>
        </p:spPr>
      </p:pic>
      <p:pic>
        <p:nvPicPr>
          <p:cNvPr id="88" name="Picture 7" descr=""/>
          <p:cNvPicPr/>
          <p:nvPr/>
        </p:nvPicPr>
        <p:blipFill>
          <a:blip r:embed="rId5"/>
          <a:stretch>
            <a:fillRect/>
          </a:stretch>
        </p:blipFill>
        <p:spPr>
          <a:xfrm>
            <a:off x="5211360" y="1752480"/>
            <a:ext cx="1242000" cy="1407960"/>
          </a:xfrm>
          <a:prstGeom prst="rect">
            <a:avLst/>
          </a:prstGeom>
          <a:ln>
            <a:noFill/>
          </a:ln>
        </p:spPr>
      </p:pic>
      <p:pic>
        <p:nvPicPr>
          <p:cNvPr id="89" name="Picture 8" descr=""/>
          <p:cNvPicPr/>
          <p:nvPr/>
        </p:nvPicPr>
        <p:blipFill>
          <a:blip r:embed="rId6"/>
          <a:stretch>
            <a:fillRect/>
          </a:stretch>
        </p:blipFill>
        <p:spPr>
          <a:xfrm>
            <a:off x="1401120" y="3199320"/>
            <a:ext cx="1242000" cy="1407960"/>
          </a:xfrm>
          <a:prstGeom prst="rect">
            <a:avLst/>
          </a:prstGeom>
          <a:ln>
            <a:noFill/>
          </a:ln>
        </p:spPr>
      </p:pic>
      <p:pic>
        <p:nvPicPr>
          <p:cNvPr id="90" name="Picture 9" descr=""/>
          <p:cNvPicPr/>
          <p:nvPr/>
        </p:nvPicPr>
        <p:blipFill>
          <a:blip r:embed="rId7"/>
          <a:stretch>
            <a:fillRect/>
          </a:stretch>
        </p:blipFill>
        <p:spPr>
          <a:xfrm>
            <a:off x="2643840" y="3199320"/>
            <a:ext cx="1242000" cy="1407960"/>
          </a:xfrm>
          <a:prstGeom prst="rect">
            <a:avLst/>
          </a:prstGeom>
          <a:ln>
            <a:noFill/>
          </a:ln>
        </p:spPr>
      </p:pic>
      <p:pic>
        <p:nvPicPr>
          <p:cNvPr id="91" name="Picture 10" descr=""/>
          <p:cNvPicPr/>
          <p:nvPr/>
        </p:nvPicPr>
        <p:blipFill>
          <a:blip r:embed="rId8"/>
          <a:stretch>
            <a:fillRect/>
          </a:stretch>
        </p:blipFill>
        <p:spPr>
          <a:xfrm>
            <a:off x="3918960" y="3198240"/>
            <a:ext cx="1242000" cy="1407960"/>
          </a:xfrm>
          <a:prstGeom prst="rect">
            <a:avLst/>
          </a:prstGeom>
          <a:ln>
            <a:noFill/>
          </a:ln>
        </p:spPr>
      </p:pic>
      <p:pic>
        <p:nvPicPr>
          <p:cNvPr id="92" name="Picture 11" descr=""/>
          <p:cNvPicPr/>
          <p:nvPr/>
        </p:nvPicPr>
        <p:blipFill>
          <a:blip r:embed="rId9"/>
          <a:stretch>
            <a:fillRect/>
          </a:stretch>
        </p:blipFill>
        <p:spPr>
          <a:xfrm>
            <a:off x="5216400" y="3198240"/>
            <a:ext cx="1242000" cy="1407960"/>
          </a:xfrm>
          <a:prstGeom prst="rect">
            <a:avLst/>
          </a:prstGeom>
          <a:ln>
            <a:noFill/>
          </a:ln>
        </p:spPr>
      </p:pic>
      <p:pic>
        <p:nvPicPr>
          <p:cNvPr id="93" name="Picture 12" descr=""/>
          <p:cNvPicPr/>
          <p:nvPr/>
        </p:nvPicPr>
        <p:blipFill>
          <a:blip r:embed="rId10"/>
          <a:stretch>
            <a:fillRect/>
          </a:stretch>
        </p:blipFill>
        <p:spPr>
          <a:xfrm>
            <a:off x="6530040" y="3199320"/>
            <a:ext cx="1242000" cy="1407960"/>
          </a:xfrm>
          <a:prstGeom prst="rect">
            <a:avLst/>
          </a:prstGeom>
          <a:ln>
            <a:noFill/>
          </a:ln>
        </p:spPr>
      </p:pic>
      <p:pic>
        <p:nvPicPr>
          <p:cNvPr id="94" name="Picture 13" descr=""/>
          <p:cNvPicPr/>
          <p:nvPr/>
        </p:nvPicPr>
        <p:blipFill>
          <a:blip r:embed="rId11"/>
          <a:stretch>
            <a:fillRect/>
          </a:stretch>
        </p:blipFill>
        <p:spPr>
          <a:xfrm>
            <a:off x="1384200" y="4719240"/>
            <a:ext cx="1242000" cy="1407960"/>
          </a:xfrm>
          <a:prstGeom prst="rect">
            <a:avLst/>
          </a:prstGeom>
          <a:ln>
            <a:noFill/>
          </a:ln>
        </p:spPr>
      </p:pic>
      <p:pic>
        <p:nvPicPr>
          <p:cNvPr id="95" name="Picture 14" descr=""/>
          <p:cNvPicPr/>
          <p:nvPr/>
        </p:nvPicPr>
        <p:blipFill>
          <a:blip r:embed="rId12"/>
          <a:stretch>
            <a:fillRect/>
          </a:stretch>
        </p:blipFill>
        <p:spPr>
          <a:xfrm>
            <a:off x="2643840" y="4719240"/>
            <a:ext cx="1242000" cy="1407960"/>
          </a:xfrm>
          <a:prstGeom prst="rect">
            <a:avLst/>
          </a:prstGeom>
          <a:ln>
            <a:noFill/>
          </a:ln>
        </p:spPr>
      </p:pic>
      <p:pic>
        <p:nvPicPr>
          <p:cNvPr id="96" name="Picture 15" descr=""/>
          <p:cNvPicPr/>
          <p:nvPr/>
        </p:nvPicPr>
        <p:blipFill>
          <a:blip r:embed="rId13"/>
          <a:stretch>
            <a:fillRect/>
          </a:stretch>
        </p:blipFill>
        <p:spPr>
          <a:xfrm>
            <a:off x="3918960" y="4719240"/>
            <a:ext cx="1242000" cy="1407960"/>
          </a:xfrm>
          <a:prstGeom prst="rect">
            <a:avLst/>
          </a:prstGeom>
          <a:ln>
            <a:noFill/>
          </a:ln>
        </p:spPr>
      </p:pic>
      <p:pic>
        <p:nvPicPr>
          <p:cNvPr id="97" name="Picture 16" descr=""/>
          <p:cNvPicPr/>
          <p:nvPr/>
        </p:nvPicPr>
        <p:blipFill>
          <a:blip r:embed="rId14"/>
          <a:stretch>
            <a:fillRect/>
          </a:stretch>
        </p:blipFill>
        <p:spPr>
          <a:xfrm>
            <a:off x="5211360" y="4719240"/>
            <a:ext cx="1242000" cy="1407960"/>
          </a:xfrm>
          <a:prstGeom prst="rect">
            <a:avLst/>
          </a:prstGeom>
          <a:ln>
            <a:noFill/>
          </a:ln>
        </p:spPr>
      </p:pic>
      <p:pic>
        <p:nvPicPr>
          <p:cNvPr id="98" name="Picture 17" descr=""/>
          <p:cNvPicPr/>
          <p:nvPr/>
        </p:nvPicPr>
        <p:blipFill>
          <a:blip r:embed="rId15"/>
          <a:stretch>
            <a:fillRect/>
          </a:stretch>
        </p:blipFill>
        <p:spPr>
          <a:xfrm>
            <a:off x="6530040" y="4719240"/>
            <a:ext cx="1242000" cy="14079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457200" y="274680"/>
            <a:ext cx="8229240" cy="1142640"/>
          </a:xfrm>
          <a:prstGeom prst="rect">
            <a:avLst/>
          </a:prstGeom>
        </p:spPr>
        <p:txBody>
          <a:bodyPr anchor="ctr"/>
          <a:p>
            <a:pPr algn="ctr">
              <a:lnSpc>
                <a:spcPct val="100000"/>
              </a:lnSpc>
            </a:pPr>
            <a:r>
              <a:rPr b="1" lang="en-US" sz="4400">
                <a:solidFill>
                  <a:srgbClr val="fd5c03"/>
                </a:solidFill>
                <a:latin typeface="Calibri"/>
              </a:rPr>
              <a:t>Approach</a:t>
            </a:r>
            <a:endParaRPr/>
          </a:p>
        </p:txBody>
      </p:sp>
      <p:sp>
        <p:nvSpPr>
          <p:cNvPr id="100"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The paper describes a two-stage method for detecting hands and their orientation in still images. </a:t>
            </a:r>
            <a:endParaRPr/>
          </a:p>
          <a:p>
            <a:pPr>
              <a:lnSpc>
                <a:spcPct val="100000"/>
              </a:lnSpc>
              <a:buFont typeface="Arial"/>
              <a:buChar char="•"/>
            </a:pPr>
            <a:r>
              <a:rPr lang="en-US" sz="3200">
                <a:solidFill>
                  <a:srgbClr val="000000"/>
                </a:solidFill>
                <a:latin typeface="Calibri"/>
              </a:rPr>
              <a:t>The first stage uses three complementary detectors to propose hand bounding boxes. And each bounding box is then scored by the three detectors independently.</a:t>
            </a:r>
            <a:endParaRPr/>
          </a:p>
          <a:p>
            <a:pPr>
              <a:lnSpc>
                <a:spcPct val="100000"/>
              </a:lnSpc>
              <a:buFont typeface="Arial"/>
              <a:buChar char="•"/>
            </a:pPr>
            <a:r>
              <a:rPr lang="en-US" sz="3200">
                <a:solidFill>
                  <a:srgbClr val="000000"/>
                </a:solidFill>
                <a:latin typeface="Calibri"/>
              </a:rPr>
              <a:t>A second stage classifier learnt to compute a final confidence score for every bounding box using its associated features. </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457200" y="274680"/>
            <a:ext cx="8229240" cy="1142640"/>
          </a:xfrm>
          <a:prstGeom prst="rect">
            <a:avLst/>
          </a:prstGeom>
        </p:spPr>
        <p:txBody>
          <a:bodyPr anchor="ctr"/>
          <a:p>
            <a:pPr algn="ctr">
              <a:lnSpc>
                <a:spcPct val="100000"/>
              </a:lnSpc>
            </a:pPr>
            <a:r>
              <a:rPr b="1" lang="en-US" sz="4400">
                <a:solidFill>
                  <a:srgbClr val="fd5c03"/>
                </a:solidFill>
                <a:latin typeface="Calibri"/>
              </a:rPr>
              <a:t>Approach</a:t>
            </a:r>
            <a:endParaRPr/>
          </a:p>
        </p:txBody>
      </p:sp>
      <p:pic>
        <p:nvPicPr>
          <p:cNvPr id="102" name="Content Placeholder 3" descr=""/>
          <p:cNvPicPr/>
          <p:nvPr/>
        </p:nvPicPr>
        <p:blipFill>
          <a:blip r:embed="rId1"/>
          <a:stretch>
            <a:fillRect/>
          </a:stretch>
        </p:blipFill>
        <p:spPr>
          <a:xfrm>
            <a:off x="2514600" y="1267920"/>
            <a:ext cx="3809520" cy="55897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457200" y="274680"/>
            <a:ext cx="8229240" cy="1142640"/>
          </a:xfrm>
          <a:prstGeom prst="rect">
            <a:avLst/>
          </a:prstGeom>
        </p:spPr>
        <p:txBody>
          <a:bodyPr anchor="ctr"/>
          <a:p>
            <a:pPr algn="ctr">
              <a:lnSpc>
                <a:spcPct val="100000"/>
              </a:lnSpc>
            </a:pPr>
            <a:r>
              <a:rPr b="1" lang="en-US" sz="4400">
                <a:solidFill>
                  <a:srgbClr val="fd5c03"/>
                </a:solidFill>
                <a:latin typeface="Calibri"/>
              </a:rPr>
              <a:t>Hand shape detector</a:t>
            </a:r>
            <a:endParaRPr/>
          </a:p>
        </p:txBody>
      </p:sp>
      <p:sp>
        <p:nvSpPr>
          <p:cNvPr id="104" name="TextShape 2"/>
          <p:cNvSpPr txBox="1"/>
          <p:nvPr/>
        </p:nvSpPr>
        <p:spPr>
          <a:xfrm>
            <a:off x="457200" y="1447920"/>
            <a:ext cx="8229240" cy="5028840"/>
          </a:xfrm>
          <a:prstGeom prst="rect">
            <a:avLst/>
          </a:prstGeom>
        </p:spPr>
        <p:txBody>
          <a:bodyPr/>
          <a:p>
            <a:pPr>
              <a:lnSpc>
                <a:spcPct val="100000"/>
              </a:lnSpc>
              <a:buFont typeface="Wingdings" charset="2"/>
              <a:buChar char=""/>
            </a:pPr>
            <a:r>
              <a:rPr lang="en-US" sz="2800">
                <a:solidFill>
                  <a:srgbClr val="000000"/>
                </a:solidFill>
                <a:latin typeface="Calibri"/>
              </a:rPr>
              <a:t>Sliding window hand shape detector is learned using Felzenszwalb et al.’s parts based model over aligned hand instances.</a:t>
            </a:r>
            <a:endParaRPr/>
          </a:p>
          <a:p>
            <a:pPr>
              <a:lnSpc>
                <a:spcPct val="100000"/>
              </a:lnSpc>
              <a:buFont typeface="Wingdings" charset="2"/>
              <a:buChar char=""/>
            </a:pPr>
            <a:r>
              <a:rPr lang="en-US" sz="2800">
                <a:solidFill>
                  <a:srgbClr val="000000"/>
                </a:solidFill>
                <a:latin typeface="Calibri"/>
              </a:rPr>
              <a:t>The detector is trained as a mixture model with three components.</a:t>
            </a:r>
            <a:endParaRPr/>
          </a:p>
          <a:p>
            <a:pPr>
              <a:lnSpc>
                <a:spcPct val="100000"/>
              </a:lnSpc>
              <a:buFont typeface="Wingdings" charset="2"/>
              <a:buChar char=""/>
            </a:pPr>
            <a:r>
              <a:rPr lang="en-US" sz="2800">
                <a:solidFill>
                  <a:srgbClr val="000000"/>
                </a:solidFill>
                <a:latin typeface="Calibri"/>
              </a:rPr>
              <a:t>Testing is performed at 10 intervals of rotation of the image.</a:t>
            </a:r>
            <a:endParaRPr/>
          </a:p>
          <a:p>
            <a:pPr>
              <a:lnSpc>
                <a:spcPct val="100000"/>
              </a:lnSpc>
            </a:pPr>
            <a:endParaRPr/>
          </a:p>
        </p:txBody>
      </p:sp>
      <p:pic>
        <p:nvPicPr>
          <p:cNvPr id="105" name="Picture 3" descr=""/>
          <p:cNvPicPr/>
          <p:nvPr/>
        </p:nvPicPr>
        <p:blipFill>
          <a:blip r:embed="rId1"/>
          <a:stretch>
            <a:fillRect/>
          </a:stretch>
        </p:blipFill>
        <p:spPr>
          <a:xfrm>
            <a:off x="2362320" y="4536720"/>
            <a:ext cx="4323960" cy="1028520"/>
          </a:xfrm>
          <a:prstGeom prst="rect">
            <a:avLst/>
          </a:prstGeom>
          <a:ln>
            <a:noFill/>
          </a:ln>
        </p:spPr>
      </p:pic>
      <p:sp>
        <p:nvSpPr>
          <p:cNvPr id="106" name="CustomShape 3"/>
          <p:cNvSpPr/>
          <p:nvPr/>
        </p:nvSpPr>
        <p:spPr>
          <a:xfrm>
            <a:off x="3200400" y="5565240"/>
            <a:ext cx="456840" cy="576360"/>
          </a:xfrm>
          <a:prstGeom prst="rect">
            <a:avLst/>
          </a:prstGeom>
          <a:noFill/>
          <a:ln>
            <a:noFill/>
          </a:ln>
        </p:spPr>
        <p:txBody>
          <a:bodyPr lIns="90000" rIns="90000" tIns="45000" bIns="45000"/>
          <a:p>
            <a:pPr>
              <a:lnSpc>
                <a:spcPct val="100000"/>
              </a:lnSpc>
            </a:pPr>
            <a:r>
              <a:rPr lang="en-US" sz="1600">
                <a:solidFill>
                  <a:srgbClr val="000000"/>
                </a:solidFill>
                <a:latin typeface="Calibri"/>
              </a:rPr>
              <a:t>(a)</a:t>
            </a:r>
            <a:endParaRPr/>
          </a:p>
        </p:txBody>
      </p:sp>
      <p:sp>
        <p:nvSpPr>
          <p:cNvPr id="107" name="CustomShape 4"/>
          <p:cNvSpPr/>
          <p:nvPr/>
        </p:nvSpPr>
        <p:spPr>
          <a:xfrm>
            <a:off x="5334120" y="5569560"/>
            <a:ext cx="456840" cy="576360"/>
          </a:xfrm>
          <a:prstGeom prst="rect">
            <a:avLst/>
          </a:prstGeom>
          <a:noFill/>
          <a:ln>
            <a:noFill/>
          </a:ln>
        </p:spPr>
        <p:txBody>
          <a:bodyPr lIns="90000" rIns="90000" tIns="45000" bIns="45000"/>
          <a:p>
            <a:pPr>
              <a:lnSpc>
                <a:spcPct val="100000"/>
              </a:lnSpc>
            </a:pPr>
            <a:r>
              <a:rPr lang="en-US" sz="1600">
                <a:solidFill>
                  <a:srgbClr val="000000"/>
                </a:solidFill>
                <a:latin typeface="Calibri"/>
              </a:rPr>
              <a:t>(b)</a:t>
            </a:r>
            <a:endParaRPr/>
          </a:p>
        </p:txBody>
      </p:sp>
      <p:sp>
        <p:nvSpPr>
          <p:cNvPr id="108" name="CustomShape 5"/>
          <p:cNvSpPr/>
          <p:nvPr/>
        </p:nvSpPr>
        <p:spPr>
          <a:xfrm>
            <a:off x="2393640" y="5904000"/>
            <a:ext cx="4292640" cy="1155240"/>
          </a:xfrm>
          <a:prstGeom prst="rect">
            <a:avLst/>
          </a:prstGeom>
          <a:noFill/>
          <a:ln>
            <a:noFill/>
          </a:ln>
        </p:spPr>
        <p:txBody>
          <a:bodyPr lIns="90000" rIns="90000" tIns="45000" bIns="45000"/>
          <a:p>
            <a:pPr>
              <a:lnSpc>
                <a:spcPct val="100000"/>
              </a:lnSpc>
            </a:pPr>
            <a:r>
              <a:rPr lang="en-US" sz="1400">
                <a:solidFill>
                  <a:srgbClr val="000000"/>
                </a:solidFill>
                <a:latin typeface="Calibri"/>
              </a:rPr>
              <a:t>(a) Root filters for the three components of the hand-shape detector. The first two filters cover frontal pose and the third filter profile. (b) Rotated training images so that bounding boxes are aligned. </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09" name="Picture 3" descr=""/>
          <p:cNvPicPr/>
          <p:nvPr/>
        </p:nvPicPr>
        <p:blipFill>
          <a:blip r:embed="rId1"/>
          <a:stretch>
            <a:fillRect/>
          </a:stretch>
        </p:blipFill>
        <p:spPr>
          <a:xfrm>
            <a:off x="6346800" y="1752480"/>
            <a:ext cx="1628280" cy="1047240"/>
          </a:xfrm>
          <a:prstGeom prst="rect">
            <a:avLst/>
          </a:prstGeom>
          <a:ln>
            <a:noFill/>
          </a:ln>
        </p:spPr>
      </p:pic>
      <p:sp>
        <p:nvSpPr>
          <p:cNvPr id="110" name="TextShape 1"/>
          <p:cNvSpPr txBox="1"/>
          <p:nvPr/>
        </p:nvSpPr>
        <p:spPr>
          <a:xfrm>
            <a:off x="457200" y="274680"/>
            <a:ext cx="8229240" cy="1142640"/>
          </a:xfrm>
          <a:prstGeom prst="rect">
            <a:avLst/>
          </a:prstGeom>
        </p:spPr>
        <p:txBody>
          <a:bodyPr anchor="ctr"/>
          <a:p>
            <a:pPr algn="ctr">
              <a:lnSpc>
                <a:spcPct val="100000"/>
              </a:lnSpc>
            </a:pPr>
            <a:r>
              <a:rPr b="1" lang="en-US" sz="4400">
                <a:solidFill>
                  <a:srgbClr val="fd5c03"/>
                </a:solidFill>
                <a:latin typeface="Calibri"/>
              </a:rPr>
              <a:t>Context detector</a:t>
            </a:r>
            <a:endParaRPr/>
          </a:p>
        </p:txBody>
      </p:sp>
      <p:sp>
        <p:nvSpPr>
          <p:cNvPr id="111" name="TextShape 2"/>
          <p:cNvSpPr txBox="1"/>
          <p:nvPr/>
        </p:nvSpPr>
        <p:spPr>
          <a:xfrm>
            <a:off x="457200" y="1600200"/>
            <a:ext cx="8229240" cy="4952520"/>
          </a:xfrm>
          <a:prstGeom prst="rect">
            <a:avLst/>
          </a:prstGeom>
        </p:spPr>
        <p:txBody>
          <a:bodyPr/>
          <a:p>
            <a:pPr>
              <a:lnSpc>
                <a:spcPct val="100000"/>
              </a:lnSpc>
              <a:buFont typeface="Wingdings" charset="2"/>
              <a:buChar char=""/>
            </a:pPr>
            <a:r>
              <a:rPr lang="en-US" sz="2400">
                <a:solidFill>
                  <a:srgbClr val="000000"/>
                </a:solidFill>
                <a:latin typeface="Calibri"/>
              </a:rPr>
              <a:t>Context detector is learned just like the </a:t>
            </a:r>
            <a:endParaRPr/>
          </a:p>
          <a:p>
            <a:pPr>
              <a:lnSpc>
                <a:spcPct val="100000"/>
              </a:lnSpc>
            </a:pPr>
            <a:r>
              <a:rPr lang="en-US" sz="2400">
                <a:solidFill>
                  <a:srgbClr val="000000"/>
                </a:solidFill>
                <a:latin typeface="Calibri"/>
              </a:rPr>
              <a:t>     </a:t>
            </a:r>
            <a:r>
              <a:rPr lang="en-US" sz="2400">
                <a:solidFill>
                  <a:srgbClr val="000000"/>
                </a:solidFill>
                <a:latin typeface="Calibri"/>
              </a:rPr>
              <a:t>hand detector over the region around the </a:t>
            </a:r>
            <a:endParaRPr/>
          </a:p>
          <a:p>
            <a:pPr>
              <a:lnSpc>
                <a:spcPct val="100000"/>
              </a:lnSpc>
            </a:pPr>
            <a:r>
              <a:rPr lang="en-US" sz="2400">
                <a:solidFill>
                  <a:srgbClr val="000000"/>
                </a:solidFill>
                <a:latin typeface="Calibri"/>
              </a:rPr>
              <a:t>     </a:t>
            </a:r>
            <a:r>
              <a:rPr lang="en-US" sz="2400">
                <a:solidFill>
                  <a:srgbClr val="000000"/>
                </a:solidFill>
                <a:latin typeface="Calibri"/>
              </a:rPr>
              <a:t>hand bounding box.                                       </a:t>
            </a:r>
            <a:endParaRPr/>
          </a:p>
          <a:p>
            <a:pPr>
              <a:lnSpc>
                <a:spcPct val="100000"/>
              </a:lnSpc>
              <a:buFont typeface="Wingdings" charset="2"/>
              <a:buChar char=""/>
            </a:pPr>
            <a:r>
              <a:rPr lang="en-US" sz="2400">
                <a:solidFill>
                  <a:srgbClr val="000000"/>
                </a:solidFill>
                <a:latin typeface="Calibri"/>
              </a:rPr>
              <a:t>Testing is performed at 10 intervals of rotation.</a:t>
            </a:r>
            <a:endParaRPr/>
          </a:p>
          <a:p>
            <a:pPr>
              <a:lnSpc>
                <a:spcPct val="100000"/>
              </a:lnSpc>
              <a:buFont typeface="Wingdings" charset="2"/>
              <a:buChar char=""/>
            </a:pPr>
            <a:r>
              <a:rPr lang="en-US" sz="2400">
                <a:solidFill>
                  <a:srgbClr val="000000"/>
                </a:solidFill>
                <a:latin typeface="Calibri"/>
              </a:rPr>
              <a:t>Max-pooling of scores is done over all boxes having overlap score above 0.5.</a:t>
            </a:r>
            <a:endParaRPr/>
          </a:p>
          <a:p>
            <a:pPr>
              <a:lnSpc>
                <a:spcPct val="100000"/>
              </a:lnSpc>
              <a:buFont typeface="Wingdings" charset="2"/>
              <a:buChar char=""/>
            </a:pPr>
            <a:r>
              <a:rPr lang="en-US" sz="2400">
                <a:solidFill>
                  <a:srgbClr val="000000"/>
                </a:solidFill>
                <a:latin typeface="Calibri"/>
              </a:rPr>
              <a:t>Hand bounding boxes are obtained by shrinking the context boxes. </a:t>
            </a:r>
            <a:endParaRPr/>
          </a:p>
          <a:p>
            <a:pPr>
              <a:lnSpc>
                <a:spcPct val="100000"/>
              </a:lnSpc>
            </a:pPr>
            <a:endParaRPr/>
          </a:p>
        </p:txBody>
      </p:sp>
      <p:pic>
        <p:nvPicPr>
          <p:cNvPr id="112" name="Picture 4" descr=""/>
          <p:cNvPicPr/>
          <p:nvPr/>
        </p:nvPicPr>
        <p:blipFill>
          <a:blip r:embed="rId2"/>
          <a:stretch>
            <a:fillRect/>
          </a:stretch>
        </p:blipFill>
        <p:spPr>
          <a:xfrm>
            <a:off x="2419200" y="4648320"/>
            <a:ext cx="1771200" cy="1323720"/>
          </a:xfrm>
          <a:prstGeom prst="rect">
            <a:avLst/>
          </a:prstGeom>
          <a:ln>
            <a:noFill/>
          </a:ln>
        </p:spPr>
      </p:pic>
      <p:pic>
        <p:nvPicPr>
          <p:cNvPr id="113" name="Picture 5" descr=""/>
          <p:cNvPicPr/>
          <p:nvPr/>
        </p:nvPicPr>
        <p:blipFill>
          <a:blip r:embed="rId3"/>
          <a:stretch>
            <a:fillRect/>
          </a:stretch>
        </p:blipFill>
        <p:spPr>
          <a:xfrm>
            <a:off x="4724280" y="4648320"/>
            <a:ext cx="1752120" cy="1323720"/>
          </a:xfrm>
          <a:prstGeom prst="rect">
            <a:avLst/>
          </a:prstGeom>
          <a:ln>
            <a:noFill/>
          </a:ln>
        </p:spPr>
      </p:pic>
      <p:sp>
        <p:nvSpPr>
          <p:cNvPr id="114" name="CustomShape 3"/>
          <p:cNvSpPr/>
          <p:nvPr/>
        </p:nvSpPr>
        <p:spPr>
          <a:xfrm>
            <a:off x="2459880" y="5972040"/>
            <a:ext cx="1654560" cy="516600"/>
          </a:xfrm>
          <a:prstGeom prst="rect">
            <a:avLst/>
          </a:prstGeom>
          <a:noFill/>
          <a:ln>
            <a:noFill/>
          </a:ln>
        </p:spPr>
        <p:txBody>
          <a:bodyPr lIns="90000" rIns="90000" tIns="45000" bIns="45000"/>
          <a:p>
            <a:pPr algn="ctr">
              <a:lnSpc>
                <a:spcPct val="100000"/>
              </a:lnSpc>
            </a:pPr>
            <a:r>
              <a:rPr lang="en-US" sz="1400">
                <a:solidFill>
                  <a:srgbClr val="000000"/>
                </a:solidFill>
                <a:latin typeface="Calibri"/>
              </a:rPr>
              <a:t>Detected context boxes</a:t>
            </a:r>
            <a:endParaRPr/>
          </a:p>
        </p:txBody>
      </p:sp>
      <p:sp>
        <p:nvSpPr>
          <p:cNvPr id="115" name="CustomShape 4"/>
          <p:cNvSpPr/>
          <p:nvPr/>
        </p:nvSpPr>
        <p:spPr>
          <a:xfrm>
            <a:off x="4773240" y="5972040"/>
            <a:ext cx="1654560" cy="516600"/>
          </a:xfrm>
          <a:prstGeom prst="rect">
            <a:avLst/>
          </a:prstGeom>
          <a:noFill/>
          <a:ln>
            <a:noFill/>
          </a:ln>
        </p:spPr>
        <p:txBody>
          <a:bodyPr lIns="90000" rIns="90000" tIns="45000" bIns="45000"/>
          <a:p>
            <a:pPr algn="ctr">
              <a:lnSpc>
                <a:spcPct val="100000"/>
              </a:lnSpc>
            </a:pPr>
            <a:r>
              <a:rPr lang="en-US" sz="1400">
                <a:solidFill>
                  <a:srgbClr val="000000"/>
                </a:solidFill>
                <a:latin typeface="Calibri"/>
              </a:rPr>
              <a:t>Context box with max score</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457200" y="274680"/>
            <a:ext cx="8229240" cy="1142640"/>
          </a:xfrm>
          <a:prstGeom prst="rect">
            <a:avLst/>
          </a:prstGeom>
        </p:spPr>
        <p:txBody>
          <a:bodyPr anchor="ctr"/>
          <a:p>
            <a:pPr algn="ctr">
              <a:lnSpc>
                <a:spcPct val="100000"/>
              </a:lnSpc>
            </a:pPr>
            <a:r>
              <a:rPr b="1" lang="en-US" sz="4400">
                <a:solidFill>
                  <a:srgbClr val="fd5c03"/>
                </a:solidFill>
                <a:latin typeface="Calibri"/>
              </a:rPr>
              <a:t>Skin detection and hypotheses generation</a:t>
            </a:r>
            <a:endParaRPr/>
          </a:p>
        </p:txBody>
      </p:sp>
      <p:sp>
        <p:nvSpPr>
          <p:cNvPr id="117" name="TextShape 2"/>
          <p:cNvSpPr txBox="1"/>
          <p:nvPr/>
        </p:nvSpPr>
        <p:spPr>
          <a:xfrm>
            <a:off x="457200" y="1600200"/>
            <a:ext cx="8229240" cy="4525560"/>
          </a:xfrm>
          <a:prstGeom prst="rect">
            <a:avLst/>
          </a:prstGeom>
        </p:spPr>
        <p:txBody>
          <a:bodyPr/>
          <a:p>
            <a:pPr>
              <a:lnSpc>
                <a:spcPct val="100000"/>
              </a:lnSpc>
              <a:buFont typeface="Arial"/>
              <a:buChar char="•"/>
            </a:pPr>
            <a:r>
              <a:rPr lang="en-US" sz="2400">
                <a:solidFill>
                  <a:srgbClr val="000000"/>
                </a:solidFill>
                <a:latin typeface="Calibri"/>
              </a:rPr>
              <a:t>Detect faces in the image using openCV face detector.</a:t>
            </a:r>
            <a:endParaRPr/>
          </a:p>
          <a:p>
            <a:pPr>
              <a:lnSpc>
                <a:spcPct val="100000"/>
              </a:lnSpc>
              <a:buFont typeface="Arial"/>
              <a:buChar char="•"/>
            </a:pPr>
            <a:r>
              <a:rPr lang="en-US" sz="2400">
                <a:solidFill>
                  <a:srgbClr val="000000"/>
                </a:solidFill>
                <a:latin typeface="Calibri"/>
              </a:rPr>
              <a:t>Skin color model is learned locally from the face pixels. </a:t>
            </a:r>
            <a:endParaRPr/>
          </a:p>
          <a:p>
            <a:pPr>
              <a:lnSpc>
                <a:spcPct val="100000"/>
              </a:lnSpc>
              <a:buFont typeface="Arial"/>
              <a:buChar char="•"/>
            </a:pPr>
            <a:r>
              <a:rPr lang="en-US" sz="2400">
                <a:solidFill>
                  <a:srgbClr val="000000"/>
                </a:solidFill>
                <a:latin typeface="Calibri"/>
              </a:rPr>
              <a:t>A simple classifier of color likelihood is used based on a histogram of the face pixels to detect skin regions.</a:t>
            </a:r>
            <a:endParaRPr/>
          </a:p>
          <a:p>
            <a:pPr>
              <a:lnSpc>
                <a:spcPct val="100000"/>
              </a:lnSpc>
              <a:buFont typeface="Arial"/>
              <a:buChar char="•"/>
            </a:pPr>
            <a:r>
              <a:rPr lang="en-US" sz="2400">
                <a:solidFill>
                  <a:srgbClr val="000000"/>
                </a:solidFill>
                <a:latin typeface="Calibri"/>
              </a:rPr>
              <a:t>The color of the neighboring pixels is used to update the color likelihood classifier and the process is repeated.</a:t>
            </a:r>
            <a:endParaRPr/>
          </a:p>
          <a:p>
            <a:pPr>
              <a:lnSpc>
                <a:spcPct val="100000"/>
              </a:lnSpc>
            </a:pPr>
            <a:endParaRPr/>
          </a:p>
        </p:txBody>
      </p:sp>
      <p:pic>
        <p:nvPicPr>
          <p:cNvPr id="118" name="Picture 4" descr=""/>
          <p:cNvPicPr/>
          <p:nvPr/>
        </p:nvPicPr>
        <p:blipFill>
          <a:blip r:embed="rId1"/>
          <a:stretch>
            <a:fillRect/>
          </a:stretch>
        </p:blipFill>
        <p:spPr>
          <a:xfrm>
            <a:off x="2514600" y="4324320"/>
            <a:ext cx="4304880" cy="17902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457200" y="274680"/>
            <a:ext cx="8229240" cy="1142640"/>
          </a:xfrm>
          <a:prstGeom prst="rect">
            <a:avLst/>
          </a:prstGeom>
        </p:spPr>
        <p:txBody>
          <a:bodyPr anchor="ctr"/>
          <a:p>
            <a:pPr algn="ctr">
              <a:lnSpc>
                <a:spcPct val="100000"/>
              </a:lnSpc>
            </a:pPr>
            <a:r>
              <a:rPr b="1" lang="en-US" sz="4400">
                <a:solidFill>
                  <a:srgbClr val="fd5c03"/>
                </a:solidFill>
                <a:latin typeface="Calibri"/>
              </a:rPr>
              <a:t>Skin detection and hypotheses generation</a:t>
            </a:r>
            <a:endParaRPr/>
          </a:p>
        </p:txBody>
      </p:sp>
      <p:sp>
        <p:nvSpPr>
          <p:cNvPr id="120" name="TextShape 2"/>
          <p:cNvSpPr txBox="1"/>
          <p:nvPr/>
        </p:nvSpPr>
        <p:spPr>
          <a:xfrm>
            <a:off x="457200" y="1600200"/>
            <a:ext cx="8229240" cy="4525560"/>
          </a:xfrm>
          <a:prstGeom prst="rect">
            <a:avLst/>
          </a:prstGeom>
        </p:spPr>
        <p:txBody>
          <a:bodyPr/>
          <a:p>
            <a:pPr>
              <a:lnSpc>
                <a:spcPct val="100000"/>
              </a:lnSpc>
              <a:buFont typeface="Arial"/>
              <a:buChar char="•"/>
            </a:pPr>
            <a:r>
              <a:rPr lang="en-US" sz="2400">
                <a:solidFill>
                  <a:srgbClr val="000000"/>
                </a:solidFill>
                <a:latin typeface="Calibri"/>
              </a:rPr>
              <a:t>Lines  are  fitted  to  skin  regions  and  hands  are hypothesised at both ends of the lines. </a:t>
            </a:r>
            <a:endParaRPr/>
          </a:p>
          <a:p>
            <a:pPr>
              <a:lnSpc>
                <a:spcPct val="100000"/>
              </a:lnSpc>
              <a:buFont typeface="Arial"/>
              <a:buChar char="•"/>
            </a:pPr>
            <a:r>
              <a:rPr lang="en-US" sz="2400">
                <a:solidFill>
                  <a:srgbClr val="000000"/>
                </a:solidFill>
                <a:latin typeface="Calibri"/>
              </a:rPr>
              <a:t>If  the  skin  region  resembles  a  blob  then  the  whole skin region is hypothesised as a hand. </a:t>
            </a:r>
            <a:endParaRPr/>
          </a:p>
          <a:p>
            <a:pPr>
              <a:lnSpc>
                <a:spcPct val="100000"/>
              </a:lnSpc>
              <a:buFont typeface="Arial"/>
              <a:buChar char="•"/>
            </a:pPr>
            <a:r>
              <a:rPr lang="en-US" sz="2400">
                <a:solidFill>
                  <a:srgbClr val="000000"/>
                </a:solidFill>
                <a:latin typeface="Calibri"/>
              </a:rPr>
              <a:t>Detection  score  is  given  by  the  proportion  of  skin pixels to other pixels in the largest super-pixel within the hypothesised box. </a:t>
            </a:r>
            <a:endParaRPr/>
          </a:p>
          <a:p>
            <a:pPr>
              <a:lnSpc>
                <a:spcPct val="100000"/>
              </a:lnSpc>
            </a:pPr>
            <a:endParaRPr/>
          </a:p>
        </p:txBody>
      </p:sp>
      <p:pic>
        <p:nvPicPr>
          <p:cNvPr id="121" name="Picture 4" descr=""/>
          <p:cNvPicPr/>
          <p:nvPr/>
        </p:nvPicPr>
        <p:blipFill>
          <a:blip r:embed="rId1"/>
          <a:stretch>
            <a:fillRect/>
          </a:stretch>
        </p:blipFill>
        <p:spPr>
          <a:xfrm>
            <a:off x="1693440" y="4419720"/>
            <a:ext cx="6295680" cy="16761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