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2019 Car fleet planning</a:t>
            </a:r>
            <a:endParaRPr/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5334" y="3602038"/>
            <a:ext cx="4741331" cy="213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Strategy 3: </a:t>
            </a:r>
            <a:r>
              <a:rPr lang="en-US" sz="4000"/>
              <a:t>Add more popular cars to fleet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Popular cars are rented more than 100 days in a year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Replace cars that made negative net revenue (367 cars) with popular cars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Increases gross and net revenue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Strategy 3: </a:t>
            </a:r>
            <a:r>
              <a:rPr lang="en-US" sz="4000"/>
              <a:t>Add more popular cars to fleet (cont.)</a:t>
            </a:r>
            <a:endParaRPr/>
          </a:p>
        </p:txBody>
      </p:sp>
      <p:pic>
        <p:nvPicPr>
          <p:cNvPr id="154" name="Google Shape;154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3644" y="1825625"/>
            <a:ext cx="4710711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0124" y="1825625"/>
            <a:ext cx="4765751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>
            <a:off x="9597806" y="3564925"/>
            <a:ext cx="1755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of $3,546,413</a:t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7708597" y="2866768"/>
            <a:ext cx="284124" cy="407773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4E0B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10240447" y="4303191"/>
            <a:ext cx="284124" cy="407773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4E0B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Strategy 3: </a:t>
            </a:r>
            <a:r>
              <a:rPr lang="en-US" sz="4000"/>
              <a:t>Add more popular cars to fleet (cont.)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Insights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New car models rented more often and make more in net revenue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Cars rented slightly more when branches located in Airports (1:1.03)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Car accidents do not affect profitability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839788" y="365125"/>
            <a:ext cx="1135221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Strategy 3: </a:t>
            </a:r>
            <a:r>
              <a:rPr lang="en-US" sz="4000"/>
              <a:t>Add more popular cars to fleet (cont.)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Newer Car models Rented more</a:t>
            </a:r>
            <a:endParaRPr/>
          </a:p>
        </p:txBody>
      </p:sp>
      <p:sp>
        <p:nvSpPr>
          <p:cNvPr id="171" name="Google Shape;171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Newer cars make more Net Revenue</a:t>
            </a:r>
            <a:endParaRPr/>
          </a:p>
        </p:txBody>
      </p:sp>
      <p:pic>
        <p:nvPicPr>
          <p:cNvPr id="172" name="Google Shape;172;p2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4796" y="2505075"/>
            <a:ext cx="3927770" cy="3684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6224" y="2505075"/>
            <a:ext cx="3935139" cy="3684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Conclusion</a:t>
            </a:r>
            <a:endParaRPr b="1"/>
          </a:p>
        </p:txBody>
      </p:sp>
      <p:sp>
        <p:nvSpPr>
          <p:cNvPr id="179" name="Google Shape;179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Implement all three strategies to improve Net revenue of Car fleet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/>
              <a:t>Remove cars hurting net revenue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/>
              <a:t>Increase rental costs of popular cars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/>
              <a:t>Add more popular cars</a:t>
            </a:r>
            <a:endParaRPr/>
          </a:p>
          <a:p>
            <a:pPr indent="-1968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Percentage gain in Net Revenue: </a:t>
            </a:r>
            <a:r>
              <a:rPr b="1" lang="en-US"/>
              <a:t>123%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Net Revenue gained: </a:t>
            </a:r>
            <a:r>
              <a:rPr b="1" lang="en-US"/>
              <a:t>$7,218,268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/>
          </a:p>
        </p:txBody>
      </p:sp>
      <p:pic>
        <p:nvPicPr>
          <p:cNvPr id="180" name="Google Shape;18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5313" y="1139952"/>
            <a:ext cx="3438436" cy="3456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2025" y="1139951"/>
            <a:ext cx="3438436" cy="345643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/>
          <p:nvPr/>
        </p:nvSpPr>
        <p:spPr>
          <a:xfrm>
            <a:off x="10115741" y="2337890"/>
            <a:ext cx="1588008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of $7,218,268</a:t>
            </a:r>
            <a:endParaRPr/>
          </a:p>
        </p:txBody>
      </p:sp>
      <p:sp>
        <p:nvSpPr>
          <p:cNvPr id="183" name="Google Shape;183;p26"/>
          <p:cNvSpPr/>
          <p:nvPr/>
        </p:nvSpPr>
        <p:spPr>
          <a:xfrm>
            <a:off x="9253157" y="1827195"/>
            <a:ext cx="158496" cy="26161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4E0B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6"/>
          <p:cNvSpPr/>
          <p:nvPr/>
        </p:nvSpPr>
        <p:spPr>
          <a:xfrm>
            <a:off x="11088053" y="2981033"/>
            <a:ext cx="158496" cy="26161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4E0B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Analyze and compare relationship between daily rental price for each car and days rented for each car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Strategy 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Analyze car renting pattern by customer gender and age by branch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Strategy 3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Analyze by branch location the distribution of days of the cars rented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Strategy 3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Questions?</a:t>
            </a:r>
            <a:endParaRPr/>
          </a:p>
        </p:txBody>
      </p:sp>
      <p:pic>
        <p:nvPicPr>
          <p:cNvPr id="196" name="Google Shape;196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8897" y="1825625"/>
            <a:ext cx="4194206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Purpose of Presentation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2018 Baseline Car Fleet Performance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Proposed Strategies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Conclusion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Next steps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Questions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Purpose of Presentation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How do we make better choices in regards to the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costs &amp; revenue of Lariat’s car fleet?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6"/>
            <a:ext cx="10515600" cy="1003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2018 Baseline Car Fleet Performance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9650" y="1368339"/>
            <a:ext cx="7632700" cy="48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Proposed Strategies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Strategy 1: </a:t>
            </a:r>
            <a:r>
              <a:rPr lang="en-US"/>
              <a:t>Remove cars hurting net revenue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Strategy 2: </a:t>
            </a:r>
            <a:r>
              <a:rPr lang="en-US"/>
              <a:t>Increase rental cost per day of popular cars by 10%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Strategy 3: </a:t>
            </a:r>
            <a:r>
              <a:rPr lang="en-US"/>
              <a:t>Add more popular cars to fleet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(popular cars = rented &gt;100 days annually)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Strategy 1: </a:t>
            </a:r>
            <a:r>
              <a:rPr lang="en-US" sz="4000"/>
              <a:t>Remove cars hurting net revenue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367 out of 4000 cars made negative net revenue in 2018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$579,552  lost in Net Revenue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Lowers gross revenue and cost, but net revenue increases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838200" y="365125"/>
            <a:ext cx="1083913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Strategy 1: </a:t>
            </a:r>
            <a:r>
              <a:rPr lang="en-US" sz="4000"/>
              <a:t>Remove cars hurting net revenue (cont.)</a:t>
            </a:r>
            <a:endParaRPr/>
          </a:p>
        </p:txBody>
      </p:sp>
      <p:pic>
        <p:nvPicPr>
          <p:cNvPr id="121" name="Google Shape;121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4932405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1395" y="1825625"/>
            <a:ext cx="4932405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9716429" y="3429000"/>
            <a:ext cx="16373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of $579,552</a:t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9128100" y="4385495"/>
            <a:ext cx="284124" cy="407773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406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9"/>
          <p:cNvSpPr/>
          <p:nvPr/>
        </p:nvSpPr>
        <p:spPr>
          <a:xfrm rot="10800000">
            <a:off x="7817460" y="2736197"/>
            <a:ext cx="284124" cy="407773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406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10429628" y="4247758"/>
            <a:ext cx="284124" cy="407773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4E0B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838199" y="365125"/>
            <a:ext cx="1135380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Strategy 2: </a:t>
            </a:r>
            <a:r>
              <a:rPr lang="en-US" sz="4000"/>
              <a:t>Increase rental cost of Popular Cars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838199" y="1825625"/>
            <a:ext cx="1058430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Increase daily rental cost by 10%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Popular cars defined as having been rented more than 100 days in a year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Increases gross revenue and net revenue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838199" y="365125"/>
            <a:ext cx="1121389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Strategy 2: </a:t>
            </a:r>
            <a:r>
              <a:rPr lang="en-US" sz="4000"/>
              <a:t>Increase rental cost of Popular Cars (cont.)</a:t>
            </a:r>
            <a:endParaRPr/>
          </a:p>
        </p:txBody>
      </p:sp>
      <p:pic>
        <p:nvPicPr>
          <p:cNvPr id="138" name="Google Shape;138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4845908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7892" y="1825625"/>
            <a:ext cx="4845908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9597806" y="3564925"/>
            <a:ext cx="1755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of $3,609,134</a:t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7855890" y="2885879"/>
            <a:ext cx="284124" cy="407773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4E0B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10439227" y="4312343"/>
            <a:ext cx="284124" cy="407773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4E0B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