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8" r:id="rId10"/>
    <p:sldId id="276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4" r:id="rId20"/>
    <p:sldId id="273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10/9/18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Space Raiders </a:t>
            </a:r>
            <a:r>
              <a:rPr lang="mr-IN" dirty="0" smtClean="0"/>
              <a:t>–</a:t>
            </a:r>
            <a:r>
              <a:rPr lang="en-US" dirty="0" smtClean="0"/>
              <a:t> Team 2537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96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3043" y="2020067"/>
            <a:ext cx="65172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public class </a:t>
            </a:r>
            <a:r>
              <a:rPr lang="en-US" dirty="0" err="1">
                <a:latin typeface="Courier New"/>
                <a:cs typeface="Courier New"/>
              </a:rPr>
              <a:t>SimpleData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{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public static void </a:t>
            </a:r>
            <a:r>
              <a:rPr lang="en-US" dirty="0" err="1" smtClean="0">
                <a:latin typeface="Courier New"/>
                <a:cs typeface="Courier New"/>
              </a:rPr>
              <a:t>myFunction</a:t>
            </a:r>
            <a:r>
              <a:rPr lang="en-US" dirty="0" smtClean="0">
                <a:latin typeface="Courier New"/>
                <a:cs typeface="Courier New"/>
              </a:rPr>
              <a:t>() {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System.out.println</a:t>
            </a:r>
            <a:r>
              <a:rPr lang="en-US" dirty="0" smtClean="0">
                <a:latin typeface="Courier New"/>
                <a:cs typeface="Courier New"/>
              </a:rPr>
              <a:t>(“in function”);</a:t>
            </a:r>
          </a:p>
          <a:p>
            <a:r>
              <a:rPr lang="en-US" dirty="0" smtClean="0">
                <a:latin typeface="Courier New"/>
                <a:cs typeface="Courier New"/>
              </a:rPr>
              <a:t>    }</a:t>
            </a:r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public static void main(String[] </a:t>
            </a:r>
            <a:r>
              <a:rPr lang="en-US" dirty="0" err="1">
                <a:latin typeface="Courier New"/>
                <a:cs typeface="Courier New"/>
              </a:rPr>
              <a:t>args</a:t>
            </a:r>
            <a:r>
              <a:rPr lang="en-US" dirty="0">
                <a:latin typeface="Courier New"/>
                <a:cs typeface="Courier New"/>
              </a:rPr>
              <a:t>) </a:t>
            </a:r>
            <a:r>
              <a:rPr lang="en-US" dirty="0" smtClean="0">
                <a:latin typeface="Courier New"/>
                <a:cs typeface="Courier New"/>
              </a:rPr>
              <a:t>{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System.out.println</a:t>
            </a:r>
            <a:r>
              <a:rPr lang="en-US" dirty="0" smtClean="0">
                <a:latin typeface="Courier New"/>
                <a:cs typeface="Courier New"/>
              </a:rPr>
              <a:t>(“before function”);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myFunction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System.out.println</a:t>
            </a:r>
            <a:r>
              <a:rPr lang="en-US" dirty="0" smtClean="0">
                <a:latin typeface="Courier New"/>
                <a:cs typeface="Courier New"/>
              </a:rPr>
              <a:t>(“after function”);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};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41762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4038" y="2058550"/>
            <a:ext cx="65172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public class </a:t>
            </a:r>
            <a:r>
              <a:rPr lang="en-US" dirty="0" err="1">
                <a:latin typeface="Courier New"/>
                <a:cs typeface="Courier New"/>
              </a:rPr>
              <a:t>SimpleData</a:t>
            </a:r>
            <a:r>
              <a:rPr lang="en-US" dirty="0">
                <a:latin typeface="Courier New"/>
                <a:cs typeface="Courier New"/>
              </a:rPr>
              <a:t> {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public static void main(String[] </a:t>
            </a:r>
            <a:r>
              <a:rPr lang="en-US" dirty="0" err="1">
                <a:latin typeface="Courier New"/>
                <a:cs typeface="Courier New"/>
              </a:rPr>
              <a:t>args</a:t>
            </a:r>
            <a:r>
              <a:rPr lang="en-US" dirty="0">
                <a:latin typeface="Courier New"/>
                <a:cs typeface="Courier New"/>
              </a:rPr>
              <a:t>) </a:t>
            </a:r>
            <a:r>
              <a:rPr lang="en-US" dirty="0" smtClean="0">
                <a:latin typeface="Courier New"/>
                <a:cs typeface="Courier New"/>
              </a:rPr>
              <a:t>{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//print out integers from 0 to 9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counter = 0;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while (counter &lt; 10) {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System.out.println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++;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};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08039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4038" y="2058550"/>
            <a:ext cx="6517225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public class </a:t>
            </a:r>
            <a:r>
              <a:rPr lang="en-US" dirty="0" err="1">
                <a:latin typeface="Courier New"/>
                <a:cs typeface="Courier New"/>
              </a:rPr>
              <a:t>SimpleData</a:t>
            </a:r>
            <a:r>
              <a:rPr lang="en-US" dirty="0">
                <a:latin typeface="Courier New"/>
                <a:cs typeface="Courier New"/>
              </a:rPr>
              <a:t> {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public static void main(String[] </a:t>
            </a:r>
            <a:r>
              <a:rPr lang="en-US" dirty="0" err="1">
                <a:latin typeface="Courier New"/>
                <a:cs typeface="Courier New"/>
              </a:rPr>
              <a:t>args</a:t>
            </a:r>
            <a:r>
              <a:rPr lang="en-US" dirty="0">
                <a:latin typeface="Courier New"/>
                <a:cs typeface="Courier New"/>
              </a:rPr>
              <a:t>) </a:t>
            </a:r>
            <a:r>
              <a:rPr lang="en-US" dirty="0" smtClean="0">
                <a:latin typeface="Courier New"/>
                <a:cs typeface="Courier New"/>
              </a:rPr>
              <a:t>{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//print out integers from 0 to 9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	for (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i</a:t>
            </a:r>
            <a:r>
              <a:rPr lang="en-US" dirty="0" smtClean="0">
                <a:latin typeface="Courier New"/>
                <a:cs typeface="Courier New"/>
              </a:rPr>
              <a:t> = 0;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&lt; 10;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++) {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System.out.println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};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8334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4038" y="2058550"/>
            <a:ext cx="65172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public class </a:t>
            </a:r>
            <a:r>
              <a:rPr lang="en-US" dirty="0" err="1">
                <a:latin typeface="Courier New"/>
                <a:cs typeface="Courier New"/>
              </a:rPr>
              <a:t>SimpleData</a:t>
            </a:r>
            <a:r>
              <a:rPr lang="en-US" dirty="0">
                <a:latin typeface="Courier New"/>
                <a:cs typeface="Courier New"/>
              </a:rPr>
              <a:t> {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public static void main(String[] </a:t>
            </a:r>
            <a:r>
              <a:rPr lang="en-US" dirty="0" err="1">
                <a:latin typeface="Courier New"/>
                <a:cs typeface="Courier New"/>
              </a:rPr>
              <a:t>args</a:t>
            </a:r>
            <a:r>
              <a:rPr lang="en-US" dirty="0">
                <a:latin typeface="Courier New"/>
                <a:cs typeface="Courier New"/>
              </a:rPr>
              <a:t>) </a:t>
            </a:r>
            <a:r>
              <a:rPr lang="en-US" dirty="0" smtClean="0">
                <a:latin typeface="Courier New"/>
                <a:cs typeface="Courier New"/>
              </a:rPr>
              <a:t>{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counter = 5;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if (counter &lt; 5) {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System.out.println</a:t>
            </a:r>
            <a:r>
              <a:rPr lang="en-US" dirty="0" smtClean="0">
                <a:latin typeface="Courier New"/>
                <a:cs typeface="Courier New"/>
              </a:rPr>
              <a:t>(“small”);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else {</a:t>
            </a:r>
          </a:p>
          <a:p>
            <a:r>
              <a:rPr lang="en-US" dirty="0" smtClean="0">
                <a:latin typeface="Courier New"/>
                <a:cs typeface="Courier New"/>
              </a:rPr>
              <a:t>		</a:t>
            </a:r>
            <a:r>
              <a:rPr lang="en-US" dirty="0" err="1" smtClean="0">
                <a:latin typeface="Courier New"/>
                <a:cs typeface="Courier New"/>
              </a:rPr>
              <a:t>System.out.println</a:t>
            </a:r>
            <a:r>
              <a:rPr lang="en-US" dirty="0" smtClean="0">
                <a:latin typeface="Courier New"/>
                <a:cs typeface="Courier New"/>
              </a:rPr>
              <a:t>(“large”);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}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};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00166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Java program to compute the sum of odd integers from 1 to 100 using a for loop.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200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4039" y="2058550"/>
            <a:ext cx="6388933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>
                <a:latin typeface="Courier New"/>
                <a:cs typeface="Courier New"/>
              </a:rPr>
              <a:t>public static void mySum() {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mr-IN" dirty="0" smtClean="0">
                <a:latin typeface="Courier New"/>
                <a:cs typeface="Courier New"/>
              </a:rPr>
              <a:t>int </a:t>
            </a:r>
            <a:r>
              <a:rPr lang="mr-IN" dirty="0">
                <a:latin typeface="Courier New"/>
                <a:cs typeface="Courier New"/>
              </a:rPr>
              <a:t>total = 0;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mr-IN" dirty="0" smtClean="0">
                <a:latin typeface="Courier New"/>
                <a:cs typeface="Courier New"/>
              </a:rPr>
              <a:t>for </a:t>
            </a:r>
            <a:r>
              <a:rPr lang="mr-IN" dirty="0">
                <a:latin typeface="Courier New"/>
                <a:cs typeface="Courier New"/>
              </a:rPr>
              <a:t>(int j = 0; j &lt; 100; j++</a:t>
            </a:r>
            <a:r>
              <a:rPr lang="mr-IN" dirty="0" smtClean="0">
                <a:latin typeface="Courier New"/>
                <a:cs typeface="Courier New"/>
              </a:rPr>
              <a:t>)</a:t>
            </a:r>
            <a:r>
              <a:rPr lang="en-US" dirty="0" smtClean="0">
                <a:latin typeface="Courier New"/>
                <a:cs typeface="Courier New"/>
              </a:rPr>
              <a:t>{</a:t>
            </a:r>
            <a:endParaRPr lang="mr-IN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		</a:t>
            </a:r>
            <a:r>
              <a:rPr lang="mr-IN" dirty="0" smtClean="0">
                <a:latin typeface="Courier New"/>
                <a:cs typeface="Courier New"/>
              </a:rPr>
              <a:t>if </a:t>
            </a:r>
            <a:r>
              <a:rPr lang="mr-IN" dirty="0">
                <a:latin typeface="Courier New"/>
                <a:cs typeface="Courier New"/>
              </a:rPr>
              <a:t>(j % 2 != 0</a:t>
            </a:r>
            <a:r>
              <a:rPr lang="mr-IN" dirty="0" smtClean="0">
                <a:latin typeface="Courier New"/>
                <a:cs typeface="Courier New"/>
              </a:rPr>
              <a:t>)</a:t>
            </a:r>
            <a:r>
              <a:rPr lang="en-US" dirty="0" smtClean="0">
                <a:latin typeface="Courier New"/>
                <a:cs typeface="Courier New"/>
              </a:rPr>
              <a:t> {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</a:t>
            </a:r>
            <a:r>
              <a:rPr lang="mr-IN" dirty="0" smtClean="0">
                <a:latin typeface="Courier New"/>
                <a:cs typeface="Courier New"/>
              </a:rPr>
              <a:t>total </a:t>
            </a:r>
            <a:r>
              <a:rPr lang="mr-IN" dirty="0">
                <a:latin typeface="Courier New"/>
                <a:cs typeface="Courier New"/>
              </a:rPr>
              <a:t>+= j</a:t>
            </a:r>
            <a:r>
              <a:rPr lang="mr-IN" dirty="0" smtClean="0">
                <a:latin typeface="Courier New"/>
                <a:cs typeface="Courier New"/>
              </a:rPr>
              <a:t>;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}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}</a:t>
            </a:r>
            <a:endParaRPr lang="mr-IN" dirty="0">
              <a:latin typeface="Courier New"/>
              <a:cs typeface="Courier New"/>
            </a:endParaRPr>
          </a:p>
          <a:p>
            <a:r>
              <a:rPr lang="mr-IN" dirty="0">
                <a:latin typeface="Courier New"/>
                <a:cs typeface="Courier New"/>
              </a:rPr>
              <a:t>       </a:t>
            </a:r>
            <a:r>
              <a:rPr lang="mr-IN" dirty="0" smtClean="0">
                <a:latin typeface="Courier New"/>
                <a:cs typeface="Courier New"/>
              </a:rPr>
              <a:t>System.out.println</a:t>
            </a:r>
            <a:r>
              <a:rPr lang="mr-IN" dirty="0">
                <a:latin typeface="Courier New"/>
                <a:cs typeface="Courier New"/>
              </a:rPr>
              <a:t>("sum of odds from 0 to 100 " + total);</a:t>
            </a:r>
          </a:p>
          <a:p>
            <a:r>
              <a:rPr lang="mr-IN" dirty="0">
                <a:latin typeface="Courier New"/>
                <a:cs typeface="Courier New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11944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Java program to compute 10 factorial using a while loop.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3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5023" y="2058550"/>
            <a:ext cx="7077166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p</a:t>
            </a:r>
            <a:r>
              <a:rPr lang="en-US" dirty="0" smtClean="0">
                <a:latin typeface="Courier New"/>
                <a:cs typeface="Courier New"/>
              </a:rPr>
              <a:t>ublic static void </a:t>
            </a:r>
            <a:r>
              <a:rPr lang="en-US" dirty="0" err="1" smtClean="0">
                <a:latin typeface="Courier New"/>
                <a:cs typeface="Courier New"/>
              </a:rPr>
              <a:t>myFactorial</a:t>
            </a:r>
            <a:r>
              <a:rPr lang="en-US" dirty="0" smtClean="0">
                <a:latin typeface="Courier New"/>
                <a:cs typeface="Courier New"/>
              </a:rPr>
              <a:t>() {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mr-IN" dirty="0" smtClean="0">
                <a:latin typeface="Courier New"/>
                <a:cs typeface="Courier New"/>
              </a:rPr>
              <a:t>int </a:t>
            </a:r>
            <a:r>
              <a:rPr lang="mr-IN" dirty="0">
                <a:latin typeface="Courier New"/>
                <a:cs typeface="Courier New"/>
              </a:rPr>
              <a:t>i = 10;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mr-IN" dirty="0" smtClean="0">
                <a:latin typeface="Courier New"/>
                <a:cs typeface="Courier New"/>
              </a:rPr>
              <a:t>int </a:t>
            </a:r>
            <a:r>
              <a:rPr lang="mr-IN" dirty="0">
                <a:latin typeface="Courier New"/>
                <a:cs typeface="Courier New"/>
              </a:rPr>
              <a:t>fact = 1;</a:t>
            </a:r>
          </a:p>
          <a:p>
            <a:endParaRPr lang="mr-IN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mr-IN" dirty="0" smtClean="0">
                <a:latin typeface="Courier New"/>
                <a:cs typeface="Courier New"/>
              </a:rPr>
              <a:t>while </a:t>
            </a:r>
            <a:r>
              <a:rPr lang="mr-IN" dirty="0">
                <a:latin typeface="Courier New"/>
                <a:cs typeface="Courier New"/>
              </a:rPr>
              <a:t>(i &gt; 0) {</a:t>
            </a:r>
          </a:p>
          <a:p>
            <a:r>
              <a:rPr lang="en-US" dirty="0" smtClean="0">
                <a:latin typeface="Courier New"/>
                <a:cs typeface="Courier New"/>
              </a:rPr>
              <a:t>		</a:t>
            </a:r>
            <a:r>
              <a:rPr lang="mr-IN" dirty="0" smtClean="0">
                <a:latin typeface="Courier New"/>
                <a:cs typeface="Courier New"/>
              </a:rPr>
              <a:t>fact </a:t>
            </a:r>
            <a:r>
              <a:rPr lang="mr-IN" dirty="0">
                <a:latin typeface="Courier New"/>
                <a:cs typeface="Courier New"/>
              </a:rPr>
              <a:t>= fact * i;</a:t>
            </a:r>
          </a:p>
          <a:p>
            <a:r>
              <a:rPr lang="en-US" dirty="0" smtClean="0">
                <a:latin typeface="Courier New"/>
                <a:cs typeface="Courier New"/>
              </a:rPr>
              <a:t>		</a:t>
            </a:r>
            <a:r>
              <a:rPr lang="mr-IN" dirty="0" smtClean="0">
                <a:latin typeface="Courier New"/>
                <a:cs typeface="Courier New"/>
              </a:rPr>
              <a:t>i</a:t>
            </a:r>
            <a:r>
              <a:rPr lang="mr-IN" dirty="0">
                <a:latin typeface="Courier New"/>
                <a:cs typeface="Courier New"/>
              </a:rPr>
              <a:t>--;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mr-IN" dirty="0" smtClean="0">
                <a:latin typeface="Courier New"/>
                <a:cs typeface="Courier New"/>
              </a:rPr>
              <a:t>}</a:t>
            </a:r>
            <a:endParaRPr lang="mr-IN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mr-IN" dirty="0" smtClean="0">
                <a:latin typeface="Courier New"/>
                <a:cs typeface="Courier New"/>
              </a:rPr>
              <a:t>System.out.println</a:t>
            </a:r>
            <a:r>
              <a:rPr lang="mr-IN" dirty="0">
                <a:latin typeface="Courier New"/>
                <a:cs typeface="Courier New"/>
              </a:rPr>
              <a:t>("10 factorial " </a:t>
            </a:r>
            <a:r>
              <a:rPr lang="mr-IN" dirty="0" smtClean="0">
                <a:latin typeface="Courier New"/>
                <a:cs typeface="Courier New"/>
              </a:rPr>
              <a:t>+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mr-IN" dirty="0" smtClean="0">
                <a:latin typeface="Courier New"/>
                <a:cs typeface="Courier New"/>
              </a:rPr>
              <a:t>fact</a:t>
            </a:r>
            <a:r>
              <a:rPr lang="mr-IN" dirty="0">
                <a:latin typeface="Courier New"/>
                <a:cs typeface="Courier New"/>
              </a:rPr>
              <a:t>)</a:t>
            </a:r>
            <a:r>
              <a:rPr lang="mr-IN" dirty="0" smtClean="0">
                <a:latin typeface="Courier New"/>
                <a:cs typeface="Courier New"/>
              </a:rPr>
              <a:t>;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1236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119257"/>
            <a:ext cx="6196405" cy="1023525"/>
          </a:xfrm>
        </p:spPr>
        <p:txBody>
          <a:bodyPr/>
          <a:lstStyle/>
          <a:p>
            <a:r>
              <a:rPr lang="en-US" dirty="0" smtClean="0"/>
              <a:t>Use nested for loops to produce the following output.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91157" y="3296715"/>
            <a:ext cx="5029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2 1</a:t>
            </a:r>
          </a:p>
          <a:p>
            <a:r>
              <a:rPr lang="en-US" dirty="0" smtClean="0"/>
              <a:t>3 2 1</a:t>
            </a:r>
          </a:p>
          <a:p>
            <a:r>
              <a:rPr lang="en-US" dirty="0" smtClean="0"/>
              <a:t>4 3 2 1</a:t>
            </a:r>
          </a:p>
          <a:p>
            <a:r>
              <a:rPr lang="en-US" dirty="0" smtClean="0"/>
              <a:t>5 4 3 2 1</a:t>
            </a:r>
          </a:p>
          <a:p>
            <a:r>
              <a:rPr lang="en-US" dirty="0" smtClean="0"/>
              <a:t>6 5 4 3 2 1</a:t>
            </a:r>
          </a:p>
          <a:p>
            <a:r>
              <a:rPr lang="en-US" dirty="0" smtClean="0"/>
              <a:t>7 6 5 4 3 2 1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82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7402" y="2167878"/>
            <a:ext cx="6212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>
                <a:latin typeface="Courier New"/>
                <a:cs typeface="Courier New"/>
              </a:rPr>
              <a:t> public static void funPrint1() {</a:t>
            </a:r>
          </a:p>
          <a:p>
            <a:r>
              <a:rPr lang="mr-IN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mr-IN" dirty="0" smtClean="0">
                <a:latin typeface="Courier New"/>
                <a:cs typeface="Courier New"/>
              </a:rPr>
              <a:t>for </a:t>
            </a:r>
            <a:r>
              <a:rPr lang="mr-IN" dirty="0">
                <a:latin typeface="Courier New"/>
                <a:cs typeface="Courier New"/>
              </a:rPr>
              <a:t>(int i = 0; i &lt; 8; i++) {</a:t>
            </a:r>
          </a:p>
          <a:p>
            <a:r>
              <a:rPr lang="en-US" dirty="0" smtClean="0">
                <a:latin typeface="Courier New"/>
                <a:cs typeface="Courier New"/>
              </a:rPr>
              <a:t>		</a:t>
            </a:r>
            <a:r>
              <a:rPr lang="mr-IN" dirty="0" smtClean="0">
                <a:latin typeface="Courier New"/>
                <a:cs typeface="Courier New"/>
              </a:rPr>
              <a:t>for </a:t>
            </a:r>
            <a:r>
              <a:rPr lang="mr-IN" dirty="0">
                <a:latin typeface="Courier New"/>
                <a:cs typeface="Courier New"/>
              </a:rPr>
              <a:t>(int j = i; j &gt; 0; j--) {</a:t>
            </a:r>
          </a:p>
          <a:p>
            <a:r>
              <a:rPr lang="mr-IN" dirty="0">
                <a:latin typeface="Courier New"/>
                <a:cs typeface="Courier New"/>
              </a:rPr>
              <a:t>                System.out.print(j + " ");</a:t>
            </a:r>
          </a:p>
          <a:p>
            <a:r>
              <a:rPr lang="mr-IN" dirty="0">
                <a:latin typeface="Courier New"/>
                <a:cs typeface="Courier New"/>
              </a:rPr>
              <a:t>            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mr-IN" dirty="0" smtClean="0">
                <a:latin typeface="Courier New"/>
                <a:cs typeface="Courier New"/>
              </a:rPr>
              <a:t>}</a:t>
            </a:r>
            <a:endParaRPr lang="mr-IN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mr-IN" dirty="0" smtClean="0">
                <a:latin typeface="Courier New"/>
                <a:cs typeface="Courier New"/>
              </a:rPr>
              <a:t>System.out.println</a:t>
            </a:r>
            <a:r>
              <a:rPr lang="mr-IN" dirty="0">
                <a:latin typeface="Courier New"/>
                <a:cs typeface="Courier New"/>
              </a:rPr>
              <a:t>();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mr-IN" dirty="0" smtClean="0">
                <a:latin typeface="Courier New"/>
                <a:cs typeface="Courier New"/>
              </a:rPr>
              <a:t>}</a:t>
            </a:r>
            <a:endParaRPr lang="mr-IN" dirty="0">
              <a:latin typeface="Courier New"/>
              <a:cs typeface="Courier New"/>
            </a:endParaRPr>
          </a:p>
          <a:p>
            <a:r>
              <a:rPr lang="mr-IN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249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5023" y="2283328"/>
            <a:ext cx="6965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 err="1" smtClean="0">
                <a:latin typeface="Courier New"/>
                <a:cs typeface="Courier New"/>
              </a:rPr>
              <a:t>nt</a:t>
            </a:r>
            <a:r>
              <a:rPr lang="en-US" dirty="0" smtClean="0">
                <a:latin typeface="Courier New"/>
                <a:cs typeface="Courier New"/>
              </a:rPr>
              <a:t> I = 4; //comment to the end of the line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/* 	This is a multi-line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comment. 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The compiler ignores all of this text */</a:t>
            </a:r>
          </a:p>
        </p:txBody>
      </p:sp>
    </p:spTree>
    <p:extLst>
      <p:ext uri="{BB962C8B-B14F-4D97-AF65-F5344CB8AC3E}">
        <p14:creationId xmlns:p14="http://schemas.microsoft.com/office/powerpoint/2010/main" val="4051777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119257"/>
            <a:ext cx="6196405" cy="1113319"/>
          </a:xfrm>
        </p:spPr>
        <p:txBody>
          <a:bodyPr/>
          <a:lstStyle/>
          <a:p>
            <a:r>
              <a:rPr lang="en-US" dirty="0" smtClean="0"/>
              <a:t>Use nested while loops to produce the following output.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91157" y="3296715"/>
            <a:ext cx="5029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1 2 3 4 5 6 7</a:t>
            </a:r>
          </a:p>
          <a:p>
            <a:r>
              <a:rPr lang="en-US" dirty="0" smtClean="0"/>
              <a:t>1 2 3 4 5 6</a:t>
            </a:r>
          </a:p>
          <a:p>
            <a:r>
              <a:rPr lang="en-US" dirty="0" smtClean="0"/>
              <a:t>1 2 3 4 5 </a:t>
            </a:r>
          </a:p>
          <a:p>
            <a:r>
              <a:rPr lang="en-US" dirty="0" smtClean="0"/>
              <a:t>1 2 3 4</a:t>
            </a:r>
          </a:p>
          <a:p>
            <a:r>
              <a:rPr lang="en-US" dirty="0" smtClean="0"/>
              <a:t>1 2 3</a:t>
            </a:r>
          </a:p>
          <a:p>
            <a:r>
              <a:rPr lang="en-US" dirty="0" smtClean="0"/>
              <a:t>1 2</a:t>
            </a:r>
          </a:p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40667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1744" y="2270500"/>
            <a:ext cx="6238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/>
              <a:t> </a:t>
            </a:r>
            <a:r>
              <a:rPr lang="mr-IN" dirty="0">
                <a:latin typeface="Courier New"/>
                <a:cs typeface="Courier New"/>
              </a:rPr>
              <a:t>public static void funPrint2() {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mr-IN" dirty="0" smtClean="0">
                <a:latin typeface="Courier New"/>
                <a:cs typeface="Courier New"/>
              </a:rPr>
              <a:t>for </a:t>
            </a:r>
            <a:r>
              <a:rPr lang="mr-IN" dirty="0">
                <a:latin typeface="Courier New"/>
                <a:cs typeface="Courier New"/>
              </a:rPr>
              <a:t>(int i = 7; i &gt; 0; i--) {</a:t>
            </a:r>
          </a:p>
          <a:p>
            <a:r>
              <a:rPr lang="mr-IN" dirty="0">
                <a:latin typeface="Courier New"/>
                <a:cs typeface="Courier New"/>
              </a:rPr>
              <a:t>            for (int j = 1; j &lt;= i; j++) {</a:t>
            </a:r>
          </a:p>
          <a:p>
            <a:r>
              <a:rPr lang="mr-IN" dirty="0">
                <a:latin typeface="Courier New"/>
                <a:cs typeface="Courier New"/>
              </a:rPr>
              <a:t>                System.out.print(j + " ");</a:t>
            </a:r>
          </a:p>
          <a:p>
            <a:r>
              <a:rPr lang="mr-IN" dirty="0">
                <a:latin typeface="Courier New"/>
                <a:cs typeface="Courier New"/>
              </a:rPr>
              <a:t>            }</a:t>
            </a:r>
          </a:p>
          <a:p>
            <a:r>
              <a:rPr lang="mr-IN" dirty="0">
                <a:latin typeface="Courier New"/>
                <a:cs typeface="Courier New"/>
              </a:rPr>
              <a:t>       </a:t>
            </a:r>
            <a:r>
              <a:rPr lang="mr-IN" dirty="0" smtClean="0">
                <a:latin typeface="Courier New"/>
                <a:cs typeface="Courier New"/>
              </a:rPr>
              <a:t>System.out.println</a:t>
            </a:r>
            <a:r>
              <a:rPr lang="mr-IN" dirty="0">
                <a:latin typeface="Courier New"/>
                <a:cs typeface="Courier New"/>
              </a:rPr>
              <a:t>();</a:t>
            </a:r>
          </a:p>
          <a:p>
            <a:r>
              <a:rPr lang="mr-IN" dirty="0">
                <a:latin typeface="Courier New"/>
                <a:cs typeface="Courier New"/>
              </a:rPr>
              <a:t>       </a:t>
            </a:r>
            <a:r>
              <a:rPr lang="mr-IN" dirty="0" smtClean="0">
                <a:latin typeface="Courier New"/>
                <a:cs typeface="Courier New"/>
              </a:rPr>
              <a:t>}</a:t>
            </a:r>
            <a:endParaRPr lang="mr-IN" dirty="0">
              <a:latin typeface="Courier New"/>
              <a:cs typeface="Courier New"/>
            </a:endParaRPr>
          </a:p>
          <a:p>
            <a:r>
              <a:rPr lang="mr-IN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3357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7259" y="2257672"/>
            <a:ext cx="68030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b</a:t>
            </a:r>
            <a:r>
              <a:rPr lang="mr-IN" sz="2000" dirty="0" smtClean="0">
                <a:latin typeface="Courier New"/>
                <a:cs typeface="Courier New"/>
              </a:rPr>
              <a:t>yte </a:t>
            </a: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	</a:t>
            </a:r>
            <a:r>
              <a:rPr lang="mr-IN" sz="2000" dirty="0" smtClean="0">
                <a:latin typeface="Courier New"/>
                <a:cs typeface="Courier New"/>
              </a:rPr>
              <a:t>b </a:t>
            </a:r>
            <a:r>
              <a:rPr lang="mr-IN" sz="2000" dirty="0">
                <a:latin typeface="Courier New"/>
                <a:cs typeface="Courier New"/>
              </a:rPr>
              <a:t>= 2</a:t>
            </a:r>
            <a:r>
              <a:rPr lang="mr-IN" sz="2000" dirty="0" smtClean="0">
                <a:latin typeface="Courier New"/>
                <a:cs typeface="Courier New"/>
              </a:rPr>
              <a:t>;</a:t>
            </a: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	</a:t>
            </a:r>
            <a:r>
              <a:rPr lang="mr-IN" sz="2000" dirty="0" smtClean="0">
                <a:latin typeface="Courier New"/>
                <a:cs typeface="Courier New"/>
              </a:rPr>
              <a:t>/</a:t>
            </a:r>
            <a:r>
              <a:rPr lang="mr-IN" sz="2000" dirty="0">
                <a:latin typeface="Courier New"/>
                <a:cs typeface="Courier New"/>
              </a:rPr>
              <a:t>/ 8 bits</a:t>
            </a:r>
          </a:p>
          <a:p>
            <a:r>
              <a:rPr lang="mr-IN" sz="2000" dirty="0" smtClean="0">
                <a:latin typeface="Courier New"/>
                <a:cs typeface="Courier New"/>
              </a:rPr>
              <a:t>short </a:t>
            </a:r>
            <a:r>
              <a:rPr lang="en-US" sz="2000" dirty="0" smtClean="0">
                <a:latin typeface="Courier New"/>
                <a:cs typeface="Courier New"/>
              </a:rPr>
              <a:t>	</a:t>
            </a:r>
            <a:r>
              <a:rPr lang="mr-IN" sz="2000" dirty="0" smtClean="0">
                <a:latin typeface="Courier New"/>
                <a:cs typeface="Courier New"/>
              </a:rPr>
              <a:t>s </a:t>
            </a:r>
            <a:r>
              <a:rPr lang="mr-IN" sz="2000" dirty="0">
                <a:latin typeface="Courier New"/>
                <a:cs typeface="Courier New"/>
              </a:rPr>
              <a:t>= 55</a:t>
            </a:r>
            <a:r>
              <a:rPr lang="mr-IN" sz="2000" dirty="0" smtClean="0">
                <a:latin typeface="Courier New"/>
                <a:cs typeface="Courier New"/>
              </a:rPr>
              <a:t>;</a:t>
            </a:r>
            <a:r>
              <a:rPr lang="en-US" sz="2000" dirty="0" smtClean="0">
                <a:latin typeface="Courier New"/>
                <a:cs typeface="Courier New"/>
              </a:rPr>
              <a:t>		</a:t>
            </a:r>
            <a:r>
              <a:rPr lang="mr-IN" sz="2000" dirty="0" smtClean="0">
                <a:latin typeface="Courier New"/>
                <a:cs typeface="Courier New"/>
              </a:rPr>
              <a:t>/</a:t>
            </a:r>
            <a:r>
              <a:rPr lang="mr-IN" sz="2000" dirty="0">
                <a:latin typeface="Courier New"/>
                <a:cs typeface="Courier New"/>
              </a:rPr>
              <a:t>/ 16</a:t>
            </a:r>
          </a:p>
          <a:p>
            <a:r>
              <a:rPr lang="en-US" sz="2000" dirty="0">
                <a:latin typeface="Courier New"/>
                <a:cs typeface="Courier New"/>
              </a:rPr>
              <a:t>i</a:t>
            </a:r>
            <a:r>
              <a:rPr lang="mr-IN" sz="2000" dirty="0" smtClean="0">
                <a:latin typeface="Courier New"/>
                <a:cs typeface="Courier New"/>
              </a:rPr>
              <a:t>nt</a:t>
            </a:r>
            <a:r>
              <a:rPr lang="en-US" sz="2000" dirty="0" smtClean="0">
                <a:latin typeface="Courier New"/>
                <a:cs typeface="Courier New"/>
              </a:rPr>
              <a:t>	</a:t>
            </a:r>
            <a:r>
              <a:rPr lang="mr-IN" sz="2000" dirty="0" smtClean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	</a:t>
            </a:r>
            <a:r>
              <a:rPr lang="mr-IN" sz="2000" dirty="0" smtClean="0">
                <a:latin typeface="Courier New"/>
                <a:cs typeface="Courier New"/>
              </a:rPr>
              <a:t>i </a:t>
            </a:r>
            <a:r>
              <a:rPr lang="mr-IN" sz="2000" dirty="0">
                <a:latin typeface="Courier New"/>
                <a:cs typeface="Courier New"/>
              </a:rPr>
              <a:t>= 36543; </a:t>
            </a:r>
            <a:r>
              <a:rPr lang="en-US" sz="2000" dirty="0" smtClean="0">
                <a:latin typeface="Courier New"/>
                <a:cs typeface="Courier New"/>
              </a:rPr>
              <a:t>		</a:t>
            </a:r>
            <a:r>
              <a:rPr lang="mr-IN" sz="2000" dirty="0" smtClean="0">
                <a:latin typeface="Courier New"/>
                <a:cs typeface="Courier New"/>
              </a:rPr>
              <a:t>/</a:t>
            </a:r>
            <a:r>
              <a:rPr lang="mr-IN" sz="2000" dirty="0">
                <a:latin typeface="Courier New"/>
                <a:cs typeface="Courier New"/>
              </a:rPr>
              <a:t>/ 32</a:t>
            </a:r>
          </a:p>
          <a:p>
            <a:r>
              <a:rPr lang="en-US" sz="2000" dirty="0">
                <a:latin typeface="Courier New"/>
                <a:cs typeface="Courier New"/>
              </a:rPr>
              <a:t>l</a:t>
            </a:r>
            <a:r>
              <a:rPr lang="mr-IN" sz="2000" dirty="0" smtClean="0">
                <a:latin typeface="Courier New"/>
                <a:cs typeface="Courier New"/>
              </a:rPr>
              <a:t>ong</a:t>
            </a:r>
            <a:r>
              <a:rPr lang="en-US" sz="2000" dirty="0" smtClean="0">
                <a:latin typeface="Courier New"/>
                <a:cs typeface="Courier New"/>
              </a:rPr>
              <a:t>	</a:t>
            </a:r>
            <a:r>
              <a:rPr lang="mr-IN" sz="2000" dirty="0" smtClean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	</a:t>
            </a:r>
            <a:r>
              <a:rPr lang="mr-IN" sz="2000" dirty="0" smtClean="0">
                <a:latin typeface="Courier New"/>
                <a:cs typeface="Courier New"/>
              </a:rPr>
              <a:t>l </a:t>
            </a:r>
            <a:r>
              <a:rPr lang="mr-IN" sz="2000" dirty="0">
                <a:latin typeface="Courier New"/>
                <a:cs typeface="Courier New"/>
              </a:rPr>
              <a:t>= </a:t>
            </a:r>
            <a:r>
              <a:rPr lang="mr-IN" sz="2000" dirty="0" smtClean="0">
                <a:latin typeface="Courier New"/>
                <a:cs typeface="Courier New"/>
              </a:rPr>
              <a:t>900000000L;</a:t>
            </a:r>
            <a:r>
              <a:rPr lang="en-US" sz="2000" dirty="0" smtClean="0">
                <a:latin typeface="Courier New"/>
                <a:cs typeface="Courier New"/>
              </a:rPr>
              <a:t>	</a:t>
            </a:r>
            <a:r>
              <a:rPr lang="mr-IN" sz="2000" dirty="0" smtClean="0">
                <a:latin typeface="Courier New"/>
                <a:cs typeface="Courier New"/>
              </a:rPr>
              <a:t>/</a:t>
            </a:r>
            <a:r>
              <a:rPr lang="mr-IN" sz="2000" dirty="0">
                <a:latin typeface="Courier New"/>
                <a:cs typeface="Courier New"/>
              </a:rPr>
              <a:t>/ 64</a:t>
            </a:r>
          </a:p>
          <a:p>
            <a:r>
              <a:rPr lang="mr-IN" sz="2000" dirty="0" smtClean="0">
                <a:latin typeface="Courier New"/>
                <a:cs typeface="Courier New"/>
              </a:rPr>
              <a:t>float </a:t>
            </a:r>
            <a:r>
              <a:rPr lang="en-US" sz="2000" dirty="0" smtClean="0">
                <a:latin typeface="Courier New"/>
                <a:cs typeface="Courier New"/>
              </a:rPr>
              <a:t>	</a:t>
            </a:r>
            <a:r>
              <a:rPr lang="mr-IN" sz="2000" dirty="0" smtClean="0">
                <a:latin typeface="Courier New"/>
                <a:cs typeface="Courier New"/>
              </a:rPr>
              <a:t>f </a:t>
            </a:r>
            <a:r>
              <a:rPr lang="mr-IN" sz="2000" dirty="0">
                <a:latin typeface="Courier New"/>
                <a:cs typeface="Courier New"/>
              </a:rPr>
              <a:t>= 3.14F; </a:t>
            </a:r>
            <a:r>
              <a:rPr lang="en-US" sz="2000" dirty="0" smtClean="0">
                <a:latin typeface="Courier New"/>
                <a:cs typeface="Courier New"/>
              </a:rPr>
              <a:t>		</a:t>
            </a:r>
            <a:r>
              <a:rPr lang="mr-IN" sz="2000" dirty="0" smtClean="0">
                <a:latin typeface="Courier New"/>
                <a:cs typeface="Courier New"/>
              </a:rPr>
              <a:t>/</a:t>
            </a:r>
            <a:r>
              <a:rPr lang="mr-IN" sz="2000" dirty="0">
                <a:latin typeface="Courier New"/>
                <a:cs typeface="Courier New"/>
              </a:rPr>
              <a:t>/ 32</a:t>
            </a:r>
          </a:p>
          <a:p>
            <a:r>
              <a:rPr lang="mr-IN" sz="2000" dirty="0" smtClean="0">
                <a:latin typeface="Courier New"/>
                <a:cs typeface="Courier New"/>
              </a:rPr>
              <a:t>double </a:t>
            </a:r>
            <a:r>
              <a:rPr lang="en-US" sz="2000" dirty="0" smtClean="0">
                <a:latin typeface="Courier New"/>
                <a:cs typeface="Courier New"/>
              </a:rPr>
              <a:t>	</a:t>
            </a:r>
            <a:r>
              <a:rPr lang="mr-IN" sz="2000" dirty="0" smtClean="0">
                <a:latin typeface="Courier New"/>
                <a:cs typeface="Courier New"/>
              </a:rPr>
              <a:t>d </a:t>
            </a:r>
            <a:r>
              <a:rPr lang="mr-IN" sz="2000" dirty="0">
                <a:latin typeface="Courier New"/>
                <a:cs typeface="Courier New"/>
              </a:rPr>
              <a:t>= 1.5E24; </a:t>
            </a:r>
            <a:r>
              <a:rPr lang="en-US" sz="2000" dirty="0" smtClean="0">
                <a:latin typeface="Courier New"/>
                <a:cs typeface="Courier New"/>
              </a:rPr>
              <a:t>	</a:t>
            </a:r>
            <a:r>
              <a:rPr lang="mr-IN" sz="2000" dirty="0" smtClean="0">
                <a:latin typeface="Courier New"/>
                <a:cs typeface="Courier New"/>
              </a:rPr>
              <a:t>/</a:t>
            </a:r>
            <a:r>
              <a:rPr lang="mr-IN" sz="2000" dirty="0">
                <a:latin typeface="Courier New"/>
                <a:cs typeface="Courier New"/>
              </a:rPr>
              <a:t>/ 64</a:t>
            </a:r>
          </a:p>
          <a:p>
            <a:r>
              <a:rPr lang="mr-IN" sz="2000" dirty="0" smtClean="0">
                <a:latin typeface="Courier New"/>
                <a:cs typeface="Courier New"/>
              </a:rPr>
              <a:t>boolean </a:t>
            </a:r>
            <a:r>
              <a:rPr lang="en-US" sz="2000" dirty="0" smtClean="0">
                <a:latin typeface="Courier New"/>
                <a:cs typeface="Courier New"/>
              </a:rPr>
              <a:t>	</a:t>
            </a:r>
            <a:r>
              <a:rPr lang="mr-IN" sz="2000" dirty="0" smtClean="0">
                <a:latin typeface="Courier New"/>
                <a:cs typeface="Courier New"/>
              </a:rPr>
              <a:t>bo </a:t>
            </a:r>
            <a:r>
              <a:rPr lang="mr-IN" sz="2000" dirty="0">
                <a:latin typeface="Courier New"/>
                <a:cs typeface="Courier New"/>
              </a:rPr>
              <a:t>= true; </a:t>
            </a:r>
            <a:r>
              <a:rPr lang="en-US" sz="2000" dirty="0" smtClean="0">
                <a:latin typeface="Courier New"/>
                <a:cs typeface="Courier New"/>
              </a:rPr>
              <a:t>		</a:t>
            </a:r>
            <a:r>
              <a:rPr lang="mr-IN" sz="2000" dirty="0" smtClean="0">
                <a:latin typeface="Courier New"/>
                <a:cs typeface="Courier New"/>
              </a:rPr>
              <a:t>/</a:t>
            </a:r>
            <a:r>
              <a:rPr lang="mr-IN" sz="2000" dirty="0">
                <a:latin typeface="Courier New"/>
                <a:cs typeface="Courier New"/>
              </a:rPr>
              <a:t>/ 1</a:t>
            </a:r>
          </a:p>
          <a:p>
            <a:r>
              <a:rPr lang="mr-IN" sz="2000" dirty="0" smtClean="0">
                <a:latin typeface="Courier New"/>
                <a:cs typeface="Courier New"/>
              </a:rPr>
              <a:t>char </a:t>
            </a:r>
            <a:r>
              <a:rPr lang="en-US" sz="2000" dirty="0" smtClean="0">
                <a:latin typeface="Courier New"/>
                <a:cs typeface="Courier New"/>
              </a:rPr>
              <a:t>		</a:t>
            </a:r>
            <a:r>
              <a:rPr lang="mr-IN" sz="2000" dirty="0" smtClean="0">
                <a:latin typeface="Courier New"/>
                <a:cs typeface="Courier New"/>
              </a:rPr>
              <a:t>ch </a:t>
            </a:r>
            <a:r>
              <a:rPr lang="mr-IN" sz="2000" dirty="0">
                <a:latin typeface="Courier New"/>
                <a:cs typeface="Courier New"/>
              </a:rPr>
              <a:t>= 'a'; </a:t>
            </a:r>
            <a:r>
              <a:rPr lang="en-US" sz="2000" dirty="0" smtClean="0">
                <a:latin typeface="Courier New"/>
                <a:cs typeface="Courier New"/>
              </a:rPr>
              <a:t>		</a:t>
            </a:r>
            <a:r>
              <a:rPr lang="mr-IN" sz="2000" dirty="0" smtClean="0">
                <a:latin typeface="Courier New"/>
                <a:cs typeface="Courier New"/>
              </a:rPr>
              <a:t>/</a:t>
            </a:r>
            <a:r>
              <a:rPr lang="mr-IN" sz="2000" dirty="0">
                <a:latin typeface="Courier New"/>
                <a:cs typeface="Courier New"/>
              </a:rPr>
              <a:t>/ 16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4161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67794" y="2270500"/>
            <a:ext cx="60297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System.out.println</a:t>
            </a:r>
            <a:r>
              <a:rPr lang="en-US" dirty="0">
                <a:latin typeface="Courier New"/>
                <a:cs typeface="Courier New"/>
              </a:rPr>
              <a:t>("byte:" + b);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System.out.println</a:t>
            </a:r>
            <a:r>
              <a:rPr lang="en-US" dirty="0">
                <a:latin typeface="Courier New"/>
                <a:cs typeface="Courier New"/>
              </a:rPr>
              <a:t>("short:" + s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System.out.println</a:t>
            </a:r>
            <a:r>
              <a:rPr lang="en-US" dirty="0">
                <a:latin typeface="Courier New"/>
                <a:cs typeface="Courier New"/>
              </a:rPr>
              <a:t>("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:" +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System.out.println</a:t>
            </a:r>
            <a:r>
              <a:rPr lang="en-US" dirty="0">
                <a:latin typeface="Courier New"/>
                <a:cs typeface="Courier New"/>
              </a:rPr>
              <a:t>("long:" + l);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System.out.println</a:t>
            </a:r>
            <a:r>
              <a:rPr lang="en-US" dirty="0">
                <a:latin typeface="Courier New"/>
                <a:cs typeface="Courier New"/>
              </a:rPr>
              <a:t>("float:" + f);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System.out.println</a:t>
            </a:r>
            <a:r>
              <a:rPr lang="en-US" dirty="0">
                <a:latin typeface="Courier New"/>
                <a:cs typeface="Courier New"/>
              </a:rPr>
              <a:t>("double:" + d);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System.out.println</a:t>
            </a:r>
            <a:r>
              <a:rPr lang="en-US" dirty="0">
                <a:latin typeface="Courier New"/>
                <a:cs typeface="Courier New"/>
              </a:rPr>
              <a:t>("</a:t>
            </a:r>
            <a:r>
              <a:rPr lang="en-US" dirty="0" err="1">
                <a:latin typeface="Courier New"/>
                <a:cs typeface="Courier New"/>
              </a:rPr>
              <a:t>boolean</a:t>
            </a:r>
            <a:r>
              <a:rPr lang="en-US" dirty="0">
                <a:latin typeface="Courier New"/>
                <a:cs typeface="Courier New"/>
              </a:rPr>
              <a:t>:" + </a:t>
            </a:r>
            <a:r>
              <a:rPr lang="en-US" dirty="0" err="1">
                <a:latin typeface="Courier New"/>
                <a:cs typeface="Courier New"/>
              </a:rPr>
              <a:t>bo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System.out.println</a:t>
            </a:r>
            <a:r>
              <a:rPr lang="en-US" dirty="0">
                <a:latin typeface="Courier New"/>
                <a:cs typeface="Courier New"/>
              </a:rPr>
              <a:t>("char:" + </a:t>
            </a:r>
            <a:r>
              <a:rPr lang="en-US" dirty="0" err="1">
                <a:latin typeface="Courier New"/>
                <a:cs typeface="Courier New"/>
              </a:rPr>
              <a:t>ch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27565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java program to create and print one out of each primitive data type as shown in the previous two slides.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3451" y="3360853"/>
            <a:ext cx="6517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public class </a:t>
            </a:r>
            <a:r>
              <a:rPr lang="en-US" dirty="0" err="1">
                <a:latin typeface="Courier New"/>
                <a:cs typeface="Courier New"/>
              </a:rPr>
              <a:t>SimpleData</a:t>
            </a:r>
            <a:r>
              <a:rPr lang="en-US" dirty="0">
                <a:latin typeface="Courier New"/>
                <a:cs typeface="Courier New"/>
              </a:rPr>
              <a:t> {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public static void main(String[] </a:t>
            </a:r>
            <a:r>
              <a:rPr lang="en-US" dirty="0" err="1">
                <a:latin typeface="Courier New"/>
                <a:cs typeface="Courier New"/>
              </a:rPr>
              <a:t>args</a:t>
            </a:r>
            <a:r>
              <a:rPr lang="en-US" dirty="0">
                <a:latin typeface="Courier New"/>
                <a:cs typeface="Courier New"/>
              </a:rPr>
              <a:t>) </a:t>
            </a:r>
            <a:r>
              <a:rPr lang="en-US" dirty="0" smtClean="0">
                <a:latin typeface="Courier New"/>
                <a:cs typeface="Courier New"/>
              </a:rPr>
              <a:t>{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};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6723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Addition		+</a:t>
            </a:r>
          </a:p>
          <a:p>
            <a:r>
              <a:rPr lang="en-US" dirty="0" smtClean="0"/>
              <a:t>Subtraction		-</a:t>
            </a:r>
          </a:p>
          <a:p>
            <a:r>
              <a:rPr lang="en-US" dirty="0" smtClean="0"/>
              <a:t>Increment		++</a:t>
            </a:r>
          </a:p>
          <a:p>
            <a:r>
              <a:rPr lang="en-US" dirty="0" smtClean="0"/>
              <a:t>Decrement		--</a:t>
            </a:r>
          </a:p>
          <a:p>
            <a:r>
              <a:rPr lang="en-US" dirty="0" smtClean="0"/>
              <a:t>Multiplication	*</a:t>
            </a:r>
          </a:p>
          <a:p>
            <a:r>
              <a:rPr lang="en-US" dirty="0" smtClean="0"/>
              <a:t>Division		/</a:t>
            </a:r>
          </a:p>
          <a:p>
            <a:r>
              <a:rPr lang="en-US" dirty="0" smtClean="0"/>
              <a:t>Modulus		%</a:t>
            </a:r>
          </a:p>
          <a:p>
            <a:r>
              <a:rPr lang="en-US" dirty="0" smtClean="0"/>
              <a:t>Equality		==</a:t>
            </a:r>
          </a:p>
          <a:p>
            <a:r>
              <a:rPr lang="en-US" dirty="0" smtClean="0"/>
              <a:t>Inequality		!=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1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37207" y="2321811"/>
            <a:ext cx="57218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A = a + 5;	// same as a += 5;</a:t>
            </a:r>
          </a:p>
          <a:p>
            <a:r>
              <a:rPr lang="en-US" dirty="0" smtClean="0">
                <a:latin typeface="Courier New"/>
                <a:cs typeface="Courier New"/>
              </a:rPr>
              <a:t>A = a </a:t>
            </a:r>
            <a:r>
              <a:rPr lang="mr-IN" dirty="0" smtClean="0">
                <a:latin typeface="Courier New"/>
                <a:cs typeface="Courier New"/>
              </a:rPr>
              <a:t>–</a:t>
            </a:r>
            <a:r>
              <a:rPr lang="en-US" dirty="0" smtClean="0">
                <a:latin typeface="Courier New"/>
                <a:cs typeface="Courier New"/>
              </a:rPr>
              <a:t> 5;	// same as a -= 5;</a:t>
            </a:r>
          </a:p>
          <a:p>
            <a:r>
              <a:rPr lang="en-US" dirty="0" smtClean="0">
                <a:latin typeface="Courier New"/>
                <a:cs typeface="Courier New"/>
              </a:rPr>
              <a:t>a = a * 5;	// same as a *= 5;</a:t>
            </a:r>
          </a:p>
          <a:p>
            <a:r>
              <a:rPr lang="en-US" dirty="0" smtClean="0">
                <a:latin typeface="Courier New"/>
                <a:cs typeface="Courier New"/>
              </a:rPr>
              <a:t>A = a / 5; 	// same as a /= 5;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56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your program to use several of these operators. Print out before and after values so you confirm that they work as you would expect.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450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5023" y="1795876"/>
            <a:ext cx="69652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>
                <a:latin typeface="Courier New"/>
                <a:cs typeface="Courier New"/>
              </a:rPr>
              <a:t>i </a:t>
            </a:r>
            <a:r>
              <a:rPr lang="mr-IN" dirty="0">
                <a:latin typeface="Courier New"/>
                <a:cs typeface="Courier New"/>
              </a:rPr>
              <a:t>+= 1;</a:t>
            </a:r>
          </a:p>
          <a:p>
            <a:r>
              <a:rPr lang="mr-IN" dirty="0" smtClean="0">
                <a:latin typeface="Courier New"/>
                <a:cs typeface="Courier New"/>
              </a:rPr>
              <a:t>l </a:t>
            </a:r>
            <a:r>
              <a:rPr lang="mr-IN" dirty="0">
                <a:latin typeface="Courier New"/>
                <a:cs typeface="Courier New"/>
              </a:rPr>
              <a:t>+= 1;</a:t>
            </a:r>
          </a:p>
          <a:p>
            <a:r>
              <a:rPr lang="mr-IN" dirty="0" smtClean="0">
                <a:latin typeface="Courier New"/>
                <a:cs typeface="Courier New"/>
              </a:rPr>
              <a:t>f </a:t>
            </a:r>
            <a:r>
              <a:rPr lang="mr-IN" dirty="0">
                <a:latin typeface="Courier New"/>
                <a:cs typeface="Courier New"/>
              </a:rPr>
              <a:t>+= 1;</a:t>
            </a:r>
          </a:p>
          <a:p>
            <a:r>
              <a:rPr lang="mr-IN" dirty="0" smtClean="0">
                <a:latin typeface="Courier New"/>
                <a:cs typeface="Courier New"/>
              </a:rPr>
              <a:t>d </a:t>
            </a:r>
            <a:r>
              <a:rPr lang="mr-IN" dirty="0">
                <a:latin typeface="Courier New"/>
                <a:cs typeface="Courier New"/>
              </a:rPr>
              <a:t>+= 1;</a:t>
            </a:r>
          </a:p>
          <a:p>
            <a:endParaRPr lang="mr-IN" dirty="0">
              <a:latin typeface="Courier New"/>
              <a:cs typeface="Courier New"/>
            </a:endParaRPr>
          </a:p>
          <a:p>
            <a:r>
              <a:rPr lang="mr-IN" dirty="0" smtClean="0">
                <a:latin typeface="Courier New"/>
                <a:cs typeface="Courier New"/>
              </a:rPr>
              <a:t>System.out.println</a:t>
            </a:r>
            <a:r>
              <a:rPr lang="mr-IN" dirty="0">
                <a:latin typeface="Courier New"/>
                <a:cs typeface="Courier New"/>
              </a:rPr>
              <a:t>("int:" + i);</a:t>
            </a:r>
          </a:p>
          <a:p>
            <a:r>
              <a:rPr lang="mr-IN" dirty="0" smtClean="0">
                <a:latin typeface="Courier New"/>
                <a:cs typeface="Courier New"/>
              </a:rPr>
              <a:t>System.out.println</a:t>
            </a:r>
            <a:r>
              <a:rPr lang="mr-IN" dirty="0">
                <a:latin typeface="Courier New"/>
                <a:cs typeface="Courier New"/>
              </a:rPr>
              <a:t>("long:" + l);</a:t>
            </a:r>
          </a:p>
          <a:p>
            <a:r>
              <a:rPr lang="mr-IN" dirty="0" smtClean="0">
                <a:latin typeface="Courier New"/>
                <a:cs typeface="Courier New"/>
              </a:rPr>
              <a:t>System.out.println</a:t>
            </a:r>
            <a:r>
              <a:rPr lang="mr-IN" dirty="0">
                <a:latin typeface="Courier New"/>
                <a:cs typeface="Courier New"/>
              </a:rPr>
              <a:t>("float:" + f);</a:t>
            </a:r>
          </a:p>
          <a:p>
            <a:r>
              <a:rPr lang="mr-IN" dirty="0" smtClean="0">
                <a:latin typeface="Courier New"/>
                <a:cs typeface="Courier New"/>
              </a:rPr>
              <a:t>System.out.println</a:t>
            </a:r>
            <a:r>
              <a:rPr lang="mr-IN" dirty="0">
                <a:latin typeface="Courier New"/>
                <a:cs typeface="Courier New"/>
              </a:rPr>
              <a:t>("double:" + d)</a:t>
            </a:r>
            <a:r>
              <a:rPr lang="mr-IN" dirty="0" smtClean="0">
                <a:latin typeface="Courier New"/>
                <a:cs typeface="Courier New"/>
              </a:rPr>
              <a:t>;</a:t>
            </a:r>
            <a:endParaRPr lang="mr-IN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62544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1178</TotalTime>
  <Words>474</Words>
  <Application>Microsoft Macintosh PowerPoint</Application>
  <PresentationFormat>On-screen Show (4:3)</PresentationFormat>
  <Paragraphs>171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Pushpin</vt:lpstr>
      <vt:lpstr>Week 2</vt:lpstr>
      <vt:lpstr>Comments</vt:lpstr>
      <vt:lpstr>Primitive Data Types</vt:lpstr>
      <vt:lpstr>Printing values</vt:lpstr>
      <vt:lpstr>Exercise 1</vt:lpstr>
      <vt:lpstr>Operators</vt:lpstr>
      <vt:lpstr>Assignment</vt:lpstr>
      <vt:lpstr>Exercise 2</vt:lpstr>
      <vt:lpstr>Solution 2</vt:lpstr>
      <vt:lpstr>Functions</vt:lpstr>
      <vt:lpstr>While Loop</vt:lpstr>
      <vt:lpstr>For Loop</vt:lpstr>
      <vt:lpstr>Conditional</vt:lpstr>
      <vt:lpstr>Exercise 3</vt:lpstr>
      <vt:lpstr>Solution 3</vt:lpstr>
      <vt:lpstr>Exercise 4</vt:lpstr>
      <vt:lpstr>Solution 4</vt:lpstr>
      <vt:lpstr>Exercise 5</vt:lpstr>
      <vt:lpstr>Solution 5</vt:lpstr>
      <vt:lpstr>Exercise 6</vt:lpstr>
      <vt:lpstr>Solution 6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</dc:title>
  <dc:creator>Danko</dc:creator>
  <cp:lastModifiedBy>Danko</cp:lastModifiedBy>
  <cp:revision>36</cp:revision>
  <dcterms:created xsi:type="dcterms:W3CDTF">2018-10-09T00:02:18Z</dcterms:created>
  <dcterms:modified xsi:type="dcterms:W3CDTF">2018-10-09T21:15:18Z</dcterms:modified>
</cp:coreProperties>
</file>