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9" r:id="rId3"/>
    <p:sldId id="262" r:id="rId4"/>
    <p:sldId id="257" r:id="rId5"/>
    <p:sldId id="261" r:id="rId6"/>
    <p:sldId id="258" r:id="rId7"/>
    <p:sldId id="274" r:id="rId8"/>
    <p:sldId id="273" r:id="rId9"/>
    <p:sldId id="269" r:id="rId10"/>
    <p:sldId id="276" r:id="rId11"/>
    <p:sldId id="265" r:id="rId12"/>
    <p:sldId id="279" r:id="rId13"/>
    <p:sldId id="288" r:id="rId14"/>
    <p:sldId id="290" r:id="rId15"/>
    <p:sldId id="291" r:id="rId16"/>
    <p:sldId id="280" r:id="rId17"/>
    <p:sldId id="286" r:id="rId18"/>
    <p:sldId id="281" r:id="rId19"/>
    <p:sldId id="283" r:id="rId20"/>
    <p:sldId id="287" r:id="rId21"/>
    <p:sldId id="294" r:id="rId22"/>
    <p:sldId id="295" r:id="rId23"/>
    <p:sldId id="296" r:id="rId24"/>
    <p:sldId id="285" r:id="rId25"/>
    <p:sldId id="278" r:id="rId26"/>
    <p:sldId id="293" r:id="rId2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rzysztof Danielewicz" initials="KD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Styl jasny 3 — Ak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619" autoAdjust="0"/>
  </p:normalViewPr>
  <p:slideViewPr>
    <p:cSldViewPr snapToGrid="0">
      <p:cViewPr varScale="1">
        <p:scale>
          <a:sx n="96" d="100"/>
          <a:sy n="96" d="100"/>
        </p:scale>
        <p:origin x="-54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02215-4A9B-41A2-BE1E-32070F33B33D}" type="datetimeFigureOut">
              <a:rPr lang="pl-PL" smtClean="0"/>
              <a:t>2018-01-24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72AE2-02A2-4B8F-AAEA-7ADC3F971F8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6574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Variable declared in global scopes are </a:t>
            </a:r>
            <a:r>
              <a:rPr lang="en-GB" dirty="0" err="1"/>
              <a:t>avilable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JS Syntax is similar to C syntax languages (Java, C#). Syntax is the same for statements i.e.: while, </a:t>
            </a:r>
            <a:r>
              <a:rPr lang="en-GB" dirty="0">
                <a:solidFill>
                  <a:srgbClr val="00B0F0"/>
                </a:solidFill>
              </a:rPr>
              <a:t>for</a:t>
            </a:r>
            <a:r>
              <a:rPr lang="en-GB" dirty="0"/>
              <a:t>, </a:t>
            </a:r>
            <a:r>
              <a:rPr lang="en-GB" dirty="0">
                <a:solidFill>
                  <a:srgbClr val="00B0F0"/>
                </a:solidFill>
              </a:rPr>
              <a:t>if</a:t>
            </a:r>
            <a:r>
              <a:rPr lang="en-GB" dirty="0"/>
              <a:t> and </a:t>
            </a:r>
            <a:r>
              <a:rPr lang="en-GB" dirty="0">
                <a:solidFill>
                  <a:srgbClr val="00B0F0"/>
                </a:solidFill>
              </a:rPr>
              <a:t>function</a:t>
            </a:r>
            <a:r>
              <a:rPr lang="en-GB" dirty="0"/>
              <a:t>. 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lock statements </a:t>
            </a:r>
            <a:r>
              <a:rPr lang="en-GB" u="sng" dirty="0"/>
              <a:t>apart from “function” </a:t>
            </a:r>
            <a:r>
              <a:rPr lang="en-GB" dirty="0"/>
              <a:t>have different behaviour to the modern languages. They </a:t>
            </a:r>
            <a:r>
              <a:rPr lang="en-GB" b="1" dirty="0">
                <a:solidFill>
                  <a:srgbClr val="FF0000"/>
                </a:solidFill>
              </a:rPr>
              <a:t>do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b="1" dirty="0">
                <a:solidFill>
                  <a:srgbClr val="FF0000"/>
                </a:solidFill>
              </a:rPr>
              <a:t>NOT create local scopes </a:t>
            </a:r>
            <a:r>
              <a:rPr lang="en-GB" dirty="0"/>
              <a:t>with </a:t>
            </a:r>
            <a:r>
              <a:rPr lang="en-GB" dirty="0" err="1">
                <a:solidFill>
                  <a:srgbClr val="00B0F0"/>
                </a:solidFill>
              </a:rPr>
              <a:t>var</a:t>
            </a:r>
            <a:r>
              <a:rPr lang="en-GB" dirty="0"/>
              <a:t> statement.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7200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 </a:t>
            </a:r>
            <a:r>
              <a:rPr lang="en-US" b="1" dirty="0"/>
              <a:t>closure</a:t>
            </a:r>
            <a:r>
              <a:rPr lang="en-US" dirty="0"/>
              <a:t> is an inner function that has access to the outer (enclosing) function's variables—scope chain. </a:t>
            </a:r>
          </a:p>
          <a:p>
            <a:endParaRPr lang="en-GB" dirty="0"/>
          </a:p>
          <a:p>
            <a:r>
              <a:rPr lang="en-GB" dirty="0"/>
              <a:t>More examples VS Code</a:t>
            </a:r>
          </a:p>
          <a:p>
            <a:r>
              <a:rPr lang="en-US" dirty="0"/>
              <a:t>it has access to its </a:t>
            </a:r>
            <a:r>
              <a:rPr lang="en-US" b="1" dirty="0"/>
              <a:t>own scope </a:t>
            </a:r>
            <a:r>
              <a:rPr lang="en-US" dirty="0"/>
              <a:t>(variables defined between its curly brackets), </a:t>
            </a:r>
          </a:p>
          <a:p>
            <a:r>
              <a:rPr lang="en-US" dirty="0"/>
              <a:t>it has access to the </a:t>
            </a:r>
            <a:r>
              <a:rPr lang="en-US" b="1" dirty="0"/>
              <a:t>outer function's variables</a:t>
            </a:r>
            <a:r>
              <a:rPr lang="en-US" dirty="0"/>
              <a:t>, </a:t>
            </a:r>
          </a:p>
          <a:p>
            <a:r>
              <a:rPr lang="en-US" dirty="0"/>
              <a:t>and it has access to the </a:t>
            </a:r>
            <a:r>
              <a:rPr lang="en-US" b="1" dirty="0"/>
              <a:t>global variables</a:t>
            </a:r>
            <a:r>
              <a:rPr lang="en-US" dirty="0"/>
              <a:t>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3650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3500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05436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7184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Pragma strict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way to tell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"be a stricter compiler". That is, it should throw errors when you try to do dumb things that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allows. C# is by nature "stricter" and doesn't need to be told to do that.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52848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Classes</a:t>
            </a:r>
            <a:r>
              <a:rPr lang="pl-PL" dirty="0"/>
              <a:t> </a:t>
            </a:r>
            <a:r>
              <a:rPr lang="pl-PL" dirty="0" err="1"/>
              <a:t>doesn’t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private</a:t>
            </a:r>
            <a:r>
              <a:rPr lang="pl-PL" dirty="0"/>
              <a:t> </a:t>
            </a:r>
            <a:r>
              <a:rPr lang="pl-PL" dirty="0" err="1"/>
              <a:t>methods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73278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7 </a:t>
            </a:r>
            <a:r>
              <a:rPr lang="en-GB" dirty="0" err="1"/>
              <a:t>apr</a:t>
            </a:r>
            <a:r>
              <a:rPr lang="en-GB" dirty="0"/>
              <a:t> 2017 ,TS is official </a:t>
            </a:r>
            <a:r>
              <a:rPr lang="en-GB" dirty="0" err="1"/>
              <a:t>lang</a:t>
            </a:r>
            <a:r>
              <a:rPr lang="en-GB" dirty="0"/>
              <a:t> in Google.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95887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5870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this case the </a:t>
            </a:r>
            <a:r>
              <a:rPr lang="en-GB" b="1" dirty="0"/>
              <a:t>global </a:t>
            </a:r>
            <a:r>
              <a:rPr lang="en-GB" dirty="0"/>
              <a:t>variable temp overrides inside function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6188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Why would you use if?</a:t>
            </a:r>
          </a:p>
          <a:p>
            <a:pPr marL="0" indent="0">
              <a:buNone/>
            </a:pPr>
            <a:r>
              <a:rPr lang="en-US" dirty="0"/>
              <a:t>To Avoid Polluting the Global Scope. </a:t>
            </a:r>
          </a:p>
          <a:p>
            <a:pPr marL="0" indent="0">
              <a:buNone/>
            </a:pPr>
            <a:r>
              <a:rPr lang="en-US" dirty="0"/>
              <a:t>To fix issues with blocks: if, while, for</a:t>
            </a:r>
            <a:r>
              <a:rPr lang="pl-PL" dirty="0"/>
              <a:t>,</a:t>
            </a:r>
          </a:p>
          <a:p>
            <a:pPr marL="0" indent="0">
              <a:buNone/>
            </a:pPr>
            <a:endParaRPr lang="en-US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1152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 is A LOT of closure, function in JS.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8431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8394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Examples: hosting.js, hosting.2.js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5008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One time method, property is defined for all instance of objects.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7623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933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Usage of closure to emulate </a:t>
            </a:r>
            <a:r>
              <a:rPr lang="en-GB" b="1" dirty="0"/>
              <a:t>private</a:t>
            </a:r>
            <a:r>
              <a:rPr lang="en-GB" dirty="0"/>
              <a:t> member functions, variables.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2720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22868" y="3705225"/>
            <a:ext cx="10316633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pl-PL" noProof="0"/>
              <a:t>Kliknij, aby edytować styl</a:t>
            </a:r>
            <a:endParaRPr lang="en-US" noProof="0" dirty="0"/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813984" y="5067300"/>
            <a:ext cx="85344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pl-PL" noProof="0"/>
              <a:t>Kliknij, aby edytować styl wzorca podtytułu</a:t>
            </a:r>
            <a:endParaRPr lang="en-US" noProof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1695" y="1957194"/>
            <a:ext cx="7555299" cy="77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3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olvo - 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2018-01-24</a:t>
            </a:fld>
            <a:endParaRPr lang="pl-PL"/>
          </a:p>
        </p:txBody>
      </p:sp>
      <p:sp>
        <p:nvSpPr>
          <p:cNvPr id="6" name="Rectangle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192000" cy="6130925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pl-PL" noProof="0"/>
              <a:t>Kliknij ikonę, aby dodać obraz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noProof="0"/>
              <a:t>Kliknij, aby edytować styl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7600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907" y="1865241"/>
            <a:ext cx="109728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pl-PL" noProof="0"/>
              <a:t>Edytuj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916800" y="6618288"/>
            <a:ext cx="3206749" cy="209550"/>
          </a:xfrm>
        </p:spPr>
        <p:txBody>
          <a:bodyPr/>
          <a:lstStyle>
            <a:lvl1pPr>
              <a:defRPr/>
            </a:lvl1pPr>
          </a:lstStyle>
          <a:p>
            <a:fld id="{C57C09B5-6BF9-4018-AF21-4D72641C658B}" type="datetimeFigureOut">
              <a:rPr lang="pl-PL" smtClean="0"/>
              <a:t>2018-01-24</a:t>
            </a:fld>
            <a:endParaRPr lang="pl-PL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0576" y="35415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pl-PL" noProof="0"/>
              <a:t>Kliknij, aby edytować styl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709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noProof="0"/>
              <a:t>Kliknij, aby edytować styl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2018-01-24</a:t>
            </a:fld>
            <a:endParaRPr lang="pl-PL"/>
          </a:p>
        </p:txBody>
      </p:sp>
      <p:sp>
        <p:nvSpPr>
          <p:cNvPr id="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62851" y="959145"/>
            <a:ext cx="10987028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add sub-heading  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907" y="1865241"/>
            <a:ext cx="109728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pl-PL" noProof="0"/>
              <a:t>Edytuj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9704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noProof="0"/>
              <a:t>Kliknij, aby edytować styl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57C09B5-6BF9-4018-AF21-4D72641C658B}" type="datetimeFigureOut">
              <a:rPr lang="pl-PL" smtClean="0"/>
              <a:t>2018-01-24</a:t>
            </a:fld>
            <a:endParaRPr lang="pl-PL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29684" y="1876425"/>
            <a:ext cx="527838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pl-PL" noProof="0"/>
              <a:t>Edytuj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048606" y="1876425"/>
            <a:ext cx="527838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pl-PL" noProof="0"/>
              <a:t>Edytuj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204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noProof="0"/>
              <a:t>Kliknij, aby edytować styl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57C09B5-6BF9-4018-AF21-4D72641C658B}" type="datetimeFigureOut">
              <a:rPr lang="pl-PL" smtClean="0"/>
              <a:t>2018-01-24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5298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57C09B5-6BF9-4018-AF21-4D72641C658B}" type="datetimeFigureOut">
              <a:rPr lang="pl-PL" smtClean="0"/>
              <a:t>2018-01-24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8142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noProof="0"/>
              <a:t>Kliknij, aby edytować styl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2018-01-24</a:t>
            </a:fld>
            <a:endParaRPr lang="pl-PL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-4234" y="1989138"/>
            <a:ext cx="115359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100057" y="1989138"/>
            <a:ext cx="53328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pl-PL" noProof="0"/>
              <a:t>Kliknij ikonę, aby dodać obraz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764177" y="1891054"/>
            <a:ext cx="6032665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pl-PL" noProof="0"/>
              <a:t>Edytuj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5185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olvo - Half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2018-01-24</a:t>
            </a:fld>
            <a:endParaRPr lang="pl-PL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5451" y="349884"/>
            <a:ext cx="5282623" cy="1143000"/>
          </a:xfrm>
        </p:spPr>
        <p:txBody>
          <a:bodyPr/>
          <a:lstStyle/>
          <a:p>
            <a:r>
              <a:rPr lang="pl-PL" noProof="0"/>
              <a:t>Kliknij, aby edytować styl</a:t>
            </a:r>
            <a:endParaRPr lang="en-US" noProof="0" dirty="0"/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96000" y="-1"/>
            <a:ext cx="6096000" cy="6130925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pl-PL" noProof="0"/>
              <a:t>Kliknij ikonę, aby dodać obraz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29684" y="1876425"/>
            <a:ext cx="527838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pl-PL" noProof="0"/>
              <a:t>Edytuj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6248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olvo - Three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2018-01-24</a:t>
            </a:fld>
            <a:endParaRPr lang="pl-PL"/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4100950"/>
            <a:ext cx="6096000" cy="20268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/>
              <a:t>Click icon to add third picture</a:t>
            </a:r>
          </a:p>
        </p:txBody>
      </p:sp>
      <p:sp>
        <p:nvSpPr>
          <p:cNvPr id="9" name="Rectangle 6"/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0"/>
            <a:ext cx="6096000" cy="20268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/>
              <a:t>Click icon to add first picture</a:t>
            </a:r>
          </a:p>
        </p:txBody>
      </p:sp>
      <p:sp>
        <p:nvSpPr>
          <p:cNvPr id="10" name="Rectangle 6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2052275"/>
            <a:ext cx="6096000" cy="20232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/>
              <a:t>Click icon to add second picture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29684" y="1876425"/>
            <a:ext cx="527838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pl-PL" noProof="0"/>
              <a:t>Edytuj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  <a:endParaRPr lang="en-US" noProof="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25451" y="349884"/>
            <a:ext cx="5282623" cy="1143000"/>
          </a:xfrm>
        </p:spPr>
        <p:txBody>
          <a:bodyPr/>
          <a:lstStyle/>
          <a:p>
            <a:r>
              <a:rPr lang="pl-PL" noProof="0"/>
              <a:t>Kliknij, aby edytować styl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9897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186488"/>
            <a:ext cx="12192000" cy="671512"/>
            <a:chOff x="0" y="6186488"/>
            <a:chExt cx="9144000" cy="671512"/>
          </a:xfrm>
        </p:grpSpPr>
        <p:pic>
          <p:nvPicPr>
            <p:cNvPr id="16" name="Picture 18" descr="grått band nertill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229350"/>
              <a:ext cx="7972425" cy="628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Line 11"/>
            <p:cNvSpPr>
              <a:spLocks noChangeShapeType="1"/>
            </p:cNvSpPr>
            <p:nvPr/>
          </p:nvSpPr>
          <p:spPr bwMode="auto">
            <a:xfrm>
              <a:off x="0" y="6186488"/>
              <a:ext cx="914400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>
                <a:solidFill>
                  <a:srgbClr val="000000"/>
                </a:solidFill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79583" y="6473031"/>
              <a:ext cx="922450" cy="126000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0576" y="35415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pl-PL" noProof="0"/>
              <a:t>Kliknij, aby edytować styl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907" y="1692965"/>
            <a:ext cx="109728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pl-PL" noProof="0"/>
              <a:t>Edytuj style wzorca tekstu</a:t>
            </a:r>
          </a:p>
          <a:p>
            <a:pPr marL="234950" lvl="1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pl-PL" noProof="0"/>
              <a:t>Drugi poziom</a:t>
            </a:r>
          </a:p>
          <a:p>
            <a:pPr marL="234950" lvl="2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pl-PL" noProof="0"/>
              <a:t>Trzeci poziom</a:t>
            </a:r>
          </a:p>
          <a:p>
            <a:pPr marL="234950" lvl="3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pl-PL" noProof="0"/>
              <a:t>Czwarty poziom</a:t>
            </a:r>
          </a:p>
          <a:p>
            <a:pPr marL="234950" lvl="4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pl-PL" noProof="0"/>
              <a:t>Piąty poziom</a:t>
            </a:r>
            <a:endParaRPr lang="en-US" noProof="0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2967" y="6426200"/>
            <a:ext cx="9165167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endParaRPr lang="pl-PL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2967" y="6619876"/>
            <a:ext cx="670984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452967" y="6256338"/>
            <a:ext cx="28448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dirty="0">
                <a:solidFill>
                  <a:srgbClr val="000000"/>
                </a:solidFill>
              </a:rPr>
              <a:t>Volvo Group IT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6800" y="6618288"/>
            <a:ext cx="3206749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C57C09B5-6BF9-4018-AF21-4D72641C658B}" type="datetimeFigureOut">
              <a:rPr lang="pl-PL" smtClean="0"/>
              <a:t>2018-01-24</a:t>
            </a:fld>
            <a:endParaRPr lang="pl-PL"/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12"/>
            </p:custDataLst>
          </p:nvPr>
        </p:nvPicPr>
        <p:blipFill rotWithShape="1"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18" y="0"/>
            <a:ext cx="214159" cy="614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507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luralsight.com/library/courses/javascript-from-fundamentals-to-functional-js/table-of-contents" TargetMode="External"/><Relationship Id="rId2" Type="http://schemas.openxmlformats.org/officeDocument/2006/relationships/hyperlink" Target="https://github.com/dankrz/JsTrain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ypescriptlang.org/" TargetMode="External"/><Relationship Id="rId5" Type="http://schemas.openxmlformats.org/officeDocument/2006/relationships/hyperlink" Target="https://babeljs.io/learn-es2015/" TargetMode="External"/><Relationship Id="rId4" Type="http://schemas.openxmlformats.org/officeDocument/2006/relationships/hyperlink" Target="https://developer.mozilla.org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9B593245-636D-432B-AD53-D64F8D68D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2867" y="3744138"/>
            <a:ext cx="10316633" cy="114300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JavaScript</a:t>
            </a:r>
            <a:r>
              <a:rPr lang="en-GB" dirty="0"/>
              <a:t> </a:t>
            </a:r>
            <a:r>
              <a:rPr lang="en-GB" b="1" dirty="0"/>
              <a:t>Training</a:t>
            </a:r>
            <a:r>
              <a:rPr lang="en-GB" dirty="0"/>
              <a:t/>
            </a:r>
            <a:br>
              <a:rPr lang="en-GB" dirty="0"/>
            </a:br>
            <a:r>
              <a:rPr lang="en-GB" sz="5300" dirty="0"/>
              <a:t>JS is not perfect but works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xmlns="" id="{9F2F29CD-9B58-4E32-9D72-7D6236B8F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3984" y="5067300"/>
            <a:ext cx="8534400" cy="507235"/>
          </a:xfrm>
        </p:spPr>
        <p:txBody>
          <a:bodyPr>
            <a:normAutofit/>
          </a:bodyPr>
          <a:lstStyle/>
          <a:p>
            <a:r>
              <a:rPr lang="en-GB" dirty="0"/>
              <a:t>Krzysztof Danielewicz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xmlns="" id="{7D4DC62E-81E4-4280-9B3D-41DEA426B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525" y="730340"/>
            <a:ext cx="7956949" cy="2833636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xmlns="" id="{A2D8FE86-D8B2-41C5-8D4A-1ADED7F43B5A}"/>
              </a:ext>
            </a:extLst>
          </p:cNvPr>
          <p:cNvSpPr txBox="1"/>
          <p:nvPr/>
        </p:nvSpPr>
        <p:spPr>
          <a:xfrm>
            <a:off x="1022018" y="6025634"/>
            <a:ext cx="667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Special thanks to: </a:t>
            </a:r>
            <a:r>
              <a:rPr lang="en-GB" dirty="0" err="1"/>
              <a:t>Maracelina</a:t>
            </a:r>
            <a:r>
              <a:rPr lang="en-GB" dirty="0"/>
              <a:t> </a:t>
            </a:r>
            <a:r>
              <a:rPr lang="en-GB" dirty="0" err="1"/>
              <a:t>Skopek</a:t>
            </a:r>
            <a:r>
              <a:rPr lang="en-GB" dirty="0"/>
              <a:t>-</a:t>
            </a:r>
            <a:r>
              <a:rPr lang="pl-PL" dirty="0" err="1"/>
              <a:t>Szemik</a:t>
            </a:r>
            <a:r>
              <a:rPr lang="en-GB" dirty="0"/>
              <a:t>, Anton </a:t>
            </a:r>
            <a:r>
              <a:rPr lang="en-GB" dirty="0" err="1"/>
              <a:t>Horetskyi</a:t>
            </a:r>
            <a:r>
              <a:rPr lang="en-GB" dirty="0"/>
              <a:t>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10853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xmlns="" id="{378CBC48-8BC1-423C-9137-C2D451BB6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59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2800" u="sng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2800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u="sng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sz="2800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2800" u="sng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'outer</a:t>
            </a:r>
            <a:r>
              <a:rPr lang="en-GB" sz="2800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GB" sz="2800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l-PL" sz="4000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l-PL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2800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/ if / while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44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GB" sz="4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pl-PL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2800" i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2800" i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800" b="1" u="sng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28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'inner’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4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GB" sz="2800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sz="2800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2800" dirty="0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2800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8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GB" sz="2800" b="1" u="sng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Console prints: </a:t>
            </a:r>
            <a:r>
              <a:rPr lang="en-GB" sz="2800" b="1" u="sng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'outer'</a:t>
            </a:r>
            <a:endParaRPr lang="pl-PL" sz="4000" b="1" u="sng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xmlns="" id="{C36F846F-F808-477F-B768-B830B9573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Fix with </a:t>
            </a:r>
            <a:r>
              <a:rPr lang="en-GB" b="1" dirty="0">
                <a:solidFill>
                  <a:srgbClr val="00B0F0"/>
                </a:solidFill>
              </a:rPr>
              <a:t>let</a:t>
            </a:r>
            <a:r>
              <a:rPr lang="en-GB" dirty="0"/>
              <a:t/>
            </a:r>
            <a:br>
              <a:rPr lang="en-GB" dirty="0"/>
            </a:br>
            <a:endParaRPr lang="pl-PL" dirty="0"/>
          </a:p>
        </p:txBody>
      </p:sp>
      <p:pic>
        <p:nvPicPr>
          <p:cNvPr id="4" name="Picture 6" descr="http://payload379.cargocollective.com/1/10/347622/9883250/Fix-Food-and-Beverage-1a_900.png">
            <a:extLst>
              <a:ext uri="{FF2B5EF4-FFF2-40B4-BE49-F238E27FC236}">
                <a16:creationId xmlns:a16="http://schemas.microsoft.com/office/drawing/2014/main" xmlns="" id="{DABA0567-CFCA-48C2-9CCE-CD1DFD8E2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352" y="365125"/>
            <a:ext cx="4038838" cy="246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573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5E03A168-22CE-4B3C-BC83-8F9EBEF1C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804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JavaScript mechanism where </a:t>
            </a:r>
            <a:r>
              <a:rPr lang="en-US" sz="2800" b="1" dirty="0"/>
              <a:t>variables</a:t>
            </a:r>
            <a:r>
              <a:rPr lang="en-US" sz="2800" dirty="0"/>
              <a:t> and </a:t>
            </a:r>
            <a:r>
              <a:rPr lang="en-US" sz="2800" b="1" dirty="0"/>
              <a:t>function</a:t>
            </a:r>
            <a:r>
              <a:rPr lang="en-US" sz="2800" dirty="0"/>
              <a:t> </a:t>
            </a:r>
            <a:r>
              <a:rPr lang="en-US" sz="2800" b="1" dirty="0"/>
              <a:t>declarations</a:t>
            </a:r>
            <a:r>
              <a:rPr lang="en-US" sz="2800" dirty="0"/>
              <a:t> are moved to the </a:t>
            </a:r>
            <a:r>
              <a:rPr lang="en-US" sz="2800" b="1" dirty="0"/>
              <a:t>top</a:t>
            </a:r>
            <a:r>
              <a:rPr lang="en-US" sz="2800" dirty="0"/>
              <a:t> of their scope before code execution.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xmlns="" id="{88E4FC62-AE9F-4639-925E-E02FB36C1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Hoisting</a:t>
            </a:r>
            <a:endParaRPr lang="pl-PL" dirty="0"/>
          </a:p>
        </p:txBody>
      </p:sp>
      <p:pic>
        <p:nvPicPr>
          <p:cNvPr id="4" name="Symbol zastępczy zawartości 8">
            <a:extLst>
              <a:ext uri="{FF2B5EF4-FFF2-40B4-BE49-F238E27FC236}">
                <a16:creationId xmlns:a16="http://schemas.microsoft.com/office/drawing/2014/main" xmlns="" id="{97FF4BFA-902F-44E0-AF15-533E2455C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720" y="1676897"/>
            <a:ext cx="5505322" cy="412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97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959E9E0F-F50D-406E-A0C1-3AEE33795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Animal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 err="1">
                <a:solidFill>
                  <a:srgbClr val="267F99"/>
                </a:solidFill>
                <a:latin typeface="Consolas" panose="020B0609020204030204" pitchFamily="49" charset="0"/>
              </a:rPr>
              <a:t>Animal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prototype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makeSound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en-GB" dirty="0">
                <a:solidFill>
                  <a:srgbClr val="AF00DB"/>
                </a:solidFill>
                <a:latin typeface="Consolas" panose="020B0609020204030204" pitchFamily="49" charset="0"/>
              </a:rPr>
              <a:t>	</a:t>
            </a:r>
            <a:r>
              <a:rPr lang="pl-PL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'('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')'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xmlns="" id="{0729E6BE-B243-4F45-A1B5-D3972A7C1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Inheritance</a:t>
            </a:r>
            <a:r>
              <a:rPr lang="pl-PL" dirty="0"/>
              <a:t> with </a:t>
            </a:r>
            <a:r>
              <a:rPr lang="pl-PL" dirty="0" err="1"/>
              <a:t>prototype</a:t>
            </a:r>
            <a:r>
              <a:rPr lang="en-GB" dirty="0"/>
              <a:t> 1/2</a:t>
            </a:r>
            <a:endParaRPr lang="pl-PL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xmlns="" id="{FE87D87F-5B01-41D2-8F1D-7ED5105C31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853" y="610576"/>
            <a:ext cx="2160224" cy="216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438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CAA37FCC-879B-4A9A-AB96-751011569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noProof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800" noProof="1">
                <a:solidFill>
                  <a:srgbClr val="795E26"/>
                </a:solidFill>
                <a:latin typeface="Consolas" panose="020B0609020204030204" pitchFamily="49" charset="0"/>
              </a:rPr>
              <a:t>Cat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sz="1800" noProof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pl-PL" sz="1800" noProof="1">
                <a:solidFill>
                  <a:srgbClr val="001080"/>
                </a:solidFill>
                <a:latin typeface="Consolas" panose="020B0609020204030204" pitchFamily="49" charset="0"/>
              </a:rPr>
              <a:t>	Animal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800" noProof="1">
                <a:solidFill>
                  <a:srgbClr val="795E26"/>
                </a:solidFill>
                <a:latin typeface="Consolas" panose="020B0609020204030204" pitchFamily="49" charset="0"/>
              </a:rPr>
              <a:t>call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800" noProof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l-PL" sz="1800" noProof="1">
                <a:solidFill>
                  <a:srgbClr val="A31515"/>
                </a:solidFill>
                <a:latin typeface="Consolas" panose="020B0609020204030204" pitchFamily="49" charset="0"/>
              </a:rPr>
              <a:t>"cat"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b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sz="1800" noProof="1">
                <a:solidFill>
                  <a:srgbClr val="267F99"/>
                </a:solidFill>
                <a:latin typeface="Consolas" panose="020B0609020204030204" pitchFamily="49" charset="0"/>
              </a:rPr>
              <a:t>Cat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800" noProof="1">
                <a:solidFill>
                  <a:srgbClr val="001080"/>
                </a:solidFill>
                <a:latin typeface="Consolas" panose="020B0609020204030204" pitchFamily="49" charset="0"/>
              </a:rPr>
              <a:t>prototype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sz="1800" noProof="1">
                <a:solidFill>
                  <a:srgbClr val="267F99"/>
                </a:solidFill>
                <a:latin typeface="Consolas" panose="020B0609020204030204" pitchFamily="49" charset="0"/>
              </a:rPr>
              <a:t>Object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800" noProof="1">
                <a:solidFill>
                  <a:srgbClr val="795E26"/>
                </a:solidFill>
                <a:latin typeface="Consolas" panose="020B0609020204030204" pitchFamily="49" charset="0"/>
              </a:rPr>
              <a:t>create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800" noProof="1">
                <a:solidFill>
                  <a:srgbClr val="267F99"/>
                </a:solidFill>
                <a:latin typeface="Consolas" panose="020B0609020204030204" pitchFamily="49" charset="0"/>
              </a:rPr>
              <a:t>Animal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800" noProof="1">
                <a:solidFill>
                  <a:srgbClr val="001080"/>
                </a:solidFill>
                <a:latin typeface="Consolas" panose="020B0609020204030204" pitchFamily="49" charset="0"/>
              </a:rPr>
              <a:t>prototype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l-PL" sz="1800" noProof="1">
                <a:solidFill>
                  <a:srgbClr val="267F99"/>
                </a:solidFill>
                <a:latin typeface="Consolas" panose="020B0609020204030204" pitchFamily="49" charset="0"/>
              </a:rPr>
              <a:t>Cat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800" noProof="1">
                <a:solidFill>
                  <a:srgbClr val="001080"/>
                </a:solidFill>
                <a:latin typeface="Consolas" panose="020B0609020204030204" pitchFamily="49" charset="0"/>
              </a:rPr>
              <a:t>prototype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800" noProof="1">
                <a:solidFill>
                  <a:srgbClr val="001080"/>
                </a:solidFill>
                <a:latin typeface="Consolas" panose="020B0609020204030204" pitchFamily="49" charset="0"/>
              </a:rPr>
              <a:t>constructor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sz="1800" noProof="1">
                <a:solidFill>
                  <a:srgbClr val="001080"/>
                </a:solidFill>
                <a:latin typeface="Consolas" panose="020B0609020204030204" pitchFamily="49" charset="0"/>
              </a:rPr>
              <a:t>Cat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sz="1800" noProof="1">
                <a:solidFill>
                  <a:srgbClr val="267F99"/>
                </a:solidFill>
                <a:latin typeface="Consolas" panose="020B0609020204030204" pitchFamily="49" charset="0"/>
              </a:rPr>
              <a:t>Cat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800" noProof="1">
                <a:solidFill>
                  <a:srgbClr val="001080"/>
                </a:solidFill>
                <a:latin typeface="Consolas" panose="020B0609020204030204" pitchFamily="49" charset="0"/>
              </a:rPr>
              <a:t>prototype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800" noProof="1">
                <a:solidFill>
                  <a:srgbClr val="795E26"/>
                </a:solidFill>
                <a:latin typeface="Consolas" panose="020B0609020204030204" pitchFamily="49" charset="0"/>
              </a:rPr>
              <a:t>makeSound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sz="1800" noProof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marL="457200" lvl="1" indent="0">
              <a:buNone/>
            </a:pPr>
            <a:r>
              <a:rPr lang="pl-PL" sz="1800" noProof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800" noProof="1">
                <a:solidFill>
                  <a:srgbClr val="001080"/>
                </a:solidFill>
                <a:latin typeface="Consolas" panose="020B0609020204030204" pitchFamily="49" charset="0"/>
              </a:rPr>
              <a:t>base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sz="1800" noProof="1">
                <a:solidFill>
                  <a:srgbClr val="267F99"/>
                </a:solidFill>
                <a:latin typeface="Consolas" panose="020B0609020204030204" pitchFamily="49" charset="0"/>
              </a:rPr>
              <a:t>Animal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800" noProof="1">
                <a:solidFill>
                  <a:srgbClr val="001080"/>
                </a:solidFill>
                <a:latin typeface="Consolas" panose="020B0609020204030204" pitchFamily="49" charset="0"/>
              </a:rPr>
              <a:t>prototype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800" noProof="1">
                <a:solidFill>
                  <a:srgbClr val="001080"/>
                </a:solidFill>
                <a:latin typeface="Consolas" panose="020B0609020204030204" pitchFamily="49" charset="0"/>
              </a:rPr>
              <a:t>makeSound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800" noProof="1">
                <a:solidFill>
                  <a:srgbClr val="795E26"/>
                </a:solidFill>
                <a:latin typeface="Consolas" panose="020B0609020204030204" pitchFamily="49" charset="0"/>
              </a:rPr>
              <a:t>call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800" noProof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pl-PL" sz="1800" noProof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l-PL" sz="1800" noProof="1">
                <a:solidFill>
                  <a:srgbClr val="A31515"/>
                </a:solidFill>
                <a:latin typeface="Consolas" panose="020B0609020204030204" pitchFamily="49" charset="0"/>
              </a:rPr>
              <a:t>'meow '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pl-PL" sz="1800" noProof="1">
                <a:solidFill>
                  <a:srgbClr val="001080"/>
                </a:solidFill>
                <a:latin typeface="Consolas" panose="020B0609020204030204" pitchFamily="49" charset="0"/>
              </a:rPr>
              <a:t>base</a:t>
            </a: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l-PL" sz="18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xmlns="" id="{D1347094-CBC9-4F40-8CB6-20CB7DA3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Inheritance</a:t>
            </a:r>
            <a:r>
              <a:rPr lang="pl-PL" dirty="0"/>
              <a:t> with </a:t>
            </a:r>
            <a:r>
              <a:rPr lang="pl-PL" dirty="0" err="1"/>
              <a:t>prototype</a:t>
            </a:r>
            <a:r>
              <a:rPr lang="en-GB" dirty="0"/>
              <a:t> 2/2</a:t>
            </a: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xmlns="" id="{0FA8D95D-D48A-44B1-9123-7DE1E50A8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751" y="678045"/>
            <a:ext cx="2160224" cy="216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591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D80D47D1-8BB9-440A-A960-0BA6590D4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 </a:t>
            </a:r>
            <a:r>
              <a:rPr lang="en-US" sz="2800" b="1" dirty="0"/>
              <a:t>closure</a:t>
            </a:r>
            <a:r>
              <a:rPr lang="en-US" sz="2800" dirty="0"/>
              <a:t> is an inner function that has access to the outer (enclosing) function's variables and scope chain. 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 </a:t>
            </a:r>
            <a:r>
              <a:rPr lang="en-US" sz="2400" b="1" dirty="0"/>
              <a:t>closure</a:t>
            </a:r>
            <a:r>
              <a:rPr lang="en-US" sz="2400" dirty="0"/>
              <a:t> has three scope chains: </a:t>
            </a:r>
          </a:p>
          <a:p>
            <a:r>
              <a:rPr lang="en-US" sz="2400" dirty="0"/>
              <a:t>it has access to its </a:t>
            </a:r>
            <a:r>
              <a:rPr lang="en-US" sz="2400" b="1" dirty="0"/>
              <a:t>own scope </a:t>
            </a:r>
            <a:r>
              <a:rPr lang="en-US" sz="2400" dirty="0"/>
              <a:t>(variables defined between its curly brackets), </a:t>
            </a:r>
          </a:p>
          <a:p>
            <a:r>
              <a:rPr lang="en-US" sz="2400" dirty="0"/>
              <a:t>it has access to the </a:t>
            </a:r>
            <a:r>
              <a:rPr lang="en-US" sz="2400" b="1" dirty="0"/>
              <a:t>outer function's variables</a:t>
            </a:r>
            <a:r>
              <a:rPr lang="en-US" sz="2400" dirty="0"/>
              <a:t>, </a:t>
            </a:r>
          </a:p>
          <a:p>
            <a:r>
              <a:rPr lang="en-US" sz="2400" dirty="0"/>
              <a:t>and it has access to the </a:t>
            </a:r>
            <a:r>
              <a:rPr lang="en-US" sz="2400" b="1" dirty="0"/>
              <a:t>global variables</a:t>
            </a:r>
            <a:r>
              <a:rPr lang="en-US" sz="2400" dirty="0"/>
              <a:t>. 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xmlns="" id="{596B87AF-86C3-45AB-B596-533D7067F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Closure</a:t>
            </a: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xmlns="" id="{B5E93244-F2E9-41ED-ABEB-4EBB6084C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7470" y="2390096"/>
            <a:ext cx="2315906" cy="1726712"/>
          </a:xfrm>
          <a:prstGeom prst="rect">
            <a:avLst/>
          </a:prstGeom>
        </p:spPr>
      </p:pic>
      <p:sp>
        <p:nvSpPr>
          <p:cNvPr id="5" name="Tytuł 1">
            <a:extLst>
              <a:ext uri="{FF2B5EF4-FFF2-40B4-BE49-F238E27FC236}">
                <a16:creationId xmlns:a16="http://schemas.microsoft.com/office/drawing/2014/main" xmlns="" id="{89BFB9E2-7422-4598-932E-36A18F491214}"/>
              </a:ext>
            </a:extLst>
          </p:cNvPr>
          <p:cNvSpPr txBox="1">
            <a:spLocks/>
          </p:cNvSpPr>
          <p:nvPr/>
        </p:nvSpPr>
        <p:spPr>
          <a:xfrm>
            <a:off x="450576" y="3211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pl-PL" b="0" dirty="0"/>
          </a:p>
        </p:txBody>
      </p:sp>
    </p:spTree>
    <p:extLst>
      <p:ext uri="{BB962C8B-B14F-4D97-AF65-F5344CB8AC3E}">
        <p14:creationId xmlns:p14="http://schemas.microsoft.com/office/powerpoint/2010/main" val="1910448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D7BC9333-0F67-4516-8D50-7E74C1FCA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makeFunc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‘Volvo’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displayName</a:t>
            </a:r>
            <a:r>
              <a:rPr lang="en-GB" dirty="0" err="1">
                <a:solidFill>
                  <a:srgbClr val="795E26"/>
                </a:solidFill>
                <a:latin typeface="Consolas" panose="020B0609020204030204" pitchFamily="49" charset="0"/>
              </a:rPr>
              <a:t>Fn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795E26"/>
                </a:solidFill>
                <a:latin typeface="Consolas" panose="020B0609020204030204" pitchFamily="49" charset="0"/>
              </a:rPr>
              <a:t>	console.log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pl-PL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displayName</a:t>
            </a:r>
            <a:r>
              <a:rPr lang="en-GB" dirty="0" err="1">
                <a:solidFill>
                  <a:srgbClr val="001080"/>
                </a:solidFill>
                <a:latin typeface="Consolas" panose="020B0609020204030204" pitchFamily="49" charset="0"/>
              </a:rPr>
              <a:t>Fn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myFunc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makeFunc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myFunc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xmlns="" id="{107271B8-3F3F-40D3-B378-C18BAB7C6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Closure example</a:t>
            </a: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xmlns="" id="{76221ECA-0AA1-4B5E-AF19-9B98E575D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2537" y="1773295"/>
            <a:ext cx="4271263" cy="318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694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2F9FF454-6407-4A9C-A7EE-A7D254067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198" y="157536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sz="2400" noProof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2400" dirty="0">
                <a:solidFill>
                  <a:srgbClr val="001080"/>
                </a:solidFill>
                <a:latin typeface="Consolas" panose="020B0609020204030204" pitchFamily="49" charset="0"/>
              </a:rPr>
              <a:t>MODULE</a:t>
            </a: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pl-PL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2400" dirty="0">
                <a:solidFill>
                  <a:srgbClr val="001080"/>
                </a:solidFill>
                <a:latin typeface="Consolas" panose="020B0609020204030204" pitchFamily="49" charset="0"/>
              </a:rPr>
              <a:t>my</a:t>
            </a: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 = {},</a:t>
            </a:r>
          </a:p>
          <a:p>
            <a:pPr marL="0" indent="0">
              <a:buNone/>
            </a:pP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pl-PL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privateVariable</a:t>
            </a: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privateMethod</a:t>
            </a: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pl-PL" sz="2400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pl-PL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  <a:b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moduleProperty</a:t>
            </a:r>
            <a:r>
              <a:rPr lang="pl-PL" sz="24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moduleMethod</a:t>
            </a:r>
            <a:r>
              <a:rPr lang="pl-PL" sz="24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 () {}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}());</a:t>
            </a:r>
          </a:p>
          <a:p>
            <a:pPr marL="0" indent="0">
              <a:buNone/>
            </a:pPr>
            <a:endParaRPr lang="pl-PL" sz="2400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xmlns="" id="{61A2DA06-8B01-4974-8F7A-23DC0221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 pattern</a:t>
            </a:r>
            <a:endParaRPr lang="pl-PL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xmlns="" id="{11C19CC8-FA6D-43C4-B947-5918755395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895" y="931294"/>
            <a:ext cx="3457231" cy="180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229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ymbol zastępczy zawartości 4">
            <a:extLst>
              <a:ext uri="{FF2B5EF4-FFF2-40B4-BE49-F238E27FC236}">
                <a16:creationId xmlns:a16="http://schemas.microsoft.com/office/drawing/2014/main" xmlns="" id="{E5DFC999-7C3C-4BC4-87C2-C6DF6C9E01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4397314"/>
              </p:ext>
            </p:extLst>
          </p:nvPr>
        </p:nvGraphicFramePr>
        <p:xfrm>
          <a:off x="627961" y="2049136"/>
          <a:ext cx="10714821" cy="3689350"/>
        </p:xfrm>
        <a:graphic>
          <a:graphicData uri="http://schemas.openxmlformats.org/drawingml/2006/table">
            <a:tbl>
              <a:tblPr/>
              <a:tblGrid>
                <a:gridCol w="2170796">
                  <a:extLst>
                    <a:ext uri="{9D8B030D-6E8A-4147-A177-3AD203B41FA5}">
                      <a16:colId xmlns:a16="http://schemas.microsoft.com/office/drawing/2014/main" xmlns="" val="3773107332"/>
                    </a:ext>
                  </a:extLst>
                </a:gridCol>
                <a:gridCol w="1222400">
                  <a:extLst>
                    <a:ext uri="{9D8B030D-6E8A-4147-A177-3AD203B41FA5}">
                      <a16:colId xmlns:a16="http://schemas.microsoft.com/office/drawing/2014/main" xmlns="" val="2741677970"/>
                    </a:ext>
                  </a:extLst>
                </a:gridCol>
                <a:gridCol w="2655065">
                  <a:extLst>
                    <a:ext uri="{9D8B030D-6E8A-4147-A177-3AD203B41FA5}">
                      <a16:colId xmlns:a16="http://schemas.microsoft.com/office/drawing/2014/main" xmlns="" val="1825846188"/>
                    </a:ext>
                  </a:extLst>
                </a:gridCol>
                <a:gridCol w="3029638">
                  <a:extLst>
                    <a:ext uri="{9D8B030D-6E8A-4147-A177-3AD203B41FA5}">
                      <a16:colId xmlns:a16="http://schemas.microsoft.com/office/drawing/2014/main" xmlns="" val="2979017345"/>
                    </a:ext>
                  </a:extLst>
                </a:gridCol>
                <a:gridCol w="1636922">
                  <a:extLst>
                    <a:ext uri="{9D8B030D-6E8A-4147-A177-3AD203B41FA5}">
                      <a16:colId xmlns:a16="http://schemas.microsoft.com/office/drawing/2014/main" xmlns="" val="3369921248"/>
                    </a:ext>
                  </a:extLst>
                </a:gridCol>
              </a:tblGrid>
              <a:tr h="295748"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  <a:endParaRPr lang="pl-PL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r>
                        <a:rPr lang="pl-PL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rowser</a:t>
                      </a:r>
                      <a:r>
                        <a:rPr lang="pl-PL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l-PL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support</a:t>
                      </a:r>
                      <a:endParaRPr lang="pl-PL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Major </a:t>
                      </a:r>
                      <a:r>
                        <a:rPr lang="pl-PL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featurs</a:t>
                      </a:r>
                      <a:r>
                        <a:rPr lang="pl-PL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l-PL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added</a:t>
                      </a:r>
                      <a:endParaRPr lang="pl-PL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Enterprise </a:t>
                      </a:r>
                      <a:r>
                        <a:rPr lang="pl-PL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</a:t>
                      </a:r>
                      <a:r>
                        <a:rPr lang="pl-PL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(IE8)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98979996"/>
                  </a:ext>
                </a:extLst>
              </a:tr>
              <a:tr h="295748"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ECMAScript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3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1999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Older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browser</a:t>
                      </a:r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Regular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Expressions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try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catch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l-PL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3024620"/>
                  </a:ext>
                </a:extLst>
              </a:tr>
              <a:tr h="591495"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ECMAScript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5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2009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IE11, 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suported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browsers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</a:t>
                      </a:r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strict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", </a:t>
                      </a:r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array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</a:t>
                      </a:r>
                      <a:r>
                        <a:rPr lang="en-GB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tions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97933428"/>
                  </a:ext>
                </a:extLst>
              </a:tr>
              <a:tr h="295748"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ECMAScript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2015 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96%-99% evergreen browsers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Classes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and </a:t>
                      </a:r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modules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89440673"/>
                  </a:ext>
                </a:extLst>
              </a:tr>
              <a:tr h="591495"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ECMAScript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2016 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6350" marR="635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72%-87% evergreen browsers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exponential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operator, </a:t>
                      </a:r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Array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includes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27480239"/>
                  </a:ext>
                </a:extLst>
              </a:tr>
            </a:tbl>
          </a:graphicData>
        </a:graphic>
      </p:graphicFrame>
      <p:sp>
        <p:nvSpPr>
          <p:cNvPr id="2" name="Tytuł 1">
            <a:extLst>
              <a:ext uri="{FF2B5EF4-FFF2-40B4-BE49-F238E27FC236}">
                <a16:creationId xmlns:a16="http://schemas.microsoft.com/office/drawing/2014/main" xmlns="" id="{77FD532B-33EF-4359-9F34-DDF39F7B3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 standards – ECMAScript</a:t>
            </a: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xmlns="" id="{0569FA1A-D4FF-4331-8C00-6C5A6648D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2241" y="448536"/>
            <a:ext cx="1556029" cy="124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92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ymbol zastępczy zawartości 5">
            <a:extLst>
              <a:ext uri="{FF2B5EF4-FFF2-40B4-BE49-F238E27FC236}">
                <a16:creationId xmlns:a16="http://schemas.microsoft.com/office/drawing/2014/main" xmlns="" id="{4FD6E3A1-3AAA-46D4-8528-F77B532C60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999920"/>
              </p:ext>
            </p:extLst>
          </p:nvPr>
        </p:nvGraphicFramePr>
        <p:xfrm>
          <a:off x="2981170" y="1828915"/>
          <a:ext cx="5905041" cy="3897187"/>
        </p:xfrm>
        <a:graphic>
          <a:graphicData uri="http://schemas.openxmlformats.org/drawingml/2006/table">
            <a:tbl>
              <a:tblPr/>
              <a:tblGrid>
                <a:gridCol w="3122175">
                  <a:extLst>
                    <a:ext uri="{9D8B030D-6E8A-4147-A177-3AD203B41FA5}">
                      <a16:colId xmlns:a16="http://schemas.microsoft.com/office/drawing/2014/main" xmlns="" val="2050930475"/>
                    </a:ext>
                  </a:extLst>
                </a:gridCol>
                <a:gridCol w="2782866">
                  <a:extLst>
                    <a:ext uri="{9D8B030D-6E8A-4147-A177-3AD203B41FA5}">
                      <a16:colId xmlns:a16="http://schemas.microsoft.com/office/drawing/2014/main" xmlns="" val="764268481"/>
                    </a:ext>
                  </a:extLst>
                </a:gridCol>
              </a:tblGrid>
              <a:tr h="556741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C#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ECMAScript5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66617205"/>
                  </a:ext>
                </a:extLst>
              </a:tr>
              <a:tr h="556741">
                <a:tc>
                  <a:txBody>
                    <a:bodyPr/>
                    <a:lstStyle/>
                    <a:p>
                      <a:pPr algn="l" fontAlgn="b"/>
                      <a:r>
                        <a:rPr lang="pl-PL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Where</a:t>
                      </a:r>
                      <a:r>
                        <a:rPr lang="pl-PL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filter()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01366795"/>
                  </a:ext>
                </a:extLst>
              </a:tr>
              <a:tr h="556741">
                <a:tc>
                  <a:txBody>
                    <a:bodyPr/>
                    <a:lstStyle/>
                    <a:p>
                      <a:pPr algn="l" fontAlgn="b"/>
                      <a:r>
                        <a:rPr lang="pl-PL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Select()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map()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940330"/>
                  </a:ext>
                </a:extLst>
              </a:tr>
              <a:tr h="556741">
                <a:tc>
                  <a:txBody>
                    <a:bodyPr/>
                    <a:lstStyle/>
                    <a:p>
                      <a:pPr algn="l" fontAlgn="b"/>
                      <a:r>
                        <a:rPr lang="pl-PL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Any</a:t>
                      </a:r>
                      <a:r>
                        <a:rPr lang="pl-PL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some</a:t>
                      </a:r>
                      <a:r>
                        <a:rPr lang="pl-PL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75652129"/>
                  </a:ext>
                </a:extLst>
              </a:tr>
              <a:tr h="556741">
                <a:tc>
                  <a:txBody>
                    <a:bodyPr/>
                    <a:lstStyle/>
                    <a:p>
                      <a:pPr algn="l" fontAlgn="b"/>
                      <a:r>
                        <a:rPr lang="pl-PL" sz="2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All()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every()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30732614"/>
                  </a:ext>
                </a:extLst>
              </a:tr>
              <a:tr h="556741">
                <a:tc>
                  <a:txBody>
                    <a:bodyPr/>
                    <a:lstStyle/>
                    <a:p>
                      <a:pPr algn="l" fontAlgn="b"/>
                      <a:r>
                        <a:rPr lang="pl-PL" sz="2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Aggregate()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reduce</a:t>
                      </a:r>
                      <a:r>
                        <a:rPr lang="pl-PL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68311153"/>
                  </a:ext>
                </a:extLst>
              </a:tr>
              <a:tr h="556741">
                <a:tc>
                  <a:txBody>
                    <a:bodyPr/>
                    <a:lstStyle/>
                    <a:p>
                      <a:pPr algn="l" fontAlgn="b"/>
                      <a:r>
                        <a:rPr lang="pl-PL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ForEach</a:t>
                      </a:r>
                      <a:r>
                        <a:rPr lang="pl-PL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  <a:endParaRPr lang="pl-PL" sz="2800" b="0" i="1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forEach</a:t>
                      </a:r>
                      <a:r>
                        <a:rPr lang="pl-PL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51120749"/>
                  </a:ext>
                </a:extLst>
              </a:tr>
            </a:tbl>
          </a:graphicData>
        </a:graphic>
      </p:graphicFrame>
      <p:sp>
        <p:nvSpPr>
          <p:cNvPr id="2" name="Tytuł 1">
            <a:extLst>
              <a:ext uri="{FF2B5EF4-FFF2-40B4-BE49-F238E27FC236}">
                <a16:creationId xmlns:a16="http://schemas.microsoft.com/office/drawing/2014/main" xmlns="" id="{7A924111-12E4-45C0-867E-B4E651A25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ECMAScript5 – C# </a:t>
            </a:r>
            <a:r>
              <a:rPr lang="en-GB" dirty="0" err="1"/>
              <a:t>Linq</a:t>
            </a:r>
            <a:r>
              <a:rPr lang="en-GB" dirty="0"/>
              <a:t> vs array functions</a:t>
            </a:r>
            <a:endParaRPr lang="pl-PL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xmlns="" id="{FFAE8DA8-56C9-4ABE-9EC9-0B4EFE602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44549"/>
            <a:ext cx="1637063" cy="999752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xmlns="" id="{7EB1C2DC-8286-4B1E-B044-8F2EC5B00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0540" y="1823349"/>
            <a:ext cx="1556029" cy="124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810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251BFD25-F9C3-46CD-86CE-0D7826534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/>
              <a:t>Strict mode</a:t>
            </a:r>
            <a:r>
              <a:rPr lang="en-US" sz="2800" dirty="0"/>
              <a:t> is a way to introduce better error-checking into your code. </a:t>
            </a:r>
          </a:p>
          <a:p>
            <a:endParaRPr lang="en-US" sz="2400" dirty="0"/>
          </a:p>
          <a:p>
            <a:r>
              <a:rPr lang="en-US" sz="2400" dirty="0"/>
              <a:t>Put in the </a:t>
            </a:r>
            <a:r>
              <a:rPr lang="en-US" sz="2400" b="1" dirty="0"/>
              <a:t>beginning</a:t>
            </a:r>
            <a:r>
              <a:rPr lang="en-US" sz="2400" dirty="0"/>
              <a:t> of the </a:t>
            </a:r>
            <a:r>
              <a:rPr lang="en-US" sz="2400" b="1" dirty="0"/>
              <a:t>file</a:t>
            </a:r>
            <a:r>
              <a:rPr lang="en-US" sz="2400" dirty="0"/>
              <a:t> or the </a:t>
            </a:r>
            <a:r>
              <a:rPr lang="en-US" sz="2400" b="1" dirty="0"/>
              <a:t>function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“use strict”;</a:t>
            </a:r>
          </a:p>
          <a:p>
            <a:endParaRPr lang="en-US" sz="2400" dirty="0"/>
          </a:p>
          <a:p>
            <a:r>
              <a:rPr lang="en-US" sz="2400" b="1" dirty="0"/>
              <a:t>Recommended only for new code and inside </a:t>
            </a:r>
            <a:r>
              <a:rPr lang="en-US" sz="2400" b="1" dirty="0" err="1"/>
              <a:t>iife</a:t>
            </a:r>
            <a:r>
              <a:rPr lang="en-US" sz="2400" dirty="0"/>
              <a:t>. Strange bugs / behavior for legacy code when is turned of.</a:t>
            </a:r>
            <a:endParaRPr lang="pl-PL" sz="2400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xmlns="" id="{9D66BE46-468D-4516-8225-06CD6E221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ECMAScript5 – strict mode</a:t>
            </a:r>
            <a:endParaRPr lang="pl-PL" dirty="0"/>
          </a:p>
        </p:txBody>
      </p:sp>
      <p:pic>
        <p:nvPicPr>
          <p:cNvPr id="4098" name="Picture 2" descr="http://blog.guinatal.com/wp-content/uploads/2015/10/strict-mode.png">
            <a:extLst>
              <a:ext uri="{FF2B5EF4-FFF2-40B4-BE49-F238E27FC236}">
                <a16:creationId xmlns:a16="http://schemas.microsoft.com/office/drawing/2014/main" xmlns="" id="{5ABFF341-C273-47B7-A00B-A847D6BE2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920" y="2954218"/>
            <a:ext cx="2688115" cy="120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558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78CAB4E5-4947-4D88-BD73-30344DD35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err="1"/>
              <a:t>.net</a:t>
            </a:r>
            <a:r>
              <a:rPr lang="en-GB" sz="2400" dirty="0"/>
              <a:t> developer with 7 year experience </a:t>
            </a:r>
          </a:p>
          <a:p>
            <a:r>
              <a:rPr lang="en-GB" sz="2400" dirty="0"/>
              <a:t>Expertise in Front-end technologies: JS, </a:t>
            </a:r>
            <a:r>
              <a:rPr lang="en-GB" sz="2400" dirty="0" err="1"/>
              <a:t>angularJS</a:t>
            </a:r>
            <a:r>
              <a:rPr lang="en-GB" sz="2400" dirty="0"/>
              <a:t>, CSS</a:t>
            </a:r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Current assignment Total Cost of Ownership for Volvo Penta </a:t>
            </a:r>
          </a:p>
          <a:p>
            <a:pPr marL="457200" lvl="1" indent="0">
              <a:buNone/>
            </a:pPr>
            <a:r>
              <a:rPr lang="en-GB" sz="2400" dirty="0"/>
              <a:t>Offline web app using Application Cache, AngularJS</a:t>
            </a:r>
          </a:p>
          <a:p>
            <a:pPr marL="457200" lvl="1" indent="0">
              <a:buNone/>
            </a:pPr>
            <a:r>
              <a:rPr lang="en-GB" sz="2400" dirty="0"/>
              <a:t>The app estimates maintenance cost of Volvo Penta engines.</a:t>
            </a:r>
            <a:endParaRPr lang="pl-PL" sz="2400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xmlns="" id="{4E292530-A4C7-47F6-8CBA-D4D74000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xmlns="" id="{0F95A2E4-2AF9-4825-A8B6-CE3850EF53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213558" y="180473"/>
            <a:ext cx="2576361" cy="193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266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AE1461AD-4115-4E1B-862F-F33B3908B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Restrictions: </a:t>
            </a:r>
          </a:p>
          <a:p>
            <a:r>
              <a:rPr lang="en-US" sz="2400" dirty="0"/>
              <a:t>Using a </a:t>
            </a:r>
            <a:r>
              <a:rPr lang="en-US" sz="2400" b="1" dirty="0"/>
              <a:t>variable without declaring</a:t>
            </a:r>
            <a:r>
              <a:rPr lang="en-US" sz="2400" dirty="0"/>
              <a:t> it.</a:t>
            </a:r>
          </a:p>
          <a:p>
            <a:r>
              <a:rPr lang="en-US" sz="2400" dirty="0"/>
              <a:t>Writing to a </a:t>
            </a:r>
            <a:r>
              <a:rPr lang="en-US" sz="2400" b="1" dirty="0"/>
              <a:t>read-only property</a:t>
            </a:r>
            <a:r>
              <a:rPr lang="en-US" sz="2400" dirty="0"/>
              <a:t>.</a:t>
            </a:r>
          </a:p>
          <a:p>
            <a:r>
              <a:rPr lang="en-US" sz="2400" dirty="0"/>
              <a:t>The value of </a:t>
            </a:r>
            <a:r>
              <a:rPr lang="en-US" sz="2400" b="1" dirty="0"/>
              <a:t>this </a:t>
            </a:r>
            <a:r>
              <a:rPr lang="en-US" sz="2400" dirty="0"/>
              <a:t>is not converted to the global object when it is null or undefined. </a:t>
            </a:r>
          </a:p>
          <a:p>
            <a:r>
              <a:rPr lang="en-US" sz="2400" b="1" dirty="0"/>
              <a:t>Deleting </a:t>
            </a:r>
            <a:r>
              <a:rPr lang="en-US" sz="2400" dirty="0"/>
              <a:t>a variable, a function, or an argument.</a:t>
            </a:r>
          </a:p>
          <a:p>
            <a:endParaRPr lang="pl-PL" sz="2400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xmlns="" id="{45F0BCE7-89BF-4A04-8184-B6B4B698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Strict mode – ECMAScript5</a:t>
            </a:r>
            <a:endParaRPr lang="pl-PL" dirty="0"/>
          </a:p>
        </p:txBody>
      </p:sp>
      <p:pic>
        <p:nvPicPr>
          <p:cNvPr id="2052" name="Picture 4" descr="http://blog.guinatal.com/wp-content/uploads/2015/10/strict-mode.png">
            <a:extLst>
              <a:ext uri="{FF2B5EF4-FFF2-40B4-BE49-F238E27FC236}">
                <a16:creationId xmlns:a16="http://schemas.microsoft.com/office/drawing/2014/main" xmlns="" id="{8152072B-809F-4B38-A67D-6A76134D7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060" y="1497150"/>
            <a:ext cx="2632113" cy="117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528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229A404E-1102-4415-8649-BBFF595FD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Arrow </a:t>
            </a:r>
            <a:r>
              <a:rPr lang="pl-PL" sz="2400" dirty="0" err="1"/>
              <a:t>functions</a:t>
            </a:r>
            <a:endParaRPr lang="pl-PL" sz="2400" dirty="0"/>
          </a:p>
          <a:p>
            <a:r>
              <a:rPr lang="pl-PL" sz="2400" dirty="0" err="1"/>
              <a:t>Classes</a:t>
            </a:r>
            <a:endParaRPr lang="pl-PL" sz="2400" dirty="0"/>
          </a:p>
          <a:p>
            <a:r>
              <a:rPr lang="pl-PL" sz="2400" dirty="0" err="1"/>
              <a:t>Template</a:t>
            </a:r>
            <a:r>
              <a:rPr lang="pl-PL" sz="2400" dirty="0"/>
              <a:t> </a:t>
            </a:r>
            <a:r>
              <a:rPr lang="pl-PL" sz="2400" dirty="0" err="1"/>
              <a:t>strings</a:t>
            </a:r>
            <a:endParaRPr lang="pl-PL" sz="2400" dirty="0"/>
          </a:p>
          <a:p>
            <a:r>
              <a:rPr lang="pl-PL" sz="2400" dirty="0" err="1"/>
              <a:t>Let</a:t>
            </a:r>
            <a:r>
              <a:rPr lang="pl-PL" sz="2400" dirty="0"/>
              <a:t> + </a:t>
            </a:r>
            <a:r>
              <a:rPr lang="pl-PL" sz="2400" dirty="0" err="1"/>
              <a:t>Const</a:t>
            </a:r>
            <a:endParaRPr lang="pl-PL" sz="2400" dirty="0"/>
          </a:p>
          <a:p>
            <a:r>
              <a:rPr lang="pl-PL" sz="2400" dirty="0" err="1"/>
              <a:t>Iterators</a:t>
            </a:r>
            <a:r>
              <a:rPr lang="pl-PL" sz="2400" dirty="0"/>
              <a:t> + For … Of</a:t>
            </a:r>
          </a:p>
          <a:p>
            <a:r>
              <a:rPr lang="pl-PL" sz="2400" dirty="0" err="1"/>
              <a:t>Modules</a:t>
            </a:r>
            <a:r>
              <a:rPr lang="en-GB" sz="2400" dirty="0"/>
              <a:t> and much more…</a:t>
            </a:r>
            <a:endParaRPr lang="pl-PL" sz="2400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xmlns="" id="{C8EB8C33-B252-4022-B763-913841FA3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</a:t>
            </a:r>
            <a:r>
              <a:rPr lang="pl-PL" dirty="0"/>
              <a:t> – </a:t>
            </a:r>
            <a:r>
              <a:rPr lang="pl-PL" dirty="0" err="1"/>
              <a:t>ECMAScript</a:t>
            </a:r>
            <a:r>
              <a:rPr lang="pl-PL" dirty="0"/>
              <a:t> 2015 (</a:t>
            </a:r>
            <a:r>
              <a:rPr lang="en-GB" dirty="0"/>
              <a:t>ES2015</a:t>
            </a:r>
            <a:r>
              <a:rPr lang="pl-PL" dirty="0"/>
              <a:t>)</a:t>
            </a:r>
          </a:p>
        </p:txBody>
      </p:sp>
      <p:pic>
        <p:nvPicPr>
          <p:cNvPr id="4" name="Picture 2" descr="1482783056455362000.png (1532×732)">
            <a:extLst>
              <a:ext uri="{FF2B5EF4-FFF2-40B4-BE49-F238E27FC236}">
                <a16:creationId xmlns:a16="http://schemas.microsoft.com/office/drawing/2014/main" xmlns="" id="{7AB0E6ED-B68F-476F-9745-B38F616B0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613" y="2796235"/>
            <a:ext cx="6562187" cy="313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xmlns="" id="{DAAF000F-FA9F-43C2-B129-88E329CD6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1252" y="517146"/>
            <a:ext cx="1771362" cy="179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85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42F56E1A-B99F-4CEF-BD1D-83514A873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l-PL" dirty="0"/>
          </a:p>
          <a:p>
            <a:r>
              <a:rPr lang="en-GB" sz="2600" dirty="0"/>
              <a:t>Code with static typing</a:t>
            </a:r>
            <a:endParaRPr lang="pl-PL" sz="2600" dirty="0"/>
          </a:p>
          <a:p>
            <a:r>
              <a:rPr lang="en-GB" sz="2600" dirty="0"/>
              <a:t>Annotations</a:t>
            </a:r>
            <a:endParaRPr lang="pl-PL" sz="2600" dirty="0"/>
          </a:p>
          <a:p>
            <a:r>
              <a:rPr lang="en-GB" sz="2600" dirty="0"/>
              <a:t>Interfaces, </a:t>
            </a:r>
            <a:r>
              <a:rPr lang="en-GB" sz="2600" dirty="0" err="1"/>
              <a:t>enums</a:t>
            </a:r>
            <a:endParaRPr lang="en-GB" sz="2600" dirty="0"/>
          </a:p>
          <a:p>
            <a:r>
              <a:rPr lang="en-GB" sz="2600" dirty="0" err="1"/>
              <a:t>Intellisense</a:t>
            </a:r>
            <a:r>
              <a:rPr lang="en-GB" sz="2600" dirty="0"/>
              <a:t> </a:t>
            </a:r>
            <a:endParaRPr lang="pl-PL" sz="2600" dirty="0"/>
          </a:p>
          <a:p>
            <a:r>
              <a:rPr lang="pl-PL" sz="2600" dirty="0" err="1"/>
              <a:t>Await</a:t>
            </a:r>
            <a:r>
              <a:rPr lang="pl-PL" sz="2600" dirty="0"/>
              <a:t> / </a:t>
            </a:r>
            <a:r>
              <a:rPr lang="pl-PL" sz="2600" dirty="0" err="1"/>
              <a:t>Async</a:t>
            </a:r>
            <a:endParaRPr lang="en-GB" sz="2600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xmlns="" id="{B6ECDBDC-8AAD-4FBE-871E-6F6D081DD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               </a:t>
            </a:r>
          </a:p>
        </p:txBody>
      </p:sp>
      <p:pic>
        <p:nvPicPr>
          <p:cNvPr id="8196" name="Picture 4" descr="https://s.gravatar.com/avatar/17e414f1d3c2a1c190a1fe04d9850286?size=496&amp;default=retro">
            <a:extLst>
              <a:ext uri="{FF2B5EF4-FFF2-40B4-BE49-F238E27FC236}">
                <a16:creationId xmlns:a16="http://schemas.microsoft.com/office/drawing/2014/main" xmlns="" id="{AC8448C3-B202-41AD-84C7-C5536E095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5349"/>
            <a:ext cx="1610299" cy="161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cdn-images-1.medium.com/max/1200/1*GrV-nz5YZLitg0aaj62IiQ.png">
            <a:extLst>
              <a:ext uri="{FF2B5EF4-FFF2-40B4-BE49-F238E27FC236}">
                <a16:creationId xmlns:a16="http://schemas.microsoft.com/office/drawing/2014/main" xmlns="" id="{CDEF672C-3AFF-4028-9C2E-2B69BDE61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849" y="1264013"/>
            <a:ext cx="2842024" cy="2842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mherman.org/assets/img/blog/typescript-logo.png">
            <a:extLst>
              <a:ext uri="{FF2B5EF4-FFF2-40B4-BE49-F238E27FC236}">
                <a16:creationId xmlns:a16="http://schemas.microsoft.com/office/drawing/2014/main" xmlns="" id="{FC9DB69F-1652-4F7E-89B7-2AD5B9D55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948" y="309238"/>
            <a:ext cx="5038399" cy="1371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xmlns="" id="{FA19F12D-EA59-4576-8C3B-CD9DA14CD2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5948" y="4290082"/>
            <a:ext cx="9370270" cy="135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049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C8B648E3-BE6B-48A4-832B-F10179825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l-PL" sz="2400" dirty="0" err="1"/>
              <a:t>TypeScript</a:t>
            </a:r>
            <a:endParaRPr lang="pl-PL" sz="2400" dirty="0"/>
          </a:p>
          <a:p>
            <a:pPr lvl="2"/>
            <a:r>
              <a:rPr lang="pl-PL" sz="2400" dirty="0"/>
              <a:t>Tools: node.js </a:t>
            </a:r>
            <a:r>
              <a:rPr lang="pl-PL" sz="2400" dirty="0" err="1"/>
              <a:t>tools</a:t>
            </a:r>
            <a:r>
              <a:rPr lang="pl-PL" sz="2400" dirty="0"/>
              <a:t>, Visual Studio, VS </a:t>
            </a:r>
            <a:r>
              <a:rPr lang="pl-PL" sz="2400" dirty="0" err="1"/>
              <a:t>Code</a:t>
            </a:r>
            <a:endParaRPr lang="pl-PL" sz="2400" dirty="0"/>
          </a:p>
          <a:p>
            <a:pPr lvl="2"/>
            <a:r>
              <a:rPr lang="en-GB" sz="2400" dirty="0"/>
              <a:t> </a:t>
            </a:r>
            <a:r>
              <a:rPr lang="pl-PL" sz="2400" dirty="0" err="1"/>
              <a:t>allow-js</a:t>
            </a:r>
            <a:r>
              <a:rPr lang="en-GB" sz="2400" dirty="0"/>
              <a:t> option, t</a:t>
            </a:r>
            <a:r>
              <a:rPr lang="pl-PL" sz="2400" dirty="0" err="1"/>
              <a:t>ype</a:t>
            </a:r>
            <a:r>
              <a:rPr lang="pl-PL" sz="2400" dirty="0"/>
              <a:t> </a:t>
            </a:r>
            <a:r>
              <a:rPr lang="pl-PL" sz="2400" dirty="0" err="1"/>
              <a:t>definitions</a:t>
            </a:r>
            <a:r>
              <a:rPr lang="en-GB" sz="2400" dirty="0"/>
              <a:t> </a:t>
            </a:r>
            <a:endParaRPr lang="pl-PL" sz="2400" dirty="0"/>
          </a:p>
          <a:p>
            <a:pPr lvl="1"/>
            <a:r>
              <a:rPr lang="pl-PL" sz="2400" dirty="0" err="1"/>
              <a:t>ECMAScript</a:t>
            </a:r>
            <a:r>
              <a:rPr lang="pl-PL" sz="2400" dirty="0"/>
              <a:t> 2015 (ES6)</a:t>
            </a:r>
          </a:p>
          <a:p>
            <a:pPr lvl="2"/>
            <a:r>
              <a:rPr lang="pl-PL" sz="2400" dirty="0" err="1"/>
              <a:t>BabelJS</a:t>
            </a:r>
            <a:endParaRPr lang="pl-PL" sz="2400" dirty="0"/>
          </a:p>
          <a:p>
            <a:pPr lvl="1"/>
            <a:r>
              <a:rPr lang="en-GB" sz="2400" dirty="0"/>
              <a:t>Output code is t</a:t>
            </a:r>
            <a:r>
              <a:rPr lang="pl-PL" sz="2400" dirty="0" err="1"/>
              <a:t>argeting</a:t>
            </a:r>
            <a:r>
              <a:rPr lang="pl-PL" sz="2400" dirty="0"/>
              <a:t> </a:t>
            </a:r>
            <a:r>
              <a:rPr lang="en-GB" sz="2400" dirty="0"/>
              <a:t>standards :</a:t>
            </a:r>
          </a:p>
          <a:p>
            <a:pPr lvl="2"/>
            <a:r>
              <a:rPr lang="en-GB" sz="2400" dirty="0"/>
              <a:t> </a:t>
            </a:r>
            <a:r>
              <a:rPr lang="pl-PL" sz="2400" dirty="0"/>
              <a:t>ES 3, ES 5, ES 2015 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xmlns="" id="{DC33AF74-8990-468E-8EA1-D8B89BC1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Hybrid</a:t>
            </a:r>
            <a:r>
              <a:rPr lang="pl-PL" dirty="0"/>
              <a:t> </a:t>
            </a:r>
            <a:r>
              <a:rPr lang="pl-PL" dirty="0" err="1"/>
              <a:t>solutions</a:t>
            </a:r>
            <a:r>
              <a:rPr lang="en-GB" dirty="0"/>
              <a:t> – </a:t>
            </a:r>
            <a:r>
              <a:rPr lang="pl-PL" dirty="0" err="1"/>
              <a:t>Transpilers</a:t>
            </a:r>
            <a:r>
              <a:rPr lang="pl-PL" dirty="0"/>
              <a:t> 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xmlns="" id="{74D94480-05BE-4E4C-A9FE-D83AAF70AF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684" y="1418082"/>
            <a:ext cx="2533879" cy="1351402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xmlns="" id="{4A14BF2A-4D22-4F5E-990E-00494E2C2C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957" y="3288127"/>
            <a:ext cx="3395606" cy="132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85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61C532A8-27DC-4097-B4AD-28A12AFCB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xmlns="" id="{108B77F4-5851-4373-896E-9D4790EA2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Q&amp;A</a:t>
            </a:r>
            <a:endParaRPr lang="pl-PL" dirty="0"/>
          </a:p>
        </p:txBody>
      </p:sp>
      <p:pic>
        <p:nvPicPr>
          <p:cNvPr id="6146" name="Picture 2" descr="http://www.wns.com/Portals/0/Images/HeaderBanner/desktop/756/106/QnA_header.jpg">
            <a:extLst>
              <a:ext uri="{FF2B5EF4-FFF2-40B4-BE49-F238E27FC236}">
                <a16:creationId xmlns:a16="http://schemas.microsoft.com/office/drawing/2014/main" xmlns="" id="{74FB1B95-B264-4983-8393-6D2201789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940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xmlns="" id="{BA55DBD2-E8A2-4BDC-A678-4552783EA59C}"/>
              </a:ext>
            </a:extLst>
          </p:cNvPr>
          <p:cNvSpPr txBox="1"/>
          <p:nvPr/>
        </p:nvSpPr>
        <p:spPr>
          <a:xfrm>
            <a:off x="584462" y="610332"/>
            <a:ext cx="27149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>
                <a:solidFill>
                  <a:schemeClr val="bg1"/>
                </a:solidFill>
              </a:rPr>
              <a:t>Q &amp;A</a:t>
            </a:r>
            <a:endParaRPr lang="pl-PL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907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3C1B7354-5CB8-4095-B8FB-473185CF8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Code + Presentation</a:t>
            </a:r>
            <a:r>
              <a:rPr lang="en-GB" sz="2400"/>
              <a:t>: </a:t>
            </a:r>
            <a:r>
              <a:rPr lang="en-GB" sz="2400">
                <a:hlinkClick r:id="rId2"/>
              </a:rPr>
              <a:t>https://github.com/dankrz/JsTraining</a:t>
            </a:r>
            <a:r>
              <a:rPr lang="en-GB" sz="2400"/>
              <a:t> </a:t>
            </a:r>
            <a:endParaRPr lang="en-GB" sz="2400" dirty="0">
              <a:hlinkClick r:id="rId3"/>
            </a:endParaRPr>
          </a:p>
          <a:p>
            <a:r>
              <a:rPr lang="pl-PL" sz="2400" dirty="0">
                <a:hlinkClick r:id="rId3"/>
              </a:rPr>
              <a:t>https://app.pluralsight.com/library/courses/javascript-from-fundamentals-to-functional-js/table-of-contents</a:t>
            </a:r>
            <a:r>
              <a:rPr lang="en-GB" sz="2400" dirty="0"/>
              <a:t> </a:t>
            </a:r>
          </a:p>
          <a:p>
            <a:r>
              <a:rPr lang="pl-PL" sz="2400" dirty="0">
                <a:hlinkClick r:id="rId4"/>
              </a:rPr>
              <a:t>https://developer.mozilla.org/</a:t>
            </a:r>
            <a:r>
              <a:rPr lang="en-GB" sz="2400" dirty="0"/>
              <a:t> </a:t>
            </a:r>
          </a:p>
          <a:p>
            <a:r>
              <a:rPr lang="en-GB" sz="2400" dirty="0">
                <a:hlinkClick r:id="rId5"/>
              </a:rPr>
              <a:t>https://babeljs.io/learn-es2015/</a:t>
            </a:r>
            <a:r>
              <a:rPr lang="en-GB" sz="2400" dirty="0"/>
              <a:t> </a:t>
            </a:r>
          </a:p>
          <a:p>
            <a:r>
              <a:rPr lang="pl-PL" sz="2400" dirty="0">
                <a:hlinkClick r:id="rId6"/>
              </a:rPr>
              <a:t>https://www.typescriptlang.org/</a:t>
            </a:r>
            <a:r>
              <a:rPr lang="en-GB" sz="2400" dirty="0"/>
              <a:t> </a:t>
            </a:r>
          </a:p>
          <a:p>
            <a:r>
              <a:rPr lang="en-US" sz="2400" dirty="0"/>
              <a:t>“JavaScript: The Good Parts”, by Douglas </a:t>
            </a:r>
            <a:r>
              <a:rPr lang="en-US" sz="2400" dirty="0" err="1"/>
              <a:t>Crockford</a:t>
            </a:r>
            <a:endParaRPr lang="en-US" sz="2400" dirty="0"/>
          </a:p>
          <a:p>
            <a:endParaRPr lang="en-GB" sz="2400" dirty="0"/>
          </a:p>
          <a:p>
            <a:endParaRPr lang="pl-PL" sz="2400" dirty="0"/>
          </a:p>
          <a:p>
            <a:endParaRPr lang="en-US" sz="2400" dirty="0"/>
          </a:p>
          <a:p>
            <a:endParaRPr lang="pl-PL" sz="2400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xmlns="" id="{5FADE656-23A3-472B-9028-539E41BF4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62670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FFBC775E-A408-426B-AD64-D760CE493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xmlns="" id="{29595173-8118-423B-B6DE-9B9ABBB5E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pic>
        <p:nvPicPr>
          <p:cNvPr id="4098" name="Picture 2" descr="feedback.jpg (2101×888)">
            <a:extLst>
              <a:ext uri="{FF2B5EF4-FFF2-40B4-BE49-F238E27FC236}">
                <a16:creationId xmlns:a16="http://schemas.microsoft.com/office/drawing/2014/main" xmlns="" id="{039166BD-E3EB-4B9E-9CED-885F07B96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76" y="1027906"/>
            <a:ext cx="11741424" cy="515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732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E3D82390-55E3-4805-8D90-54DBAC6C1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76" y="1497150"/>
            <a:ext cx="10972800" cy="4133056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400" dirty="0"/>
              <a:t>Understanding JS</a:t>
            </a:r>
          </a:p>
          <a:p>
            <a:pPr lvl="1"/>
            <a:r>
              <a:rPr lang="en-GB" sz="1800" dirty="0"/>
              <a:t>scopes, hoisting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Objective JS </a:t>
            </a:r>
          </a:p>
          <a:p>
            <a:pPr lvl="1"/>
            <a:r>
              <a:rPr lang="en-GB" sz="1800" dirty="0"/>
              <a:t>prototype, closure, module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ECMAScript5</a:t>
            </a:r>
          </a:p>
          <a:p>
            <a:pPr lvl="1"/>
            <a:r>
              <a:rPr lang="en-GB" sz="1800" dirty="0"/>
              <a:t> array functions, strict mode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Future and necessary fixes</a:t>
            </a:r>
          </a:p>
          <a:p>
            <a:pPr lvl="1"/>
            <a:r>
              <a:rPr lang="en-GB" sz="1800" dirty="0"/>
              <a:t>ECMAScript2015, TypeScript, </a:t>
            </a:r>
            <a:r>
              <a:rPr lang="en-GB" sz="1800" dirty="0" err="1"/>
              <a:t>Transpilers</a:t>
            </a:r>
            <a:endParaRPr lang="en-GB" sz="1800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xmlns="" id="{CEDD4781-3483-4102-9647-FA6A45666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  <a:endParaRPr lang="pl-PL" dirty="0"/>
          </a:p>
        </p:txBody>
      </p:sp>
      <p:sp>
        <p:nvSpPr>
          <p:cNvPr id="4" name="AutoShape 2" descr="Image result for agenda">
            <a:extLst>
              <a:ext uri="{FF2B5EF4-FFF2-40B4-BE49-F238E27FC236}">
                <a16:creationId xmlns:a16="http://schemas.microsoft.com/office/drawing/2014/main" xmlns="" id="{B53C2A3B-358A-47AB-B3D8-39F215377B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87648" y="257152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5124" name="Picture 4" descr="http://cityoflosalamitos.org/wp-content/uploads/2017/05/agenda.jpg">
            <a:extLst>
              <a:ext uri="{FF2B5EF4-FFF2-40B4-BE49-F238E27FC236}">
                <a16:creationId xmlns:a16="http://schemas.microsoft.com/office/drawing/2014/main" xmlns="" id="{3C76F380-DA5C-4624-AD98-F4E1C41EA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561" y="1733321"/>
            <a:ext cx="336232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660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D33C3744-2045-44E7-837F-D49C8FFF3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JavaScript</a:t>
            </a:r>
            <a:r>
              <a:rPr lang="en-US" sz="2400" dirty="0"/>
              <a:t> has only two types of </a:t>
            </a:r>
            <a:r>
              <a:rPr lang="en-US" sz="2400" b="1" dirty="0"/>
              <a:t>scope</a:t>
            </a:r>
            <a:r>
              <a:rPr lang="en-US" sz="2400" dirty="0"/>
              <a:t>: </a:t>
            </a:r>
          </a:p>
          <a:p>
            <a:endParaRPr lang="en-US" sz="2400" b="1" dirty="0"/>
          </a:p>
          <a:p>
            <a:r>
              <a:rPr lang="en-US" sz="2400" b="1" dirty="0"/>
              <a:t>Global scope – </a:t>
            </a:r>
            <a:r>
              <a:rPr lang="en-US" sz="2400" dirty="0"/>
              <a:t>global is nothing but a window level </a:t>
            </a:r>
            <a:r>
              <a:rPr lang="en-US" sz="2400" b="1" dirty="0"/>
              <a:t>scope</a:t>
            </a:r>
            <a:r>
              <a:rPr lang="en-US" sz="2400" dirty="0"/>
              <a:t>. Here, </a:t>
            </a:r>
            <a:r>
              <a:rPr lang="en-US" sz="2400" b="1" dirty="0"/>
              <a:t>variable</a:t>
            </a:r>
            <a:r>
              <a:rPr lang="en-US" sz="2400" dirty="0"/>
              <a:t> present throughout the application. </a:t>
            </a:r>
          </a:p>
          <a:p>
            <a:endParaRPr lang="en-US" sz="2400" dirty="0"/>
          </a:p>
          <a:p>
            <a:r>
              <a:rPr lang="en-US" sz="2400" b="1" dirty="0"/>
              <a:t>Functional</a:t>
            </a:r>
            <a:r>
              <a:rPr lang="en-US" sz="2400" dirty="0"/>
              <a:t> </a:t>
            </a:r>
            <a:r>
              <a:rPr lang="en-US" sz="2400" b="1" dirty="0"/>
              <a:t>scope – variable</a:t>
            </a:r>
            <a:r>
              <a:rPr lang="en-US" sz="2400" dirty="0"/>
              <a:t> declared within a function with </a:t>
            </a:r>
            <a:r>
              <a:rPr lang="en-US" sz="2400" dirty="0" err="1"/>
              <a:t>var</a:t>
            </a:r>
            <a:r>
              <a:rPr lang="en-US" sz="2400" dirty="0"/>
              <a:t> keyword has functional </a:t>
            </a:r>
            <a:r>
              <a:rPr lang="en-US" sz="2400" b="1" dirty="0"/>
              <a:t>scope. </a:t>
            </a:r>
            <a:r>
              <a:rPr lang="en-US" sz="2400" dirty="0"/>
              <a:t>Variable declared there are not visible outside.</a:t>
            </a:r>
            <a:endParaRPr lang="en-GB" sz="2400" dirty="0"/>
          </a:p>
          <a:p>
            <a:pPr marL="0" indent="0">
              <a:buNone/>
            </a:pPr>
            <a:endParaRPr lang="pl-PL" sz="2400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xmlns="" id="{3498F6BD-CB79-4DF2-B530-93A91509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303" y="415820"/>
            <a:ext cx="10515600" cy="1325563"/>
          </a:xfrm>
        </p:spPr>
        <p:txBody>
          <a:bodyPr/>
          <a:lstStyle/>
          <a:p>
            <a:r>
              <a:rPr lang="en-GB" dirty="0"/>
              <a:t>Scopes of variable</a:t>
            </a:r>
            <a:endParaRPr lang="pl-PL" dirty="0"/>
          </a:p>
        </p:txBody>
      </p:sp>
      <p:pic>
        <p:nvPicPr>
          <p:cNvPr id="4" name="Symbol zastępczy zawartości 6">
            <a:extLst>
              <a:ext uri="{FF2B5EF4-FFF2-40B4-BE49-F238E27FC236}">
                <a16:creationId xmlns:a16="http://schemas.microsoft.com/office/drawing/2014/main" xmlns="" id="{9AD6FBBA-AAFE-41D8-9775-AA0BB37932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830" y="659984"/>
            <a:ext cx="3517054" cy="243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463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999255DC-4E2E-45F6-82A0-0E7656A88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612"/>
            <a:ext cx="10515600" cy="1325563"/>
          </a:xfrm>
        </p:spPr>
        <p:txBody>
          <a:bodyPr/>
          <a:lstStyle/>
          <a:p>
            <a:r>
              <a:rPr lang="en-GB" dirty="0"/>
              <a:t>	“</a:t>
            </a:r>
            <a:r>
              <a:rPr lang="en-GB" b="1" dirty="0">
                <a:solidFill>
                  <a:srgbClr val="00B0F0"/>
                </a:solidFill>
              </a:rPr>
              <a:t>function</a:t>
            </a:r>
            <a:r>
              <a:rPr lang="en-GB" dirty="0"/>
              <a:t>” create a scope </a:t>
            </a:r>
            <a:endParaRPr lang="pl-PL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xmlns="" id="{8A76B395-FF69-4550-BEB4-3FC21AB8914D}"/>
              </a:ext>
            </a:extLst>
          </p:cNvPr>
          <p:cNvSpPr/>
          <p:nvPr/>
        </p:nvSpPr>
        <p:spPr>
          <a:xfrm>
            <a:off x="641075" y="5629669"/>
            <a:ext cx="9292197" cy="271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GB" sz="2800" dirty="0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2800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8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GB" sz="2800" b="1" u="sng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Console prints: </a:t>
            </a:r>
            <a:r>
              <a:rPr lang="en-GB" sz="2800" b="1" u="sng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‘OUTER'</a:t>
            </a:r>
            <a:r>
              <a:rPr lang="en-GB" sz="28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2800" b="1" u="sng" dirty="0">
              <a:solidFill>
                <a:srgbClr val="008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52" name="Picture 8" descr="https://cdn3.iconfinder.com/data/icons/databases-2/512/function-512.png">
            <a:extLst>
              <a:ext uri="{FF2B5EF4-FFF2-40B4-BE49-F238E27FC236}">
                <a16:creationId xmlns:a16="http://schemas.microsoft.com/office/drawing/2014/main" xmlns="" id="{F0469B91-0BF5-4526-ACB4-BE3703BC4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043" y="1825625"/>
            <a:ext cx="2519190" cy="251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xmlns="" id="{62B2373E-E5BA-479F-89FA-12C3FC7018A9}"/>
              </a:ext>
            </a:extLst>
          </p:cNvPr>
          <p:cNvSpPr/>
          <p:nvPr/>
        </p:nvSpPr>
        <p:spPr>
          <a:xfrm>
            <a:off x="1079652" y="2974553"/>
            <a:ext cx="4175393" cy="83728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6C5F2416-72AD-481B-853A-0575FB080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938" y="1270330"/>
            <a:ext cx="10972800" cy="4133056"/>
          </a:xfrm>
        </p:spPr>
        <p:txBody>
          <a:bodyPr>
            <a:normAutofit/>
          </a:bodyPr>
          <a:lstStyle/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sz="2400" dirty="0">
              <a:solidFill>
                <a:srgbClr val="0000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2400" b="1" u="sng" dirty="0" err="1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2400" b="1" u="sng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u="sng" dirty="0" smtClean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sz="2400" b="1" u="sng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2400" b="1" u="sng" dirty="0" smtClean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‘OUTER’</a:t>
            </a:r>
            <a:r>
              <a:rPr lang="en-GB" sz="2400" b="1" u="sng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pl-PL" sz="3200" b="1" u="sng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3600" b="1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GB" sz="36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en-GB" sz="36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 smtClean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2400" b="1" u="sng" dirty="0" err="1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2400" b="1" u="sng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u="sng" dirty="0" smtClean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sz="2400" b="1" u="sng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2400" b="1" u="sng" dirty="0" smtClean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‘INNER’</a:t>
            </a:r>
            <a:r>
              <a:rPr lang="en-GB" sz="2400" b="1" u="sng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b="1" u="sng" dirty="0" smtClean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40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l-PL" sz="4000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l-PL" sz="3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3600" b="1" dirty="0" smtClean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en-GB" sz="32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l-PL" sz="3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11" name="Uśmiechnięta buźka 10">
            <a:extLst>
              <a:ext uri="{FF2B5EF4-FFF2-40B4-BE49-F238E27FC236}">
                <a16:creationId xmlns:a16="http://schemas.microsoft.com/office/drawing/2014/main" xmlns="" id="{24E6D796-6329-409C-8ADD-6B4198CB88F7}"/>
              </a:ext>
            </a:extLst>
          </p:cNvPr>
          <p:cNvSpPr/>
          <p:nvPr/>
        </p:nvSpPr>
        <p:spPr>
          <a:xfrm>
            <a:off x="838200" y="285612"/>
            <a:ext cx="675861" cy="655982"/>
          </a:xfrm>
          <a:prstGeom prst="smileyFac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5219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animBg="1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: zaokrąglone rogi 12">
            <a:extLst>
              <a:ext uri="{FF2B5EF4-FFF2-40B4-BE49-F238E27FC236}">
                <a16:creationId xmlns:a16="http://schemas.microsoft.com/office/drawing/2014/main" xmlns="" id="{56EDD65E-0BFF-49BE-B1BE-64F498E62143}"/>
              </a:ext>
            </a:extLst>
          </p:cNvPr>
          <p:cNvSpPr/>
          <p:nvPr/>
        </p:nvSpPr>
        <p:spPr>
          <a:xfrm>
            <a:off x="806989" y="3135332"/>
            <a:ext cx="3687893" cy="687519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xmlns="" id="{83FC05E8-B10E-4A1E-A803-7040C218E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721"/>
            <a:ext cx="10515600" cy="1325563"/>
          </a:xfrm>
        </p:spPr>
        <p:txBody>
          <a:bodyPr/>
          <a:lstStyle/>
          <a:p>
            <a:r>
              <a:rPr lang="en-GB" dirty="0"/>
              <a:t>       </a:t>
            </a:r>
            <a:r>
              <a:rPr lang="en-GB" b="1" dirty="0"/>
              <a:t>“</a:t>
            </a:r>
            <a:r>
              <a:rPr lang="en-GB" dirty="0">
                <a:solidFill>
                  <a:srgbClr val="00B0F0"/>
                </a:solidFill>
              </a:rPr>
              <a:t>for</a:t>
            </a:r>
            <a:r>
              <a:rPr lang="en-GB" b="1" dirty="0"/>
              <a:t>”, “</a:t>
            </a:r>
            <a:r>
              <a:rPr lang="en-GB" b="1" dirty="0">
                <a:solidFill>
                  <a:srgbClr val="00B0F0"/>
                </a:solidFill>
              </a:rPr>
              <a:t>if</a:t>
            </a:r>
            <a:r>
              <a:rPr lang="en-GB" b="1" dirty="0"/>
              <a:t>”, “</a:t>
            </a:r>
            <a:r>
              <a:rPr lang="en-GB" b="1" dirty="0">
                <a:solidFill>
                  <a:srgbClr val="00B0F0"/>
                </a:solidFill>
              </a:rPr>
              <a:t>while</a:t>
            </a:r>
            <a:r>
              <a:rPr lang="en-GB" b="1" dirty="0"/>
              <a:t>”  </a:t>
            </a:r>
            <a:r>
              <a:rPr lang="en-GB" dirty="0"/>
              <a:t>don’t create a scope</a:t>
            </a:r>
            <a:endParaRPr lang="pl-PL" dirty="0"/>
          </a:p>
        </p:txBody>
      </p:sp>
      <p:sp>
        <p:nvSpPr>
          <p:cNvPr id="4" name="Znak mnożenia 3">
            <a:extLst>
              <a:ext uri="{FF2B5EF4-FFF2-40B4-BE49-F238E27FC236}">
                <a16:creationId xmlns:a16="http://schemas.microsoft.com/office/drawing/2014/main" xmlns="" id="{3B8840BA-6011-4DD9-BF15-C4C836DAAF48}"/>
              </a:ext>
            </a:extLst>
          </p:cNvPr>
          <p:cNvSpPr/>
          <p:nvPr/>
        </p:nvSpPr>
        <p:spPr>
          <a:xfrm>
            <a:off x="641075" y="293721"/>
            <a:ext cx="1030357" cy="77007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7170" name="Picture 2" descr="http://chameleonassociates.com/wp-content/uploads/2015/01/broken_window.png">
            <a:extLst>
              <a:ext uri="{FF2B5EF4-FFF2-40B4-BE49-F238E27FC236}">
                <a16:creationId xmlns:a16="http://schemas.microsoft.com/office/drawing/2014/main" xmlns="" id="{0F74873C-5902-41B3-9CE0-0EFE67354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128" y="1670806"/>
            <a:ext cx="2977309" cy="321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ymbol zastępczy zawartości 2">
            <a:extLst>
              <a:ext uri="{FF2B5EF4-FFF2-40B4-BE49-F238E27FC236}">
                <a16:creationId xmlns:a16="http://schemas.microsoft.com/office/drawing/2014/main" xmlns="" id="{87DF4A1E-96B4-4B2A-BA84-190CC1F79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938" y="1270330"/>
            <a:ext cx="10972800" cy="4133056"/>
          </a:xfrm>
        </p:spPr>
        <p:txBody>
          <a:bodyPr>
            <a:normAutofit/>
          </a:bodyPr>
          <a:lstStyle/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sz="2400" dirty="0">
              <a:solidFill>
                <a:srgbClr val="0000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2400" b="1" u="sng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24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u="sng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sz="24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2400" b="1" u="sng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‘OUTER’</a:t>
            </a:r>
            <a:r>
              <a:rPr lang="en-GB" sz="24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pl-PL" sz="3200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36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/ if / while </a:t>
            </a:r>
            <a:r>
              <a:rPr lang="en-GB" sz="3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(…) {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2400" b="1" u="sng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24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u="sng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sz="24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2400" b="1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‘INNER’</a:t>
            </a:r>
            <a:r>
              <a:rPr lang="en-GB" sz="24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b="1" u="sng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40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l-PL" sz="4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xmlns="" id="{F5B8163C-6C15-4386-B087-1EC89318DAED}"/>
              </a:ext>
            </a:extLst>
          </p:cNvPr>
          <p:cNvSpPr/>
          <p:nvPr/>
        </p:nvSpPr>
        <p:spPr>
          <a:xfrm>
            <a:off x="641075" y="5629669"/>
            <a:ext cx="9292197" cy="271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GB" sz="2800" dirty="0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2800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8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GB" sz="2800" b="1" u="sng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Console prints: </a:t>
            </a:r>
            <a:r>
              <a:rPr lang="en-GB" sz="2800" b="1" u="sng" dirty="0">
                <a:solidFill>
                  <a:srgbClr val="C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‘INNER'</a:t>
            </a:r>
            <a:r>
              <a:rPr lang="en-GB" sz="28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2800" b="1" u="sng" dirty="0">
              <a:solidFill>
                <a:srgbClr val="008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81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EFDB322C-1461-4441-84C5-A57D191B5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IIFE is a JavaScript </a:t>
            </a:r>
            <a:r>
              <a:rPr lang="en-US" sz="2400" b="1" dirty="0"/>
              <a:t>function</a:t>
            </a:r>
            <a:r>
              <a:rPr lang="en-US" sz="2400" dirty="0"/>
              <a:t> that </a:t>
            </a:r>
            <a:r>
              <a:rPr lang="en-US" sz="2400" b="1" dirty="0"/>
              <a:t>runs </a:t>
            </a:r>
            <a:r>
              <a:rPr lang="en-US" sz="2400" dirty="0"/>
              <a:t>as soon as it is defined.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pl-PL" sz="2800" b="1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2800" b="1" noProof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sz="2800" b="1" noProof="1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pl-PL" sz="28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l-PL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})();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xmlns="" id="{7A4C0D29-EA2A-4548-8F42-726DBDF5F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IIFE</a:t>
            </a:r>
            <a:r>
              <a:rPr lang="en-GB" dirty="0"/>
              <a:t> </a:t>
            </a:r>
            <a:br>
              <a:rPr lang="en-GB" dirty="0"/>
            </a:br>
            <a:r>
              <a:rPr lang="en-GB" i="1" dirty="0"/>
              <a:t>Immediately Invoked Function Expressions</a:t>
            </a:r>
            <a:endParaRPr lang="pl-PL" i="1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xmlns="" id="{01B8B3BD-2381-4E79-A200-308AEEF4C3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060" y="3264570"/>
            <a:ext cx="3251557" cy="243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805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xmlns="" id="{378CBC48-8BC1-423C-9137-C2D451BB6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59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2400" u="sng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2400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u="sng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sz="2400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2400" u="sng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'outer'</a:t>
            </a:r>
            <a:r>
              <a:rPr lang="en-GB" sz="2400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l-PL" sz="3600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2400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/ if / while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0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40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GB" sz="40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pl-PL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pl-PL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24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400" b="1" u="sng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GB" sz="24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  <a:endParaRPr lang="en-GB" sz="2400" i="1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sz="2400" i="1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2400" i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GB" sz="24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24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'inner’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	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})();</a:t>
            </a:r>
            <a:endParaRPr lang="en-GB" sz="3600" b="1" u="sng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GB" sz="2400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sz="2400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2400" dirty="0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2400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4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GB" sz="2400" b="1" u="sng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Console prints: </a:t>
            </a:r>
            <a:r>
              <a:rPr lang="en-GB" sz="2400" b="1" u="sng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'outer'</a:t>
            </a:r>
            <a:endParaRPr lang="pl-PL" sz="3600" b="1" u="sng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xmlns="" id="{C36F846F-F808-477F-B768-B830B9573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Fix with IIFE </a:t>
            </a:r>
            <a:br>
              <a:rPr lang="en-GB" dirty="0"/>
            </a:br>
            <a:endParaRPr lang="pl-PL" dirty="0"/>
          </a:p>
        </p:txBody>
      </p:sp>
      <p:pic>
        <p:nvPicPr>
          <p:cNvPr id="1030" name="Picture 6" descr="http://payload379.cargocollective.com/1/10/347622/9883250/Fix-Food-and-Beverage-1a_900.png">
            <a:extLst>
              <a:ext uri="{FF2B5EF4-FFF2-40B4-BE49-F238E27FC236}">
                <a16:creationId xmlns:a16="http://schemas.microsoft.com/office/drawing/2014/main" xmlns="" id="{E847E9AE-1FC8-449B-BCD9-3C96ACC2C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583" y="46343"/>
            <a:ext cx="3448448" cy="2107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491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C80260BC-0C60-4EDD-9947-0CEE87CE7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i="1" dirty="0"/>
              <a:t>ECMAScript 2015 (ES2015/ES6): The 6th edition of ECMAScript, standardized in 2015</a:t>
            </a:r>
            <a:endParaRPr lang="en-GB" sz="2400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sz="2800" dirty="0"/>
              <a:t>ECMA2015 introduces </a:t>
            </a:r>
            <a:r>
              <a:rPr lang="en-GB" sz="2800" dirty="0">
                <a:solidFill>
                  <a:srgbClr val="00B0F0"/>
                </a:solidFill>
              </a:rPr>
              <a:t>let</a:t>
            </a:r>
            <a:r>
              <a:rPr lang="en-GB" sz="2800" dirty="0"/>
              <a:t> and </a:t>
            </a:r>
            <a:r>
              <a:rPr lang="en-GB" sz="2800" dirty="0" err="1">
                <a:solidFill>
                  <a:srgbClr val="00B0F0"/>
                </a:solidFill>
              </a:rPr>
              <a:t>const</a:t>
            </a:r>
            <a:r>
              <a:rPr lang="en-GB" sz="2800" dirty="0"/>
              <a:t> keywords which </a:t>
            </a:r>
            <a:r>
              <a:rPr lang="en-GB" sz="2800" b="1" dirty="0"/>
              <a:t>create scopes for variables and constant in block </a:t>
            </a:r>
            <a:r>
              <a:rPr lang="en-GB" sz="2800" dirty="0"/>
              <a:t>statements: if, while, for.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xmlns="" id="{BCEF0200-5C49-46AC-A3D9-B1AB79DA7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ES2015 – let + </a:t>
            </a:r>
            <a:r>
              <a:rPr lang="en-GB" dirty="0" err="1"/>
              <a:t>const</a:t>
            </a:r>
            <a:r>
              <a:rPr lang="en-GB" dirty="0"/>
              <a:t> = JS safe scope</a:t>
            </a:r>
            <a:endParaRPr lang="pl-PL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xmlns="" id="{C4EDDBAE-8A38-4CC5-A2A7-F550A25CF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1" y="299024"/>
            <a:ext cx="1771362" cy="179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4540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NZzSyr4oUWb4MIeXWoXWg"/>
</p:tagLst>
</file>

<file path=ppt/theme/theme1.xml><?xml version="1.0" encoding="utf-8"?>
<a:theme xmlns:a="http://schemas.openxmlformats.org/drawingml/2006/main" name="volvo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— klasyczny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volvo" id="{904B22B1-9657-4C43-B10B-28D94DB872D0}" vid="{1F70878B-1063-4245-B2A1-BBD10A32BC71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volvo</Template>
  <TotalTime>4255</TotalTime>
  <Words>739</Words>
  <Application>Microsoft Office PowerPoint</Application>
  <PresentationFormat>Custom</PresentationFormat>
  <Paragraphs>251</Paragraphs>
  <Slides>26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volvo</vt:lpstr>
      <vt:lpstr>JavaScript Training JS is not perfect but works  </vt:lpstr>
      <vt:lpstr>About me</vt:lpstr>
      <vt:lpstr>Agenda</vt:lpstr>
      <vt:lpstr>Scopes of variable</vt:lpstr>
      <vt:lpstr> “function” create a scope </vt:lpstr>
      <vt:lpstr>       “for”, “if”, “while”  don’t create a scope</vt:lpstr>
      <vt:lpstr>IIFE  Immediately Invoked Function Expressions</vt:lpstr>
      <vt:lpstr>Fix with IIFE  </vt:lpstr>
      <vt:lpstr>ES2015 – let + const = JS safe scope</vt:lpstr>
      <vt:lpstr>Fix with let </vt:lpstr>
      <vt:lpstr>Hoisting</vt:lpstr>
      <vt:lpstr>Inheritance with prototype 1/2</vt:lpstr>
      <vt:lpstr>Inheritance with prototype 2/2</vt:lpstr>
      <vt:lpstr>Closure</vt:lpstr>
      <vt:lpstr>Closure example</vt:lpstr>
      <vt:lpstr>Module pattern</vt:lpstr>
      <vt:lpstr>JS standards – ECMAScript</vt:lpstr>
      <vt:lpstr>ECMAScript5 – C# Linq vs array functions</vt:lpstr>
      <vt:lpstr>ECMAScript5 – strict mode</vt:lpstr>
      <vt:lpstr>Strict mode – ECMAScript5</vt:lpstr>
      <vt:lpstr>Future – ECMAScript 2015 (ES2015)</vt:lpstr>
      <vt:lpstr>               </vt:lpstr>
      <vt:lpstr>Hybrid solutions – Transpilers </vt:lpstr>
      <vt:lpstr>Q&amp;A</vt:lpstr>
      <vt:lpstr>References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Training</dc:title>
  <dc:creator>Krzysztof Danielewicz</dc:creator>
  <cp:lastModifiedBy>Danielewicz Krzysztof</cp:lastModifiedBy>
  <cp:revision>278</cp:revision>
  <dcterms:created xsi:type="dcterms:W3CDTF">2018-01-14T21:20:36Z</dcterms:created>
  <dcterms:modified xsi:type="dcterms:W3CDTF">2018-01-24T11:53:43Z</dcterms:modified>
</cp:coreProperties>
</file>